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72" r:id="rId11"/>
    <p:sldId id="269" r:id="rId12"/>
    <p:sldId id="270" r:id="rId13"/>
    <p:sldId id="271" r:id="rId14"/>
    <p:sldId id="279" r:id="rId15"/>
    <p:sldId id="280" r:id="rId16"/>
    <p:sldId id="274" r:id="rId17"/>
    <p:sldId id="275" r:id="rId18"/>
    <p:sldId id="281" r:id="rId19"/>
    <p:sldId id="282" r:id="rId20"/>
    <p:sldId id="28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65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08012-6B1A-448E-B0B1-8C9EB489607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CDE6470-E030-400F-B5E6-CA37BEFF24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4114C66-8B57-44FA-895F-FEF7EA2573C5}"/>
              </a:ext>
            </a:extLst>
          </p:cNvPr>
          <p:cNvSpPr>
            <a:spLocks noGrp="1"/>
          </p:cNvSpPr>
          <p:nvPr>
            <p:ph type="dt" sz="half" idx="10"/>
          </p:nvPr>
        </p:nvSpPr>
        <p:spPr/>
        <p:txBody>
          <a:bodyPr/>
          <a:lstStyle/>
          <a:p>
            <a:fld id="{BC525C67-4A87-4DBD-8AF6-89614676B3E5}" type="datetimeFigureOut">
              <a:rPr lang="zh-CN" altLang="en-US" smtClean="0"/>
              <a:t>2018/8/8</a:t>
            </a:fld>
            <a:endParaRPr lang="zh-CN" altLang="en-US"/>
          </a:p>
        </p:txBody>
      </p:sp>
      <p:sp>
        <p:nvSpPr>
          <p:cNvPr id="5" name="页脚占位符 4">
            <a:extLst>
              <a:ext uri="{FF2B5EF4-FFF2-40B4-BE49-F238E27FC236}">
                <a16:creationId xmlns:a16="http://schemas.microsoft.com/office/drawing/2014/main" id="{140442D0-30D7-43A0-B44B-87510FE248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5179E9-3DCB-476B-AD02-95F4756E5862}"/>
              </a:ext>
            </a:extLst>
          </p:cNvPr>
          <p:cNvSpPr>
            <a:spLocks noGrp="1"/>
          </p:cNvSpPr>
          <p:nvPr>
            <p:ph type="sldNum" sz="quarter" idx="12"/>
          </p:nvPr>
        </p:nvSpPr>
        <p:spPr/>
        <p:txBody>
          <a:bodyPr/>
          <a:lstStyle/>
          <a:p>
            <a:fld id="{976CCA6B-FAE6-402E-BDFF-6391F147791F}" type="slidenum">
              <a:rPr lang="zh-CN" altLang="en-US" smtClean="0"/>
              <a:t>‹#›</a:t>
            </a:fld>
            <a:endParaRPr lang="zh-CN" altLang="en-US"/>
          </a:p>
        </p:txBody>
      </p:sp>
    </p:spTree>
    <p:extLst>
      <p:ext uri="{BB962C8B-B14F-4D97-AF65-F5344CB8AC3E}">
        <p14:creationId xmlns:p14="http://schemas.microsoft.com/office/powerpoint/2010/main" val="425240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D8D20-23A9-4A37-A855-B4177D62801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E390986-FC92-4174-A826-AD2E1508CE7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27F1A52-6269-467D-BD61-B4A96ADB29EB}"/>
              </a:ext>
            </a:extLst>
          </p:cNvPr>
          <p:cNvSpPr>
            <a:spLocks noGrp="1"/>
          </p:cNvSpPr>
          <p:nvPr>
            <p:ph type="dt" sz="half" idx="10"/>
          </p:nvPr>
        </p:nvSpPr>
        <p:spPr/>
        <p:txBody>
          <a:bodyPr/>
          <a:lstStyle/>
          <a:p>
            <a:fld id="{BC525C67-4A87-4DBD-8AF6-89614676B3E5}" type="datetimeFigureOut">
              <a:rPr lang="zh-CN" altLang="en-US" smtClean="0"/>
              <a:t>2018/8/8</a:t>
            </a:fld>
            <a:endParaRPr lang="zh-CN" altLang="en-US"/>
          </a:p>
        </p:txBody>
      </p:sp>
      <p:sp>
        <p:nvSpPr>
          <p:cNvPr id="5" name="页脚占位符 4">
            <a:extLst>
              <a:ext uri="{FF2B5EF4-FFF2-40B4-BE49-F238E27FC236}">
                <a16:creationId xmlns:a16="http://schemas.microsoft.com/office/drawing/2014/main" id="{00649A79-A132-46DC-BE72-B90D7DDFFE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4A2407-2C37-43C4-A82D-01EB530AC534}"/>
              </a:ext>
            </a:extLst>
          </p:cNvPr>
          <p:cNvSpPr>
            <a:spLocks noGrp="1"/>
          </p:cNvSpPr>
          <p:nvPr>
            <p:ph type="sldNum" sz="quarter" idx="12"/>
          </p:nvPr>
        </p:nvSpPr>
        <p:spPr/>
        <p:txBody>
          <a:bodyPr/>
          <a:lstStyle/>
          <a:p>
            <a:fld id="{976CCA6B-FAE6-402E-BDFF-6391F147791F}" type="slidenum">
              <a:rPr lang="zh-CN" altLang="en-US" smtClean="0"/>
              <a:t>‹#›</a:t>
            </a:fld>
            <a:endParaRPr lang="zh-CN" altLang="en-US"/>
          </a:p>
        </p:txBody>
      </p:sp>
    </p:spTree>
    <p:extLst>
      <p:ext uri="{BB962C8B-B14F-4D97-AF65-F5344CB8AC3E}">
        <p14:creationId xmlns:p14="http://schemas.microsoft.com/office/powerpoint/2010/main" val="230034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51AAB87-C4C4-4B94-A750-B97FB455D81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E585BCB-F30E-4249-9019-3D89782F3A3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C289226-8663-4905-8438-4590175A1F14}"/>
              </a:ext>
            </a:extLst>
          </p:cNvPr>
          <p:cNvSpPr>
            <a:spLocks noGrp="1"/>
          </p:cNvSpPr>
          <p:nvPr>
            <p:ph type="dt" sz="half" idx="10"/>
          </p:nvPr>
        </p:nvSpPr>
        <p:spPr/>
        <p:txBody>
          <a:bodyPr/>
          <a:lstStyle/>
          <a:p>
            <a:fld id="{BC525C67-4A87-4DBD-8AF6-89614676B3E5}" type="datetimeFigureOut">
              <a:rPr lang="zh-CN" altLang="en-US" smtClean="0"/>
              <a:t>2018/8/8</a:t>
            </a:fld>
            <a:endParaRPr lang="zh-CN" altLang="en-US"/>
          </a:p>
        </p:txBody>
      </p:sp>
      <p:sp>
        <p:nvSpPr>
          <p:cNvPr id="5" name="页脚占位符 4">
            <a:extLst>
              <a:ext uri="{FF2B5EF4-FFF2-40B4-BE49-F238E27FC236}">
                <a16:creationId xmlns:a16="http://schemas.microsoft.com/office/drawing/2014/main" id="{882E9452-DCB2-4F14-92ED-006B99E386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E237E0-0C25-4931-A9C4-CEED9B582F94}"/>
              </a:ext>
            </a:extLst>
          </p:cNvPr>
          <p:cNvSpPr>
            <a:spLocks noGrp="1"/>
          </p:cNvSpPr>
          <p:nvPr>
            <p:ph type="sldNum" sz="quarter" idx="12"/>
          </p:nvPr>
        </p:nvSpPr>
        <p:spPr/>
        <p:txBody>
          <a:bodyPr/>
          <a:lstStyle/>
          <a:p>
            <a:fld id="{976CCA6B-FAE6-402E-BDFF-6391F147791F}" type="slidenum">
              <a:rPr lang="zh-CN" altLang="en-US" smtClean="0"/>
              <a:t>‹#›</a:t>
            </a:fld>
            <a:endParaRPr lang="zh-CN" altLang="en-US"/>
          </a:p>
        </p:txBody>
      </p:sp>
    </p:spTree>
    <p:extLst>
      <p:ext uri="{BB962C8B-B14F-4D97-AF65-F5344CB8AC3E}">
        <p14:creationId xmlns:p14="http://schemas.microsoft.com/office/powerpoint/2010/main" val="1120367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F2D0E-57A6-434B-9A9B-472C4DB6969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95C3C0-CA73-49ED-BFC6-2C179AD7236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65DA40-98A7-4898-87B3-023070768700}"/>
              </a:ext>
            </a:extLst>
          </p:cNvPr>
          <p:cNvSpPr>
            <a:spLocks noGrp="1"/>
          </p:cNvSpPr>
          <p:nvPr>
            <p:ph type="dt" sz="half" idx="10"/>
          </p:nvPr>
        </p:nvSpPr>
        <p:spPr/>
        <p:txBody>
          <a:bodyPr/>
          <a:lstStyle/>
          <a:p>
            <a:fld id="{BC525C67-4A87-4DBD-8AF6-89614676B3E5}" type="datetimeFigureOut">
              <a:rPr lang="zh-CN" altLang="en-US" smtClean="0"/>
              <a:t>2018/8/8</a:t>
            </a:fld>
            <a:endParaRPr lang="zh-CN" altLang="en-US"/>
          </a:p>
        </p:txBody>
      </p:sp>
      <p:sp>
        <p:nvSpPr>
          <p:cNvPr id="5" name="页脚占位符 4">
            <a:extLst>
              <a:ext uri="{FF2B5EF4-FFF2-40B4-BE49-F238E27FC236}">
                <a16:creationId xmlns:a16="http://schemas.microsoft.com/office/drawing/2014/main" id="{6FDE38D1-4254-45BB-9DBE-6C50B20477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89C5FC-7C3D-4866-A6E0-28A7ECAC1E78}"/>
              </a:ext>
            </a:extLst>
          </p:cNvPr>
          <p:cNvSpPr>
            <a:spLocks noGrp="1"/>
          </p:cNvSpPr>
          <p:nvPr>
            <p:ph type="sldNum" sz="quarter" idx="12"/>
          </p:nvPr>
        </p:nvSpPr>
        <p:spPr/>
        <p:txBody>
          <a:bodyPr/>
          <a:lstStyle/>
          <a:p>
            <a:fld id="{976CCA6B-FAE6-402E-BDFF-6391F147791F}" type="slidenum">
              <a:rPr lang="zh-CN" altLang="en-US" smtClean="0"/>
              <a:t>‹#›</a:t>
            </a:fld>
            <a:endParaRPr lang="zh-CN" altLang="en-US"/>
          </a:p>
        </p:txBody>
      </p:sp>
    </p:spTree>
    <p:extLst>
      <p:ext uri="{BB962C8B-B14F-4D97-AF65-F5344CB8AC3E}">
        <p14:creationId xmlns:p14="http://schemas.microsoft.com/office/powerpoint/2010/main" val="277805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4AA39-D077-4EC3-8607-B0C18BC7A7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9A801F8-EDB0-4A52-8F82-B7552E7F74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5CB5C6E-42BC-4C08-BB41-2E80D7C6F418}"/>
              </a:ext>
            </a:extLst>
          </p:cNvPr>
          <p:cNvSpPr>
            <a:spLocks noGrp="1"/>
          </p:cNvSpPr>
          <p:nvPr>
            <p:ph type="dt" sz="half" idx="10"/>
          </p:nvPr>
        </p:nvSpPr>
        <p:spPr/>
        <p:txBody>
          <a:bodyPr/>
          <a:lstStyle/>
          <a:p>
            <a:fld id="{BC525C67-4A87-4DBD-8AF6-89614676B3E5}" type="datetimeFigureOut">
              <a:rPr lang="zh-CN" altLang="en-US" smtClean="0"/>
              <a:t>2018/8/8</a:t>
            </a:fld>
            <a:endParaRPr lang="zh-CN" altLang="en-US"/>
          </a:p>
        </p:txBody>
      </p:sp>
      <p:sp>
        <p:nvSpPr>
          <p:cNvPr id="5" name="页脚占位符 4">
            <a:extLst>
              <a:ext uri="{FF2B5EF4-FFF2-40B4-BE49-F238E27FC236}">
                <a16:creationId xmlns:a16="http://schemas.microsoft.com/office/drawing/2014/main" id="{53B74FC1-DBEF-4886-B520-9D30EBF93F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9BAFF9-15DD-419D-9C50-E3B2FE71D008}"/>
              </a:ext>
            </a:extLst>
          </p:cNvPr>
          <p:cNvSpPr>
            <a:spLocks noGrp="1"/>
          </p:cNvSpPr>
          <p:nvPr>
            <p:ph type="sldNum" sz="quarter" idx="12"/>
          </p:nvPr>
        </p:nvSpPr>
        <p:spPr/>
        <p:txBody>
          <a:bodyPr/>
          <a:lstStyle/>
          <a:p>
            <a:fld id="{976CCA6B-FAE6-402E-BDFF-6391F147791F}" type="slidenum">
              <a:rPr lang="zh-CN" altLang="en-US" smtClean="0"/>
              <a:t>‹#›</a:t>
            </a:fld>
            <a:endParaRPr lang="zh-CN" altLang="en-US"/>
          </a:p>
        </p:txBody>
      </p:sp>
    </p:spTree>
    <p:extLst>
      <p:ext uri="{BB962C8B-B14F-4D97-AF65-F5344CB8AC3E}">
        <p14:creationId xmlns:p14="http://schemas.microsoft.com/office/powerpoint/2010/main" val="793463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26BAC-9DEC-4F99-B653-76306EB8D9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E1C4635-AF3B-4A3A-8EB1-E1CB8DC43C2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DC769B0-A297-4DCF-9FE0-E051DECBE7C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A9826CA-F414-44A9-9BED-BEF010512B92}"/>
              </a:ext>
            </a:extLst>
          </p:cNvPr>
          <p:cNvSpPr>
            <a:spLocks noGrp="1"/>
          </p:cNvSpPr>
          <p:nvPr>
            <p:ph type="dt" sz="half" idx="10"/>
          </p:nvPr>
        </p:nvSpPr>
        <p:spPr/>
        <p:txBody>
          <a:bodyPr/>
          <a:lstStyle/>
          <a:p>
            <a:fld id="{BC525C67-4A87-4DBD-8AF6-89614676B3E5}" type="datetimeFigureOut">
              <a:rPr lang="zh-CN" altLang="en-US" smtClean="0"/>
              <a:t>2018/8/8</a:t>
            </a:fld>
            <a:endParaRPr lang="zh-CN" altLang="en-US"/>
          </a:p>
        </p:txBody>
      </p:sp>
      <p:sp>
        <p:nvSpPr>
          <p:cNvPr id="6" name="页脚占位符 5">
            <a:extLst>
              <a:ext uri="{FF2B5EF4-FFF2-40B4-BE49-F238E27FC236}">
                <a16:creationId xmlns:a16="http://schemas.microsoft.com/office/drawing/2014/main" id="{B7A54D23-514F-4432-BB87-9ABBDFD49C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761B86-7DCB-4A12-86DD-C9232EBD7ACB}"/>
              </a:ext>
            </a:extLst>
          </p:cNvPr>
          <p:cNvSpPr>
            <a:spLocks noGrp="1"/>
          </p:cNvSpPr>
          <p:nvPr>
            <p:ph type="sldNum" sz="quarter" idx="12"/>
          </p:nvPr>
        </p:nvSpPr>
        <p:spPr/>
        <p:txBody>
          <a:bodyPr/>
          <a:lstStyle/>
          <a:p>
            <a:fld id="{976CCA6B-FAE6-402E-BDFF-6391F147791F}" type="slidenum">
              <a:rPr lang="zh-CN" altLang="en-US" smtClean="0"/>
              <a:t>‹#›</a:t>
            </a:fld>
            <a:endParaRPr lang="zh-CN" altLang="en-US"/>
          </a:p>
        </p:txBody>
      </p:sp>
    </p:spTree>
    <p:extLst>
      <p:ext uri="{BB962C8B-B14F-4D97-AF65-F5344CB8AC3E}">
        <p14:creationId xmlns:p14="http://schemas.microsoft.com/office/powerpoint/2010/main" val="75754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E49A52-F754-46A8-B832-4FB545D12DE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3DB0FDC-3B69-406D-84BF-98A2F8DA8D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F079F24-8F8E-4406-BDEE-0675C92ED48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7202D43-CE69-4786-9253-8DA6B31A59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9D555D2-2191-4A5B-A037-8802A7DFF01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1C05CE5-F668-412C-A29E-4782DCABDC03}"/>
              </a:ext>
            </a:extLst>
          </p:cNvPr>
          <p:cNvSpPr>
            <a:spLocks noGrp="1"/>
          </p:cNvSpPr>
          <p:nvPr>
            <p:ph type="dt" sz="half" idx="10"/>
          </p:nvPr>
        </p:nvSpPr>
        <p:spPr/>
        <p:txBody>
          <a:bodyPr/>
          <a:lstStyle/>
          <a:p>
            <a:fld id="{BC525C67-4A87-4DBD-8AF6-89614676B3E5}" type="datetimeFigureOut">
              <a:rPr lang="zh-CN" altLang="en-US" smtClean="0"/>
              <a:t>2018/8/8</a:t>
            </a:fld>
            <a:endParaRPr lang="zh-CN" altLang="en-US"/>
          </a:p>
        </p:txBody>
      </p:sp>
      <p:sp>
        <p:nvSpPr>
          <p:cNvPr id="8" name="页脚占位符 7">
            <a:extLst>
              <a:ext uri="{FF2B5EF4-FFF2-40B4-BE49-F238E27FC236}">
                <a16:creationId xmlns:a16="http://schemas.microsoft.com/office/drawing/2014/main" id="{8517A315-59D3-4A3A-A70D-2FE6525068D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CA13009-156E-48AE-85FD-A2D7DD9B72B1}"/>
              </a:ext>
            </a:extLst>
          </p:cNvPr>
          <p:cNvSpPr>
            <a:spLocks noGrp="1"/>
          </p:cNvSpPr>
          <p:nvPr>
            <p:ph type="sldNum" sz="quarter" idx="12"/>
          </p:nvPr>
        </p:nvSpPr>
        <p:spPr/>
        <p:txBody>
          <a:bodyPr/>
          <a:lstStyle/>
          <a:p>
            <a:fld id="{976CCA6B-FAE6-402E-BDFF-6391F147791F}" type="slidenum">
              <a:rPr lang="zh-CN" altLang="en-US" smtClean="0"/>
              <a:t>‹#›</a:t>
            </a:fld>
            <a:endParaRPr lang="zh-CN" altLang="en-US"/>
          </a:p>
        </p:txBody>
      </p:sp>
    </p:spTree>
    <p:extLst>
      <p:ext uri="{BB962C8B-B14F-4D97-AF65-F5344CB8AC3E}">
        <p14:creationId xmlns:p14="http://schemas.microsoft.com/office/powerpoint/2010/main" val="424764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76AF7B-9EB5-4328-AE42-DD665CA47DB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CDEB8B4-354A-4562-B20E-7A09466B6A1B}"/>
              </a:ext>
            </a:extLst>
          </p:cNvPr>
          <p:cNvSpPr>
            <a:spLocks noGrp="1"/>
          </p:cNvSpPr>
          <p:nvPr>
            <p:ph type="dt" sz="half" idx="10"/>
          </p:nvPr>
        </p:nvSpPr>
        <p:spPr/>
        <p:txBody>
          <a:bodyPr/>
          <a:lstStyle/>
          <a:p>
            <a:fld id="{BC525C67-4A87-4DBD-8AF6-89614676B3E5}" type="datetimeFigureOut">
              <a:rPr lang="zh-CN" altLang="en-US" smtClean="0"/>
              <a:t>2018/8/8</a:t>
            </a:fld>
            <a:endParaRPr lang="zh-CN" altLang="en-US"/>
          </a:p>
        </p:txBody>
      </p:sp>
      <p:sp>
        <p:nvSpPr>
          <p:cNvPr id="4" name="页脚占位符 3">
            <a:extLst>
              <a:ext uri="{FF2B5EF4-FFF2-40B4-BE49-F238E27FC236}">
                <a16:creationId xmlns:a16="http://schemas.microsoft.com/office/drawing/2014/main" id="{67B4D13B-E795-4EE9-8676-9873BC4C9F7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7BAA003-C8EC-4575-848A-DB8291ED6E36}"/>
              </a:ext>
            </a:extLst>
          </p:cNvPr>
          <p:cNvSpPr>
            <a:spLocks noGrp="1"/>
          </p:cNvSpPr>
          <p:nvPr>
            <p:ph type="sldNum" sz="quarter" idx="12"/>
          </p:nvPr>
        </p:nvSpPr>
        <p:spPr/>
        <p:txBody>
          <a:bodyPr/>
          <a:lstStyle/>
          <a:p>
            <a:fld id="{976CCA6B-FAE6-402E-BDFF-6391F147791F}" type="slidenum">
              <a:rPr lang="zh-CN" altLang="en-US" smtClean="0"/>
              <a:t>‹#›</a:t>
            </a:fld>
            <a:endParaRPr lang="zh-CN" altLang="en-US"/>
          </a:p>
        </p:txBody>
      </p:sp>
    </p:spTree>
    <p:extLst>
      <p:ext uri="{BB962C8B-B14F-4D97-AF65-F5344CB8AC3E}">
        <p14:creationId xmlns:p14="http://schemas.microsoft.com/office/powerpoint/2010/main" val="1986019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47FA34-5F2D-4AFA-9429-FA8E11D2D93D}"/>
              </a:ext>
            </a:extLst>
          </p:cNvPr>
          <p:cNvSpPr>
            <a:spLocks noGrp="1"/>
          </p:cNvSpPr>
          <p:nvPr>
            <p:ph type="dt" sz="half" idx="10"/>
          </p:nvPr>
        </p:nvSpPr>
        <p:spPr/>
        <p:txBody>
          <a:bodyPr/>
          <a:lstStyle/>
          <a:p>
            <a:fld id="{BC525C67-4A87-4DBD-8AF6-89614676B3E5}" type="datetimeFigureOut">
              <a:rPr lang="zh-CN" altLang="en-US" smtClean="0"/>
              <a:t>2018/8/8</a:t>
            </a:fld>
            <a:endParaRPr lang="zh-CN" altLang="en-US"/>
          </a:p>
        </p:txBody>
      </p:sp>
      <p:sp>
        <p:nvSpPr>
          <p:cNvPr id="3" name="页脚占位符 2">
            <a:extLst>
              <a:ext uri="{FF2B5EF4-FFF2-40B4-BE49-F238E27FC236}">
                <a16:creationId xmlns:a16="http://schemas.microsoft.com/office/drawing/2014/main" id="{E63E4587-D1A6-4E8F-BA67-D6C69D5F5A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C433CF5-F756-440A-9890-A51D76002E0B}"/>
              </a:ext>
            </a:extLst>
          </p:cNvPr>
          <p:cNvSpPr>
            <a:spLocks noGrp="1"/>
          </p:cNvSpPr>
          <p:nvPr>
            <p:ph type="sldNum" sz="quarter" idx="12"/>
          </p:nvPr>
        </p:nvSpPr>
        <p:spPr/>
        <p:txBody>
          <a:bodyPr/>
          <a:lstStyle/>
          <a:p>
            <a:fld id="{976CCA6B-FAE6-402E-BDFF-6391F147791F}" type="slidenum">
              <a:rPr lang="zh-CN" altLang="en-US" smtClean="0"/>
              <a:t>‹#›</a:t>
            </a:fld>
            <a:endParaRPr lang="zh-CN" altLang="en-US"/>
          </a:p>
        </p:txBody>
      </p:sp>
    </p:spTree>
    <p:extLst>
      <p:ext uri="{BB962C8B-B14F-4D97-AF65-F5344CB8AC3E}">
        <p14:creationId xmlns:p14="http://schemas.microsoft.com/office/powerpoint/2010/main" val="326977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398D4-8D1D-4B8E-930A-F0EE6AB721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7C6FF2-54A0-4EA4-B433-EA664F25A6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39F8CCF-8CAC-4BA0-A810-ABB98E611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003A295-CDA4-4A89-911A-B8F89B833922}"/>
              </a:ext>
            </a:extLst>
          </p:cNvPr>
          <p:cNvSpPr>
            <a:spLocks noGrp="1"/>
          </p:cNvSpPr>
          <p:nvPr>
            <p:ph type="dt" sz="half" idx="10"/>
          </p:nvPr>
        </p:nvSpPr>
        <p:spPr/>
        <p:txBody>
          <a:bodyPr/>
          <a:lstStyle/>
          <a:p>
            <a:fld id="{BC525C67-4A87-4DBD-8AF6-89614676B3E5}" type="datetimeFigureOut">
              <a:rPr lang="zh-CN" altLang="en-US" smtClean="0"/>
              <a:t>2018/8/8</a:t>
            </a:fld>
            <a:endParaRPr lang="zh-CN" altLang="en-US"/>
          </a:p>
        </p:txBody>
      </p:sp>
      <p:sp>
        <p:nvSpPr>
          <p:cNvPr id="6" name="页脚占位符 5">
            <a:extLst>
              <a:ext uri="{FF2B5EF4-FFF2-40B4-BE49-F238E27FC236}">
                <a16:creationId xmlns:a16="http://schemas.microsoft.com/office/drawing/2014/main" id="{A5F6F80F-74D1-4130-9FC4-15DDFB83D8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0C19F3-FE5D-472F-8550-B1D7563B314C}"/>
              </a:ext>
            </a:extLst>
          </p:cNvPr>
          <p:cNvSpPr>
            <a:spLocks noGrp="1"/>
          </p:cNvSpPr>
          <p:nvPr>
            <p:ph type="sldNum" sz="quarter" idx="12"/>
          </p:nvPr>
        </p:nvSpPr>
        <p:spPr/>
        <p:txBody>
          <a:bodyPr/>
          <a:lstStyle/>
          <a:p>
            <a:fld id="{976CCA6B-FAE6-402E-BDFF-6391F147791F}" type="slidenum">
              <a:rPr lang="zh-CN" altLang="en-US" smtClean="0"/>
              <a:t>‹#›</a:t>
            </a:fld>
            <a:endParaRPr lang="zh-CN" altLang="en-US"/>
          </a:p>
        </p:txBody>
      </p:sp>
    </p:spTree>
    <p:extLst>
      <p:ext uri="{BB962C8B-B14F-4D97-AF65-F5344CB8AC3E}">
        <p14:creationId xmlns:p14="http://schemas.microsoft.com/office/powerpoint/2010/main" val="4002632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B3A70-BEDD-4B2B-981F-354C3827135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01FA455-F129-4A6A-97A5-6450488F4C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E6A1BBF-C22F-47BB-9401-81427F9F7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C3D6F37-89BD-438F-BA52-1B2D6D086EA9}"/>
              </a:ext>
            </a:extLst>
          </p:cNvPr>
          <p:cNvSpPr>
            <a:spLocks noGrp="1"/>
          </p:cNvSpPr>
          <p:nvPr>
            <p:ph type="dt" sz="half" idx="10"/>
          </p:nvPr>
        </p:nvSpPr>
        <p:spPr/>
        <p:txBody>
          <a:bodyPr/>
          <a:lstStyle/>
          <a:p>
            <a:fld id="{BC525C67-4A87-4DBD-8AF6-89614676B3E5}" type="datetimeFigureOut">
              <a:rPr lang="zh-CN" altLang="en-US" smtClean="0"/>
              <a:t>2018/8/8</a:t>
            </a:fld>
            <a:endParaRPr lang="zh-CN" altLang="en-US"/>
          </a:p>
        </p:txBody>
      </p:sp>
      <p:sp>
        <p:nvSpPr>
          <p:cNvPr id="6" name="页脚占位符 5">
            <a:extLst>
              <a:ext uri="{FF2B5EF4-FFF2-40B4-BE49-F238E27FC236}">
                <a16:creationId xmlns:a16="http://schemas.microsoft.com/office/drawing/2014/main" id="{DDC5906F-8DC0-4E2A-8E8B-1901EA8B4D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6BCC46-25CB-4BE6-BADC-CE238ED0AD6A}"/>
              </a:ext>
            </a:extLst>
          </p:cNvPr>
          <p:cNvSpPr>
            <a:spLocks noGrp="1"/>
          </p:cNvSpPr>
          <p:nvPr>
            <p:ph type="sldNum" sz="quarter" idx="12"/>
          </p:nvPr>
        </p:nvSpPr>
        <p:spPr/>
        <p:txBody>
          <a:bodyPr/>
          <a:lstStyle/>
          <a:p>
            <a:fld id="{976CCA6B-FAE6-402E-BDFF-6391F147791F}" type="slidenum">
              <a:rPr lang="zh-CN" altLang="en-US" smtClean="0"/>
              <a:t>‹#›</a:t>
            </a:fld>
            <a:endParaRPr lang="zh-CN" altLang="en-US"/>
          </a:p>
        </p:txBody>
      </p:sp>
    </p:spTree>
    <p:extLst>
      <p:ext uri="{BB962C8B-B14F-4D97-AF65-F5344CB8AC3E}">
        <p14:creationId xmlns:p14="http://schemas.microsoft.com/office/powerpoint/2010/main" val="1419615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A14F4F-7DE1-4D78-B6CB-4562FEABC2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860C14-93E0-4BBA-A3FC-3014FDC4EC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DB96F0-E394-4DA3-A48F-CE7A51466B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525C67-4A87-4DBD-8AF6-89614676B3E5}" type="datetimeFigureOut">
              <a:rPr lang="zh-CN" altLang="en-US" smtClean="0"/>
              <a:t>2018/8/8</a:t>
            </a:fld>
            <a:endParaRPr lang="zh-CN" altLang="en-US"/>
          </a:p>
        </p:txBody>
      </p:sp>
      <p:sp>
        <p:nvSpPr>
          <p:cNvPr id="5" name="页脚占位符 4">
            <a:extLst>
              <a:ext uri="{FF2B5EF4-FFF2-40B4-BE49-F238E27FC236}">
                <a16:creationId xmlns:a16="http://schemas.microsoft.com/office/drawing/2014/main" id="{3782279A-2E46-4473-AF73-49B76AFFF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F80B2E4-63EE-46F7-BED9-1D08912F0A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CCA6B-FAE6-402E-BDFF-6391F147791F}" type="slidenum">
              <a:rPr lang="zh-CN" altLang="en-US" smtClean="0"/>
              <a:t>‹#›</a:t>
            </a:fld>
            <a:endParaRPr lang="zh-CN" altLang="en-US"/>
          </a:p>
        </p:txBody>
      </p:sp>
    </p:spTree>
    <p:extLst>
      <p:ext uri="{BB962C8B-B14F-4D97-AF65-F5344CB8AC3E}">
        <p14:creationId xmlns:p14="http://schemas.microsoft.com/office/powerpoint/2010/main" val="3369558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C21DD-296F-43CD-82BE-2FFB5BD31144}"/>
              </a:ext>
            </a:extLst>
          </p:cNvPr>
          <p:cNvSpPr>
            <a:spLocks noGrp="1"/>
          </p:cNvSpPr>
          <p:nvPr>
            <p:ph type="ctrTitle"/>
          </p:nvPr>
        </p:nvSpPr>
        <p:spPr/>
        <p:txBody>
          <a:bodyPr>
            <a:normAutofit/>
          </a:bodyPr>
          <a:lstStyle/>
          <a:p>
            <a:r>
              <a:rPr lang="zh-CN" altLang="en-US" sz="4400" dirty="0"/>
              <a:t>策略梯度</a:t>
            </a:r>
          </a:p>
        </p:txBody>
      </p:sp>
      <p:sp>
        <p:nvSpPr>
          <p:cNvPr id="3" name="副标题 2">
            <a:extLst>
              <a:ext uri="{FF2B5EF4-FFF2-40B4-BE49-F238E27FC236}">
                <a16:creationId xmlns:a16="http://schemas.microsoft.com/office/drawing/2014/main" id="{C0946AF6-B2E2-4914-A0EF-8D33BFF036E6}"/>
              </a:ext>
            </a:extLst>
          </p:cNvPr>
          <p:cNvSpPr>
            <a:spLocks noGrp="1"/>
          </p:cNvSpPr>
          <p:nvPr>
            <p:ph type="subTitle" idx="1"/>
          </p:nvPr>
        </p:nvSpPr>
        <p:spPr/>
        <p:txBody>
          <a:bodyPr/>
          <a:lstStyle/>
          <a:p>
            <a:r>
              <a:rPr lang="en-US" altLang="zh-CN" dirty="0"/>
              <a:t>                                               ——</a:t>
            </a:r>
            <a:r>
              <a:rPr lang="zh-CN" altLang="en-US" dirty="0"/>
              <a:t>刘浩宁 </a:t>
            </a:r>
            <a:r>
              <a:rPr lang="en-US" altLang="zh-CN" dirty="0" err="1"/>
              <a:t>HKPolyU</a:t>
            </a:r>
            <a:endParaRPr lang="zh-CN" altLang="en-US" dirty="0"/>
          </a:p>
        </p:txBody>
      </p:sp>
    </p:spTree>
    <p:extLst>
      <p:ext uri="{BB962C8B-B14F-4D97-AF65-F5344CB8AC3E}">
        <p14:creationId xmlns:p14="http://schemas.microsoft.com/office/powerpoint/2010/main" val="108735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9DD1A-7ADD-427B-915D-29D7D6D731DE}"/>
              </a:ext>
            </a:extLst>
          </p:cNvPr>
          <p:cNvSpPr>
            <a:spLocks noGrp="1"/>
          </p:cNvSpPr>
          <p:nvPr>
            <p:ph type="title"/>
          </p:nvPr>
        </p:nvSpPr>
        <p:spPr>
          <a:xfrm>
            <a:off x="838200" y="391907"/>
            <a:ext cx="10515600" cy="837125"/>
          </a:xfrm>
        </p:spPr>
        <p:txBody>
          <a:bodyPr>
            <a:normAutofit/>
          </a:bodyPr>
          <a:lstStyle/>
          <a:p>
            <a:r>
              <a:rPr lang="zh-CN" altLang="en-US" sz="3600" dirty="0"/>
              <a:t>策略梯度定理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2B59117-6FCD-4D03-9ABB-13C657A19469}"/>
                  </a:ext>
                </a:extLst>
              </p:cNvPr>
              <p:cNvSpPr>
                <a:spLocks noGrp="1"/>
              </p:cNvSpPr>
              <p:nvPr>
                <p:ph idx="1"/>
              </p:nvPr>
            </p:nvSpPr>
            <p:spPr>
              <a:xfrm>
                <a:off x="838200" y="1494044"/>
                <a:ext cx="10515600" cy="4972049"/>
              </a:xfrm>
            </p:spPr>
            <p:txBody>
              <a:bodyPr>
                <a:normAutofit fontScale="85000" lnSpcReduction="10000"/>
              </a:bodyPr>
              <a:lstStyle/>
              <a:p>
                <a:r>
                  <a:rPr lang="zh-CN" altLang="en-US" sz="2600" dirty="0"/>
                  <a:t>现在，我们得到了策略梯度</a:t>
                </a:r>
                <a:r>
                  <a:rPr lang="en-US" altLang="zh-CN" sz="2600" dirty="0"/>
                  <a:t>/</a:t>
                </a:r>
                <a:r>
                  <a:rPr lang="zh-CN" altLang="en-US" sz="2600" dirty="0"/>
                  <a:t>对数策略梯度</a:t>
                </a:r>
                <a:endParaRPr lang="en-US" altLang="zh-CN" sz="2600" dirty="0"/>
              </a:p>
              <a:p>
                <a:r>
                  <a:rPr lang="zh-CN" altLang="en-US" sz="2600" dirty="0"/>
                  <a:t>任务转为了求得目标函数梯度（真正有意义的策略梯度）</a:t>
                </a:r>
                <a:endParaRPr lang="en-US" altLang="zh-CN" sz="2600" dirty="0"/>
              </a:p>
              <a:p>
                <a:pPr marL="0" indent="0">
                  <a:buNone/>
                </a:pPr>
                <a:r>
                  <a:rPr lang="zh-CN" altLang="en-US" sz="2200" dirty="0"/>
                  <a:t>特殊案例：</a:t>
                </a:r>
                <a:r>
                  <a:rPr lang="en-US" altLang="zh-CN" sz="2200" dirty="0"/>
                  <a:t>one-step MDPS</a:t>
                </a:r>
              </a:p>
              <a:p>
                <a:pPr>
                  <a:buFont typeface="Wingdings" panose="05000000000000000000" pitchFamily="2" charset="2"/>
                  <a:buChar char="p"/>
                </a:pPr>
                <a:r>
                  <a:rPr lang="zh-CN" altLang="en-US" sz="1900" dirty="0"/>
                  <a:t>从初始状态</a:t>
                </a:r>
                <a14:m>
                  <m:oMath xmlns:m="http://schemas.openxmlformats.org/officeDocument/2006/math">
                    <m:r>
                      <a:rPr lang="en-US" altLang="zh-CN" sz="1900" b="0" i="1" dirty="0" smtClean="0">
                        <a:latin typeface="Cambria Math" panose="02040503050406030204" pitchFamily="18" charset="0"/>
                      </a:rPr>
                      <m:t>𝑠</m:t>
                    </m:r>
                  </m:oMath>
                </a14:m>
                <a:r>
                  <a:rPr lang="zh-CN" altLang="en-US" sz="1900" dirty="0"/>
                  <a:t>出发 </a:t>
                </a:r>
                <a14:m>
                  <m:oMath xmlns:m="http://schemas.openxmlformats.org/officeDocument/2006/math">
                    <m:r>
                      <a:rPr lang="en-US" altLang="zh-CN" sz="1900" b="0" i="1" dirty="0" smtClean="0">
                        <a:latin typeface="Cambria Math" panose="02040503050406030204" pitchFamily="18" charset="0"/>
                      </a:rPr>
                      <m:t>𝑠</m:t>
                    </m:r>
                    <m:r>
                      <a:rPr lang="en-US" altLang="zh-CN" sz="1900" i="1" dirty="0" smtClean="0">
                        <a:latin typeface="Cambria Math" panose="02040503050406030204" pitchFamily="18" charset="0"/>
                        <a:ea typeface="Cambria Math" panose="02040503050406030204" pitchFamily="18" charset="0"/>
                      </a:rPr>
                      <m:t>~</m:t>
                    </m:r>
                    <m:r>
                      <a:rPr lang="en-US" altLang="zh-CN" sz="1900" b="0" i="1" dirty="0" smtClean="0">
                        <a:latin typeface="Cambria Math" panose="02040503050406030204" pitchFamily="18" charset="0"/>
                        <a:ea typeface="Cambria Math" panose="02040503050406030204" pitchFamily="18" charset="0"/>
                      </a:rPr>
                      <m:t>𝑑</m:t>
                    </m:r>
                    <m:r>
                      <a:rPr lang="en-US" altLang="zh-CN" sz="1900" b="0" i="1" dirty="0" smtClean="0">
                        <a:latin typeface="Cambria Math" panose="02040503050406030204" pitchFamily="18" charset="0"/>
                        <a:ea typeface="Cambria Math" panose="02040503050406030204" pitchFamily="18" charset="0"/>
                      </a:rPr>
                      <m:t>(</m:t>
                    </m:r>
                    <m:r>
                      <a:rPr lang="en-US" altLang="zh-CN" sz="1900" b="0" i="1" dirty="0" smtClean="0">
                        <a:latin typeface="Cambria Math" panose="02040503050406030204" pitchFamily="18" charset="0"/>
                        <a:ea typeface="Cambria Math" panose="02040503050406030204" pitchFamily="18" charset="0"/>
                      </a:rPr>
                      <m:t>𝑠</m:t>
                    </m:r>
                    <m:r>
                      <a:rPr lang="en-US" altLang="zh-CN" sz="1900" b="0" i="1" dirty="0" smtClean="0">
                        <a:latin typeface="Cambria Math" panose="02040503050406030204" pitchFamily="18" charset="0"/>
                        <a:ea typeface="Cambria Math" panose="02040503050406030204" pitchFamily="18" charset="0"/>
                      </a:rPr>
                      <m:t>)</m:t>
                    </m:r>
                  </m:oMath>
                </a14:m>
                <a:endParaRPr lang="en-US" altLang="zh-CN" sz="1900" dirty="0"/>
              </a:p>
              <a:p>
                <a:pPr>
                  <a:buFont typeface="Wingdings" panose="05000000000000000000" pitchFamily="2" charset="2"/>
                  <a:buChar char="p"/>
                </a:pPr>
                <a:r>
                  <a:rPr lang="zh-CN" altLang="en-US" sz="1900" dirty="0"/>
                  <a:t>执行一步之后结束，得到奖励</a:t>
                </a:r>
                <a14:m>
                  <m:oMath xmlns:m="http://schemas.openxmlformats.org/officeDocument/2006/math">
                    <m:r>
                      <a:rPr lang="en-US" altLang="zh-CN" sz="1900" i="1" dirty="0" smtClean="0">
                        <a:latin typeface="Cambria Math" panose="02040503050406030204" pitchFamily="18" charset="0"/>
                      </a:rPr>
                      <m:t>𝑟</m:t>
                    </m:r>
                    <m:r>
                      <a:rPr lang="en-US" altLang="zh-CN" sz="1900" i="1" dirty="0" smtClean="0">
                        <a:latin typeface="Cambria Math" panose="02040503050406030204" pitchFamily="18" charset="0"/>
                      </a:rPr>
                      <m:t>=</m:t>
                    </m:r>
                    <m:sSubSup>
                      <m:sSubSupPr>
                        <m:ctrlPr>
                          <a:rPr lang="en-US" altLang="zh-CN" sz="1900" i="1" dirty="0" smtClean="0">
                            <a:latin typeface="Cambria Math" panose="02040503050406030204" pitchFamily="18" charset="0"/>
                          </a:rPr>
                        </m:ctrlPr>
                      </m:sSubSupPr>
                      <m:e>
                        <m:r>
                          <a:rPr lang="en-US" altLang="zh-CN" sz="1900" b="0" i="1" dirty="0" smtClean="0">
                            <a:latin typeface="Cambria Math" panose="02040503050406030204" pitchFamily="18" charset="0"/>
                          </a:rPr>
                          <m:t>𝑅</m:t>
                        </m:r>
                      </m:e>
                      <m:sub>
                        <m:r>
                          <a:rPr lang="en-US" altLang="zh-CN" sz="1900" b="0" i="1" dirty="0" smtClean="0">
                            <a:latin typeface="Cambria Math" panose="02040503050406030204" pitchFamily="18" charset="0"/>
                          </a:rPr>
                          <m:t>𝑠</m:t>
                        </m:r>
                      </m:sub>
                      <m:sup>
                        <m:r>
                          <a:rPr lang="en-US" altLang="zh-CN" sz="1900" b="0" i="1" dirty="0" smtClean="0">
                            <a:latin typeface="Cambria Math" panose="02040503050406030204" pitchFamily="18" charset="0"/>
                          </a:rPr>
                          <m:t>𝑎</m:t>
                        </m:r>
                      </m:sup>
                    </m:sSubSup>
                  </m:oMath>
                </a14:m>
                <a:endParaRPr lang="en-US" altLang="zh-CN" sz="1900" dirty="0"/>
              </a:p>
              <a:p>
                <a:pPr marL="0" indent="0">
                  <a:buNone/>
                </a:pPr>
                <a14:m>
                  <m:oMathPara xmlns:m="http://schemas.openxmlformats.org/officeDocument/2006/math">
                    <m:oMathParaPr>
                      <m:jc m:val="centerGroup"/>
                    </m:oMathParaPr>
                    <m:oMath xmlns:m="http://schemas.openxmlformats.org/officeDocument/2006/math">
                      <m:r>
                        <a:rPr lang="en-US" altLang="zh-CN" sz="1900" b="0" i="1" smtClean="0">
                          <a:latin typeface="Cambria Math" panose="02040503050406030204" pitchFamily="18" charset="0"/>
                        </a:rPr>
                        <m:t>𝐽</m:t>
                      </m:r>
                      <m:d>
                        <m:dPr>
                          <m:ctrlPr>
                            <a:rPr lang="en-US" altLang="zh-CN" sz="1900" b="0" i="1" smtClean="0">
                              <a:latin typeface="Cambria Math" panose="02040503050406030204" pitchFamily="18" charset="0"/>
                            </a:rPr>
                          </m:ctrlPr>
                        </m:dPr>
                        <m:e>
                          <m:r>
                            <a:rPr lang="zh-CN" altLang="en-US" sz="1900" b="0" i="1" smtClean="0">
                              <a:latin typeface="Cambria Math" panose="02040503050406030204" pitchFamily="18" charset="0"/>
                            </a:rPr>
                            <m:t>𝜃</m:t>
                          </m:r>
                        </m:e>
                      </m:d>
                      <m:r>
                        <a:rPr lang="en-US" altLang="zh-CN" sz="1900" b="0" i="1" smtClean="0">
                          <a:latin typeface="Cambria Math" panose="02040503050406030204" pitchFamily="18" charset="0"/>
                        </a:rPr>
                        <m:t>=</m:t>
                      </m:r>
                      <m:sSup>
                        <m:sSupPr>
                          <m:ctrlPr>
                            <a:rPr lang="en-US" altLang="zh-CN" sz="1900" b="0" i="1" smtClean="0">
                              <a:latin typeface="Cambria Math" panose="02040503050406030204" pitchFamily="18" charset="0"/>
                            </a:rPr>
                          </m:ctrlPr>
                        </m:sSupPr>
                        <m:e>
                          <m:r>
                            <a:rPr lang="en-US" altLang="zh-CN" sz="1900" b="0" i="1" smtClean="0">
                              <a:latin typeface="Cambria Math" panose="02040503050406030204" pitchFamily="18" charset="0"/>
                            </a:rPr>
                            <m:t>𝑉</m:t>
                          </m:r>
                        </m:e>
                        <m:sup>
                          <m:sSub>
                            <m:sSubPr>
                              <m:ctrlPr>
                                <a:rPr lang="en-US" altLang="zh-CN" sz="1900" b="0" i="1" smtClean="0">
                                  <a:latin typeface="Cambria Math" panose="02040503050406030204" pitchFamily="18" charset="0"/>
                                </a:rPr>
                              </m:ctrlPr>
                            </m:sSubPr>
                            <m:e>
                              <m:r>
                                <a:rPr lang="zh-CN" altLang="en-US" sz="1900" b="0" i="1" smtClean="0">
                                  <a:latin typeface="Cambria Math" panose="02040503050406030204" pitchFamily="18" charset="0"/>
                                </a:rPr>
                                <m:t>𝜋</m:t>
                              </m:r>
                            </m:e>
                            <m:sub>
                              <m:r>
                                <a:rPr lang="zh-CN" altLang="en-US" sz="1900" b="0" i="1" smtClean="0">
                                  <a:latin typeface="Cambria Math" panose="02040503050406030204" pitchFamily="18" charset="0"/>
                                </a:rPr>
                                <m:t>𝜃</m:t>
                              </m:r>
                            </m:sub>
                          </m:sSub>
                        </m:sup>
                      </m:sSup>
                      <m:d>
                        <m:dPr>
                          <m:ctrlPr>
                            <a:rPr lang="en-US" altLang="zh-CN" sz="1900" b="0" i="1" smtClean="0">
                              <a:latin typeface="Cambria Math" panose="02040503050406030204" pitchFamily="18" charset="0"/>
                            </a:rPr>
                          </m:ctrlPr>
                        </m:dPr>
                        <m:e>
                          <m:r>
                            <a:rPr lang="en-US" altLang="zh-CN" sz="1900" b="0" i="1" smtClean="0">
                              <a:latin typeface="Cambria Math" panose="02040503050406030204" pitchFamily="18" charset="0"/>
                            </a:rPr>
                            <m:t>𝑠</m:t>
                          </m:r>
                        </m:e>
                      </m:d>
                      <m:r>
                        <a:rPr lang="en-US" altLang="zh-CN" sz="1900" b="0" i="1" smtClean="0">
                          <a:latin typeface="Cambria Math" panose="02040503050406030204" pitchFamily="18" charset="0"/>
                        </a:rPr>
                        <m:t>=</m:t>
                      </m:r>
                      <m:sSub>
                        <m:sSubPr>
                          <m:ctrlPr>
                            <a:rPr lang="en-US" altLang="zh-CN" sz="1900" b="0" i="1" smtClean="0">
                              <a:latin typeface="Cambria Math" panose="02040503050406030204" pitchFamily="18" charset="0"/>
                            </a:rPr>
                          </m:ctrlPr>
                        </m:sSubPr>
                        <m:e>
                          <m:r>
                            <a:rPr lang="en-US" altLang="zh-CN" sz="1900" b="0" i="1" smtClean="0">
                              <a:latin typeface="Cambria Math" panose="02040503050406030204" pitchFamily="18" charset="0"/>
                            </a:rPr>
                            <m:t>𝐸</m:t>
                          </m:r>
                        </m:e>
                        <m:sub>
                          <m:sSub>
                            <m:sSubPr>
                              <m:ctrlPr>
                                <a:rPr lang="en-US" altLang="zh-CN" sz="1900" b="0" i="1" smtClean="0">
                                  <a:latin typeface="Cambria Math" panose="02040503050406030204" pitchFamily="18" charset="0"/>
                                </a:rPr>
                              </m:ctrlPr>
                            </m:sSubPr>
                            <m:e>
                              <m:r>
                                <a:rPr lang="zh-CN" altLang="en-US" sz="1900" b="0" i="1" smtClean="0">
                                  <a:latin typeface="Cambria Math" panose="02040503050406030204" pitchFamily="18" charset="0"/>
                                </a:rPr>
                                <m:t>𝜋</m:t>
                              </m:r>
                            </m:e>
                            <m:sub>
                              <m:r>
                                <a:rPr lang="zh-CN" altLang="en-US" sz="1900" b="0" i="1" smtClean="0">
                                  <a:latin typeface="Cambria Math" panose="02040503050406030204" pitchFamily="18" charset="0"/>
                                </a:rPr>
                                <m:t>𝜃</m:t>
                              </m:r>
                            </m:sub>
                          </m:sSub>
                        </m:sub>
                      </m:sSub>
                      <m:d>
                        <m:dPr>
                          <m:begChr m:val="["/>
                          <m:endChr m:val="]"/>
                          <m:ctrlPr>
                            <a:rPr lang="en-US" altLang="zh-CN" sz="1900" b="0" i="1" smtClean="0">
                              <a:latin typeface="Cambria Math" panose="02040503050406030204" pitchFamily="18" charset="0"/>
                            </a:rPr>
                          </m:ctrlPr>
                        </m:dPr>
                        <m:e>
                          <m:r>
                            <a:rPr lang="en-US" altLang="zh-CN" sz="1900" b="0" i="1" smtClean="0">
                              <a:latin typeface="Cambria Math" panose="02040503050406030204" pitchFamily="18" charset="0"/>
                            </a:rPr>
                            <m:t>𝐺</m:t>
                          </m:r>
                        </m:e>
                      </m:d>
                      <m:r>
                        <a:rPr lang="en-US" altLang="zh-CN" sz="1900" b="0" i="1" smtClean="0">
                          <a:latin typeface="Cambria Math" panose="02040503050406030204" pitchFamily="18" charset="0"/>
                        </a:rPr>
                        <m:t>=</m:t>
                      </m:r>
                      <m:sSub>
                        <m:sSubPr>
                          <m:ctrlPr>
                            <a:rPr lang="en-US" altLang="zh-CN" sz="1900" b="0" i="1" smtClean="0">
                              <a:latin typeface="Cambria Math" panose="02040503050406030204" pitchFamily="18" charset="0"/>
                            </a:rPr>
                          </m:ctrlPr>
                        </m:sSubPr>
                        <m:e>
                          <m:r>
                            <a:rPr lang="en-US" altLang="zh-CN" sz="1900" b="0" i="1" smtClean="0">
                              <a:latin typeface="Cambria Math" panose="02040503050406030204" pitchFamily="18" charset="0"/>
                            </a:rPr>
                            <m:t>𝐸</m:t>
                          </m:r>
                        </m:e>
                        <m:sub>
                          <m:sSub>
                            <m:sSubPr>
                              <m:ctrlPr>
                                <a:rPr lang="en-US" altLang="zh-CN" sz="1900" b="0" i="1" smtClean="0">
                                  <a:latin typeface="Cambria Math" panose="02040503050406030204" pitchFamily="18" charset="0"/>
                                </a:rPr>
                              </m:ctrlPr>
                            </m:sSubPr>
                            <m:e>
                              <m:r>
                                <a:rPr lang="zh-CN" altLang="en-US" sz="1900" b="0" i="1" smtClean="0">
                                  <a:latin typeface="Cambria Math" panose="02040503050406030204" pitchFamily="18" charset="0"/>
                                </a:rPr>
                                <m:t>𝜋</m:t>
                              </m:r>
                            </m:e>
                            <m:sub>
                              <m:r>
                                <a:rPr lang="zh-CN" altLang="en-US" sz="1900" b="0" i="1" smtClean="0">
                                  <a:latin typeface="Cambria Math" panose="02040503050406030204" pitchFamily="18" charset="0"/>
                                </a:rPr>
                                <m:t>𝜃</m:t>
                              </m:r>
                            </m:sub>
                          </m:sSub>
                        </m:sub>
                      </m:sSub>
                      <m:d>
                        <m:dPr>
                          <m:begChr m:val="["/>
                          <m:endChr m:val="]"/>
                          <m:ctrlPr>
                            <a:rPr lang="en-US" altLang="zh-CN" sz="1900" b="0" i="1" smtClean="0">
                              <a:latin typeface="Cambria Math" panose="02040503050406030204" pitchFamily="18" charset="0"/>
                            </a:rPr>
                          </m:ctrlPr>
                        </m:dPr>
                        <m:e>
                          <m:r>
                            <a:rPr lang="en-US" altLang="zh-CN" sz="1900" b="0" i="1" smtClean="0">
                              <a:latin typeface="Cambria Math" panose="02040503050406030204" pitchFamily="18" charset="0"/>
                            </a:rPr>
                            <m:t>𝑟</m:t>
                          </m:r>
                        </m:e>
                      </m:d>
                      <m:r>
                        <a:rPr lang="en-US" altLang="zh-CN" sz="1900" b="0" i="1" smtClean="0">
                          <a:latin typeface="Cambria Math" panose="02040503050406030204" pitchFamily="18" charset="0"/>
                        </a:rPr>
                        <m:t>=</m:t>
                      </m:r>
                      <m:nary>
                        <m:naryPr>
                          <m:chr m:val="∑"/>
                          <m:supHide m:val="on"/>
                          <m:ctrlPr>
                            <a:rPr lang="en-US" altLang="zh-CN" sz="1900" b="0" i="1" smtClean="0">
                              <a:latin typeface="Cambria Math" panose="02040503050406030204" pitchFamily="18" charset="0"/>
                            </a:rPr>
                          </m:ctrlPr>
                        </m:naryPr>
                        <m:sub>
                          <m:r>
                            <m:rPr>
                              <m:brk m:alnAt="7"/>
                            </m:rPr>
                            <a:rPr lang="en-US" altLang="zh-CN" sz="1900" b="0" i="1" smtClean="0">
                              <a:latin typeface="Cambria Math" panose="02040503050406030204" pitchFamily="18" charset="0"/>
                            </a:rPr>
                            <m:t>𝑠</m:t>
                          </m:r>
                          <m:r>
                            <a:rPr lang="en-US" altLang="zh-CN" sz="1900" b="0" i="1" smtClean="0">
                              <a:latin typeface="Cambria Math" panose="02040503050406030204" pitchFamily="18" charset="0"/>
                              <a:ea typeface="Cambria Math" panose="02040503050406030204" pitchFamily="18" charset="0"/>
                            </a:rPr>
                            <m:t>∈</m:t>
                          </m:r>
                          <m:r>
                            <a:rPr lang="en-US" altLang="zh-CN" sz="1900" b="0" i="1" smtClean="0">
                              <a:latin typeface="Cambria Math" panose="02040503050406030204" pitchFamily="18" charset="0"/>
                              <a:ea typeface="Cambria Math" panose="02040503050406030204" pitchFamily="18" charset="0"/>
                            </a:rPr>
                            <m:t>𝑆</m:t>
                          </m:r>
                        </m:sub>
                        <m:sup/>
                        <m:e>
                          <m:r>
                            <a:rPr lang="en-US" altLang="zh-CN" sz="1900" b="0" i="1" smtClean="0">
                              <a:latin typeface="Cambria Math" panose="02040503050406030204" pitchFamily="18" charset="0"/>
                            </a:rPr>
                            <m:t>𝑑</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𝑠</m:t>
                          </m:r>
                          <m:r>
                            <a:rPr lang="en-US" altLang="zh-CN" sz="1900" b="0" i="1" smtClean="0">
                              <a:latin typeface="Cambria Math" panose="02040503050406030204" pitchFamily="18" charset="0"/>
                            </a:rPr>
                            <m:t>)</m:t>
                          </m:r>
                          <m:nary>
                            <m:naryPr>
                              <m:chr m:val="∑"/>
                              <m:supHide m:val="on"/>
                              <m:ctrlPr>
                                <a:rPr lang="en-US" altLang="zh-CN" sz="1900" b="0" i="1" smtClean="0">
                                  <a:latin typeface="Cambria Math" panose="02040503050406030204" pitchFamily="18" charset="0"/>
                                </a:rPr>
                              </m:ctrlPr>
                            </m:naryPr>
                            <m:sub>
                              <m:r>
                                <m:rPr>
                                  <m:brk m:alnAt="7"/>
                                </m:rPr>
                                <a:rPr lang="en-US" altLang="zh-CN" sz="1900" b="0" i="1" smtClean="0">
                                  <a:latin typeface="Cambria Math" panose="02040503050406030204" pitchFamily="18" charset="0"/>
                                </a:rPr>
                                <m:t>𝑎</m:t>
                              </m:r>
                              <m:r>
                                <a:rPr lang="en-US" altLang="zh-CN" sz="1900" b="0" i="1" smtClean="0">
                                  <a:latin typeface="Cambria Math" panose="02040503050406030204" pitchFamily="18" charset="0"/>
                                  <a:ea typeface="Cambria Math" panose="02040503050406030204" pitchFamily="18" charset="0"/>
                                </a:rPr>
                                <m:t>∈</m:t>
                              </m:r>
                              <m:r>
                                <a:rPr lang="en-US" altLang="zh-CN" sz="1900" b="0" i="1" smtClean="0">
                                  <a:latin typeface="Cambria Math" panose="02040503050406030204" pitchFamily="18" charset="0"/>
                                  <a:ea typeface="Cambria Math" panose="02040503050406030204" pitchFamily="18" charset="0"/>
                                </a:rPr>
                                <m:t>𝐴</m:t>
                              </m:r>
                            </m:sub>
                            <m:sup/>
                            <m:e>
                              <m:sSub>
                                <m:sSubPr>
                                  <m:ctrlPr>
                                    <a:rPr lang="en-US" altLang="zh-CN" sz="1900" b="0" i="1" smtClean="0">
                                      <a:latin typeface="Cambria Math" panose="02040503050406030204" pitchFamily="18" charset="0"/>
                                    </a:rPr>
                                  </m:ctrlPr>
                                </m:sSubPr>
                                <m:e>
                                  <m:r>
                                    <a:rPr lang="zh-CN" altLang="en-US" sz="1900" b="0" i="1" smtClean="0">
                                      <a:latin typeface="Cambria Math" panose="02040503050406030204" pitchFamily="18" charset="0"/>
                                    </a:rPr>
                                    <m:t>𝜋</m:t>
                                  </m:r>
                                </m:e>
                                <m:sub>
                                  <m:r>
                                    <a:rPr lang="zh-CN" altLang="en-US" sz="1900" b="0" i="1" smtClean="0">
                                      <a:latin typeface="Cambria Math" panose="02040503050406030204" pitchFamily="18" charset="0"/>
                                    </a:rPr>
                                    <m:t>𝜃</m:t>
                                  </m:r>
                                </m:sub>
                              </m:sSub>
                              <m:d>
                                <m:dPr>
                                  <m:ctrlPr>
                                    <a:rPr lang="en-US" altLang="zh-CN" sz="1900" b="0" i="1" smtClean="0">
                                      <a:latin typeface="Cambria Math" panose="02040503050406030204" pitchFamily="18" charset="0"/>
                                    </a:rPr>
                                  </m:ctrlPr>
                                </m:dPr>
                                <m:e>
                                  <m:r>
                                    <a:rPr lang="en-US" altLang="zh-CN" sz="1900" b="0" i="1" smtClean="0">
                                      <a:latin typeface="Cambria Math" panose="02040503050406030204" pitchFamily="18" charset="0"/>
                                    </a:rPr>
                                    <m:t>𝑠</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𝑎</m:t>
                                  </m:r>
                                </m:e>
                              </m:d>
                              <m:sSub>
                                <m:sSubPr>
                                  <m:ctrlPr>
                                    <a:rPr lang="en-US" altLang="zh-CN" sz="1900" b="0" i="1" smtClean="0">
                                      <a:latin typeface="Cambria Math" panose="02040503050406030204" pitchFamily="18" charset="0"/>
                                    </a:rPr>
                                  </m:ctrlPr>
                                </m:sSubPr>
                                <m:e>
                                  <m:r>
                                    <a:rPr lang="en-US" altLang="zh-CN" sz="1900" b="0" i="1" smtClean="0">
                                      <a:latin typeface="Cambria Math" panose="02040503050406030204" pitchFamily="18" charset="0"/>
                                    </a:rPr>
                                    <m:t>𝑞</m:t>
                                  </m:r>
                                </m:e>
                                <m:sub>
                                  <m:r>
                                    <a:rPr lang="zh-CN" altLang="en-US" sz="1900" b="0" i="1" smtClean="0">
                                      <a:latin typeface="Cambria Math" panose="02040503050406030204" pitchFamily="18" charset="0"/>
                                    </a:rPr>
                                    <m:t>𝜋</m:t>
                                  </m:r>
                                </m:sub>
                              </m:sSub>
                              <m:d>
                                <m:dPr>
                                  <m:ctrlPr>
                                    <a:rPr lang="en-US" altLang="zh-CN" sz="1900" b="0" i="1" smtClean="0">
                                      <a:latin typeface="Cambria Math" panose="02040503050406030204" pitchFamily="18" charset="0"/>
                                    </a:rPr>
                                  </m:ctrlPr>
                                </m:dPr>
                                <m:e>
                                  <m:r>
                                    <a:rPr lang="en-US" altLang="zh-CN" sz="1900" b="0" i="1" smtClean="0">
                                      <a:latin typeface="Cambria Math" panose="02040503050406030204" pitchFamily="18" charset="0"/>
                                    </a:rPr>
                                    <m:t>𝑠</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𝑎</m:t>
                                  </m:r>
                                </m:e>
                              </m:d>
                              <m:r>
                                <a:rPr lang="en-US" altLang="zh-CN" sz="1900" b="0" i="1" smtClean="0">
                                  <a:latin typeface="Cambria Math" panose="02040503050406030204" pitchFamily="18" charset="0"/>
                                </a:rPr>
                                <m:t>=</m:t>
                              </m:r>
                            </m:e>
                          </m:nary>
                        </m:e>
                      </m:nary>
                      <m:nary>
                        <m:naryPr>
                          <m:chr m:val="∑"/>
                          <m:supHide m:val="on"/>
                          <m:ctrlPr>
                            <a:rPr lang="en-US" altLang="zh-CN" sz="1900" b="0" i="1" smtClean="0">
                              <a:latin typeface="Cambria Math" panose="02040503050406030204" pitchFamily="18" charset="0"/>
                            </a:rPr>
                          </m:ctrlPr>
                        </m:naryPr>
                        <m:sub>
                          <m:r>
                            <m:rPr>
                              <m:brk m:alnAt="7"/>
                            </m:rPr>
                            <a:rPr lang="en-US" altLang="zh-CN" sz="1900" b="0" i="1" smtClean="0">
                              <a:latin typeface="Cambria Math" panose="02040503050406030204" pitchFamily="18" charset="0"/>
                            </a:rPr>
                            <m:t>𝑠</m:t>
                          </m:r>
                          <m:r>
                            <a:rPr lang="en-US" altLang="zh-CN" sz="1900" b="0" i="1" smtClean="0">
                              <a:latin typeface="Cambria Math" panose="02040503050406030204" pitchFamily="18" charset="0"/>
                              <a:ea typeface="Cambria Math" panose="02040503050406030204" pitchFamily="18" charset="0"/>
                            </a:rPr>
                            <m:t>∈</m:t>
                          </m:r>
                          <m:r>
                            <a:rPr lang="en-US" altLang="zh-CN" sz="1900" b="0" i="1" smtClean="0">
                              <a:latin typeface="Cambria Math" panose="02040503050406030204" pitchFamily="18" charset="0"/>
                              <a:ea typeface="Cambria Math" panose="02040503050406030204" pitchFamily="18" charset="0"/>
                            </a:rPr>
                            <m:t>𝑆</m:t>
                          </m:r>
                        </m:sub>
                        <m:sup/>
                        <m:e>
                          <m:r>
                            <a:rPr lang="en-US" altLang="zh-CN" sz="1900" b="0" i="1" smtClean="0">
                              <a:latin typeface="Cambria Math" panose="02040503050406030204" pitchFamily="18" charset="0"/>
                            </a:rPr>
                            <m:t>𝑑</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𝑠</m:t>
                          </m:r>
                          <m:r>
                            <a:rPr lang="en-US" altLang="zh-CN" sz="1900" b="0" i="1" smtClean="0">
                              <a:latin typeface="Cambria Math" panose="02040503050406030204" pitchFamily="18" charset="0"/>
                            </a:rPr>
                            <m:t>)</m:t>
                          </m:r>
                          <m:nary>
                            <m:naryPr>
                              <m:chr m:val="∑"/>
                              <m:supHide m:val="on"/>
                              <m:ctrlPr>
                                <a:rPr lang="en-US" altLang="zh-CN" sz="1900" b="0" i="1" smtClean="0">
                                  <a:latin typeface="Cambria Math" panose="02040503050406030204" pitchFamily="18" charset="0"/>
                                </a:rPr>
                              </m:ctrlPr>
                            </m:naryPr>
                            <m:sub>
                              <m:r>
                                <m:rPr>
                                  <m:brk m:alnAt="7"/>
                                </m:rPr>
                                <a:rPr lang="en-US" altLang="zh-CN" sz="1900" b="0" i="1" smtClean="0">
                                  <a:latin typeface="Cambria Math" panose="02040503050406030204" pitchFamily="18" charset="0"/>
                                </a:rPr>
                                <m:t>𝑎</m:t>
                              </m:r>
                              <m:r>
                                <a:rPr lang="en-US" altLang="zh-CN" sz="1900" b="0" i="1" smtClean="0">
                                  <a:latin typeface="Cambria Math" panose="02040503050406030204" pitchFamily="18" charset="0"/>
                                  <a:ea typeface="Cambria Math" panose="02040503050406030204" pitchFamily="18" charset="0"/>
                                </a:rPr>
                                <m:t>∈</m:t>
                              </m:r>
                              <m:r>
                                <a:rPr lang="en-US" altLang="zh-CN" sz="1900" b="0" i="1" smtClean="0">
                                  <a:latin typeface="Cambria Math" panose="02040503050406030204" pitchFamily="18" charset="0"/>
                                  <a:ea typeface="Cambria Math" panose="02040503050406030204" pitchFamily="18" charset="0"/>
                                </a:rPr>
                                <m:t>𝐴</m:t>
                              </m:r>
                            </m:sub>
                            <m:sup/>
                            <m:e>
                              <m:sSub>
                                <m:sSubPr>
                                  <m:ctrlPr>
                                    <a:rPr lang="en-US" altLang="zh-CN" sz="1900" b="0" i="1" smtClean="0">
                                      <a:latin typeface="Cambria Math" panose="02040503050406030204" pitchFamily="18" charset="0"/>
                                    </a:rPr>
                                  </m:ctrlPr>
                                </m:sSubPr>
                                <m:e>
                                  <m:r>
                                    <a:rPr lang="zh-CN" altLang="en-US" sz="1900" b="0" i="1" smtClean="0">
                                      <a:latin typeface="Cambria Math" panose="02040503050406030204" pitchFamily="18" charset="0"/>
                                    </a:rPr>
                                    <m:t>𝜋</m:t>
                                  </m:r>
                                </m:e>
                                <m:sub>
                                  <m:r>
                                    <a:rPr lang="zh-CN" altLang="en-US" sz="1900" b="0" i="1" smtClean="0">
                                      <a:latin typeface="Cambria Math" panose="02040503050406030204" pitchFamily="18" charset="0"/>
                                    </a:rPr>
                                    <m:t>𝜃</m:t>
                                  </m:r>
                                </m:sub>
                              </m:sSub>
                              <m:d>
                                <m:dPr>
                                  <m:ctrlPr>
                                    <a:rPr lang="en-US" altLang="zh-CN" sz="1900" b="0" i="1" smtClean="0">
                                      <a:latin typeface="Cambria Math" panose="02040503050406030204" pitchFamily="18" charset="0"/>
                                    </a:rPr>
                                  </m:ctrlPr>
                                </m:dPr>
                                <m:e>
                                  <m:r>
                                    <a:rPr lang="en-US" altLang="zh-CN" sz="1900" b="0" i="1" smtClean="0">
                                      <a:latin typeface="Cambria Math" panose="02040503050406030204" pitchFamily="18" charset="0"/>
                                    </a:rPr>
                                    <m:t>𝑠</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𝑎</m:t>
                                  </m:r>
                                </m:e>
                              </m:d>
                              <m:sSubSup>
                                <m:sSubSupPr>
                                  <m:ctrlPr>
                                    <a:rPr lang="en-US" altLang="zh-CN" sz="1900" b="0" i="1" smtClean="0">
                                      <a:latin typeface="Cambria Math" panose="02040503050406030204" pitchFamily="18" charset="0"/>
                                    </a:rPr>
                                  </m:ctrlPr>
                                </m:sSubSupPr>
                                <m:e>
                                  <m:r>
                                    <a:rPr lang="en-US" altLang="zh-CN" sz="1900" b="0" i="1" smtClean="0">
                                      <a:latin typeface="Cambria Math" panose="02040503050406030204" pitchFamily="18" charset="0"/>
                                    </a:rPr>
                                    <m:t>𝑅</m:t>
                                  </m:r>
                                </m:e>
                                <m:sub>
                                  <m:r>
                                    <a:rPr lang="en-US" altLang="zh-CN" sz="1900" b="0" i="1" smtClean="0">
                                      <a:latin typeface="Cambria Math" panose="02040503050406030204" pitchFamily="18" charset="0"/>
                                    </a:rPr>
                                    <m:t>𝑠</m:t>
                                  </m:r>
                                </m:sub>
                                <m:sup>
                                  <m:r>
                                    <a:rPr lang="en-US" altLang="zh-CN" sz="1900" b="0" i="1" smtClean="0">
                                      <a:latin typeface="Cambria Math" panose="02040503050406030204" pitchFamily="18" charset="0"/>
                                    </a:rPr>
                                    <m:t>𝑎</m:t>
                                  </m:r>
                                </m:sup>
                              </m:sSubSup>
                            </m:e>
                          </m:nary>
                        </m:e>
                      </m:nary>
                    </m:oMath>
                  </m:oMathPara>
                </a14:m>
                <a:endParaRPr lang="en-US" altLang="zh-CN" sz="2000" dirty="0"/>
              </a:p>
              <a:p>
                <a:pPr marL="0" indent="0">
                  <a:buNone/>
                </a:pPr>
                <a:r>
                  <a:rPr lang="zh-CN" altLang="en-US" sz="2000" dirty="0"/>
                  <a:t>   </a:t>
                </a:r>
                <a:r>
                  <a:rPr lang="zh-CN" altLang="en-US" sz="1900" dirty="0"/>
                  <a:t>对应的策略目标函数梯度为</a:t>
                </a:r>
                <a:endParaRPr lang="en-US" altLang="zh-CN" sz="19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1900" i="1" smtClean="0">
                              <a:latin typeface="Cambria Math" panose="02040503050406030204" pitchFamily="18" charset="0"/>
                            </a:rPr>
                          </m:ctrlPr>
                        </m:sSubPr>
                        <m:e>
                          <m:r>
                            <m:rPr>
                              <m:sty m:val="p"/>
                            </m:rPr>
                            <a:rPr lang="en-US" altLang="zh-CN" sz="1900" i="1" smtClean="0">
                              <a:latin typeface="Cambria Math" panose="02040503050406030204" pitchFamily="18" charset="0"/>
                              <a:ea typeface="Cambria Math" panose="02040503050406030204" pitchFamily="18" charset="0"/>
                            </a:rPr>
                            <m:t>∇</m:t>
                          </m:r>
                        </m:e>
                        <m:sub>
                          <m:r>
                            <a:rPr lang="zh-CN" altLang="en-US" sz="1900" i="1" smtClean="0">
                              <a:latin typeface="Cambria Math" panose="02040503050406030204" pitchFamily="18" charset="0"/>
                            </a:rPr>
                            <m:t>𝜃</m:t>
                          </m:r>
                        </m:sub>
                      </m:sSub>
                      <m:r>
                        <a:rPr lang="en-US" altLang="zh-CN" sz="1900" b="0" i="1" smtClean="0">
                          <a:latin typeface="Cambria Math" panose="02040503050406030204" pitchFamily="18" charset="0"/>
                        </a:rPr>
                        <m:t>𝐽</m:t>
                      </m:r>
                      <m:d>
                        <m:dPr>
                          <m:ctrlPr>
                            <a:rPr lang="en-US" altLang="zh-CN" sz="1900" b="0" i="1" smtClean="0">
                              <a:latin typeface="Cambria Math" panose="02040503050406030204" pitchFamily="18" charset="0"/>
                            </a:rPr>
                          </m:ctrlPr>
                        </m:dPr>
                        <m:e>
                          <m:r>
                            <a:rPr lang="zh-CN" altLang="en-US" sz="1900" b="0" i="1" smtClean="0">
                              <a:latin typeface="Cambria Math" panose="02040503050406030204" pitchFamily="18" charset="0"/>
                            </a:rPr>
                            <m:t>𝜃</m:t>
                          </m:r>
                        </m:e>
                      </m:d>
                      <m:r>
                        <a:rPr lang="en-US" altLang="zh-CN" sz="1900" b="0" i="1" smtClean="0">
                          <a:latin typeface="Cambria Math" panose="02040503050406030204" pitchFamily="18" charset="0"/>
                        </a:rPr>
                        <m:t>=</m:t>
                      </m:r>
                      <m:nary>
                        <m:naryPr>
                          <m:chr m:val="∑"/>
                          <m:supHide m:val="on"/>
                          <m:ctrlPr>
                            <a:rPr lang="en-US" altLang="zh-CN" sz="1900" b="0" i="1" smtClean="0">
                              <a:latin typeface="Cambria Math" panose="02040503050406030204" pitchFamily="18" charset="0"/>
                            </a:rPr>
                          </m:ctrlPr>
                        </m:naryPr>
                        <m:sub>
                          <m:r>
                            <m:rPr>
                              <m:brk m:alnAt="7"/>
                            </m:rPr>
                            <a:rPr lang="en-US" altLang="zh-CN" sz="1900" b="0" i="1" smtClean="0">
                              <a:latin typeface="Cambria Math" panose="02040503050406030204" pitchFamily="18" charset="0"/>
                            </a:rPr>
                            <m:t>𝑠</m:t>
                          </m:r>
                          <m:r>
                            <a:rPr lang="en-US" altLang="zh-CN" sz="1900" b="0" i="1" smtClean="0">
                              <a:latin typeface="Cambria Math" panose="02040503050406030204" pitchFamily="18" charset="0"/>
                              <a:ea typeface="Cambria Math" panose="02040503050406030204" pitchFamily="18" charset="0"/>
                            </a:rPr>
                            <m:t>∈</m:t>
                          </m:r>
                          <m:r>
                            <a:rPr lang="en-US" altLang="zh-CN" sz="1900" b="0" i="1" smtClean="0">
                              <a:latin typeface="Cambria Math" panose="02040503050406030204" pitchFamily="18" charset="0"/>
                              <a:ea typeface="Cambria Math" panose="02040503050406030204" pitchFamily="18" charset="0"/>
                            </a:rPr>
                            <m:t>𝑆</m:t>
                          </m:r>
                        </m:sub>
                        <m:sup/>
                        <m:e>
                          <m:r>
                            <a:rPr lang="en-US" altLang="zh-CN" sz="1900" b="0" i="1" smtClean="0">
                              <a:latin typeface="Cambria Math" panose="02040503050406030204" pitchFamily="18" charset="0"/>
                            </a:rPr>
                            <m:t>𝑑</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𝑠</m:t>
                          </m:r>
                          <m:r>
                            <a:rPr lang="en-US" altLang="zh-CN" sz="1900" b="0" i="1" smtClean="0">
                              <a:latin typeface="Cambria Math" panose="02040503050406030204" pitchFamily="18" charset="0"/>
                            </a:rPr>
                            <m:t>)</m:t>
                          </m:r>
                          <m:nary>
                            <m:naryPr>
                              <m:chr m:val="∑"/>
                              <m:supHide m:val="on"/>
                              <m:ctrlPr>
                                <a:rPr lang="en-US" altLang="zh-CN" sz="1900" b="0" i="1" smtClean="0">
                                  <a:latin typeface="Cambria Math" panose="02040503050406030204" pitchFamily="18" charset="0"/>
                                </a:rPr>
                              </m:ctrlPr>
                            </m:naryPr>
                            <m:sub>
                              <m:r>
                                <m:rPr>
                                  <m:brk m:alnAt="7"/>
                                </m:rPr>
                                <a:rPr lang="en-US" altLang="zh-CN" sz="1900" b="0" i="1" smtClean="0">
                                  <a:latin typeface="Cambria Math" panose="02040503050406030204" pitchFamily="18" charset="0"/>
                                </a:rPr>
                                <m:t>𝑎</m:t>
                              </m:r>
                              <m:r>
                                <a:rPr lang="en-US" altLang="zh-CN" sz="1900" b="0" i="1" smtClean="0">
                                  <a:latin typeface="Cambria Math" panose="02040503050406030204" pitchFamily="18" charset="0"/>
                                  <a:ea typeface="Cambria Math" panose="02040503050406030204" pitchFamily="18" charset="0"/>
                                </a:rPr>
                                <m:t>∈</m:t>
                              </m:r>
                              <m:r>
                                <a:rPr lang="en-US" altLang="zh-CN" sz="1900" b="0" i="1" smtClean="0">
                                  <a:latin typeface="Cambria Math" panose="02040503050406030204" pitchFamily="18" charset="0"/>
                                  <a:ea typeface="Cambria Math" panose="02040503050406030204" pitchFamily="18" charset="0"/>
                                </a:rPr>
                                <m:t>𝐴</m:t>
                              </m:r>
                            </m:sub>
                            <m:sup/>
                            <m:e>
                              <m:sSub>
                                <m:sSubPr>
                                  <m:ctrlPr>
                                    <a:rPr lang="en-US" altLang="zh-CN" sz="1900" b="0" i="1" smtClean="0">
                                      <a:latin typeface="Cambria Math" panose="02040503050406030204" pitchFamily="18" charset="0"/>
                                      <a:ea typeface="Cambria Math" panose="02040503050406030204" pitchFamily="18" charset="0"/>
                                    </a:rPr>
                                  </m:ctrlPr>
                                </m:sSubPr>
                                <m:e>
                                  <m:r>
                                    <m:rPr>
                                      <m:sty m:val="p"/>
                                    </m:rPr>
                                    <a:rPr lang="en-US" altLang="zh-CN" sz="1900" b="0" i="1" smtClean="0">
                                      <a:latin typeface="Cambria Math" panose="02040503050406030204" pitchFamily="18" charset="0"/>
                                      <a:ea typeface="Cambria Math" panose="02040503050406030204" pitchFamily="18" charset="0"/>
                                    </a:rPr>
                                    <m:t>∇</m:t>
                                  </m:r>
                                </m:e>
                                <m:sub>
                                  <m:r>
                                    <a:rPr lang="zh-CN" altLang="en-US" sz="1900" b="0" i="1" smtClean="0">
                                      <a:latin typeface="Cambria Math" panose="02040503050406030204" pitchFamily="18" charset="0"/>
                                      <a:ea typeface="Cambria Math" panose="02040503050406030204" pitchFamily="18" charset="0"/>
                                    </a:rPr>
                                    <m:t>𝜃</m:t>
                                  </m:r>
                                </m:sub>
                              </m:sSub>
                              <m:sSub>
                                <m:sSubPr>
                                  <m:ctrlPr>
                                    <a:rPr lang="en-US" altLang="zh-CN" sz="1900" b="0" i="1" smtClean="0">
                                      <a:latin typeface="Cambria Math" panose="02040503050406030204" pitchFamily="18" charset="0"/>
                                    </a:rPr>
                                  </m:ctrlPr>
                                </m:sSubPr>
                                <m:e>
                                  <m:r>
                                    <a:rPr lang="zh-CN" altLang="en-US" sz="1900" b="0" i="1" smtClean="0">
                                      <a:latin typeface="Cambria Math" panose="02040503050406030204" pitchFamily="18" charset="0"/>
                                    </a:rPr>
                                    <m:t>𝜋</m:t>
                                  </m:r>
                                </m:e>
                                <m:sub>
                                  <m:r>
                                    <a:rPr lang="zh-CN" altLang="en-US" sz="1900" b="0" i="1" smtClean="0">
                                      <a:latin typeface="Cambria Math" panose="02040503050406030204" pitchFamily="18" charset="0"/>
                                    </a:rPr>
                                    <m:t>𝜃</m:t>
                                  </m:r>
                                </m:sub>
                              </m:sSub>
                              <m:d>
                                <m:dPr>
                                  <m:ctrlPr>
                                    <a:rPr lang="en-US" altLang="zh-CN" sz="1900" b="0" i="1" smtClean="0">
                                      <a:latin typeface="Cambria Math" panose="02040503050406030204" pitchFamily="18" charset="0"/>
                                    </a:rPr>
                                  </m:ctrlPr>
                                </m:dPr>
                                <m:e>
                                  <m:r>
                                    <a:rPr lang="en-US" altLang="zh-CN" sz="1900" b="0" i="1" smtClean="0">
                                      <a:latin typeface="Cambria Math" panose="02040503050406030204" pitchFamily="18" charset="0"/>
                                    </a:rPr>
                                    <m:t>𝑠</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𝑎</m:t>
                                  </m:r>
                                </m:e>
                              </m:d>
                              <m:sSubSup>
                                <m:sSubSupPr>
                                  <m:ctrlPr>
                                    <a:rPr lang="en-US" altLang="zh-CN" sz="1900" b="0" i="1" smtClean="0">
                                      <a:latin typeface="Cambria Math" panose="02040503050406030204" pitchFamily="18" charset="0"/>
                                    </a:rPr>
                                  </m:ctrlPr>
                                </m:sSubSupPr>
                                <m:e>
                                  <m:r>
                                    <a:rPr lang="en-US" altLang="zh-CN" sz="1900" b="0" i="1" smtClean="0">
                                      <a:latin typeface="Cambria Math" panose="02040503050406030204" pitchFamily="18" charset="0"/>
                                    </a:rPr>
                                    <m:t>𝑅</m:t>
                                  </m:r>
                                </m:e>
                                <m:sub>
                                  <m:r>
                                    <a:rPr lang="en-US" altLang="zh-CN" sz="1900" b="0" i="1" smtClean="0">
                                      <a:latin typeface="Cambria Math" panose="02040503050406030204" pitchFamily="18" charset="0"/>
                                    </a:rPr>
                                    <m:t>𝑠</m:t>
                                  </m:r>
                                </m:sub>
                                <m:sup>
                                  <m:r>
                                    <a:rPr lang="en-US" altLang="zh-CN" sz="1900" b="0" i="1" smtClean="0">
                                      <a:latin typeface="Cambria Math" panose="02040503050406030204" pitchFamily="18" charset="0"/>
                                    </a:rPr>
                                    <m:t>𝑎</m:t>
                                  </m:r>
                                </m:sup>
                              </m:sSubSup>
                            </m:e>
                          </m:nary>
                        </m:e>
                      </m:nary>
                    </m:oMath>
                  </m:oMathPara>
                </a14:m>
                <a:endParaRPr lang="en-US" altLang="zh-CN" sz="1900" b="0" i="1" dirty="0">
                  <a:latin typeface="Cambria Math" panose="02040503050406030204" pitchFamily="18" charset="0"/>
                </a:endParaRPr>
              </a:p>
              <a:p>
                <a:pPr marL="0" indent="0">
                  <a:buNone/>
                </a:pPr>
                <a:r>
                  <a:rPr lang="en-US" altLang="zh-CN" sz="1900" dirty="0"/>
                  <a:t>                </a:t>
                </a:r>
                <a:r>
                  <a:rPr lang="zh-CN" altLang="en-US" sz="1900" dirty="0"/>
                  <a:t>                                          </a:t>
                </a:r>
                <a14:m>
                  <m:oMath xmlns:m="http://schemas.openxmlformats.org/officeDocument/2006/math">
                    <m:r>
                      <a:rPr lang="en-US" altLang="zh-CN" sz="1900" b="0" i="0" smtClean="0">
                        <a:latin typeface="Cambria Math" panose="02040503050406030204" pitchFamily="18" charset="0"/>
                      </a:rPr>
                      <m:t>                        </m:t>
                    </m:r>
                    <m:r>
                      <a:rPr lang="en-US" altLang="zh-CN" sz="1900" b="0" i="1" smtClean="0">
                        <a:latin typeface="Cambria Math" panose="02040503050406030204" pitchFamily="18" charset="0"/>
                      </a:rPr>
                      <m:t>=</m:t>
                    </m:r>
                  </m:oMath>
                </a14:m>
                <a:r>
                  <a:rPr lang="en-US" altLang="zh-CN" sz="1900" b="0" dirty="0"/>
                  <a:t> </a:t>
                </a:r>
                <a14:m>
                  <m:oMath xmlns:m="http://schemas.openxmlformats.org/officeDocument/2006/math">
                    <m:nary>
                      <m:naryPr>
                        <m:chr m:val="∑"/>
                        <m:supHide m:val="on"/>
                        <m:ctrlPr>
                          <a:rPr lang="en-US" altLang="zh-CN" sz="1900" b="0" i="1" smtClean="0">
                            <a:latin typeface="Cambria Math" panose="02040503050406030204" pitchFamily="18" charset="0"/>
                          </a:rPr>
                        </m:ctrlPr>
                      </m:naryPr>
                      <m:sub>
                        <m:r>
                          <m:rPr>
                            <m:brk m:alnAt="7"/>
                          </m:rPr>
                          <a:rPr lang="en-US" altLang="zh-CN" sz="1900" b="0" i="1" smtClean="0">
                            <a:latin typeface="Cambria Math" panose="02040503050406030204" pitchFamily="18" charset="0"/>
                          </a:rPr>
                          <m:t>𝑠</m:t>
                        </m:r>
                        <m:r>
                          <a:rPr lang="en-US" altLang="zh-CN" sz="1900" b="0" i="1" smtClean="0">
                            <a:latin typeface="Cambria Math" panose="02040503050406030204" pitchFamily="18" charset="0"/>
                            <a:ea typeface="Cambria Math" panose="02040503050406030204" pitchFamily="18" charset="0"/>
                          </a:rPr>
                          <m:t>∈</m:t>
                        </m:r>
                        <m:r>
                          <a:rPr lang="en-US" altLang="zh-CN" sz="1900" b="0" i="1" smtClean="0">
                            <a:latin typeface="Cambria Math" panose="02040503050406030204" pitchFamily="18" charset="0"/>
                            <a:ea typeface="Cambria Math" panose="02040503050406030204" pitchFamily="18" charset="0"/>
                          </a:rPr>
                          <m:t>𝑆</m:t>
                        </m:r>
                      </m:sub>
                      <m:sup/>
                      <m:e>
                        <m:r>
                          <a:rPr lang="en-US" altLang="zh-CN" sz="1900" b="0" i="1" smtClean="0">
                            <a:latin typeface="Cambria Math" panose="02040503050406030204" pitchFamily="18" charset="0"/>
                          </a:rPr>
                          <m:t>𝑑</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𝑠</m:t>
                        </m:r>
                        <m:r>
                          <a:rPr lang="en-US" altLang="zh-CN" sz="1900" b="0" i="1" smtClean="0">
                            <a:latin typeface="Cambria Math" panose="02040503050406030204" pitchFamily="18" charset="0"/>
                          </a:rPr>
                          <m:t>)</m:t>
                        </m:r>
                        <m:nary>
                          <m:naryPr>
                            <m:chr m:val="∑"/>
                            <m:supHide m:val="on"/>
                            <m:ctrlPr>
                              <a:rPr lang="en-US" altLang="zh-CN" sz="1900" b="0" i="1" smtClean="0">
                                <a:latin typeface="Cambria Math" panose="02040503050406030204" pitchFamily="18" charset="0"/>
                              </a:rPr>
                            </m:ctrlPr>
                          </m:naryPr>
                          <m:sub>
                            <m:r>
                              <m:rPr>
                                <m:brk m:alnAt="7"/>
                              </m:rPr>
                              <a:rPr lang="en-US" altLang="zh-CN" sz="1900" b="0" i="1" smtClean="0">
                                <a:latin typeface="Cambria Math" panose="02040503050406030204" pitchFamily="18" charset="0"/>
                              </a:rPr>
                              <m:t>𝑎</m:t>
                            </m:r>
                            <m:r>
                              <a:rPr lang="en-US" altLang="zh-CN" sz="1900" b="0" i="1" smtClean="0">
                                <a:latin typeface="Cambria Math" panose="02040503050406030204" pitchFamily="18" charset="0"/>
                                <a:ea typeface="Cambria Math" panose="02040503050406030204" pitchFamily="18" charset="0"/>
                              </a:rPr>
                              <m:t>∈</m:t>
                            </m:r>
                            <m:r>
                              <a:rPr lang="en-US" altLang="zh-CN" sz="1900" b="0" i="1" smtClean="0">
                                <a:latin typeface="Cambria Math" panose="02040503050406030204" pitchFamily="18" charset="0"/>
                                <a:ea typeface="Cambria Math" panose="02040503050406030204" pitchFamily="18" charset="0"/>
                              </a:rPr>
                              <m:t>𝐴</m:t>
                            </m:r>
                          </m:sub>
                          <m:sup/>
                          <m:e>
                            <m:sSub>
                              <m:sSubPr>
                                <m:ctrlPr>
                                  <a:rPr lang="en-US" altLang="zh-CN" sz="1900" b="0" i="1" smtClean="0">
                                    <a:latin typeface="Cambria Math" panose="02040503050406030204" pitchFamily="18" charset="0"/>
                                  </a:rPr>
                                </m:ctrlPr>
                              </m:sSubPr>
                              <m:e>
                                <m:r>
                                  <a:rPr lang="zh-CN" altLang="en-US" sz="1900" b="0" i="1" smtClean="0">
                                    <a:latin typeface="Cambria Math" panose="02040503050406030204" pitchFamily="18" charset="0"/>
                                  </a:rPr>
                                  <m:t>𝜋</m:t>
                                </m:r>
                              </m:e>
                              <m:sub>
                                <m:r>
                                  <a:rPr lang="zh-CN" altLang="en-US" sz="1900" b="0" i="1" smtClean="0">
                                    <a:latin typeface="Cambria Math" panose="02040503050406030204" pitchFamily="18" charset="0"/>
                                  </a:rPr>
                                  <m:t>𝜃</m:t>
                                </m:r>
                              </m:sub>
                            </m:sSub>
                            <m:d>
                              <m:dPr>
                                <m:ctrlPr>
                                  <a:rPr lang="en-US" altLang="zh-CN" sz="1900" b="0" i="1" smtClean="0">
                                    <a:latin typeface="Cambria Math" panose="02040503050406030204" pitchFamily="18" charset="0"/>
                                  </a:rPr>
                                </m:ctrlPr>
                              </m:dPr>
                              <m:e>
                                <m:r>
                                  <a:rPr lang="en-US" altLang="zh-CN" sz="1900" b="0" i="1" smtClean="0">
                                    <a:latin typeface="Cambria Math" panose="02040503050406030204" pitchFamily="18" charset="0"/>
                                  </a:rPr>
                                  <m:t>𝑠</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𝑎</m:t>
                                </m:r>
                              </m:e>
                            </m:d>
                            <m:sSubSup>
                              <m:sSubSupPr>
                                <m:ctrlPr>
                                  <a:rPr lang="en-US" altLang="zh-CN" sz="1900" b="0" i="1" smtClean="0">
                                    <a:latin typeface="Cambria Math" panose="02040503050406030204" pitchFamily="18" charset="0"/>
                                  </a:rPr>
                                </m:ctrlPr>
                              </m:sSubSupPr>
                              <m:e>
                                <m:sSub>
                                  <m:sSubPr>
                                    <m:ctrlPr>
                                      <a:rPr lang="en-US" altLang="zh-CN" sz="1900" b="0" i="1" smtClean="0">
                                        <a:latin typeface="Cambria Math" panose="02040503050406030204" pitchFamily="18" charset="0"/>
                                        <a:ea typeface="Cambria Math" panose="02040503050406030204" pitchFamily="18" charset="0"/>
                                      </a:rPr>
                                    </m:ctrlPr>
                                  </m:sSubPr>
                                  <m:e>
                                    <m:r>
                                      <m:rPr>
                                        <m:sty m:val="p"/>
                                      </m:rPr>
                                      <a:rPr lang="en-US" altLang="zh-CN" sz="1900" b="0" i="1" smtClean="0">
                                        <a:latin typeface="Cambria Math" panose="02040503050406030204" pitchFamily="18" charset="0"/>
                                        <a:ea typeface="Cambria Math" panose="02040503050406030204" pitchFamily="18" charset="0"/>
                                      </a:rPr>
                                      <m:t>∇</m:t>
                                    </m:r>
                                  </m:e>
                                  <m:sub>
                                    <m:r>
                                      <a:rPr lang="zh-CN" altLang="en-US" sz="1900" b="0" i="1" smtClean="0">
                                        <a:latin typeface="Cambria Math" panose="02040503050406030204" pitchFamily="18" charset="0"/>
                                        <a:ea typeface="Cambria Math" panose="02040503050406030204" pitchFamily="18" charset="0"/>
                                      </a:rPr>
                                      <m:t>𝜃</m:t>
                                    </m:r>
                                  </m:sub>
                                </m:sSub>
                                <m:r>
                                  <a:rPr lang="en-US" altLang="zh-CN" sz="1900" b="0" i="1" smtClean="0">
                                    <a:latin typeface="Cambria Math" panose="02040503050406030204" pitchFamily="18" charset="0"/>
                                    <a:ea typeface="Cambria Math" panose="02040503050406030204" pitchFamily="18" charset="0"/>
                                  </a:rPr>
                                  <m:t>𝑙𝑜𝑔</m:t>
                                </m:r>
                                <m:sSub>
                                  <m:sSubPr>
                                    <m:ctrlPr>
                                      <a:rPr lang="en-US" altLang="zh-CN" sz="1900" b="0" i="1" smtClean="0">
                                        <a:latin typeface="Cambria Math" panose="02040503050406030204" pitchFamily="18" charset="0"/>
                                        <a:ea typeface="Cambria Math" panose="02040503050406030204" pitchFamily="18" charset="0"/>
                                      </a:rPr>
                                    </m:ctrlPr>
                                  </m:sSubPr>
                                  <m:e>
                                    <m:r>
                                      <a:rPr lang="zh-CN" altLang="en-US" sz="1900" b="0" i="1" smtClean="0">
                                        <a:latin typeface="Cambria Math" panose="02040503050406030204" pitchFamily="18" charset="0"/>
                                        <a:ea typeface="Cambria Math" panose="02040503050406030204" pitchFamily="18" charset="0"/>
                                      </a:rPr>
                                      <m:t>𝜋</m:t>
                                    </m:r>
                                  </m:e>
                                  <m:sub>
                                    <m:r>
                                      <a:rPr lang="zh-CN" altLang="en-US" sz="1900" b="0" i="1" smtClean="0">
                                        <a:latin typeface="Cambria Math" panose="02040503050406030204" pitchFamily="18" charset="0"/>
                                        <a:ea typeface="Cambria Math" panose="02040503050406030204" pitchFamily="18" charset="0"/>
                                      </a:rPr>
                                      <m:t>𝜃</m:t>
                                    </m:r>
                                  </m:sub>
                                </m:sSub>
                                <m:r>
                                  <a:rPr lang="en-US" altLang="zh-CN" sz="1900" b="0" i="1" smtClean="0">
                                    <a:latin typeface="Cambria Math" panose="02040503050406030204" pitchFamily="18" charset="0"/>
                                    <a:ea typeface="Cambria Math" panose="02040503050406030204" pitchFamily="18" charset="0"/>
                                  </a:rPr>
                                  <m:t>(</m:t>
                                </m:r>
                                <m:r>
                                  <a:rPr lang="en-US" altLang="zh-CN" sz="1900" b="0" i="1" smtClean="0">
                                    <a:latin typeface="Cambria Math" panose="02040503050406030204" pitchFamily="18" charset="0"/>
                                    <a:ea typeface="Cambria Math" panose="02040503050406030204" pitchFamily="18" charset="0"/>
                                  </a:rPr>
                                  <m:t>𝑠</m:t>
                                </m:r>
                                <m:r>
                                  <a:rPr lang="en-US" altLang="zh-CN" sz="1900" b="0" i="1" smtClean="0">
                                    <a:latin typeface="Cambria Math" panose="02040503050406030204" pitchFamily="18" charset="0"/>
                                    <a:ea typeface="Cambria Math" panose="02040503050406030204" pitchFamily="18" charset="0"/>
                                  </a:rPr>
                                  <m:t>,</m:t>
                                </m:r>
                                <m:r>
                                  <a:rPr lang="en-US" altLang="zh-CN" sz="1900" b="0" i="1" smtClean="0">
                                    <a:latin typeface="Cambria Math" panose="02040503050406030204" pitchFamily="18" charset="0"/>
                                    <a:ea typeface="Cambria Math" panose="02040503050406030204" pitchFamily="18" charset="0"/>
                                  </a:rPr>
                                  <m:t>𝑎</m:t>
                                </m:r>
                                <m:r>
                                  <a:rPr lang="en-US" altLang="zh-CN" sz="1900" b="0" i="1" smtClean="0">
                                    <a:latin typeface="Cambria Math" panose="02040503050406030204" pitchFamily="18" charset="0"/>
                                    <a:ea typeface="Cambria Math" panose="02040503050406030204" pitchFamily="18" charset="0"/>
                                  </a:rPr>
                                  <m:t>)</m:t>
                                </m:r>
                                <m:r>
                                  <a:rPr lang="en-US" altLang="zh-CN" sz="1900" b="0" i="1" smtClean="0">
                                    <a:latin typeface="Cambria Math" panose="02040503050406030204" pitchFamily="18" charset="0"/>
                                  </a:rPr>
                                  <m:t>𝑅</m:t>
                                </m:r>
                              </m:e>
                              <m:sub>
                                <m:r>
                                  <a:rPr lang="en-US" altLang="zh-CN" sz="1900" b="0" i="1" smtClean="0">
                                    <a:latin typeface="Cambria Math" panose="02040503050406030204" pitchFamily="18" charset="0"/>
                                  </a:rPr>
                                  <m:t>𝑠</m:t>
                                </m:r>
                              </m:sub>
                              <m:sup>
                                <m:r>
                                  <a:rPr lang="en-US" altLang="zh-CN" sz="1900" b="0" i="1" smtClean="0">
                                    <a:latin typeface="Cambria Math" panose="02040503050406030204" pitchFamily="18" charset="0"/>
                                  </a:rPr>
                                  <m:t>𝑎</m:t>
                                </m:r>
                              </m:sup>
                            </m:sSubSup>
                          </m:e>
                        </m:nary>
                      </m:e>
                    </m:nary>
                  </m:oMath>
                </a14:m>
                <a:r>
                  <a:rPr lang="zh-CN" altLang="en-US" sz="1900" dirty="0">
                    <a:latin typeface="Cambria Math" panose="02040503050406030204" pitchFamily="18" charset="0"/>
                  </a:rPr>
                  <a:t>（似然比）</a:t>
                </a:r>
                <a:endParaRPr lang="en-US" altLang="zh-CN" sz="19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1900" b="0" i="1" smtClean="0">
                          <a:latin typeface="Cambria Math" panose="02040503050406030204" pitchFamily="18" charset="0"/>
                        </a:rPr>
                        <m:t>     =</m:t>
                      </m:r>
                      <m:sSub>
                        <m:sSubPr>
                          <m:ctrlPr>
                            <a:rPr lang="en-US" altLang="zh-CN" sz="1900" b="0" i="1" smtClean="0">
                              <a:latin typeface="Cambria Math" panose="02040503050406030204" pitchFamily="18" charset="0"/>
                            </a:rPr>
                          </m:ctrlPr>
                        </m:sSubPr>
                        <m:e>
                          <m:r>
                            <a:rPr lang="en-US" altLang="zh-CN" sz="1900" b="0" i="1" smtClean="0">
                              <a:latin typeface="Cambria Math" panose="02040503050406030204" pitchFamily="18" charset="0"/>
                            </a:rPr>
                            <m:t>𝐸</m:t>
                          </m:r>
                        </m:e>
                        <m:sub>
                          <m:sSub>
                            <m:sSubPr>
                              <m:ctrlPr>
                                <a:rPr lang="en-US" altLang="zh-CN" sz="1900" b="0" i="1" smtClean="0">
                                  <a:latin typeface="Cambria Math" panose="02040503050406030204" pitchFamily="18" charset="0"/>
                                </a:rPr>
                              </m:ctrlPr>
                            </m:sSubPr>
                            <m:e>
                              <m:r>
                                <a:rPr lang="zh-CN" altLang="en-US" sz="1900" b="0" i="1" smtClean="0">
                                  <a:latin typeface="Cambria Math" panose="02040503050406030204" pitchFamily="18" charset="0"/>
                                </a:rPr>
                                <m:t>𝜋</m:t>
                              </m:r>
                            </m:e>
                            <m:sub>
                              <m:r>
                                <a:rPr lang="zh-CN" altLang="en-US" sz="1900" b="0" i="1" smtClean="0">
                                  <a:latin typeface="Cambria Math" panose="02040503050406030204" pitchFamily="18" charset="0"/>
                                </a:rPr>
                                <m:t>𝜃</m:t>
                              </m:r>
                            </m:sub>
                          </m:sSub>
                        </m:sub>
                      </m:sSub>
                      <m:r>
                        <a:rPr lang="en-US" altLang="zh-CN" sz="1900" b="0" i="1" smtClean="0">
                          <a:latin typeface="Cambria Math" panose="02040503050406030204" pitchFamily="18" charset="0"/>
                        </a:rPr>
                        <m:t>[</m:t>
                      </m:r>
                      <m:sSub>
                        <m:sSubPr>
                          <m:ctrlPr>
                            <a:rPr lang="en-US" altLang="zh-CN" sz="1900" b="0" i="1" smtClean="0">
                              <a:latin typeface="Cambria Math" panose="02040503050406030204" pitchFamily="18" charset="0"/>
                            </a:rPr>
                          </m:ctrlPr>
                        </m:sSubPr>
                        <m:e>
                          <m:r>
                            <m:rPr>
                              <m:sty m:val="p"/>
                            </m:rPr>
                            <a:rPr lang="en-US" altLang="zh-CN" sz="1900" b="0" i="1" smtClean="0">
                              <a:latin typeface="Cambria Math" panose="02040503050406030204" pitchFamily="18" charset="0"/>
                              <a:ea typeface="Cambria Math" panose="02040503050406030204" pitchFamily="18" charset="0"/>
                            </a:rPr>
                            <m:t>∇</m:t>
                          </m:r>
                        </m:e>
                        <m:sub>
                          <m:r>
                            <a:rPr lang="zh-CN" altLang="en-US" sz="1900" b="0" i="1" smtClean="0">
                              <a:latin typeface="Cambria Math" panose="02040503050406030204" pitchFamily="18" charset="0"/>
                            </a:rPr>
                            <m:t>𝜃</m:t>
                          </m:r>
                        </m:sub>
                      </m:sSub>
                      <m:r>
                        <a:rPr lang="en-US" altLang="zh-CN" sz="1900" b="0" i="1" smtClean="0">
                          <a:latin typeface="Cambria Math" panose="02040503050406030204" pitchFamily="18" charset="0"/>
                        </a:rPr>
                        <m:t>𝑙𝑜𝑔</m:t>
                      </m:r>
                      <m:sSub>
                        <m:sSubPr>
                          <m:ctrlPr>
                            <a:rPr lang="en-US" altLang="zh-CN" sz="1900" b="0" i="1" smtClean="0">
                              <a:latin typeface="Cambria Math" panose="02040503050406030204" pitchFamily="18" charset="0"/>
                            </a:rPr>
                          </m:ctrlPr>
                        </m:sSubPr>
                        <m:e>
                          <m:r>
                            <a:rPr lang="zh-CN" altLang="en-US" sz="1900" b="0" i="1" smtClean="0">
                              <a:latin typeface="Cambria Math" panose="02040503050406030204" pitchFamily="18" charset="0"/>
                            </a:rPr>
                            <m:t>𝜋</m:t>
                          </m:r>
                        </m:e>
                        <m:sub>
                          <m:r>
                            <a:rPr lang="zh-CN" altLang="en-US" sz="1900" b="0" i="1" smtClean="0">
                              <a:latin typeface="Cambria Math" panose="02040503050406030204" pitchFamily="18" charset="0"/>
                            </a:rPr>
                            <m:t>𝜃</m:t>
                          </m:r>
                        </m:sub>
                      </m:sSub>
                      <m:d>
                        <m:dPr>
                          <m:ctrlPr>
                            <a:rPr lang="en-US" altLang="zh-CN" sz="1900" b="0" i="1" smtClean="0">
                              <a:latin typeface="Cambria Math" panose="02040503050406030204" pitchFamily="18" charset="0"/>
                            </a:rPr>
                          </m:ctrlPr>
                        </m:dPr>
                        <m:e>
                          <m:r>
                            <a:rPr lang="en-US" altLang="zh-CN" sz="1900" b="0" i="1" smtClean="0">
                              <a:latin typeface="Cambria Math" panose="02040503050406030204" pitchFamily="18" charset="0"/>
                            </a:rPr>
                            <m:t>𝑠</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𝑎</m:t>
                          </m:r>
                        </m:e>
                      </m:d>
                      <m:r>
                        <a:rPr lang="en-US" altLang="zh-CN" sz="1900" b="0" i="1" smtClean="0">
                          <a:latin typeface="Cambria Math" panose="02040503050406030204" pitchFamily="18" charset="0"/>
                        </a:rPr>
                        <m:t>𝑟</m:t>
                      </m:r>
                      <m:r>
                        <a:rPr lang="en-US" altLang="zh-CN" sz="1900" b="0" i="1" smtClean="0">
                          <a:latin typeface="Cambria Math" panose="02040503050406030204" pitchFamily="18" charset="0"/>
                        </a:rPr>
                        <m:t>]</m:t>
                      </m:r>
                    </m:oMath>
                  </m:oMathPara>
                </a14:m>
                <a:endParaRPr lang="en-US" altLang="zh-CN" sz="1900" dirty="0"/>
              </a:p>
              <a:p>
                <a:pPr>
                  <a:lnSpc>
                    <a:spcPct val="120000"/>
                  </a:lnSpc>
                </a:pPr>
                <a:r>
                  <a:rPr lang="zh-CN" altLang="en-US" sz="2600" dirty="0"/>
                  <a:t>对于任何可微的策略函数</a:t>
                </a:r>
                <a14:m>
                  <m:oMath xmlns:m="http://schemas.openxmlformats.org/officeDocument/2006/math">
                    <m:sSub>
                      <m:sSubPr>
                        <m:ctrlPr>
                          <a:rPr lang="en-US" altLang="zh-CN" sz="2600" i="1">
                            <a:latin typeface="Cambria Math" panose="02040503050406030204" pitchFamily="18" charset="0"/>
                          </a:rPr>
                        </m:ctrlPr>
                      </m:sSubPr>
                      <m:e>
                        <m:r>
                          <a:rPr lang="zh-CN" altLang="en-US" sz="2600" i="1">
                            <a:latin typeface="Cambria Math" panose="02040503050406030204" pitchFamily="18" charset="0"/>
                          </a:rPr>
                          <m:t>𝜋</m:t>
                        </m:r>
                      </m:e>
                      <m:sub>
                        <m:r>
                          <a:rPr lang="zh-CN" altLang="en-US" sz="2600" i="1">
                            <a:latin typeface="Cambria Math" panose="02040503050406030204" pitchFamily="18" charset="0"/>
                          </a:rPr>
                          <m:t>𝜃</m:t>
                        </m:r>
                      </m:sub>
                    </m:sSub>
                    <m:r>
                      <a:rPr lang="en-US" altLang="zh-CN" sz="2600" i="1">
                        <a:latin typeface="Cambria Math" panose="02040503050406030204" pitchFamily="18" charset="0"/>
                      </a:rPr>
                      <m:t>(</m:t>
                    </m:r>
                    <m:r>
                      <a:rPr lang="en-US" altLang="zh-CN" sz="2600" i="1">
                        <a:latin typeface="Cambria Math" panose="02040503050406030204" pitchFamily="18" charset="0"/>
                      </a:rPr>
                      <m:t>𝑠</m:t>
                    </m:r>
                    <m:r>
                      <a:rPr lang="en-US" altLang="zh-CN" sz="2600" i="1">
                        <a:latin typeface="Cambria Math" panose="02040503050406030204" pitchFamily="18" charset="0"/>
                      </a:rPr>
                      <m:t>,</m:t>
                    </m:r>
                    <m:r>
                      <a:rPr lang="en-US" altLang="zh-CN" sz="2600" i="1">
                        <a:latin typeface="Cambria Math" panose="02040503050406030204" pitchFamily="18" charset="0"/>
                      </a:rPr>
                      <m:t>𝑎</m:t>
                    </m:r>
                    <m:r>
                      <a:rPr lang="en-US" altLang="zh-CN" sz="2600" i="1">
                        <a:latin typeface="Cambria Math" panose="02040503050406030204" pitchFamily="18" charset="0"/>
                      </a:rPr>
                      <m:t>)</m:t>
                    </m:r>
                  </m:oMath>
                </a14:m>
                <a:r>
                  <a:rPr lang="zh-CN" altLang="en-US" sz="2600" dirty="0"/>
                  <a:t>以及三种策略目标函数</a:t>
                </a:r>
                <a14:m>
                  <m:oMath xmlns:m="http://schemas.openxmlformats.org/officeDocument/2006/math">
                    <m:r>
                      <a:rPr lang="en-US" altLang="zh-CN" sz="2600" i="1">
                        <a:latin typeface="Cambria Math" panose="02040503050406030204" pitchFamily="18" charset="0"/>
                      </a:rPr>
                      <m:t>𝐽</m:t>
                    </m:r>
                    <m:r>
                      <a:rPr lang="en-US" altLang="zh-CN" sz="2600" i="1">
                        <a:latin typeface="Cambria Math" panose="02040503050406030204" pitchFamily="18" charset="0"/>
                      </a:rPr>
                      <m:t>=</m:t>
                    </m:r>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𝐽</m:t>
                        </m:r>
                      </m:e>
                      <m:sub>
                        <m:r>
                          <a:rPr lang="en-US" altLang="zh-CN" sz="2600" i="1">
                            <a:latin typeface="Cambria Math" panose="02040503050406030204" pitchFamily="18" charset="0"/>
                          </a:rPr>
                          <m:t>0</m:t>
                        </m:r>
                      </m:sub>
                    </m:sSub>
                    <m:r>
                      <a:rPr lang="en-US" altLang="zh-CN" sz="2600" i="1">
                        <a:latin typeface="Cambria Math" panose="02040503050406030204" pitchFamily="18" charset="0"/>
                      </a:rPr>
                      <m:t>,</m:t>
                    </m:r>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𝐽</m:t>
                        </m:r>
                      </m:e>
                      <m:sub>
                        <m:r>
                          <a:rPr lang="en-US" altLang="zh-CN" sz="2600" i="1">
                            <a:latin typeface="Cambria Math" panose="02040503050406030204" pitchFamily="18" charset="0"/>
                          </a:rPr>
                          <m:t>𝑎𝑣𝑉</m:t>
                        </m:r>
                      </m:sub>
                    </m:sSub>
                    <m:r>
                      <a:rPr lang="zh-CN" altLang="en-US" sz="2600" i="1">
                        <a:latin typeface="Cambria Math" panose="02040503050406030204" pitchFamily="18" charset="0"/>
                      </a:rPr>
                      <m:t>和</m:t>
                    </m:r>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𝐽</m:t>
                        </m:r>
                      </m:e>
                      <m:sub>
                        <m:r>
                          <a:rPr lang="en-US" altLang="zh-CN" sz="2600" i="1">
                            <a:latin typeface="Cambria Math" panose="02040503050406030204" pitchFamily="18" charset="0"/>
                          </a:rPr>
                          <m:t>𝑎𝑣𝑅</m:t>
                        </m:r>
                      </m:sub>
                    </m:sSub>
                  </m:oMath>
                </a14:m>
                <a:r>
                  <a:rPr lang="zh-CN" altLang="en-US" sz="2600" dirty="0"/>
                  <a:t>中的任意一种来说，策略目标函数的梯度都可以写成用得分函数表示的形式：</a:t>
                </a:r>
                <a:endParaRPr lang="en-US" altLang="zh-CN" sz="26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200" i="1">
                              <a:latin typeface="Cambria Math" panose="02040503050406030204" pitchFamily="18" charset="0"/>
                            </a:rPr>
                          </m:ctrlPr>
                        </m:sSubPr>
                        <m:e>
                          <m:r>
                            <m:rPr>
                              <m:sty m:val="p"/>
                            </m:rPr>
                            <a:rPr lang="en-US" altLang="zh-CN" sz="2200" i="1">
                              <a:latin typeface="Cambria Math" panose="02040503050406030204" pitchFamily="18" charset="0"/>
                              <a:ea typeface="Cambria Math" panose="02040503050406030204" pitchFamily="18" charset="0"/>
                            </a:rPr>
                            <m:t>∇</m:t>
                          </m:r>
                        </m:e>
                        <m:sub>
                          <m:r>
                            <a:rPr lang="zh-CN" altLang="en-US" sz="2200" i="1">
                              <a:latin typeface="Cambria Math" panose="02040503050406030204" pitchFamily="18" charset="0"/>
                            </a:rPr>
                            <m:t>𝜃</m:t>
                          </m:r>
                        </m:sub>
                      </m:sSub>
                      <m:r>
                        <a:rPr lang="en-US" altLang="zh-CN" sz="2200" i="1">
                          <a:latin typeface="Cambria Math" panose="02040503050406030204" pitchFamily="18" charset="0"/>
                        </a:rPr>
                        <m:t>𝐽</m:t>
                      </m:r>
                      <m:d>
                        <m:dPr>
                          <m:ctrlPr>
                            <a:rPr lang="en-US" altLang="zh-CN" sz="2200" i="1">
                              <a:latin typeface="Cambria Math" panose="02040503050406030204" pitchFamily="18" charset="0"/>
                            </a:rPr>
                          </m:ctrlPr>
                        </m:dPr>
                        <m:e>
                          <m:r>
                            <a:rPr lang="zh-CN" altLang="en-US" sz="2200" i="1">
                              <a:latin typeface="Cambria Math" panose="02040503050406030204" pitchFamily="18" charset="0"/>
                            </a:rPr>
                            <m:t>𝜃</m:t>
                          </m:r>
                        </m:e>
                      </m:d>
                      <m:r>
                        <a:rPr lang="en-US"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𝐸</m:t>
                          </m:r>
                        </m:e>
                        <m:sub>
                          <m:sSub>
                            <m:sSubPr>
                              <m:ctrlPr>
                                <a:rPr lang="en-US" altLang="zh-CN" sz="2200" i="1">
                                  <a:latin typeface="Cambria Math" panose="02040503050406030204" pitchFamily="18" charset="0"/>
                                </a:rPr>
                              </m:ctrlPr>
                            </m:sSubPr>
                            <m:e>
                              <m:r>
                                <a:rPr lang="zh-CN" altLang="en-US" sz="2200" i="1">
                                  <a:latin typeface="Cambria Math" panose="02040503050406030204" pitchFamily="18" charset="0"/>
                                </a:rPr>
                                <m:t>𝜋</m:t>
                              </m:r>
                            </m:e>
                            <m:sub>
                              <m:r>
                                <a:rPr lang="zh-CN" altLang="en-US" sz="2200" i="1">
                                  <a:latin typeface="Cambria Math" panose="02040503050406030204" pitchFamily="18" charset="0"/>
                                </a:rPr>
                                <m:t>𝜃</m:t>
                              </m:r>
                            </m:sub>
                          </m:sSub>
                        </m:sub>
                      </m:sSub>
                      <m:r>
                        <a:rPr lang="en-US" altLang="zh-CN" sz="2200" i="1">
                          <a:latin typeface="Cambria Math" panose="02040503050406030204" pitchFamily="18" charset="0"/>
                        </a:rPr>
                        <m:t>[</m:t>
                      </m:r>
                      <m:sSub>
                        <m:sSubPr>
                          <m:ctrlPr>
                            <a:rPr lang="en-US" altLang="zh-CN" sz="2200" i="1">
                              <a:latin typeface="Cambria Math" panose="02040503050406030204" pitchFamily="18" charset="0"/>
                            </a:rPr>
                          </m:ctrlPr>
                        </m:sSubPr>
                        <m:e>
                          <m:r>
                            <m:rPr>
                              <m:sty m:val="p"/>
                            </m:rPr>
                            <a:rPr lang="en-US" altLang="zh-CN" sz="2200" i="1">
                              <a:latin typeface="Cambria Math" panose="02040503050406030204" pitchFamily="18" charset="0"/>
                              <a:ea typeface="Cambria Math" panose="02040503050406030204" pitchFamily="18" charset="0"/>
                            </a:rPr>
                            <m:t>∇</m:t>
                          </m:r>
                        </m:e>
                        <m:sub>
                          <m:r>
                            <a:rPr lang="zh-CN" altLang="en-US" sz="2200" i="1">
                              <a:latin typeface="Cambria Math" panose="02040503050406030204" pitchFamily="18" charset="0"/>
                            </a:rPr>
                            <m:t>𝜃</m:t>
                          </m:r>
                        </m:sub>
                      </m:sSub>
                      <m:r>
                        <a:rPr lang="en-US" altLang="zh-CN" sz="2200" i="1">
                          <a:latin typeface="Cambria Math" panose="02040503050406030204" pitchFamily="18" charset="0"/>
                        </a:rPr>
                        <m:t>𝑙𝑜𝑔</m:t>
                      </m:r>
                      <m:sSub>
                        <m:sSubPr>
                          <m:ctrlPr>
                            <a:rPr lang="en-US" altLang="zh-CN" sz="2200" i="1">
                              <a:latin typeface="Cambria Math" panose="02040503050406030204" pitchFamily="18" charset="0"/>
                            </a:rPr>
                          </m:ctrlPr>
                        </m:sSubPr>
                        <m:e>
                          <m:r>
                            <a:rPr lang="zh-CN" altLang="en-US" sz="2200" i="1">
                              <a:latin typeface="Cambria Math" panose="02040503050406030204" pitchFamily="18" charset="0"/>
                            </a:rPr>
                            <m:t>𝜋</m:t>
                          </m:r>
                        </m:e>
                        <m:sub>
                          <m:r>
                            <a:rPr lang="zh-CN" altLang="en-US" sz="2200" i="1">
                              <a:latin typeface="Cambria Math" panose="02040503050406030204" pitchFamily="18" charset="0"/>
                            </a:rPr>
                            <m:t>𝜃</m:t>
                          </m:r>
                        </m:sub>
                      </m:sSub>
                      <m:r>
                        <a:rPr lang="en-US" altLang="zh-CN" sz="2200" i="1">
                          <a:latin typeface="Cambria Math" panose="02040503050406030204" pitchFamily="18" charset="0"/>
                        </a:rPr>
                        <m:t>(</m:t>
                      </m:r>
                      <m:r>
                        <a:rPr lang="en-US" altLang="zh-CN" sz="2200" i="1">
                          <a:latin typeface="Cambria Math" panose="02040503050406030204" pitchFamily="18" charset="0"/>
                        </a:rPr>
                        <m:t>𝑠</m:t>
                      </m:r>
                      <m:r>
                        <a:rPr lang="en-US" altLang="zh-CN" sz="2200" i="1">
                          <a:latin typeface="Cambria Math" panose="02040503050406030204" pitchFamily="18" charset="0"/>
                        </a:rPr>
                        <m:t>,</m:t>
                      </m:r>
                      <m:r>
                        <a:rPr lang="en-US" altLang="zh-CN" sz="2200" i="1">
                          <a:latin typeface="Cambria Math" panose="02040503050406030204" pitchFamily="18" charset="0"/>
                        </a:rPr>
                        <m:t>𝑎</m:t>
                      </m:r>
                      <m:r>
                        <a:rPr lang="en-US"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𝑄</m:t>
                          </m:r>
                        </m:e>
                        <m:sub>
                          <m:sSub>
                            <m:sSubPr>
                              <m:ctrlPr>
                                <a:rPr lang="en-US" altLang="zh-CN" sz="2200" i="1">
                                  <a:latin typeface="Cambria Math" panose="02040503050406030204" pitchFamily="18" charset="0"/>
                                </a:rPr>
                              </m:ctrlPr>
                            </m:sSubPr>
                            <m:e>
                              <m:r>
                                <a:rPr lang="zh-CN" altLang="en-US" sz="2200" i="1">
                                  <a:latin typeface="Cambria Math" panose="02040503050406030204" pitchFamily="18" charset="0"/>
                                </a:rPr>
                                <m:t>𝜋</m:t>
                              </m:r>
                            </m:e>
                            <m:sub>
                              <m:r>
                                <a:rPr lang="zh-CN" altLang="en-US" sz="2200" i="1">
                                  <a:latin typeface="Cambria Math" panose="02040503050406030204" pitchFamily="18" charset="0"/>
                                </a:rPr>
                                <m:t>𝜃</m:t>
                              </m:r>
                            </m:sub>
                          </m:sSub>
                        </m:sub>
                      </m:sSub>
                      <m:r>
                        <a:rPr lang="en-US" altLang="zh-CN" sz="2200" i="1">
                          <a:latin typeface="Cambria Math" panose="02040503050406030204" pitchFamily="18" charset="0"/>
                        </a:rPr>
                        <m:t>(</m:t>
                      </m:r>
                      <m:r>
                        <a:rPr lang="en-US" altLang="zh-CN" sz="2200" i="1">
                          <a:latin typeface="Cambria Math" panose="02040503050406030204" pitchFamily="18" charset="0"/>
                        </a:rPr>
                        <m:t>𝑠</m:t>
                      </m:r>
                      <m:r>
                        <a:rPr lang="en-US" altLang="zh-CN" sz="2200" i="1">
                          <a:latin typeface="Cambria Math" panose="02040503050406030204" pitchFamily="18" charset="0"/>
                        </a:rPr>
                        <m:t>,</m:t>
                      </m:r>
                      <m:r>
                        <a:rPr lang="en-US" altLang="zh-CN" sz="2200" i="1">
                          <a:latin typeface="Cambria Math" panose="02040503050406030204" pitchFamily="18" charset="0"/>
                        </a:rPr>
                        <m:t>𝑎</m:t>
                      </m:r>
                      <m:r>
                        <a:rPr lang="en-US" altLang="zh-CN" sz="2200" i="1">
                          <a:latin typeface="Cambria Math" panose="02040503050406030204" pitchFamily="18" charset="0"/>
                        </a:rPr>
                        <m:t>)]</m:t>
                      </m:r>
                    </m:oMath>
                  </m:oMathPara>
                </a14:m>
                <a:endParaRPr lang="en-US" altLang="zh-CN" sz="2200" dirty="0"/>
              </a:p>
              <a:p>
                <a:pPr marL="0" indent="0">
                  <a:buNone/>
                </a:pPr>
                <a:endParaRPr lang="en-US" altLang="zh-CN" sz="2000" dirty="0"/>
              </a:p>
              <a:p>
                <a:pPr marL="0" indent="0">
                  <a:buNone/>
                </a:pPr>
                <a:endParaRPr lang="en-US" altLang="zh-CN" sz="2000" dirty="0"/>
              </a:p>
              <a:p>
                <a:pPr marL="0" indent="0">
                  <a:buNone/>
                </a:pPr>
                <a:endParaRPr lang="en-US" altLang="zh-CN" sz="2000" dirty="0"/>
              </a:p>
            </p:txBody>
          </p:sp>
        </mc:Choice>
        <mc:Fallback xmlns="">
          <p:sp>
            <p:nvSpPr>
              <p:cNvPr id="3" name="内容占位符 2">
                <a:extLst>
                  <a:ext uri="{FF2B5EF4-FFF2-40B4-BE49-F238E27FC236}">
                    <a16:creationId xmlns:a16="http://schemas.microsoft.com/office/drawing/2014/main" id="{D2B59117-6FCD-4D03-9ABB-13C657A19469}"/>
                  </a:ext>
                </a:extLst>
              </p:cNvPr>
              <p:cNvSpPr>
                <a:spLocks noGrp="1" noRot="1" noChangeAspect="1" noMove="1" noResize="1" noEditPoints="1" noAdjustHandles="1" noChangeArrowheads="1" noChangeShapeType="1" noTextEdit="1"/>
              </p:cNvSpPr>
              <p:nvPr>
                <p:ph idx="1"/>
              </p:nvPr>
            </p:nvSpPr>
            <p:spPr>
              <a:xfrm>
                <a:off x="838200" y="1494044"/>
                <a:ext cx="10515600" cy="4972049"/>
              </a:xfrm>
              <a:blipFill>
                <a:blip r:embed="rId2"/>
                <a:stretch>
                  <a:fillRect l="-696" t="-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2513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441CE-0089-4A19-BEEB-7365319F275D}"/>
              </a:ext>
            </a:extLst>
          </p:cNvPr>
          <p:cNvSpPr>
            <a:spLocks noGrp="1"/>
          </p:cNvSpPr>
          <p:nvPr>
            <p:ph type="title"/>
          </p:nvPr>
        </p:nvSpPr>
        <p:spPr>
          <a:xfrm>
            <a:off x="838200" y="4403"/>
            <a:ext cx="10515600" cy="1325563"/>
          </a:xfrm>
        </p:spPr>
        <p:txBody>
          <a:bodyPr>
            <a:normAutofit/>
          </a:bodyPr>
          <a:lstStyle/>
          <a:p>
            <a:r>
              <a:rPr lang="en-US" altLang="zh-CN" sz="3600" dirty="0" err="1"/>
              <a:t>Softmax</a:t>
            </a:r>
            <a:r>
              <a:rPr lang="en-US" altLang="zh-CN" sz="3600" dirty="0"/>
              <a:t> Policy</a:t>
            </a:r>
            <a:endParaRPr lang="zh-CN" altLang="en-US" sz="36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32522A-9686-4032-9BFD-80A718AAEE27}"/>
                  </a:ext>
                </a:extLst>
              </p:cNvPr>
              <p:cNvSpPr>
                <a:spLocks noGrp="1"/>
              </p:cNvSpPr>
              <p:nvPr>
                <p:ph idx="1"/>
              </p:nvPr>
            </p:nvSpPr>
            <p:spPr>
              <a:xfrm>
                <a:off x="838200" y="1176695"/>
                <a:ext cx="10515600" cy="5558401"/>
              </a:xfrm>
            </p:spPr>
            <p:txBody>
              <a:bodyPr>
                <a:normAutofit/>
              </a:bodyPr>
              <a:lstStyle/>
              <a:p>
                <a:r>
                  <a:rPr lang="zh-CN" altLang="en-US" sz="2000" dirty="0"/>
                  <a:t>应用于离散行为空间的一种常用策略</a:t>
                </a:r>
                <a:endParaRPr lang="en-US" altLang="zh-CN" sz="2000" dirty="0"/>
              </a:p>
              <a:p>
                <a:r>
                  <a:rPr lang="zh-CN" altLang="en-US" sz="2000" dirty="0"/>
                  <a:t>对于每一状态</a:t>
                </a:r>
                <a:r>
                  <a:rPr lang="en-US" altLang="zh-CN" sz="2000" dirty="0"/>
                  <a:t>-</a:t>
                </a:r>
                <a:r>
                  <a:rPr lang="zh-CN" altLang="en-US" sz="2000" dirty="0"/>
                  <a:t>行为对，形成偏好函数</a:t>
                </a:r>
                <a14:m>
                  <m:oMath xmlns:m="http://schemas.openxmlformats.org/officeDocument/2006/math">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𝜃</m:t>
                    </m:r>
                    <m:r>
                      <a:rPr lang="en-US" altLang="zh-CN" sz="2000" b="0" i="1" smtClean="0">
                        <a:latin typeface="Cambria Math" panose="02040503050406030204" pitchFamily="18" charset="0"/>
                      </a:rPr>
                      <m:t>)</m:t>
                    </m:r>
                  </m:oMath>
                </a14:m>
                <a:endParaRPr lang="en-US" altLang="zh-CN" sz="2000" dirty="0"/>
              </a:p>
              <a:p>
                <a:r>
                  <a:rPr lang="zh-CN" altLang="en-US" sz="2000" dirty="0"/>
                  <a:t>在每个状态条件下具有最高</a:t>
                </a:r>
                <a14:m>
                  <m:oMath xmlns:m="http://schemas.openxmlformats.org/officeDocument/2006/math">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𝜃</m:t>
                    </m:r>
                    <m:r>
                      <a:rPr lang="en-US" altLang="zh-CN" sz="2000" b="0" i="1" smtClean="0">
                        <a:latin typeface="Cambria Math" panose="02040503050406030204" pitchFamily="18" charset="0"/>
                      </a:rPr>
                      <m:t>)</m:t>
                    </m:r>
                  </m:oMath>
                </a14:m>
                <a:r>
                  <a:rPr lang="zh-CN" altLang="en-US" sz="2000" dirty="0"/>
                  <a:t>值的动作被给予被选择的最高概率</a:t>
                </a:r>
                <a:endParaRPr lang="en-US" altLang="zh-CN" sz="2000" dirty="0"/>
              </a:p>
              <a:p>
                <a:r>
                  <a:rPr lang="zh-CN" altLang="en-US" sz="2000" dirty="0"/>
                  <a:t>动作的概率成正比于该指数权重</a:t>
                </a:r>
                <a:endParaRPr lang="en-US" altLang="zh-CN" sz="20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zh-CN" altLang="en-US" sz="1800" i="1" smtClean="0">
                              <a:latin typeface="Cambria Math" panose="02040503050406030204" pitchFamily="18" charset="0"/>
                            </a:rPr>
                            <m:t>𝜋</m:t>
                          </m:r>
                        </m:e>
                        <m:sub>
                          <m:r>
                            <a:rPr lang="zh-CN" altLang="en-US" sz="1800" i="1" smtClean="0">
                              <a:latin typeface="Cambria Math" panose="02040503050406030204" pitchFamily="18" charset="0"/>
                            </a:rPr>
                            <m:t>𝜃</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𝑠</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𝑒</m:t>
                          </m:r>
                        </m:e>
                        <m:sup>
                          <m:r>
                            <a:rPr lang="en-US" altLang="zh-CN" sz="1800" b="0" i="1" smtClean="0">
                              <a:latin typeface="Cambria Math" panose="02040503050406030204" pitchFamily="18" charset="0"/>
                            </a:rPr>
                            <m:t>h</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𝑠</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zh-CN" altLang="en-US" sz="1800" b="0" i="1" smtClean="0">
                              <a:latin typeface="Cambria Math" panose="02040503050406030204" pitchFamily="18" charset="0"/>
                            </a:rPr>
                            <m:t>𝜃</m:t>
                          </m:r>
                          <m:r>
                            <a:rPr lang="en-US" altLang="zh-CN" sz="1800" b="0" i="1" smtClean="0">
                              <a:latin typeface="Cambria Math" panose="02040503050406030204" pitchFamily="18" charset="0"/>
                            </a:rPr>
                            <m:t>)</m:t>
                          </m:r>
                        </m:sup>
                      </m:sSup>
                    </m:oMath>
                  </m:oMathPara>
                </a14:m>
                <a:endParaRPr lang="en-US" altLang="zh-CN" sz="2000" dirty="0"/>
              </a:p>
              <a:p>
                <a:pPr lvl="1">
                  <a:buFont typeface="Wingdings" panose="05000000000000000000" pitchFamily="2" charset="2"/>
                  <a:buChar char="Ø"/>
                </a:pPr>
                <a:r>
                  <a:rPr lang="zh-CN" altLang="en-US" sz="1800" dirty="0"/>
                  <a:t>通过标准化，</a:t>
                </a:r>
                <a14:m>
                  <m:oMath xmlns:m="http://schemas.openxmlformats.org/officeDocument/2006/math">
                    <m:f>
                      <m:fPr>
                        <m:ctrlPr>
                          <a:rPr lang="en-US" altLang="zh-CN" sz="1800" i="1" smtClean="0">
                            <a:latin typeface="Cambria Math" panose="02040503050406030204" pitchFamily="18" charset="0"/>
                          </a:rPr>
                        </m:ctrlPr>
                      </m:fPr>
                      <m:num>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𝑒</m:t>
                            </m:r>
                          </m:e>
                          <m:sup>
                            <m:r>
                              <a:rPr lang="en-US" altLang="zh-CN" sz="1800" b="0" i="1" smtClean="0">
                                <a:latin typeface="Cambria Math" panose="02040503050406030204" pitchFamily="18" charset="0"/>
                              </a:rPr>
                              <m:t>h</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𝑠</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zh-CN" altLang="en-US" sz="1800" b="0" i="1" smtClean="0">
                                <a:latin typeface="Cambria Math" panose="02040503050406030204" pitchFamily="18" charset="0"/>
                              </a:rPr>
                              <m:t>𝜃</m:t>
                            </m:r>
                            <m:r>
                              <a:rPr lang="en-US" altLang="zh-CN" sz="1800" b="0" i="1" smtClean="0">
                                <a:latin typeface="Cambria Math" panose="02040503050406030204" pitchFamily="18" charset="0"/>
                              </a:rPr>
                              <m:t>)</m:t>
                            </m:r>
                          </m:sup>
                        </m:sSup>
                      </m:num>
                      <m:den>
                        <m:nary>
                          <m:naryPr>
                            <m:chr m:val="∑"/>
                            <m:supHide m:val="on"/>
                            <m:ctrlPr>
                              <a:rPr lang="en-US" altLang="zh-CN" sz="1800" i="1" smtClean="0">
                                <a:latin typeface="Cambria Math" panose="02040503050406030204" pitchFamily="18" charset="0"/>
                              </a:rPr>
                            </m:ctrlPr>
                          </m:naryPr>
                          <m:sub>
                            <m:r>
                              <m:rPr>
                                <m:brk m:alnAt="7"/>
                              </m:rPr>
                              <a:rPr lang="en-US" altLang="zh-CN" sz="1800" b="0" i="1" smtClean="0">
                                <a:latin typeface="Cambria Math" panose="02040503050406030204" pitchFamily="18" charset="0"/>
                              </a:rPr>
                              <m:t>𝑏</m:t>
                            </m:r>
                          </m:sub>
                          <m:sup/>
                          <m:e>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𝑒</m:t>
                                </m:r>
                              </m:e>
                              <m:sup>
                                <m:r>
                                  <a:rPr lang="en-US" altLang="zh-CN" sz="1800" b="0" i="1" smtClean="0">
                                    <a:latin typeface="Cambria Math" panose="02040503050406030204" pitchFamily="18" charset="0"/>
                                  </a:rPr>
                                  <m:t>h</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𝑠</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r>
                                  <a:rPr lang="en-US" altLang="zh-CN" sz="1800" b="0" i="1" smtClean="0">
                                    <a:latin typeface="Cambria Math" panose="02040503050406030204" pitchFamily="18" charset="0"/>
                                  </a:rPr>
                                  <m:t>,</m:t>
                                </m:r>
                                <m:r>
                                  <a:rPr lang="zh-CN" altLang="en-US" sz="1800" b="0" i="1" smtClean="0">
                                    <a:latin typeface="Cambria Math" panose="02040503050406030204" pitchFamily="18" charset="0"/>
                                  </a:rPr>
                                  <m:t>𝜃</m:t>
                                </m:r>
                                <m:r>
                                  <a:rPr lang="en-US" altLang="zh-CN" sz="1800" b="0" i="1" smtClean="0">
                                    <a:latin typeface="Cambria Math" panose="02040503050406030204" pitchFamily="18" charset="0"/>
                                  </a:rPr>
                                  <m:t>)</m:t>
                                </m:r>
                              </m:sup>
                            </m:sSup>
                          </m:e>
                        </m:nary>
                      </m:den>
                    </m:f>
                  </m:oMath>
                </a14:m>
                <a:r>
                  <a:rPr lang="zh-CN" altLang="en-US" sz="1800" dirty="0"/>
                  <a:t>，使得每个状态中的动作概率总和为</a:t>
                </a:r>
                <a:r>
                  <a:rPr lang="en-US" altLang="zh-CN" sz="1800" dirty="0"/>
                  <a:t>1</a:t>
                </a:r>
              </a:p>
              <a:p>
                <a14:m>
                  <m:oMath xmlns:m="http://schemas.openxmlformats.org/officeDocument/2006/math">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𝜃</m:t>
                    </m:r>
                    <m:r>
                      <a:rPr lang="en-US" altLang="zh-CN" sz="2000" b="0" i="1" smtClean="0">
                        <a:latin typeface="Cambria Math" panose="02040503050406030204" pitchFamily="18" charset="0"/>
                      </a:rPr>
                      <m:t>)</m:t>
                    </m:r>
                    <m:r>
                      <a:rPr lang="zh-CN" altLang="en-US" sz="2000" i="1">
                        <a:latin typeface="Cambria Math" panose="02040503050406030204" pitchFamily="18" charset="0"/>
                      </a:rPr>
                      <m:t>可以</m:t>
                    </m:r>
                  </m:oMath>
                </a14:m>
                <a:r>
                  <a:rPr lang="zh-CN" altLang="en-US" sz="2000" dirty="0"/>
                  <a:t>被任意参数化。</a:t>
                </a:r>
                <a:r>
                  <a:rPr lang="en-US" altLang="zh-CN" sz="2000" dirty="0"/>
                  <a:t>e.g.</a:t>
                </a:r>
                <a:r>
                  <a:rPr lang="zh-CN" altLang="en-US" sz="2000" dirty="0"/>
                  <a:t>，它们可能由深度神经网络计算，其中</a:t>
                </a:r>
                <a14:m>
                  <m:oMath xmlns:m="http://schemas.openxmlformats.org/officeDocument/2006/math">
                    <m:r>
                      <a:rPr lang="zh-CN" altLang="en-US" sz="2000" i="1">
                        <a:latin typeface="Cambria Math" panose="02040503050406030204" pitchFamily="18" charset="0"/>
                      </a:rPr>
                      <m:t>𝜃</m:t>
                    </m:r>
                  </m:oMath>
                </a14:m>
                <a:r>
                  <a:rPr lang="zh-CN" altLang="en-US" sz="2000" dirty="0"/>
                  <a:t>是网络所有连接权重的向量，或者是由线性特征组合组成</a:t>
                </a:r>
                <a:endParaRPr lang="en-US" altLang="zh-CN" sz="2000" dirty="0"/>
              </a:p>
              <a:p>
                <a:r>
                  <a:rPr lang="zh-CN" altLang="en-US" sz="2000" dirty="0"/>
                  <a:t>线性组合为例：</a:t>
                </a:r>
                <a14:m>
                  <m:oMath xmlns:m="http://schemas.openxmlformats.org/officeDocument/2006/math">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𝜃</m:t>
                        </m:r>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e>
                      <m:sup>
                        <m:r>
                          <a:rPr lang="en-US" altLang="zh-CN" sz="2000" b="0" i="1" smtClean="0">
                            <a:latin typeface="Cambria Math" panose="02040503050406030204" pitchFamily="18" charset="0"/>
                          </a:rPr>
                          <m:t>𝑇</m:t>
                        </m:r>
                      </m:sup>
                    </m:sSup>
                    <m:r>
                      <a:rPr lang="zh-CN" altLang="en-US" sz="2000" b="0" i="1" smtClean="0">
                        <a:latin typeface="Cambria Math" panose="02040503050406030204" pitchFamily="18" charset="0"/>
                      </a:rPr>
                      <m:t>𝜃</m:t>
                    </m:r>
                  </m:oMath>
                </a14:m>
                <a:endParaRPr lang="en-US" altLang="zh-CN" sz="2000" dirty="0"/>
              </a:p>
              <a:p>
                <a:r>
                  <a:rPr lang="zh-CN" altLang="en-US" sz="2000" dirty="0"/>
                  <a:t>现在，策略已经被参数化了</a:t>
                </a:r>
                <a:r>
                  <a:rPr lang="en-US" altLang="zh-CN" sz="2000" dirty="0"/>
                  <a:t>,e.g.</a:t>
                </a:r>
                <a:r>
                  <a:rPr lang="zh-CN" altLang="en-US" sz="2000" dirty="0"/>
                  <a:t> 此时</a:t>
                </a:r>
                <a:r>
                  <a:rPr lang="en-US" altLang="zh-CN" sz="2000" dirty="0"/>
                  <a:t>agent</a:t>
                </a:r>
                <a:r>
                  <a:rPr lang="zh-CN" altLang="en-US" sz="2000" dirty="0"/>
                  <a:t>在此状态往左走和往右走的特征与</a:t>
                </a:r>
                <a14:m>
                  <m:oMath xmlns:m="http://schemas.openxmlformats.org/officeDocument/2006/math">
                    <m:r>
                      <a:rPr lang="zh-CN" altLang="en-US" sz="2000" i="1">
                        <a:latin typeface="Cambria Math" panose="02040503050406030204" pitchFamily="18" charset="0"/>
                      </a:rPr>
                      <m:t>权重</m:t>
                    </m:r>
                    <m:r>
                      <a:rPr lang="zh-CN" altLang="en-US" sz="2000" i="1" smtClean="0">
                        <a:latin typeface="Cambria Math" panose="02040503050406030204" pitchFamily="18" charset="0"/>
                      </a:rPr>
                      <m:t>𝜃</m:t>
                    </m:r>
                    <m:r>
                      <a:rPr lang="zh-CN" altLang="en-US" sz="2000" i="1">
                        <a:latin typeface="Cambria Math" panose="02040503050406030204" pitchFamily="18" charset="0"/>
                      </a:rPr>
                      <m:t>结合</m:t>
                    </m:r>
                  </m:oMath>
                </a14:m>
                <a:r>
                  <a:rPr lang="zh-CN" altLang="en-US" sz="2000" dirty="0"/>
                  <a:t>，通过计算对应指数函数，得分更高的一方（如左）获得实际动作（左）时占据更高的概率，我们通过最大化目标函数训练</a:t>
                </a:r>
                <a14:m>
                  <m:oMath xmlns:m="http://schemas.openxmlformats.org/officeDocument/2006/math">
                    <m:r>
                      <a:rPr lang="zh-CN" altLang="en-US" sz="2000" i="1" smtClean="0">
                        <a:latin typeface="Cambria Math" panose="02040503050406030204" pitchFamily="18" charset="0"/>
                      </a:rPr>
                      <m:t>𝜃</m:t>
                    </m:r>
                  </m:oMath>
                </a14:m>
                <a:r>
                  <a:rPr lang="zh-CN" altLang="en-US" sz="2000" dirty="0"/>
                  <a:t>，则实际行动的概率也会随之改变</a:t>
                </a:r>
                <a:endParaRPr lang="en-US" altLang="zh-CN" sz="2000" dirty="0"/>
              </a:p>
              <a:p>
                <a:r>
                  <a:rPr lang="zh-CN" altLang="en-US" sz="2000" dirty="0"/>
                  <a:t>策略梯度会告诉我们，为了得到更多的奖励应该作出怎样的调整，通过似然比技巧，我们已经知道得分函数同样可以做到朝着更好方向去调整，所以我们需要了解</a:t>
                </a:r>
                <a:r>
                  <a:rPr lang="en-US" altLang="zh-CN" sz="2000" dirty="0" err="1"/>
                  <a:t>softmax</a:t>
                </a:r>
                <a:r>
                  <a:rPr lang="zh-CN" altLang="en-US" sz="2000" dirty="0"/>
                  <a:t>得分函数</a:t>
                </a:r>
                <a:endParaRPr lang="en-US" altLang="zh-CN" sz="2000" dirty="0"/>
              </a:p>
              <a:p>
                <a:pPr marL="0" indent="0">
                  <a:buNone/>
                </a:pPr>
                <a:endParaRPr lang="en-US" altLang="zh-CN" sz="2400" dirty="0"/>
              </a:p>
              <a:p>
                <a:endParaRPr lang="en-US" altLang="zh-CN" sz="2400" dirty="0"/>
              </a:p>
              <a:p>
                <a:endParaRPr lang="zh-CN" altLang="en-US" sz="2400" dirty="0"/>
              </a:p>
            </p:txBody>
          </p:sp>
        </mc:Choice>
        <mc:Fallback xmlns="">
          <p:sp>
            <p:nvSpPr>
              <p:cNvPr id="3" name="内容占位符 2">
                <a:extLst>
                  <a:ext uri="{FF2B5EF4-FFF2-40B4-BE49-F238E27FC236}">
                    <a16:creationId xmlns:a16="http://schemas.microsoft.com/office/drawing/2014/main" id="{D632522A-9686-4032-9BFD-80A718AAEE27}"/>
                  </a:ext>
                </a:extLst>
              </p:cNvPr>
              <p:cNvSpPr>
                <a:spLocks noGrp="1" noRot="1" noChangeAspect="1" noMove="1" noResize="1" noEditPoints="1" noAdjustHandles="1" noChangeArrowheads="1" noChangeShapeType="1" noTextEdit="1"/>
              </p:cNvSpPr>
              <p:nvPr>
                <p:ph idx="1"/>
              </p:nvPr>
            </p:nvSpPr>
            <p:spPr>
              <a:xfrm>
                <a:off x="838200" y="1176695"/>
                <a:ext cx="10515600" cy="5558401"/>
              </a:xfrm>
              <a:blipFill>
                <a:blip r:embed="rId2"/>
                <a:stretch>
                  <a:fillRect l="-522" t="-1096"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1683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95BA527-3CF2-477C-8FC9-6C75C5D6B334}"/>
                  </a:ext>
                </a:extLst>
              </p:cNvPr>
              <p:cNvSpPr>
                <a:spLocks noGrp="1"/>
              </p:cNvSpPr>
              <p:nvPr>
                <p:ph idx="1"/>
              </p:nvPr>
            </p:nvSpPr>
            <p:spPr>
              <a:xfrm>
                <a:off x="769374" y="953730"/>
                <a:ext cx="10515600" cy="4351338"/>
              </a:xfrm>
            </p:spPr>
            <p:txBody>
              <a:bodyPr/>
              <a:lstStyle/>
              <a:p>
                <a:r>
                  <a:rPr lang="zh-CN" altLang="en-US" sz="2000" dirty="0"/>
                  <a:t>对数策略梯度（得分函数）：对数策略梯度是实际执行的动作的特征减去可能采取的所有动作的特征平均值的差</a:t>
                </a:r>
                <a:endParaRPr lang="en-US" altLang="zh-CN" sz="2000" dirty="0"/>
              </a:p>
              <a:p>
                <a:r>
                  <a:rPr lang="zh-CN" altLang="en-US" sz="2000" dirty="0"/>
                  <a:t>数学定义为拥有的这个特征对应的奖励相比平均的特征对应奖励多</a:t>
                </a:r>
                <a:r>
                  <a:rPr lang="en-US" altLang="zh-CN" sz="2000" dirty="0"/>
                  <a:t>/</a:t>
                </a:r>
                <a:r>
                  <a:rPr lang="zh-CN" altLang="en-US" sz="2000" dirty="0"/>
                  <a:t>少多少（会结合上价值函数，目标函数已讲），即如果这个动作特征奖励比平均特征多，则对数策略梯度方向为正方向去修改参数</a:t>
                </a:r>
                <a14:m>
                  <m:oMath xmlns:m="http://schemas.openxmlformats.org/officeDocument/2006/math">
                    <m:r>
                      <a:rPr lang="zh-CN" altLang="en-US" sz="2000" i="1" smtClean="0">
                        <a:latin typeface="Cambria Math" panose="02040503050406030204" pitchFamily="18" charset="0"/>
                      </a:rPr>
                      <m:t>𝜃</m:t>
                    </m:r>
                  </m:oMath>
                </a14:m>
                <a:r>
                  <a:rPr lang="zh-CN" altLang="en-US" sz="2000" dirty="0"/>
                  <a:t>，使得策略对于这个动作执行概率增加</a:t>
                </a:r>
                <a:endParaRPr lang="en-US" altLang="zh-CN" sz="2000"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E95BA527-3CF2-477C-8FC9-6C75C5D6B334}"/>
                  </a:ext>
                </a:extLst>
              </p:cNvPr>
              <p:cNvSpPr>
                <a:spLocks noGrp="1" noRot="1" noChangeAspect="1" noMove="1" noResize="1" noEditPoints="1" noAdjustHandles="1" noChangeArrowheads="1" noChangeShapeType="1" noTextEdit="1"/>
              </p:cNvSpPr>
              <p:nvPr>
                <p:ph idx="1"/>
              </p:nvPr>
            </p:nvSpPr>
            <p:spPr>
              <a:xfrm>
                <a:off x="769374" y="953730"/>
                <a:ext cx="10515600" cy="4351338"/>
              </a:xfrm>
              <a:blipFill>
                <a:blip r:embed="rId2"/>
                <a:stretch>
                  <a:fillRect l="-522" t="-1401"/>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722E3824-C62F-4584-BB39-74150050EF60}"/>
              </a:ext>
            </a:extLst>
          </p:cNvPr>
          <p:cNvSpPr>
            <a:spLocks noGrp="1"/>
          </p:cNvSpPr>
          <p:nvPr>
            <p:ph type="title"/>
          </p:nvPr>
        </p:nvSpPr>
        <p:spPr>
          <a:xfrm>
            <a:off x="769374" y="79990"/>
            <a:ext cx="10515600" cy="873740"/>
          </a:xfrm>
        </p:spPr>
        <p:txBody>
          <a:bodyPr>
            <a:normAutofit/>
          </a:bodyPr>
          <a:lstStyle/>
          <a:p>
            <a:r>
              <a:rPr lang="en-US" altLang="zh-CN" sz="3600" dirty="0" err="1"/>
              <a:t>Softmax</a:t>
            </a:r>
            <a:r>
              <a:rPr lang="en-US" altLang="zh-CN" sz="3600" dirty="0"/>
              <a:t> Policy</a:t>
            </a:r>
            <a:endParaRPr lang="zh-CN" altLang="en-US" sz="3600" dirty="0"/>
          </a:p>
        </p:txBody>
      </p:sp>
      <p:pic>
        <p:nvPicPr>
          <p:cNvPr id="6" name="图片 5">
            <a:extLst>
              <a:ext uri="{FF2B5EF4-FFF2-40B4-BE49-F238E27FC236}">
                <a16:creationId xmlns:a16="http://schemas.microsoft.com/office/drawing/2014/main" id="{84AEF90A-193F-437C-A93A-EE76851344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500" y="2525516"/>
            <a:ext cx="8001000" cy="4332484"/>
          </a:xfrm>
          <a:prstGeom prst="rect">
            <a:avLst/>
          </a:prstGeom>
        </p:spPr>
      </p:pic>
    </p:spTree>
    <p:extLst>
      <p:ext uri="{BB962C8B-B14F-4D97-AF65-F5344CB8AC3E}">
        <p14:creationId xmlns:p14="http://schemas.microsoft.com/office/powerpoint/2010/main" val="286624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45C0A-81F6-48BB-AFA3-E4A54D34A055}"/>
              </a:ext>
            </a:extLst>
          </p:cNvPr>
          <p:cNvSpPr>
            <a:spLocks noGrp="1"/>
          </p:cNvSpPr>
          <p:nvPr>
            <p:ph type="title"/>
          </p:nvPr>
        </p:nvSpPr>
        <p:spPr>
          <a:xfrm>
            <a:off x="838200" y="256971"/>
            <a:ext cx="10515600" cy="888206"/>
          </a:xfrm>
        </p:spPr>
        <p:txBody>
          <a:bodyPr>
            <a:normAutofit/>
          </a:bodyPr>
          <a:lstStyle/>
          <a:p>
            <a:r>
              <a:rPr lang="en-US" altLang="zh-CN" sz="3600" dirty="0"/>
              <a:t>Gaussian Policy</a:t>
            </a:r>
            <a:endParaRPr lang="zh-CN" altLang="en-US" sz="36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A9A8ECC-DA6C-4500-AC4A-802C77C3B99B}"/>
                  </a:ext>
                </a:extLst>
              </p:cNvPr>
              <p:cNvSpPr>
                <a:spLocks noGrp="1"/>
              </p:cNvSpPr>
              <p:nvPr>
                <p:ph idx="1"/>
              </p:nvPr>
            </p:nvSpPr>
            <p:spPr>
              <a:xfrm>
                <a:off x="838200" y="1253331"/>
                <a:ext cx="10515600" cy="5422772"/>
              </a:xfrm>
            </p:spPr>
            <p:txBody>
              <a:bodyPr>
                <a:normAutofit/>
              </a:bodyPr>
              <a:lstStyle/>
              <a:p>
                <a:r>
                  <a:rPr lang="zh-CN" altLang="en-US" sz="2400" dirty="0"/>
                  <a:t>应用于连续动作空间</a:t>
                </a:r>
                <a:endParaRPr lang="en-US" altLang="zh-CN" sz="2400" dirty="0"/>
              </a:p>
              <a:p>
                <a:r>
                  <a:rPr lang="zh-CN" altLang="en-US" sz="2400" dirty="0"/>
                  <a:t>高斯策略为按照正态分布进行选取动作，大多数情况下，会采取这个平均值动作</a:t>
                </a:r>
                <a:endParaRPr lang="en-US" altLang="zh-CN" sz="2400" dirty="0"/>
              </a:p>
              <a:p>
                <a:r>
                  <a:rPr lang="zh-CN" altLang="en-US" sz="2400" dirty="0"/>
                  <a:t>把高斯函数的平均值参数化，线性特征组合，</a:t>
                </a:r>
                <a14:m>
                  <m:oMath xmlns:m="http://schemas.openxmlformats.org/officeDocument/2006/math">
                    <m:r>
                      <a:rPr lang="zh-CN" altLang="en-US" sz="2400" i="1" smtClean="0">
                        <a:latin typeface="Cambria Math" panose="02040503050406030204" pitchFamily="18" charset="0"/>
                      </a:rPr>
                      <m:t>𝜇</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𝑠</m:t>
                        </m:r>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e>
                      <m:sup>
                        <m:r>
                          <a:rPr lang="en-US" altLang="zh-CN" sz="2400" b="0" i="1" smtClean="0">
                            <a:latin typeface="Cambria Math" panose="02040503050406030204" pitchFamily="18" charset="0"/>
                          </a:rPr>
                          <m:t>𝑇</m:t>
                        </m:r>
                      </m:sup>
                    </m:sSup>
                    <m:r>
                      <a:rPr lang="zh-CN" altLang="en-US" sz="2400" b="0" i="1" smtClean="0">
                        <a:latin typeface="Cambria Math" panose="02040503050406030204" pitchFamily="18" charset="0"/>
                      </a:rPr>
                      <m:t>𝜃</m:t>
                    </m:r>
                  </m:oMath>
                </a14:m>
                <a:endParaRPr lang="en-US" altLang="zh-CN" sz="2400" dirty="0"/>
              </a:p>
              <a:p>
                <a14:m>
                  <m:oMath xmlns:m="http://schemas.openxmlformats.org/officeDocument/2006/math">
                    <m:r>
                      <a:rPr lang="zh-CN" altLang="en-US" sz="2400" i="1" dirty="0">
                        <a:latin typeface="Cambria Math" panose="02040503050406030204" pitchFamily="18" charset="0"/>
                      </a:rPr>
                      <m:t>动作</m:t>
                    </m:r>
                    <m:r>
                      <a:rPr lang="en-US" altLang="zh-CN" sz="2400" b="0" i="1" dirty="0" smtClean="0">
                        <a:latin typeface="Cambria Math" panose="02040503050406030204" pitchFamily="18" charset="0"/>
                      </a:rPr>
                      <m:t>𝑎</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𝑁</m:t>
                    </m:r>
                    <m:r>
                      <a:rPr lang="en-US" altLang="zh-CN" sz="2400" b="0" i="1" dirty="0" smtClean="0">
                        <a:latin typeface="Cambria Math" panose="02040503050406030204" pitchFamily="18" charset="0"/>
                        <a:ea typeface="Cambria Math" panose="02040503050406030204" pitchFamily="18" charset="0"/>
                      </a:rPr>
                      <m:t>(</m:t>
                    </m:r>
                    <m:r>
                      <a:rPr lang="zh-CN" altLang="en-US" sz="2400" b="0" i="1" dirty="0" smtClean="0">
                        <a:latin typeface="Cambria Math" panose="02040503050406030204" pitchFamily="18" charset="0"/>
                        <a:ea typeface="Cambria Math" panose="02040503050406030204" pitchFamily="18" charset="0"/>
                      </a:rPr>
                      <m:t>𝜇</m:t>
                    </m:r>
                    <m:d>
                      <m:dPr>
                        <m:ctrlPr>
                          <a:rPr lang="en-US" altLang="zh-CN" sz="2400" b="0" i="1" dirty="0" smtClean="0">
                            <a:latin typeface="Cambria Math" panose="02040503050406030204" pitchFamily="18" charset="0"/>
                            <a:ea typeface="Cambria Math" panose="02040503050406030204" pitchFamily="18" charset="0"/>
                          </a:rPr>
                        </m:ctrlPr>
                      </m:dPr>
                      <m:e>
                        <m:r>
                          <a:rPr lang="en-US" altLang="zh-CN" sz="2400" b="0" i="1" dirty="0" smtClean="0">
                            <a:latin typeface="Cambria Math" panose="02040503050406030204" pitchFamily="18" charset="0"/>
                            <a:ea typeface="Cambria Math" panose="02040503050406030204" pitchFamily="18" charset="0"/>
                          </a:rPr>
                          <m:t>𝑠</m:t>
                        </m:r>
                      </m:e>
                    </m:d>
                    <m:r>
                      <a:rPr lang="en-US" altLang="zh-CN" sz="2400" b="0" i="1" dirty="0" smtClean="0">
                        <a:latin typeface="Cambria Math" panose="02040503050406030204" pitchFamily="18" charset="0"/>
                        <a:ea typeface="Cambria Math" panose="02040503050406030204" pitchFamily="18" charset="0"/>
                      </a:rPr>
                      <m:t>,</m:t>
                    </m:r>
                    <m:sSup>
                      <m:sSupPr>
                        <m:ctrlPr>
                          <a:rPr lang="en-US" altLang="zh-CN" sz="2400" b="0" i="1" dirty="0" smtClean="0">
                            <a:latin typeface="Cambria Math" panose="02040503050406030204" pitchFamily="18" charset="0"/>
                            <a:ea typeface="Cambria Math" panose="02040503050406030204" pitchFamily="18" charset="0"/>
                          </a:rPr>
                        </m:ctrlPr>
                      </m:sSupPr>
                      <m:e>
                        <m:r>
                          <a:rPr lang="zh-CN" altLang="en-US" sz="2400" b="0" i="1" dirty="0" smtClean="0">
                            <a:latin typeface="Cambria Math" panose="02040503050406030204" pitchFamily="18" charset="0"/>
                            <a:ea typeface="Cambria Math" panose="02040503050406030204" pitchFamily="18" charset="0"/>
                          </a:rPr>
                          <m:t>𝜎</m:t>
                        </m:r>
                      </m:e>
                      <m:sup>
                        <m:r>
                          <a:rPr lang="en-US" altLang="zh-CN" sz="2400" b="0" i="1" dirty="0" smtClean="0">
                            <a:latin typeface="Cambria Math" panose="02040503050406030204" pitchFamily="18" charset="0"/>
                            <a:ea typeface="Cambria Math" panose="02040503050406030204" pitchFamily="18" charset="0"/>
                          </a:rPr>
                          <m:t>2</m:t>
                        </m:r>
                      </m:sup>
                    </m:sSup>
                    <m:r>
                      <a:rPr lang="en-US" altLang="zh-CN" sz="2400" b="0" i="1" dirty="0" smtClean="0">
                        <a:latin typeface="Cambria Math" panose="02040503050406030204" pitchFamily="18" charset="0"/>
                        <a:ea typeface="Cambria Math" panose="02040503050406030204" pitchFamily="18" charset="0"/>
                      </a:rPr>
                      <m:t>)</m:t>
                    </m:r>
                  </m:oMath>
                </a14:m>
                <a:r>
                  <a:rPr lang="zh-CN" altLang="en-US" sz="2400" dirty="0"/>
                  <a:t>，所以也可以对</a:t>
                </a:r>
                <a14:m>
                  <m:oMath xmlns:m="http://schemas.openxmlformats.org/officeDocument/2006/math">
                    <m:sSup>
                      <m:sSupPr>
                        <m:ctrlPr>
                          <a:rPr lang="en-US" altLang="zh-CN" sz="2400" b="0" i="1" dirty="0" smtClean="0">
                            <a:latin typeface="Cambria Math" panose="02040503050406030204" pitchFamily="18" charset="0"/>
                            <a:ea typeface="Cambria Math" panose="02040503050406030204" pitchFamily="18" charset="0"/>
                          </a:rPr>
                        </m:ctrlPr>
                      </m:sSupPr>
                      <m:e>
                        <m:r>
                          <a:rPr lang="zh-CN" altLang="en-US" sz="2400" b="0" i="1" dirty="0" smtClean="0">
                            <a:latin typeface="Cambria Math" panose="02040503050406030204" pitchFamily="18" charset="0"/>
                            <a:ea typeface="Cambria Math" panose="02040503050406030204" pitchFamily="18" charset="0"/>
                          </a:rPr>
                          <m:t>𝜎</m:t>
                        </m:r>
                      </m:e>
                      <m:sup>
                        <m:r>
                          <a:rPr lang="en-US" altLang="zh-CN" sz="2400" b="0" i="1" dirty="0" smtClean="0">
                            <a:latin typeface="Cambria Math" panose="02040503050406030204" pitchFamily="18" charset="0"/>
                            <a:ea typeface="Cambria Math" panose="02040503050406030204" pitchFamily="18" charset="0"/>
                          </a:rPr>
                          <m:t>2</m:t>
                        </m:r>
                      </m:sup>
                    </m:sSup>
                  </m:oMath>
                </a14:m>
                <a:r>
                  <a:rPr lang="zh-CN" altLang="en-US" sz="2400" dirty="0"/>
                  <a:t>进行参数化</a:t>
                </a:r>
                <a:endParaRPr lang="en-US" altLang="zh-CN" sz="2400" dirty="0"/>
              </a:p>
              <a:p>
                <a:r>
                  <a:rPr lang="zh-CN" altLang="en-US" sz="2400" dirty="0"/>
                  <a:t>针对</a:t>
                </a:r>
                <a14:m>
                  <m:oMath xmlns:m="http://schemas.openxmlformats.org/officeDocument/2006/math">
                    <m:r>
                      <a:rPr lang="zh-CN" altLang="en-US" sz="2400" b="0" i="1" dirty="0" smtClean="0">
                        <a:latin typeface="Cambria Math" panose="02040503050406030204" pitchFamily="18" charset="0"/>
                        <a:ea typeface="Cambria Math" panose="02040503050406030204" pitchFamily="18" charset="0"/>
                      </a:rPr>
                      <m:t>𝜇</m:t>
                    </m:r>
                    <m:d>
                      <m:dPr>
                        <m:ctrlPr>
                          <a:rPr lang="en-US" altLang="zh-CN" sz="2400" b="0" i="1" dirty="0" smtClean="0">
                            <a:latin typeface="Cambria Math" panose="02040503050406030204" pitchFamily="18" charset="0"/>
                            <a:ea typeface="Cambria Math" panose="02040503050406030204" pitchFamily="18" charset="0"/>
                          </a:rPr>
                        </m:ctrlPr>
                      </m:dPr>
                      <m:e>
                        <m:r>
                          <a:rPr lang="en-US" altLang="zh-CN" sz="2400" b="0" i="1" dirty="0" smtClean="0">
                            <a:latin typeface="Cambria Math" panose="02040503050406030204" pitchFamily="18" charset="0"/>
                            <a:ea typeface="Cambria Math" panose="02040503050406030204" pitchFamily="18" charset="0"/>
                          </a:rPr>
                          <m:t>𝑠</m:t>
                        </m:r>
                      </m:e>
                    </m:d>
                  </m:oMath>
                </a14:m>
                <a:r>
                  <a:rPr lang="zh-CN" altLang="en-US" sz="2400" dirty="0"/>
                  <a:t>进行参数化的情况</a:t>
                </a:r>
                <a:endParaRPr lang="en-US" altLang="zh-CN" sz="2400" dirty="0"/>
              </a:p>
              <a:p>
                <a:r>
                  <a:rPr lang="zh-CN" altLang="en-US" sz="2400" dirty="0"/>
                  <a:t>则通过数学公式推导可得得分函数为：</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m:t>
                          </m:r>
                        </m:e>
                        <m:sub>
                          <m:r>
                            <a:rPr lang="en-US" altLang="zh-CN" sz="2000" i="1">
                              <a:latin typeface="Cambria Math" panose="02040503050406030204" pitchFamily="18" charset="0"/>
                            </a:rPr>
                            <m:t>𝜃</m:t>
                          </m:r>
                        </m:sub>
                      </m:sSub>
                      <m:r>
                        <a:rPr lang="en-US" altLang="zh-CN" sz="2000" i="1">
                          <a:latin typeface="Cambria Math" panose="02040503050406030204" pitchFamily="18" charset="0"/>
                        </a:rPr>
                        <m:t>𝑙𝑜𝑔</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𝜋</m:t>
                          </m:r>
                        </m:e>
                        <m:sub>
                          <m:r>
                            <a:rPr lang="en-US" altLang="zh-CN" sz="2000" i="1">
                              <a:latin typeface="Cambria Math" panose="02040503050406030204" pitchFamily="18" charset="0"/>
                            </a:rPr>
                            <m:t>𝜃</m:t>
                          </m:r>
                        </m:sub>
                      </m:sSub>
                      <m:d>
                        <m:dPr>
                          <m:ctrlPr>
                            <a:rPr lang="zh-CN" altLang="zh-CN" sz="2000" i="1">
                              <a:latin typeface="Cambria Math" panose="02040503050406030204" pitchFamily="18" charset="0"/>
                            </a:rPr>
                          </m:ctrlPr>
                        </m:dPr>
                        <m:e>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𝑎</m:t>
                          </m:r>
                        </m:e>
                      </m:d>
                      <m:r>
                        <a:rPr lang="en-US" altLang="zh-CN" sz="2000" i="1" smtClean="0">
                          <a:latin typeface="Cambria Math" panose="02040503050406030204" pitchFamily="18" charset="0"/>
                        </a:rPr>
                        <m:t>=</m:t>
                      </m:r>
                      <m:f>
                        <m:fPr>
                          <m:ctrlPr>
                            <a:rPr lang="en-US" altLang="zh-CN" sz="2000" i="1" smtClean="0">
                              <a:latin typeface="Cambria Math" panose="02040503050406030204" pitchFamily="18" charset="0"/>
                            </a:rPr>
                          </m:ctrlPr>
                        </m:fPr>
                        <m:num>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zh-CN" altLang="en-US" sz="2000" b="0" i="1" dirty="0" smtClean="0">
                                  <a:latin typeface="Cambria Math" panose="02040503050406030204" pitchFamily="18" charset="0"/>
                                  <a:ea typeface="Cambria Math" panose="02040503050406030204" pitchFamily="18" charset="0"/>
                                </a:rPr>
                                <m:t>𝜇</m:t>
                              </m:r>
                              <m:d>
                                <m:dPr>
                                  <m:ctrlPr>
                                    <a:rPr lang="en-US" altLang="zh-CN" sz="2000" b="0" i="1" dirty="0" smtClean="0">
                                      <a:latin typeface="Cambria Math" panose="02040503050406030204" pitchFamily="18" charset="0"/>
                                      <a:ea typeface="Cambria Math" panose="02040503050406030204" pitchFamily="18" charset="0"/>
                                    </a:rPr>
                                  </m:ctrlPr>
                                </m:dPr>
                                <m:e>
                                  <m:r>
                                    <a:rPr lang="en-US" altLang="zh-CN" sz="2000" b="0" i="1" dirty="0" smtClean="0">
                                      <a:latin typeface="Cambria Math" panose="02040503050406030204" pitchFamily="18" charset="0"/>
                                      <a:ea typeface="Cambria Math" panose="02040503050406030204" pitchFamily="18" charset="0"/>
                                    </a:rPr>
                                    <m:t>𝑠</m:t>
                                  </m:r>
                                </m:e>
                              </m:d>
                            </m:e>
                          </m:d>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num>
                        <m:den>
                          <m:sSup>
                            <m:sSupPr>
                              <m:ctrlPr>
                                <a:rPr lang="en-US" altLang="zh-CN" sz="2000" b="0" i="1" dirty="0" smtClean="0">
                                  <a:latin typeface="Cambria Math" panose="02040503050406030204" pitchFamily="18" charset="0"/>
                                  <a:ea typeface="Cambria Math" panose="02040503050406030204" pitchFamily="18" charset="0"/>
                                </a:rPr>
                              </m:ctrlPr>
                            </m:sSupPr>
                            <m:e>
                              <m:r>
                                <a:rPr lang="zh-CN" altLang="en-US" sz="2000" b="0" i="1" dirty="0" smtClean="0">
                                  <a:latin typeface="Cambria Math" panose="02040503050406030204" pitchFamily="18" charset="0"/>
                                  <a:ea typeface="Cambria Math" panose="02040503050406030204" pitchFamily="18" charset="0"/>
                                </a:rPr>
                                <m:t>𝜎</m:t>
                              </m:r>
                            </m:e>
                            <m:sup>
                              <m:r>
                                <a:rPr lang="en-US" altLang="zh-CN" sz="2000" b="0" i="1" dirty="0" smtClean="0">
                                  <a:latin typeface="Cambria Math" panose="02040503050406030204" pitchFamily="18" charset="0"/>
                                  <a:ea typeface="Cambria Math" panose="02040503050406030204" pitchFamily="18" charset="0"/>
                                </a:rPr>
                                <m:t>2</m:t>
                              </m:r>
                            </m:sup>
                          </m:sSup>
                        </m:den>
                      </m:f>
                    </m:oMath>
                  </m:oMathPara>
                </a14:m>
                <a:endParaRPr lang="en-US" altLang="zh-CN" dirty="0"/>
              </a:p>
              <a:p>
                <a:pPr lvl="1">
                  <a:buFont typeface="Wingdings" panose="05000000000000000000" pitchFamily="2" charset="2"/>
                  <a:buChar char="Ø"/>
                </a:pPr>
                <a:r>
                  <a:rPr lang="zh-CN" altLang="en-US" sz="1800" dirty="0"/>
                  <a:t>对于连续行为空间中的每一个行为特征，由策略</a:t>
                </a:r>
                <a14:m>
                  <m:oMath xmlns:m="http://schemas.openxmlformats.org/officeDocument/2006/math">
                    <m:r>
                      <a:rPr lang="en-US" altLang="zh-CN" sz="1800" i="1">
                        <a:latin typeface="Cambria Math" panose="02040503050406030204" pitchFamily="18" charset="0"/>
                      </a:rPr>
                      <m:t>𝜋</m:t>
                    </m:r>
                  </m:oMath>
                </a14:m>
                <a:r>
                  <a:rPr lang="en-US" altLang="zh-CN" sz="1800" dirty="0"/>
                  <a:t>(</a:t>
                </a:r>
                <a14:m>
                  <m:oMath xmlns:m="http://schemas.openxmlformats.org/officeDocument/2006/math">
                    <m:r>
                      <a:rPr lang="en-US" altLang="zh-CN" sz="1800" i="1">
                        <a:latin typeface="Cambria Math" panose="02040503050406030204" pitchFamily="18" charset="0"/>
                      </a:rPr>
                      <m:t>𝜃</m:t>
                    </m:r>
                  </m:oMath>
                </a14:m>
                <a:r>
                  <a:rPr lang="en-US" altLang="zh-CN" sz="1800" dirty="0"/>
                  <a:t>)</a:t>
                </a:r>
                <a:r>
                  <a:rPr lang="zh-CN" altLang="en-US" sz="1800" dirty="0"/>
                  <a:t>产生的行为对应的该特征分量都服从一个高斯分布，该分布中采样得到一个具体的行为分量，多个行为分量整体形成一个行为。</a:t>
                </a:r>
                <a:endParaRPr lang="en-US" altLang="zh-CN" sz="1800" dirty="0"/>
              </a:p>
              <a:p>
                <a:pPr lvl="1">
                  <a:buFont typeface="Wingdings" panose="05000000000000000000" pitchFamily="2" charset="2"/>
                  <a:buChar char="Ø"/>
                </a:pPr>
                <a:r>
                  <a:rPr lang="zh-CN" altLang="en-US" sz="1800" dirty="0"/>
                  <a:t>参数</a:t>
                </a:r>
                <a14:m>
                  <m:oMath xmlns:m="http://schemas.openxmlformats.org/officeDocument/2006/math">
                    <m:r>
                      <a:rPr lang="en-US" altLang="zh-CN" sz="1800" i="1">
                        <a:latin typeface="Cambria Math" panose="02040503050406030204" pitchFamily="18" charset="0"/>
                      </a:rPr>
                      <m:t>𝜃</m:t>
                    </m:r>
                    <m:r>
                      <a:rPr lang="zh-CN" altLang="en-US" sz="1800" i="1" smtClean="0">
                        <a:latin typeface="Cambria Math" panose="02040503050406030204" pitchFamily="18" charset="0"/>
                      </a:rPr>
                      <m:t>的</m:t>
                    </m:r>
                  </m:oMath>
                </a14:m>
                <a:r>
                  <a:rPr lang="zh-CN" altLang="en-US" sz="1800" dirty="0"/>
                  <a:t>调整方向是用一个新的高斯分布去拟合使得那些得到正向奖励的行为值和负向奖励的行为值的相反数形成的采样结果，使得平均值越来越接近奖励值较高的行为值上。</a:t>
                </a:r>
                <a:endParaRPr lang="en-US" altLang="zh-CN" sz="1800" dirty="0"/>
              </a:p>
            </p:txBody>
          </p:sp>
        </mc:Choice>
        <mc:Fallback xmlns="">
          <p:sp>
            <p:nvSpPr>
              <p:cNvPr id="3" name="内容占位符 2">
                <a:extLst>
                  <a:ext uri="{FF2B5EF4-FFF2-40B4-BE49-F238E27FC236}">
                    <a16:creationId xmlns:a16="http://schemas.microsoft.com/office/drawing/2014/main" id="{1A9A8ECC-DA6C-4500-AC4A-802C77C3B99B}"/>
                  </a:ext>
                </a:extLst>
              </p:cNvPr>
              <p:cNvSpPr>
                <a:spLocks noGrp="1" noRot="1" noChangeAspect="1" noMove="1" noResize="1" noEditPoints="1" noAdjustHandles="1" noChangeArrowheads="1" noChangeShapeType="1" noTextEdit="1"/>
              </p:cNvSpPr>
              <p:nvPr>
                <p:ph idx="1"/>
              </p:nvPr>
            </p:nvSpPr>
            <p:spPr>
              <a:xfrm>
                <a:off x="838200" y="1253331"/>
                <a:ext cx="10515600" cy="5422772"/>
              </a:xfrm>
              <a:blipFill>
                <a:blip r:embed="rId2"/>
                <a:stretch>
                  <a:fillRect l="-812" t="-1462"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2983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C5CA10-AD4C-4C6C-99E6-E62B0D4C8BF8}"/>
              </a:ext>
            </a:extLst>
          </p:cNvPr>
          <p:cNvSpPr>
            <a:spLocks noGrp="1"/>
          </p:cNvSpPr>
          <p:nvPr>
            <p:ph type="title"/>
          </p:nvPr>
        </p:nvSpPr>
        <p:spPr>
          <a:xfrm>
            <a:off x="838200" y="824270"/>
            <a:ext cx="10515600" cy="795081"/>
          </a:xfrm>
        </p:spPr>
        <p:txBody>
          <a:bodyPr>
            <a:normAutofit/>
          </a:bodyPr>
          <a:lstStyle/>
          <a:p>
            <a:r>
              <a:rPr lang="zh-CN" altLang="en-US" sz="3600" dirty="0">
                <a:latin typeface="+mj-ea"/>
              </a:rPr>
              <a:t>蒙特卡罗策略梯度算法</a:t>
            </a:r>
            <a:endParaRPr lang="zh-CN" altLang="en-US" sz="36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E26CEB2-0362-4711-9ACD-88709763C583}"/>
                  </a:ext>
                </a:extLst>
              </p:cNvPr>
              <p:cNvSpPr>
                <a:spLocks noGrp="1"/>
              </p:cNvSpPr>
              <p:nvPr>
                <p:ph idx="1"/>
              </p:nvPr>
            </p:nvSpPr>
            <p:spPr>
              <a:xfrm>
                <a:off x="838200" y="2022271"/>
                <a:ext cx="10515600" cy="4351338"/>
              </a:xfrm>
            </p:spPr>
            <p:txBody>
              <a:bodyPr>
                <a:noAutofit/>
              </a:bodyPr>
              <a:lstStyle/>
              <a:p>
                <a:r>
                  <a:rPr lang="zh-CN" altLang="en-US" sz="2400" dirty="0"/>
                  <a:t>基于蒙特卡罗学习的策略梯度算法，使用随机梯度上升来更新参数，同时使用某状态的回报</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𝑡</m:t>
                        </m:r>
                      </m:sub>
                    </m:sSub>
                  </m:oMath>
                </a14:m>
                <a:r>
                  <a:rPr lang="zh-CN" altLang="en-US" sz="2400" dirty="0"/>
                  <a:t>来作为基于策略</a:t>
                </a:r>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𝜋</m:t>
                        </m:r>
                      </m:e>
                      <m:sub>
                        <m:r>
                          <a:rPr lang="zh-CN" altLang="en-US" sz="2400" i="1">
                            <a:latin typeface="Cambria Math" panose="02040503050406030204" pitchFamily="18" charset="0"/>
                          </a:rPr>
                          <m:t>𝜃</m:t>
                        </m:r>
                      </m:sub>
                    </m:sSub>
                    <m:r>
                      <a:rPr lang="zh-CN" altLang="en-US" sz="2400" i="1">
                        <a:latin typeface="Cambria Math" panose="02040503050406030204" pitchFamily="18" charset="0"/>
                      </a:rPr>
                      <m:t>下</m:t>
                    </m:r>
                  </m:oMath>
                </a14:m>
                <a:r>
                  <a:rPr lang="zh-CN" altLang="en-US" sz="2400" dirty="0"/>
                  <a:t>行为价值</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𝑄</m:t>
                        </m:r>
                      </m:e>
                      <m:sub>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𝜋</m:t>
                            </m:r>
                          </m:e>
                          <m:sub>
                            <m:r>
                              <a:rPr lang="zh-CN" altLang="en-US" sz="2400" i="1">
                                <a:latin typeface="Cambria Math" panose="02040503050406030204" pitchFamily="18" charset="0"/>
                              </a:rPr>
                              <m:t>𝜃</m:t>
                            </m:r>
                          </m:sub>
                        </m:sSub>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zh-CN" altLang="en-US" sz="2400" i="1">
                        <a:latin typeface="Cambria Math" panose="02040503050406030204" pitchFamily="18" charset="0"/>
                      </a:rPr>
                      <m:t>的无偏</m:t>
                    </m:r>
                  </m:oMath>
                </a14:m>
                <a:r>
                  <a:rPr lang="zh-CN" altLang="en-US" sz="2400" dirty="0"/>
                  <a:t>采样：</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zh-CN" altLang="en-US" sz="2000" i="1">
                                  <a:latin typeface="Cambria Math" panose="02040503050406030204" pitchFamily="18" charset="0"/>
                                  <a:ea typeface="Cambria Math" panose="02040503050406030204" pitchFamily="18" charset="0"/>
                                </a:rPr>
                                <m:t>𝜃</m:t>
                              </m:r>
                            </m:e>
                            <m:sub>
                              <m:r>
                                <a:rPr lang="en-US" altLang="zh-CN" sz="2000" b="0" i="1" smtClean="0">
                                  <a:latin typeface="Cambria Math" panose="02040503050406030204" pitchFamily="18" charset="0"/>
                                  <a:ea typeface="Cambria Math" panose="02040503050406030204" pitchFamily="18" charset="0"/>
                                </a:rPr>
                                <m:t>𝑡</m:t>
                              </m:r>
                            </m:sub>
                          </m:sSub>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𝛼</m:t>
                          </m:r>
                          <m:r>
                            <m:rPr>
                              <m:sty m:val="p"/>
                            </m:rPr>
                            <a:rPr lang="en-US" altLang="zh-CN" sz="2000" i="1">
                              <a:latin typeface="Cambria Math" panose="02040503050406030204" pitchFamily="18" charset="0"/>
                              <a:ea typeface="Cambria Math" panose="02040503050406030204" pitchFamily="18" charset="0"/>
                            </a:rPr>
                            <m:t>∇</m:t>
                          </m:r>
                        </m:e>
                        <m:sub>
                          <m:r>
                            <a:rPr lang="zh-CN" altLang="en-US" sz="2000" i="1">
                              <a:latin typeface="Cambria Math" panose="02040503050406030204" pitchFamily="18" charset="0"/>
                            </a:rPr>
                            <m:t>𝜃</m:t>
                          </m:r>
                        </m:sub>
                      </m:sSub>
                      <m:r>
                        <a:rPr lang="en-US" altLang="zh-CN" sz="2000" i="1">
                          <a:latin typeface="Cambria Math" panose="02040503050406030204" pitchFamily="18" charset="0"/>
                        </a:rPr>
                        <m:t>𝐽</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r>
                        <a:rPr lang="en-US" altLang="zh-CN" sz="2000" i="1">
                          <a:latin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𝛼</m:t>
                      </m:r>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ea typeface="Cambria Math" panose="02040503050406030204" pitchFamily="18" charset="0"/>
                            </a:rPr>
                            <m:t>∇</m:t>
                          </m:r>
                        </m:e>
                        <m:sub>
                          <m:r>
                            <a:rPr lang="zh-CN" altLang="en-US" sz="2000" i="1">
                              <a:latin typeface="Cambria Math" panose="02040503050406030204" pitchFamily="18" charset="0"/>
                            </a:rPr>
                            <m:t>𝜃</m:t>
                          </m:r>
                        </m:sub>
                      </m:sSub>
                      <m:r>
                        <a:rPr lang="en-US" altLang="zh-CN" sz="2000" i="1">
                          <a:latin typeface="Cambria Math" panose="02040503050406030204" pitchFamily="18" charset="0"/>
                        </a:rPr>
                        <m:t>𝑙𝑜𝑔</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𝜋</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𝑡</m:t>
                              </m:r>
                            </m:sub>
                          </m:sSub>
                        </m:e>
                      </m:d>
                      <m:r>
                        <a:rPr lang="en-US" altLang="zh-CN" sz="2000" b="0" i="1" smtClean="0">
                          <a:latin typeface="Cambria Math" panose="02040503050406030204" pitchFamily="18" charset="0"/>
                        </a:rPr>
                        <m:t>𝐺</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𝑡</m:t>
                          </m:r>
                        </m:sub>
                      </m:sSub>
                      <m:r>
                        <a:rPr lang="en-US" altLang="zh-CN" sz="2000" b="0" i="1" smtClean="0">
                          <a:latin typeface="Cambria Math" panose="02040503050406030204" pitchFamily="18" charset="0"/>
                        </a:rPr>
                        <m:t>)</m:t>
                      </m:r>
                    </m:oMath>
                  </m:oMathPara>
                </a14:m>
                <a:endParaRPr lang="en-US" altLang="zh-CN" sz="2000" dirty="0"/>
              </a:p>
              <a:p>
                <a:pPr marL="0" indent="0">
                  <a:buNone/>
                </a:pPr>
                <a:endParaRPr lang="en-US" altLang="zh-CN" sz="2000" dirty="0"/>
              </a:p>
              <a:p>
                <a:r>
                  <a:rPr lang="zh-CN" altLang="en-US" sz="2400" dirty="0"/>
                  <a:t>需要完整的状态序列来计算回报</a:t>
                </a:r>
                <a:endParaRPr lang="en-US" altLang="zh-CN" sz="2400" dirty="0"/>
              </a:p>
              <a:p>
                <a:r>
                  <a:rPr lang="zh-CN" altLang="en-US" sz="2400" dirty="0"/>
                  <a:t>蒙特卡罗方法得到的回报是无偏性的，但是用回报来代替行为价值存在较高的变异性（方差，即每一步的奖励中掺杂</a:t>
                </a:r>
                <a:r>
                  <a:rPr lang="en-US" altLang="zh-CN" sz="2400" dirty="0"/>
                  <a:t>noise</a:t>
                </a:r>
                <a:r>
                  <a:rPr lang="zh-CN" altLang="en-US" sz="2400" dirty="0"/>
                  <a:t>），导致许多次参数更新方向有可能不是真正策略梯度的方向。</a:t>
                </a:r>
                <a:endParaRPr lang="en-US" altLang="zh-CN" sz="2400" dirty="0"/>
              </a:p>
              <a:p>
                <a:r>
                  <a:rPr lang="zh-CN" altLang="en-US" sz="2400" dirty="0"/>
                  <a:t>解决这些问题，提出一种联合基于价值函数和策略函数的算法，即</a:t>
                </a:r>
                <a:r>
                  <a:rPr lang="en-US" altLang="zh-CN" sz="2400" dirty="0"/>
                  <a:t>Actor-Critic</a:t>
                </a:r>
                <a:r>
                  <a:rPr lang="zh-CN" altLang="en-US" sz="2400" dirty="0"/>
                  <a:t>算法。</a:t>
                </a:r>
              </a:p>
            </p:txBody>
          </p:sp>
        </mc:Choice>
        <mc:Fallback xmlns="">
          <p:sp>
            <p:nvSpPr>
              <p:cNvPr id="3" name="内容占位符 2">
                <a:extLst>
                  <a:ext uri="{FF2B5EF4-FFF2-40B4-BE49-F238E27FC236}">
                    <a16:creationId xmlns:a16="http://schemas.microsoft.com/office/drawing/2014/main" id="{8E26CEB2-0362-4711-9ACD-88709763C583}"/>
                  </a:ext>
                </a:extLst>
              </p:cNvPr>
              <p:cNvSpPr>
                <a:spLocks noGrp="1" noRot="1" noChangeAspect="1" noMove="1" noResize="1" noEditPoints="1" noAdjustHandles="1" noChangeArrowheads="1" noChangeShapeType="1" noTextEdit="1"/>
              </p:cNvSpPr>
              <p:nvPr>
                <p:ph idx="1"/>
              </p:nvPr>
            </p:nvSpPr>
            <p:spPr>
              <a:xfrm>
                <a:off x="838200" y="2022271"/>
                <a:ext cx="10515600" cy="4351338"/>
              </a:xfrm>
              <a:blipFill>
                <a:blip r:embed="rId2"/>
                <a:stretch>
                  <a:fillRect l="-812" t="-182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4524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394C4E3-ED47-4E1E-99B3-D952A499FD07}"/>
                  </a:ext>
                </a:extLst>
              </p:cNvPr>
              <p:cNvSpPr>
                <a:spLocks noGrp="1"/>
              </p:cNvSpPr>
              <p:nvPr>
                <p:ph idx="1"/>
              </p:nvPr>
            </p:nvSpPr>
            <p:spPr>
              <a:xfrm>
                <a:off x="838200" y="1319262"/>
                <a:ext cx="10515600" cy="5464995"/>
              </a:xfrm>
            </p:spPr>
            <p:txBody>
              <a:bodyPr>
                <a:normAutofit fontScale="92500" lnSpcReduction="20000"/>
              </a:bodyPr>
              <a:lstStyle/>
              <a:p>
                <a:r>
                  <a:rPr lang="zh-CN" altLang="en-US" sz="2600" dirty="0"/>
                  <a:t>使用随机梯度上升更新参数</a:t>
                </a:r>
                <a:endParaRPr lang="en-US" altLang="zh-CN" sz="2600" dirty="0"/>
              </a:p>
              <a:p>
                <a:r>
                  <a:rPr lang="zh-CN" altLang="en-US" sz="2600" dirty="0"/>
                  <a:t>使用策略梯度定理</a:t>
                </a:r>
                <a:endParaRPr lang="en-US" altLang="zh-CN" sz="2600" dirty="0"/>
              </a:p>
              <a:p>
                <a:r>
                  <a:rPr lang="zh-CN" altLang="en-US" sz="2600" dirty="0"/>
                  <a:t>使用回报</a:t>
                </a:r>
                <a14:m>
                  <m:oMath xmlns:m="http://schemas.openxmlformats.org/officeDocument/2006/math">
                    <m:sSub>
                      <m:sSubPr>
                        <m:ctrlPr>
                          <a:rPr lang="en-US" altLang="zh-CN" sz="2600" i="1">
                            <a:latin typeface="Cambria Math" panose="02040503050406030204" pitchFamily="18" charset="0"/>
                          </a:rPr>
                        </m:ctrlPr>
                      </m:sSubPr>
                      <m:e>
                        <m:r>
                          <a:rPr lang="en-US" altLang="zh-CN" sz="2600" b="0" i="1" smtClean="0">
                            <a:latin typeface="Cambria Math" panose="02040503050406030204" pitchFamily="18" charset="0"/>
                          </a:rPr>
                          <m:t>𝐺</m:t>
                        </m:r>
                      </m:e>
                      <m:sub>
                        <m:r>
                          <a:rPr lang="en-US" altLang="zh-CN" sz="2600" i="1">
                            <a:latin typeface="Cambria Math" panose="02040503050406030204" pitchFamily="18" charset="0"/>
                          </a:rPr>
                          <m:t>𝑡</m:t>
                        </m:r>
                      </m:sub>
                    </m:sSub>
                    <m:r>
                      <a:rPr lang="zh-CN" altLang="en-US" sz="2600" i="1">
                        <a:latin typeface="Cambria Math" panose="02040503050406030204" pitchFamily="18" charset="0"/>
                      </a:rPr>
                      <m:t>作为</m:t>
                    </m:r>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𝑄</m:t>
                        </m:r>
                      </m:e>
                      <m:sub>
                        <m:sSub>
                          <m:sSubPr>
                            <m:ctrlPr>
                              <a:rPr lang="en-US" altLang="zh-CN" sz="2600" i="1">
                                <a:latin typeface="Cambria Math" panose="02040503050406030204" pitchFamily="18" charset="0"/>
                              </a:rPr>
                            </m:ctrlPr>
                          </m:sSubPr>
                          <m:e>
                            <m:r>
                              <a:rPr lang="zh-CN" altLang="en-US" sz="2600" i="1">
                                <a:latin typeface="Cambria Math" panose="02040503050406030204" pitchFamily="18" charset="0"/>
                              </a:rPr>
                              <m:t>𝜋</m:t>
                            </m:r>
                          </m:e>
                          <m:sub>
                            <m:r>
                              <a:rPr lang="zh-CN" altLang="en-US" sz="2600" i="1">
                                <a:latin typeface="Cambria Math" panose="02040503050406030204" pitchFamily="18" charset="0"/>
                              </a:rPr>
                              <m:t>𝜃</m:t>
                            </m:r>
                          </m:sub>
                        </m:sSub>
                      </m:sub>
                    </m:sSub>
                    <m:r>
                      <a:rPr lang="en-US" altLang="zh-CN" sz="2600" i="1">
                        <a:latin typeface="Cambria Math" panose="02040503050406030204" pitchFamily="18" charset="0"/>
                      </a:rPr>
                      <m:t>(</m:t>
                    </m:r>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𝑠</m:t>
                        </m:r>
                      </m:e>
                      <m:sub>
                        <m:r>
                          <a:rPr lang="en-US" altLang="zh-CN" sz="2600" i="1">
                            <a:latin typeface="Cambria Math" panose="02040503050406030204" pitchFamily="18" charset="0"/>
                          </a:rPr>
                          <m:t>𝑡</m:t>
                        </m:r>
                      </m:sub>
                    </m:sSub>
                    <m:r>
                      <a:rPr lang="en-US" altLang="zh-CN" sz="2600" i="1">
                        <a:latin typeface="Cambria Math" panose="02040503050406030204" pitchFamily="18" charset="0"/>
                      </a:rPr>
                      <m:t>,</m:t>
                    </m:r>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𝑎</m:t>
                        </m:r>
                      </m:e>
                      <m:sub>
                        <m:r>
                          <a:rPr lang="en-US" altLang="zh-CN" sz="2600" i="1">
                            <a:latin typeface="Cambria Math" panose="02040503050406030204" pitchFamily="18" charset="0"/>
                          </a:rPr>
                          <m:t>𝑡</m:t>
                        </m:r>
                      </m:sub>
                    </m:sSub>
                    <m:r>
                      <a:rPr lang="en-US" altLang="zh-CN" sz="2600" i="1">
                        <a:latin typeface="Cambria Math" panose="02040503050406030204" pitchFamily="18" charset="0"/>
                      </a:rPr>
                      <m:t>)</m:t>
                    </m:r>
                  </m:oMath>
                </a14:m>
                <a:r>
                  <a:rPr lang="zh-CN" altLang="en-US" sz="2600" dirty="0"/>
                  <a:t>的无偏采样</a:t>
                </a:r>
                <a:endParaRPr lang="en-US" altLang="zh-CN" sz="26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ea typeface="Cambria Math" panose="02040503050406030204" pitchFamily="18" charset="0"/>
                            </a:rPr>
                            <m:t>∆</m:t>
                          </m:r>
                          <m:sSub>
                            <m:sSubPr>
                              <m:ctrlPr>
                                <a:rPr lang="en-US" altLang="zh-CN" sz="2200" i="1">
                                  <a:latin typeface="Cambria Math" panose="02040503050406030204" pitchFamily="18" charset="0"/>
                                  <a:ea typeface="Cambria Math" panose="02040503050406030204" pitchFamily="18" charset="0"/>
                                </a:rPr>
                              </m:ctrlPr>
                            </m:sSubPr>
                            <m:e>
                              <m:r>
                                <a:rPr lang="zh-CN" altLang="en-US" sz="2200" i="1">
                                  <a:latin typeface="Cambria Math" panose="02040503050406030204" pitchFamily="18" charset="0"/>
                                  <a:ea typeface="Cambria Math" panose="02040503050406030204" pitchFamily="18" charset="0"/>
                                </a:rPr>
                                <m:t>𝜃</m:t>
                              </m:r>
                            </m:e>
                            <m:sub>
                              <m:r>
                                <a:rPr lang="en-US" altLang="zh-CN" sz="2200" i="1">
                                  <a:latin typeface="Cambria Math" panose="02040503050406030204" pitchFamily="18" charset="0"/>
                                  <a:ea typeface="Cambria Math" panose="02040503050406030204" pitchFamily="18" charset="0"/>
                                </a:rPr>
                                <m:t>𝑡</m:t>
                              </m:r>
                            </m:sub>
                          </m:sSub>
                          <m:r>
                            <a:rPr lang="en-US" altLang="zh-CN" sz="2200" i="1">
                              <a:latin typeface="Cambria Math" panose="02040503050406030204" pitchFamily="18" charset="0"/>
                              <a:ea typeface="Cambria Math" panose="02040503050406030204" pitchFamily="18" charset="0"/>
                            </a:rPr>
                            <m:t>=</m:t>
                          </m:r>
                          <m:r>
                            <a:rPr lang="zh-CN" altLang="en-US" sz="2200" i="1">
                              <a:latin typeface="Cambria Math" panose="02040503050406030204" pitchFamily="18" charset="0"/>
                              <a:ea typeface="Cambria Math" panose="02040503050406030204" pitchFamily="18" charset="0"/>
                            </a:rPr>
                            <m:t>𝛼</m:t>
                          </m:r>
                          <m:r>
                            <m:rPr>
                              <m:sty m:val="p"/>
                            </m:rPr>
                            <a:rPr lang="en-US" altLang="zh-CN" sz="2200" i="1">
                              <a:latin typeface="Cambria Math" panose="02040503050406030204" pitchFamily="18" charset="0"/>
                              <a:ea typeface="Cambria Math" panose="02040503050406030204" pitchFamily="18" charset="0"/>
                            </a:rPr>
                            <m:t>∇</m:t>
                          </m:r>
                        </m:e>
                        <m:sub>
                          <m:r>
                            <a:rPr lang="zh-CN" altLang="en-US" sz="2200" i="1">
                              <a:latin typeface="Cambria Math" panose="02040503050406030204" pitchFamily="18" charset="0"/>
                            </a:rPr>
                            <m:t>𝜃</m:t>
                          </m:r>
                        </m:sub>
                      </m:sSub>
                      <m:r>
                        <a:rPr lang="en-US" altLang="zh-CN" sz="2200" i="1">
                          <a:latin typeface="Cambria Math" panose="02040503050406030204" pitchFamily="18" charset="0"/>
                        </a:rPr>
                        <m:t>𝐽</m:t>
                      </m:r>
                      <m:d>
                        <m:dPr>
                          <m:ctrlPr>
                            <a:rPr lang="en-US" altLang="zh-CN" sz="2200" i="1">
                              <a:latin typeface="Cambria Math" panose="02040503050406030204" pitchFamily="18" charset="0"/>
                            </a:rPr>
                          </m:ctrlPr>
                        </m:dPr>
                        <m:e>
                          <m:r>
                            <a:rPr lang="zh-CN" altLang="en-US" sz="2200" i="1">
                              <a:latin typeface="Cambria Math" panose="02040503050406030204" pitchFamily="18" charset="0"/>
                            </a:rPr>
                            <m:t>𝜃</m:t>
                          </m:r>
                        </m:e>
                      </m:d>
                      <m:r>
                        <a:rPr lang="en-US" altLang="zh-CN" sz="2200" i="1">
                          <a:latin typeface="Cambria Math" panose="02040503050406030204" pitchFamily="18" charset="0"/>
                        </a:rPr>
                        <m:t>=</m:t>
                      </m:r>
                      <m:r>
                        <a:rPr lang="zh-CN" altLang="en-US" sz="2200" i="1">
                          <a:latin typeface="Cambria Math" panose="02040503050406030204" pitchFamily="18" charset="0"/>
                          <a:ea typeface="Cambria Math" panose="02040503050406030204" pitchFamily="18" charset="0"/>
                        </a:rPr>
                        <m:t>𝛼</m:t>
                      </m:r>
                      <m:sSub>
                        <m:sSubPr>
                          <m:ctrlPr>
                            <a:rPr lang="en-US" altLang="zh-CN" sz="2200" i="1">
                              <a:latin typeface="Cambria Math" panose="02040503050406030204" pitchFamily="18" charset="0"/>
                            </a:rPr>
                          </m:ctrlPr>
                        </m:sSubPr>
                        <m:e>
                          <m:r>
                            <m:rPr>
                              <m:sty m:val="p"/>
                            </m:rPr>
                            <a:rPr lang="en-US" altLang="zh-CN" sz="2200" i="1">
                              <a:latin typeface="Cambria Math" panose="02040503050406030204" pitchFamily="18" charset="0"/>
                              <a:ea typeface="Cambria Math" panose="02040503050406030204" pitchFamily="18" charset="0"/>
                            </a:rPr>
                            <m:t>∇</m:t>
                          </m:r>
                        </m:e>
                        <m:sub>
                          <m:r>
                            <a:rPr lang="zh-CN" altLang="en-US" sz="2200" i="1">
                              <a:latin typeface="Cambria Math" panose="02040503050406030204" pitchFamily="18" charset="0"/>
                            </a:rPr>
                            <m:t>𝜃</m:t>
                          </m:r>
                        </m:sub>
                      </m:sSub>
                      <m:r>
                        <a:rPr lang="en-US" altLang="zh-CN" sz="2200" i="1">
                          <a:latin typeface="Cambria Math" panose="02040503050406030204" pitchFamily="18" charset="0"/>
                        </a:rPr>
                        <m:t>𝑙𝑜𝑔</m:t>
                      </m:r>
                      <m:sSub>
                        <m:sSubPr>
                          <m:ctrlPr>
                            <a:rPr lang="en-US" altLang="zh-CN" sz="2200" i="1">
                              <a:latin typeface="Cambria Math" panose="02040503050406030204" pitchFamily="18" charset="0"/>
                            </a:rPr>
                          </m:ctrlPr>
                        </m:sSubPr>
                        <m:e>
                          <m:r>
                            <a:rPr lang="zh-CN" altLang="en-US" sz="2200" i="1">
                              <a:latin typeface="Cambria Math" panose="02040503050406030204" pitchFamily="18" charset="0"/>
                            </a:rPr>
                            <m:t>𝜋</m:t>
                          </m:r>
                        </m:e>
                        <m:sub>
                          <m:r>
                            <a:rPr lang="zh-CN" altLang="en-US" sz="2200" i="1">
                              <a:latin typeface="Cambria Math" panose="02040503050406030204" pitchFamily="18" charset="0"/>
                            </a:rPr>
                            <m:t>𝜃</m:t>
                          </m:r>
                        </m:sub>
                      </m:sSub>
                      <m:d>
                        <m:dPr>
                          <m:ctrlPr>
                            <a:rPr lang="en-US" altLang="zh-CN" sz="2200" i="1">
                              <a:latin typeface="Cambria Math" panose="02040503050406030204" pitchFamily="18" charset="0"/>
                            </a:rPr>
                          </m:ctrlPr>
                        </m:dPr>
                        <m:e>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𝑠</m:t>
                              </m:r>
                            </m:e>
                            <m:sub>
                              <m:r>
                                <a:rPr lang="en-US" altLang="zh-CN" sz="2200" i="1">
                                  <a:latin typeface="Cambria Math" panose="02040503050406030204" pitchFamily="18" charset="0"/>
                                </a:rPr>
                                <m:t>𝑡</m:t>
                              </m:r>
                            </m:sub>
                          </m:sSub>
                          <m:r>
                            <a:rPr lang="en-US"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𝑎</m:t>
                              </m:r>
                            </m:e>
                            <m:sub>
                              <m:r>
                                <a:rPr lang="en-US" altLang="zh-CN" sz="2200" i="1">
                                  <a:latin typeface="Cambria Math" panose="02040503050406030204" pitchFamily="18" charset="0"/>
                                </a:rPr>
                                <m:t>𝑡</m:t>
                              </m:r>
                            </m:sub>
                          </m:sSub>
                        </m:e>
                      </m:d>
                      <m:r>
                        <a:rPr lang="en-US" altLang="zh-CN" sz="2200" i="1">
                          <a:latin typeface="Cambria Math" panose="02040503050406030204" pitchFamily="18" charset="0"/>
                        </a:rPr>
                        <m:t>𝐺</m:t>
                      </m:r>
                      <m:r>
                        <a:rPr lang="en-US"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𝑠</m:t>
                          </m:r>
                        </m:e>
                        <m:sub>
                          <m:r>
                            <a:rPr lang="en-US" altLang="zh-CN" sz="2200" i="1">
                              <a:latin typeface="Cambria Math" panose="02040503050406030204" pitchFamily="18" charset="0"/>
                            </a:rPr>
                            <m:t>𝑡</m:t>
                          </m:r>
                        </m:sub>
                      </m:sSub>
                      <m:r>
                        <a:rPr lang="en-US"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𝑎</m:t>
                          </m:r>
                        </m:e>
                        <m:sub>
                          <m:r>
                            <a:rPr lang="en-US" altLang="zh-CN" sz="2200" i="1">
                              <a:latin typeface="Cambria Math" panose="02040503050406030204" pitchFamily="18" charset="0"/>
                            </a:rPr>
                            <m:t>𝑡</m:t>
                          </m:r>
                        </m:sub>
                      </m:sSub>
                      <m:r>
                        <a:rPr lang="en-US" altLang="zh-CN" sz="2200" i="1">
                          <a:latin typeface="Cambria Math" panose="02040503050406030204" pitchFamily="18" charset="0"/>
                        </a:rPr>
                        <m:t>)</m:t>
                      </m:r>
                    </m:oMath>
                  </m:oMathPara>
                </a14:m>
                <a:endParaRPr lang="en-US" altLang="zh-CN" sz="2200" dirty="0"/>
              </a:p>
              <a:p>
                <a:pPr marL="0" indent="0">
                  <a:buNone/>
                </a:pPr>
                <a:endParaRPr lang="en-US" altLang="zh-CN" sz="2200" dirty="0"/>
              </a:p>
              <a:p>
                <a:pPr marL="0" indent="0">
                  <a:buNone/>
                </a:pPr>
                <a:r>
                  <a:rPr lang="en-US" altLang="zh-CN" sz="2200" dirty="0"/>
                  <a:t>Input: a differentiable policy parameterization </a:t>
                </a:r>
                <a14:m>
                  <m:oMath xmlns:m="http://schemas.openxmlformats.org/officeDocument/2006/math">
                    <m:r>
                      <a:rPr lang="zh-CN" altLang="en-US" sz="2200" i="1" smtClean="0">
                        <a:latin typeface="Cambria Math" panose="02040503050406030204" pitchFamily="18" charset="0"/>
                      </a:rPr>
                      <m:t>𝜋</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𝑎</m:t>
                        </m:r>
                      </m:e>
                      <m:e>
                        <m:r>
                          <a:rPr lang="en-US" altLang="zh-CN" sz="2200" b="0" i="1" smtClean="0">
                            <a:latin typeface="Cambria Math" panose="02040503050406030204" pitchFamily="18" charset="0"/>
                          </a:rPr>
                          <m:t>𝑠</m:t>
                        </m:r>
                        <m:r>
                          <a:rPr lang="en-US" altLang="zh-CN" sz="2200" b="0" i="1" smtClean="0">
                            <a:latin typeface="Cambria Math" panose="02040503050406030204" pitchFamily="18" charset="0"/>
                          </a:rPr>
                          <m:t>,</m:t>
                        </m:r>
                        <m:r>
                          <a:rPr lang="zh-CN" altLang="en-US" sz="2200" b="0" i="1" smtClean="0">
                            <a:latin typeface="Cambria Math" panose="02040503050406030204" pitchFamily="18" charset="0"/>
                          </a:rPr>
                          <m:t>𝜃</m:t>
                        </m:r>
                      </m:e>
                    </m:d>
                  </m:oMath>
                </a14:m>
                <a:endParaRPr lang="en-US" altLang="zh-CN" sz="2200" b="0" dirty="0"/>
              </a:p>
              <a:p>
                <a:pPr marL="0" indent="0">
                  <a:buNone/>
                </a:pPr>
                <a:r>
                  <a:rPr lang="en-US" altLang="zh-CN" sz="2200" dirty="0"/>
                  <a:t>Algorithm parameter: step size</a:t>
                </a:r>
                <a14:m>
                  <m:oMath xmlns:m="http://schemas.openxmlformats.org/officeDocument/2006/math">
                    <m:r>
                      <a:rPr lang="en-US" altLang="zh-CN" sz="2200" b="0" i="0" smtClean="0">
                        <a:latin typeface="Cambria Math" panose="02040503050406030204" pitchFamily="18" charset="0"/>
                        <a:ea typeface="Cambria Math" panose="02040503050406030204" pitchFamily="18" charset="0"/>
                      </a:rPr>
                      <m:t> </m:t>
                    </m:r>
                    <m:r>
                      <a:rPr lang="zh-CN" altLang="en-US" sz="2200" i="1">
                        <a:latin typeface="Cambria Math" panose="02040503050406030204" pitchFamily="18" charset="0"/>
                        <a:ea typeface="Cambria Math" panose="02040503050406030204" pitchFamily="18" charset="0"/>
                      </a:rPr>
                      <m:t>𝛼</m:t>
                    </m:r>
                    <m:r>
                      <a:rPr lang="en-US" altLang="zh-CN" sz="2200" b="0" i="1" smtClean="0">
                        <a:latin typeface="Cambria Math" panose="02040503050406030204" pitchFamily="18" charset="0"/>
                        <a:ea typeface="Cambria Math" panose="02040503050406030204" pitchFamily="18" charset="0"/>
                      </a:rPr>
                      <m:t>&gt;0</m:t>
                    </m:r>
                  </m:oMath>
                </a14:m>
                <a:endParaRPr lang="en-US" altLang="zh-CN" sz="2200" dirty="0"/>
              </a:p>
              <a:p>
                <a:pPr marL="0" indent="0">
                  <a:buNone/>
                </a:pPr>
                <a:r>
                  <a:rPr lang="en-US" altLang="zh-CN" sz="2200" dirty="0"/>
                  <a:t>Initialize policy parameter </a:t>
                </a:r>
                <a14:m>
                  <m:oMath xmlns:m="http://schemas.openxmlformats.org/officeDocument/2006/math">
                    <m:r>
                      <a:rPr lang="zh-CN" altLang="en-US" sz="2200" i="1">
                        <a:latin typeface="Cambria Math" panose="02040503050406030204" pitchFamily="18" charset="0"/>
                      </a:rPr>
                      <m:t>𝜃</m:t>
                    </m:r>
                  </m:oMath>
                </a14:m>
                <a:endParaRPr lang="en-US" altLang="zh-CN" sz="2200" dirty="0"/>
              </a:p>
              <a:p>
                <a:pPr marL="0" indent="0">
                  <a:buNone/>
                </a:pPr>
                <a:r>
                  <a:rPr lang="en-US" altLang="zh-CN" sz="2200" dirty="0"/>
                  <a:t>For each episode:</a:t>
                </a:r>
              </a:p>
              <a:p>
                <a:pPr marL="0" indent="0">
                  <a:buNone/>
                </a:pPr>
                <a:r>
                  <a:rPr lang="en-US" altLang="zh-CN" sz="2200" dirty="0"/>
                  <a:t>	Generate an episode </a:t>
                </a:r>
                <a14:m>
                  <m:oMath xmlns:m="http://schemas.openxmlformats.org/officeDocument/2006/math">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𝑆</m:t>
                        </m:r>
                      </m:e>
                      <m:sub>
                        <m:r>
                          <a:rPr lang="en-US" altLang="zh-CN" sz="2200" b="0" i="1" smtClean="0">
                            <a:latin typeface="Cambria Math" panose="02040503050406030204" pitchFamily="18" charset="0"/>
                          </a:rPr>
                          <m:t>0</m:t>
                        </m:r>
                      </m:sub>
                    </m:sSub>
                    <m:r>
                      <a:rPr lang="en-US" altLang="zh-CN" sz="2200" b="0" i="1" smtClean="0">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𝐴</m:t>
                        </m:r>
                      </m:e>
                      <m:sub>
                        <m:r>
                          <a:rPr lang="en-US" altLang="zh-CN" sz="2200" i="1">
                            <a:latin typeface="Cambria Math" panose="02040503050406030204" pitchFamily="18" charset="0"/>
                          </a:rPr>
                          <m:t>0</m:t>
                        </m:r>
                      </m:sub>
                    </m:sSub>
                    <m:r>
                      <a:rPr lang="en-US" altLang="zh-CN" sz="2200" b="0" i="1" smtClean="0">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𝑅</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𝑆</m:t>
                        </m:r>
                      </m:e>
                      <m:sub>
                        <m:r>
                          <a:rPr lang="en-US" altLang="zh-CN" sz="2200" b="0" i="1" smtClean="0">
                            <a:latin typeface="Cambria Math" panose="02040503050406030204" pitchFamily="18" charset="0"/>
                          </a:rPr>
                          <m:t>𝑇</m:t>
                        </m:r>
                        <m:r>
                          <a:rPr lang="en-US" altLang="zh-CN" sz="2200" b="0" i="1" smtClean="0">
                            <a:latin typeface="Cambria Math" panose="02040503050406030204" pitchFamily="18" charset="0"/>
                          </a:rPr>
                          <m:t>−1</m:t>
                        </m:r>
                      </m:sub>
                    </m:sSub>
                    <m:r>
                      <a:rPr lang="en-US"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𝐴</m:t>
                        </m:r>
                      </m:e>
                      <m:sub>
                        <m:r>
                          <a:rPr lang="en-US" altLang="zh-CN" sz="2200" b="0" i="1" smtClean="0">
                            <a:latin typeface="Cambria Math" panose="02040503050406030204" pitchFamily="18" charset="0"/>
                          </a:rPr>
                          <m:t>𝑇</m:t>
                        </m:r>
                        <m:r>
                          <a:rPr lang="en-US" altLang="zh-CN" sz="2200" b="0" i="1" smtClean="0">
                            <a:latin typeface="Cambria Math" panose="02040503050406030204" pitchFamily="18" charset="0"/>
                          </a:rPr>
                          <m:t>−1</m:t>
                        </m:r>
                      </m:sub>
                    </m:sSub>
                    <m:r>
                      <a:rPr lang="en-US"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𝑅</m:t>
                        </m:r>
                      </m:e>
                      <m:sub>
                        <m:r>
                          <a:rPr lang="en-US" altLang="zh-CN" sz="2200" b="0" i="1" smtClean="0">
                            <a:latin typeface="Cambria Math" panose="02040503050406030204" pitchFamily="18" charset="0"/>
                          </a:rPr>
                          <m:t>𝑇</m:t>
                        </m:r>
                      </m:sub>
                    </m:sSub>
                    <m:r>
                      <a:rPr lang="en-US" altLang="zh-CN" sz="2200" b="0" i="1" smtClean="0">
                        <a:latin typeface="Cambria Math" panose="02040503050406030204" pitchFamily="18" charset="0"/>
                      </a:rPr>
                      <m:t>}</m:t>
                    </m:r>
                  </m:oMath>
                </a14:m>
                <a:r>
                  <a:rPr lang="en-US" altLang="zh-CN" sz="2200" dirty="0"/>
                  <a:t>,following </a:t>
                </a:r>
                <a14:m>
                  <m:oMath xmlns:m="http://schemas.openxmlformats.org/officeDocument/2006/math">
                    <m:r>
                      <a:rPr lang="zh-CN" altLang="en-US" sz="2200" i="1">
                        <a:latin typeface="Cambria Math" panose="02040503050406030204" pitchFamily="18" charset="0"/>
                      </a:rPr>
                      <m:t>𝜋</m:t>
                    </m:r>
                    <m:d>
                      <m:dPr>
                        <m:ctrlPr>
                          <a:rPr lang="en-US" altLang="zh-CN" sz="2200" i="1">
                            <a:latin typeface="Cambria Math" panose="02040503050406030204" pitchFamily="18" charset="0"/>
                          </a:rPr>
                        </m:ctrlPr>
                      </m:dPr>
                      <m:e>
                        <m:r>
                          <a:rPr lang="en-US" altLang="zh-CN" sz="2200" i="1" smtClean="0">
                            <a:latin typeface="Cambria Math" panose="02040503050406030204" pitchFamily="18" charset="0"/>
                          </a:rPr>
                          <m:t>·</m:t>
                        </m:r>
                      </m:e>
                      <m:e>
                        <m:r>
                          <a:rPr lang="en-US" altLang="zh-CN" sz="2200" i="1" smtClean="0">
                            <a:latin typeface="Cambria Math" panose="02040503050406030204" pitchFamily="18" charset="0"/>
                          </a:rPr>
                          <m:t>·</m:t>
                        </m:r>
                        <m:r>
                          <a:rPr lang="en-US" altLang="zh-CN" sz="2200" i="1">
                            <a:latin typeface="Cambria Math" panose="02040503050406030204" pitchFamily="18" charset="0"/>
                          </a:rPr>
                          <m:t>,</m:t>
                        </m:r>
                        <m:r>
                          <a:rPr lang="zh-CN" altLang="en-US" sz="2200" i="1">
                            <a:latin typeface="Cambria Math" panose="02040503050406030204" pitchFamily="18" charset="0"/>
                          </a:rPr>
                          <m:t>𝜃</m:t>
                        </m:r>
                      </m:e>
                    </m:d>
                  </m:oMath>
                </a14:m>
                <a:endParaRPr lang="en-US" altLang="zh-CN" sz="2200" dirty="0"/>
              </a:p>
              <a:p>
                <a:pPr marL="0" indent="0">
                  <a:buNone/>
                </a:pPr>
                <a:r>
                  <a:rPr lang="en-US" altLang="zh-CN" sz="2200" dirty="0"/>
                  <a:t>	Loop for each step of the episode </a:t>
                </a:r>
                <a14:m>
                  <m:oMath xmlns:m="http://schemas.openxmlformats.org/officeDocument/2006/math">
                    <m:r>
                      <a:rPr lang="en-US" altLang="zh-CN" sz="2200" b="0" i="1" smtClean="0">
                        <a:latin typeface="Cambria Math" panose="02040503050406030204" pitchFamily="18" charset="0"/>
                      </a:rPr>
                      <m:t>𝑡</m:t>
                    </m:r>
                    <m:r>
                      <a:rPr lang="en-US" altLang="zh-CN" sz="2200" b="0" i="1" smtClean="0">
                        <a:latin typeface="Cambria Math" panose="02040503050406030204" pitchFamily="18" charset="0"/>
                      </a:rPr>
                      <m:t>=0,1,…,</m:t>
                    </m:r>
                    <m:r>
                      <a:rPr lang="en-US" altLang="zh-CN" sz="2200" b="0" i="1" smtClean="0">
                        <a:latin typeface="Cambria Math" panose="02040503050406030204" pitchFamily="18" charset="0"/>
                      </a:rPr>
                      <m:t>𝑇</m:t>
                    </m:r>
                    <m:r>
                      <a:rPr lang="en-US" altLang="zh-CN" sz="2200" b="0" i="1" smtClean="0">
                        <a:latin typeface="Cambria Math" panose="02040503050406030204" pitchFamily="18" charset="0"/>
                      </a:rPr>
                      <m:t>−1</m:t>
                    </m:r>
                  </m:oMath>
                </a14:m>
                <a:r>
                  <a:rPr lang="en-US" altLang="zh-CN" sz="2200" dirty="0"/>
                  <a:t>:</a:t>
                </a:r>
              </a:p>
              <a:p>
                <a:pPr marL="0" indent="0">
                  <a:buNone/>
                </a:pPr>
                <a:r>
                  <a:rPr lang="en-US" altLang="zh-CN" sz="2200" dirty="0"/>
                  <a:t>		</a:t>
                </a:r>
                <a14:m>
                  <m:oMath xmlns:m="http://schemas.openxmlformats.org/officeDocument/2006/math">
                    <m:r>
                      <a:rPr lang="zh-CN" altLang="en-US" sz="2200" i="1" smtClean="0">
                        <a:latin typeface="Cambria Math" panose="02040503050406030204" pitchFamily="18" charset="0"/>
                      </a:rPr>
                      <m:t>𝜃</m:t>
                    </m:r>
                    <m:r>
                      <a:rPr lang="zh-CN" altLang="en-US" sz="2200" i="1" smtClean="0">
                        <a:latin typeface="Cambria Math" panose="02040503050406030204" pitchFamily="18" charset="0"/>
                      </a:rPr>
                      <m:t>←</m:t>
                    </m:r>
                    <m:r>
                      <a:rPr lang="zh-CN" altLang="en-US" sz="2200" i="1" smtClean="0">
                        <a:latin typeface="Cambria Math" panose="02040503050406030204" pitchFamily="18" charset="0"/>
                      </a:rPr>
                      <m:t>𝜃</m:t>
                    </m:r>
                    <m:r>
                      <a:rPr lang="en-US" altLang="zh-CN" sz="2200" b="0" i="1" smtClean="0">
                        <a:latin typeface="Cambria Math" panose="02040503050406030204" pitchFamily="18" charset="0"/>
                      </a:rPr>
                      <m:t>+</m:t>
                    </m:r>
                    <m:r>
                      <a:rPr lang="zh-CN" altLang="en-US" sz="2200" i="1">
                        <a:latin typeface="Cambria Math" panose="02040503050406030204" pitchFamily="18" charset="0"/>
                        <a:ea typeface="Cambria Math" panose="02040503050406030204" pitchFamily="18" charset="0"/>
                      </a:rPr>
                      <m:t>𝛼</m:t>
                    </m:r>
                    <m:sSub>
                      <m:sSubPr>
                        <m:ctrlPr>
                          <a:rPr lang="en-US" altLang="zh-CN" sz="2200" i="1">
                            <a:latin typeface="Cambria Math" panose="02040503050406030204" pitchFamily="18" charset="0"/>
                          </a:rPr>
                        </m:ctrlPr>
                      </m:sSubPr>
                      <m:e>
                        <m:r>
                          <m:rPr>
                            <m:sty m:val="p"/>
                          </m:rPr>
                          <a:rPr lang="en-US" altLang="zh-CN" sz="2200" i="1">
                            <a:latin typeface="Cambria Math" panose="02040503050406030204" pitchFamily="18" charset="0"/>
                            <a:ea typeface="Cambria Math" panose="02040503050406030204" pitchFamily="18" charset="0"/>
                          </a:rPr>
                          <m:t>∇</m:t>
                        </m:r>
                      </m:e>
                      <m:sub>
                        <m:r>
                          <a:rPr lang="zh-CN" altLang="en-US" sz="2200" i="1">
                            <a:latin typeface="Cambria Math" panose="02040503050406030204" pitchFamily="18" charset="0"/>
                          </a:rPr>
                          <m:t>𝜃</m:t>
                        </m:r>
                      </m:sub>
                    </m:sSub>
                    <m:r>
                      <a:rPr lang="en-US" altLang="zh-CN" sz="2200" i="1">
                        <a:latin typeface="Cambria Math" panose="02040503050406030204" pitchFamily="18" charset="0"/>
                      </a:rPr>
                      <m:t>𝑙𝑜𝑔</m:t>
                    </m:r>
                    <m:sSub>
                      <m:sSubPr>
                        <m:ctrlPr>
                          <a:rPr lang="en-US" altLang="zh-CN" sz="2200" i="1">
                            <a:latin typeface="Cambria Math" panose="02040503050406030204" pitchFamily="18" charset="0"/>
                          </a:rPr>
                        </m:ctrlPr>
                      </m:sSubPr>
                      <m:e>
                        <m:r>
                          <a:rPr lang="zh-CN" altLang="en-US" sz="2200" i="1">
                            <a:latin typeface="Cambria Math" panose="02040503050406030204" pitchFamily="18" charset="0"/>
                          </a:rPr>
                          <m:t>𝜋</m:t>
                        </m:r>
                      </m:e>
                      <m:sub>
                        <m:r>
                          <a:rPr lang="zh-CN" altLang="en-US" sz="2200" i="1">
                            <a:latin typeface="Cambria Math" panose="02040503050406030204" pitchFamily="18" charset="0"/>
                          </a:rPr>
                          <m:t>𝜃</m:t>
                        </m:r>
                      </m:sub>
                    </m:sSub>
                    <m:d>
                      <m:dPr>
                        <m:ctrlPr>
                          <a:rPr lang="en-US" altLang="zh-CN" sz="2200" i="1">
                            <a:latin typeface="Cambria Math" panose="02040503050406030204" pitchFamily="18" charset="0"/>
                          </a:rPr>
                        </m:ctrlPr>
                      </m:dPr>
                      <m:e>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𝑠</m:t>
                            </m:r>
                          </m:e>
                          <m:sub>
                            <m:r>
                              <a:rPr lang="en-US" altLang="zh-CN" sz="2200" i="1">
                                <a:latin typeface="Cambria Math" panose="02040503050406030204" pitchFamily="18" charset="0"/>
                              </a:rPr>
                              <m:t>𝑡</m:t>
                            </m:r>
                          </m:sub>
                        </m:sSub>
                        <m:r>
                          <a:rPr lang="en-US"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𝑎</m:t>
                            </m:r>
                          </m:e>
                          <m:sub>
                            <m:r>
                              <a:rPr lang="en-US" altLang="zh-CN" sz="2200" i="1">
                                <a:latin typeface="Cambria Math" panose="02040503050406030204" pitchFamily="18" charset="0"/>
                              </a:rPr>
                              <m:t>𝑡</m:t>
                            </m:r>
                          </m:sub>
                        </m:sSub>
                      </m:e>
                    </m:d>
                    <m:r>
                      <a:rPr lang="en-US" altLang="zh-CN" sz="2200" i="1">
                        <a:latin typeface="Cambria Math" panose="02040503050406030204" pitchFamily="18" charset="0"/>
                      </a:rPr>
                      <m:t>𝐺</m:t>
                    </m:r>
                    <m:r>
                      <a:rPr lang="en-US"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𝑠</m:t>
                        </m:r>
                      </m:e>
                      <m:sub>
                        <m:r>
                          <a:rPr lang="en-US" altLang="zh-CN" sz="2200" i="1">
                            <a:latin typeface="Cambria Math" panose="02040503050406030204" pitchFamily="18" charset="0"/>
                          </a:rPr>
                          <m:t>𝑡</m:t>
                        </m:r>
                      </m:sub>
                    </m:sSub>
                    <m:r>
                      <a:rPr lang="en-US"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𝑎</m:t>
                        </m:r>
                      </m:e>
                      <m:sub>
                        <m:r>
                          <a:rPr lang="en-US" altLang="zh-CN" sz="2200" i="1">
                            <a:latin typeface="Cambria Math" panose="02040503050406030204" pitchFamily="18" charset="0"/>
                          </a:rPr>
                          <m:t>𝑡</m:t>
                        </m:r>
                      </m:sub>
                    </m:sSub>
                    <m:r>
                      <a:rPr lang="en-US" altLang="zh-CN" sz="2200" i="1">
                        <a:latin typeface="Cambria Math" panose="02040503050406030204" pitchFamily="18" charset="0"/>
                      </a:rPr>
                      <m:t>)</m:t>
                    </m:r>
                  </m:oMath>
                </a14:m>
                <a:endParaRPr lang="en-US" altLang="zh-CN" sz="2200" dirty="0"/>
              </a:p>
              <a:p>
                <a:pPr marL="0" indent="0">
                  <a:buNone/>
                </a:pPr>
                <a:r>
                  <a:rPr lang="en-US" altLang="zh-CN" sz="2200" dirty="0"/>
                  <a:t>	end for</a:t>
                </a:r>
              </a:p>
              <a:p>
                <a:pPr marL="0" indent="0">
                  <a:buNone/>
                </a:pPr>
                <a:r>
                  <a:rPr lang="en-US" altLang="zh-CN" sz="2200" dirty="0"/>
                  <a:t>end for</a:t>
                </a:r>
              </a:p>
              <a:p>
                <a:pPr marL="0" indent="0">
                  <a:buNone/>
                </a:pPr>
                <a:r>
                  <a:rPr lang="en-US" altLang="zh-CN" sz="2200" dirty="0"/>
                  <a:t>Return</a:t>
                </a:r>
                <a14:m>
                  <m:oMath xmlns:m="http://schemas.openxmlformats.org/officeDocument/2006/math">
                    <m:r>
                      <a:rPr lang="en-US" altLang="zh-CN" sz="2200" b="0" i="0" smtClean="0">
                        <a:latin typeface="Cambria Math" panose="02040503050406030204" pitchFamily="18" charset="0"/>
                      </a:rPr>
                      <m:t> </m:t>
                    </m:r>
                    <m:r>
                      <a:rPr lang="zh-CN" altLang="en-US" sz="2200" i="1">
                        <a:latin typeface="Cambria Math" panose="02040503050406030204" pitchFamily="18" charset="0"/>
                      </a:rPr>
                      <m:t>𝜃</m:t>
                    </m:r>
                  </m:oMath>
                </a14:m>
                <a:endParaRPr lang="en-US" altLang="zh-CN" sz="2200" dirty="0"/>
              </a:p>
              <a:p>
                <a:pPr marL="0" indent="0">
                  <a:buNone/>
                </a:pPr>
                <a:endParaRPr lang="zh-CN" altLang="en-US" sz="2400" dirty="0"/>
              </a:p>
            </p:txBody>
          </p:sp>
        </mc:Choice>
        <mc:Fallback xmlns="">
          <p:sp>
            <p:nvSpPr>
              <p:cNvPr id="3" name="内容占位符 2">
                <a:extLst>
                  <a:ext uri="{FF2B5EF4-FFF2-40B4-BE49-F238E27FC236}">
                    <a16:creationId xmlns:a16="http://schemas.microsoft.com/office/drawing/2014/main" id="{B394C4E3-ED47-4E1E-99B3-D952A499FD07}"/>
                  </a:ext>
                </a:extLst>
              </p:cNvPr>
              <p:cNvSpPr>
                <a:spLocks noGrp="1" noRot="1" noChangeAspect="1" noMove="1" noResize="1" noEditPoints="1" noAdjustHandles="1" noChangeArrowheads="1" noChangeShapeType="1" noTextEdit="1"/>
              </p:cNvSpPr>
              <p:nvPr>
                <p:ph idx="1"/>
              </p:nvPr>
            </p:nvSpPr>
            <p:spPr>
              <a:xfrm>
                <a:off x="838200" y="1319262"/>
                <a:ext cx="10515600" cy="5464995"/>
              </a:xfrm>
              <a:blipFill>
                <a:blip r:embed="rId2"/>
                <a:stretch>
                  <a:fillRect l="-812" t="-2453"/>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35A628DD-B8C0-43CE-964A-6E03B687CE2B}"/>
              </a:ext>
            </a:extLst>
          </p:cNvPr>
          <p:cNvSpPr>
            <a:spLocks noGrp="1"/>
          </p:cNvSpPr>
          <p:nvPr>
            <p:ph type="title"/>
          </p:nvPr>
        </p:nvSpPr>
        <p:spPr>
          <a:xfrm>
            <a:off x="838200" y="398208"/>
            <a:ext cx="10515600" cy="677094"/>
          </a:xfrm>
        </p:spPr>
        <p:txBody>
          <a:bodyPr>
            <a:normAutofit/>
          </a:bodyPr>
          <a:lstStyle/>
          <a:p>
            <a:r>
              <a:rPr lang="zh-CN" altLang="en-US" sz="3600" dirty="0">
                <a:latin typeface="+mj-ea"/>
              </a:rPr>
              <a:t>蒙特卡罗策略梯度算法</a:t>
            </a:r>
            <a:endParaRPr lang="zh-CN" altLang="en-US" sz="3600" dirty="0"/>
          </a:p>
        </p:txBody>
      </p:sp>
    </p:spTree>
    <p:extLst>
      <p:ext uri="{BB962C8B-B14F-4D97-AF65-F5344CB8AC3E}">
        <p14:creationId xmlns:p14="http://schemas.microsoft.com/office/powerpoint/2010/main" val="520331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487B64-EC97-47D1-8A3D-E3F3617BB16A}"/>
              </a:ext>
            </a:extLst>
          </p:cNvPr>
          <p:cNvSpPr>
            <a:spLocks noGrp="1"/>
          </p:cNvSpPr>
          <p:nvPr>
            <p:ph type="title"/>
          </p:nvPr>
        </p:nvSpPr>
        <p:spPr>
          <a:xfrm>
            <a:off x="838200" y="198437"/>
            <a:ext cx="10515600" cy="1325563"/>
          </a:xfrm>
        </p:spPr>
        <p:txBody>
          <a:bodyPr>
            <a:normAutofit/>
          </a:bodyPr>
          <a:lstStyle/>
          <a:p>
            <a:r>
              <a:rPr lang="en-US" altLang="zh-CN" sz="3600" dirty="0"/>
              <a:t>Actor-Critic</a:t>
            </a:r>
            <a:r>
              <a:rPr lang="zh-CN" altLang="en-US" sz="3600" dirty="0"/>
              <a:t>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34A212D-6DFD-40E1-9885-6FDF5290EDDB}"/>
                  </a:ext>
                </a:extLst>
              </p:cNvPr>
              <p:cNvSpPr>
                <a:spLocks noGrp="1"/>
              </p:cNvSpPr>
              <p:nvPr>
                <p:ph idx="1"/>
              </p:nvPr>
            </p:nvSpPr>
            <p:spPr>
              <a:xfrm>
                <a:off x="838200" y="1386349"/>
                <a:ext cx="10515600" cy="4759095"/>
              </a:xfrm>
            </p:spPr>
            <p:txBody>
              <a:bodyPr>
                <a:normAutofit/>
              </a:bodyPr>
              <a:lstStyle/>
              <a:p>
                <a:r>
                  <a:rPr lang="zh-CN" altLang="en-US" sz="2400" dirty="0"/>
                  <a:t>简单的</a:t>
                </a:r>
                <a:r>
                  <a:rPr lang="en-US" altLang="zh-CN" sz="2400" dirty="0"/>
                  <a:t>QAC</a:t>
                </a:r>
                <a:r>
                  <a:rPr lang="zh-CN" altLang="en-US" sz="2400" dirty="0"/>
                  <a:t>算法</a:t>
                </a:r>
                <a:endParaRPr lang="en-US" altLang="zh-CN" sz="2400" dirty="0"/>
              </a:p>
              <a:p>
                <a:pPr lvl="1">
                  <a:buFont typeface="Wingdings" panose="05000000000000000000" pitchFamily="2" charset="2"/>
                  <a:buChar char="Ø"/>
                </a:pPr>
                <a:r>
                  <a:rPr lang="zh-CN" altLang="en-US" sz="2000" dirty="0"/>
                  <a:t>行为价值函数是基于策略</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𝜋</m:t>
                        </m:r>
                      </m:e>
                      <m:sub>
                        <m:r>
                          <a:rPr lang="zh-CN" altLang="en-US" sz="2000" i="1">
                            <a:latin typeface="Cambria Math" panose="02040503050406030204" pitchFamily="18" charset="0"/>
                          </a:rPr>
                          <m:t>𝜃</m:t>
                        </m:r>
                      </m:sub>
                    </m:sSub>
                  </m:oMath>
                </a14:m>
                <a:r>
                  <a:rPr lang="zh-CN" altLang="en-US" sz="2000" dirty="0"/>
                  <a:t>的一个近似（使用值近似函数）：</a:t>
                </a:r>
                <a:endParaRPr lang="en-US" altLang="zh-CN" sz="2000" dirty="0"/>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𝑄</m:t>
                          </m:r>
                        </m:e>
                        <m:sub>
                          <m:r>
                            <a:rPr lang="en-US" altLang="zh-CN" sz="1800" i="1">
                              <a:latin typeface="Cambria Math" panose="02040503050406030204" pitchFamily="18" charset="0"/>
                            </a:rPr>
                            <m:t>𝑤</m:t>
                          </m:r>
                        </m:sub>
                      </m:sSub>
                      <m:r>
                        <a:rPr lang="en-US" altLang="zh-CN" sz="1800" i="1">
                          <a:latin typeface="Cambria Math" panose="02040503050406030204" pitchFamily="18" charset="0"/>
                        </a:rPr>
                        <m:t>(</m:t>
                      </m:r>
                      <m:r>
                        <a:rPr lang="en-US" altLang="zh-CN" sz="1800" i="1">
                          <a:latin typeface="Cambria Math" panose="02040503050406030204" pitchFamily="18" charset="0"/>
                        </a:rPr>
                        <m:t>𝑠</m:t>
                      </m:r>
                      <m:r>
                        <a:rPr lang="en-US" altLang="zh-CN" sz="1800" i="1">
                          <a:latin typeface="Cambria Math" panose="02040503050406030204" pitchFamily="18" charset="0"/>
                        </a:rPr>
                        <m:t>,</m:t>
                      </m:r>
                      <m:r>
                        <a:rPr lang="en-US" altLang="zh-CN" sz="1800" i="1">
                          <a:latin typeface="Cambria Math" panose="02040503050406030204" pitchFamily="18" charset="0"/>
                        </a:rPr>
                        <m:t>𝑎</m:t>
                      </m:r>
                      <m:r>
                        <a:rPr lang="en-US" altLang="zh-CN" sz="1800" i="1">
                          <a:latin typeface="Cambria Math" panose="02040503050406030204" pitchFamily="18" charset="0"/>
                        </a:rPr>
                        <m:t>)≈</m:t>
                      </m:r>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𝑄</m:t>
                          </m:r>
                        </m:e>
                        <m:sub>
                          <m:sSub>
                            <m:sSubPr>
                              <m:ctrlPr>
                                <a:rPr lang="en-US" altLang="zh-CN" sz="1800" i="1">
                                  <a:latin typeface="Cambria Math" panose="02040503050406030204" pitchFamily="18" charset="0"/>
                                  <a:ea typeface="Cambria Math" panose="02040503050406030204" pitchFamily="18" charset="0"/>
                                </a:rPr>
                              </m:ctrlPr>
                            </m:sSubPr>
                            <m:e>
                              <m:r>
                                <a:rPr lang="zh-CN" altLang="en-US" sz="1800" i="1">
                                  <a:latin typeface="Cambria Math" panose="02040503050406030204" pitchFamily="18" charset="0"/>
                                  <a:ea typeface="Cambria Math" panose="02040503050406030204" pitchFamily="18" charset="0"/>
                                </a:rPr>
                                <m:t>𝜋</m:t>
                              </m:r>
                            </m:e>
                            <m:sub>
                              <m:r>
                                <a:rPr lang="zh-CN" altLang="en-US" sz="1800" i="1">
                                  <a:latin typeface="Cambria Math" panose="02040503050406030204" pitchFamily="18" charset="0"/>
                                  <a:ea typeface="Cambria Math" panose="02040503050406030204" pitchFamily="18" charset="0"/>
                                </a:rPr>
                                <m:t>𝜃</m:t>
                              </m:r>
                            </m:sub>
                          </m:sSub>
                        </m:sub>
                      </m:sSub>
                      <m: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𝑠</m:t>
                      </m:r>
                      <m: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𝑎</m:t>
                      </m:r>
                      <m:r>
                        <a:rPr lang="en-US" altLang="zh-CN" sz="1800" i="1">
                          <a:latin typeface="Cambria Math" panose="02040503050406030204" pitchFamily="18" charset="0"/>
                          <a:ea typeface="Cambria Math" panose="02040503050406030204" pitchFamily="18" charset="0"/>
                        </a:rPr>
                        <m:t>)</m:t>
                      </m:r>
                    </m:oMath>
                  </m:oMathPara>
                </a14:m>
                <a:endParaRPr lang="en-US" altLang="zh-CN" sz="1800" dirty="0"/>
              </a:p>
              <a:p>
                <a:pPr lvl="1">
                  <a:buFont typeface="Wingdings" panose="05000000000000000000" pitchFamily="2" charset="2"/>
                  <a:buChar char="Ø"/>
                </a:pPr>
                <a:r>
                  <a:rPr lang="en-US" altLang="zh-CN" sz="2000" dirty="0"/>
                  <a:t>QAC</a:t>
                </a:r>
                <a:r>
                  <a:rPr lang="zh-CN" altLang="en-US" sz="2000" dirty="0"/>
                  <a:t>算法遵循一个近似的策略梯度进行学习：</a:t>
                </a:r>
                <a:endParaRPr lang="en-US" altLang="zh-CN" sz="2000" dirty="0"/>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ea typeface="Cambria Math" panose="02040503050406030204" pitchFamily="18" charset="0"/>
                            </a:rPr>
                            <m:t>∇</m:t>
                          </m:r>
                        </m:e>
                        <m:sub>
                          <m:r>
                            <a:rPr lang="zh-CN" altLang="en-US" sz="1800" i="1">
                              <a:latin typeface="Cambria Math" panose="02040503050406030204" pitchFamily="18" charset="0"/>
                            </a:rPr>
                            <m:t>𝜃</m:t>
                          </m:r>
                        </m:sub>
                      </m:sSub>
                      <m:r>
                        <a:rPr lang="en-US" altLang="zh-CN" sz="1800" i="1">
                          <a:latin typeface="Cambria Math" panose="02040503050406030204" pitchFamily="18" charset="0"/>
                        </a:rPr>
                        <m:t>𝐽</m:t>
                      </m:r>
                      <m:d>
                        <m:dPr>
                          <m:ctrlPr>
                            <a:rPr lang="en-US" altLang="zh-CN" sz="1800" i="1">
                              <a:latin typeface="Cambria Math" panose="02040503050406030204" pitchFamily="18" charset="0"/>
                            </a:rPr>
                          </m:ctrlPr>
                        </m:dPr>
                        <m:e>
                          <m:r>
                            <a:rPr lang="zh-CN" altLang="en-US" sz="1800" i="1">
                              <a:latin typeface="Cambria Math" panose="02040503050406030204" pitchFamily="18" charset="0"/>
                            </a:rPr>
                            <m:t>𝜃</m:t>
                          </m:r>
                        </m:e>
                      </m:d>
                      <m:r>
                        <a:rPr lang="zh-CN" altLang="en-US"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𝐸</m:t>
                          </m:r>
                        </m:e>
                        <m:sub>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𝜋</m:t>
                              </m:r>
                            </m:e>
                            <m:sub>
                              <m:r>
                                <a:rPr lang="zh-CN" altLang="en-US" sz="1800" i="1">
                                  <a:latin typeface="Cambria Math" panose="02040503050406030204" pitchFamily="18" charset="0"/>
                                </a:rPr>
                                <m:t>𝜃</m:t>
                              </m:r>
                            </m:sub>
                          </m:sSub>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ea typeface="Cambria Math" panose="02040503050406030204" pitchFamily="18" charset="0"/>
                            </a:rPr>
                            <m:t>∇</m:t>
                          </m:r>
                        </m:e>
                        <m:sub>
                          <m:r>
                            <a:rPr lang="zh-CN" altLang="en-US" sz="1800" i="1">
                              <a:latin typeface="Cambria Math" panose="02040503050406030204" pitchFamily="18" charset="0"/>
                            </a:rPr>
                            <m:t>𝜃</m:t>
                          </m:r>
                        </m:sub>
                      </m:sSub>
                      <m:r>
                        <a:rPr lang="en-US" altLang="zh-CN" sz="1800" i="1">
                          <a:latin typeface="Cambria Math" panose="02040503050406030204" pitchFamily="18" charset="0"/>
                        </a:rPr>
                        <m:t>𝑙𝑜𝑔</m:t>
                      </m:r>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𝜋</m:t>
                          </m:r>
                        </m:e>
                        <m:sub>
                          <m:r>
                            <a:rPr lang="zh-CN" altLang="en-US" sz="1800" i="1">
                              <a:latin typeface="Cambria Math" panose="02040503050406030204" pitchFamily="18" charset="0"/>
                            </a:rPr>
                            <m:t>𝜃</m:t>
                          </m:r>
                        </m:sub>
                      </m:sSub>
                      <m:r>
                        <a:rPr lang="en-US" altLang="zh-CN" sz="1800" i="1">
                          <a:latin typeface="Cambria Math" panose="02040503050406030204" pitchFamily="18" charset="0"/>
                        </a:rPr>
                        <m:t>(</m:t>
                      </m:r>
                      <m:r>
                        <a:rPr lang="en-US" altLang="zh-CN" sz="1800" i="1">
                          <a:latin typeface="Cambria Math" panose="02040503050406030204" pitchFamily="18" charset="0"/>
                        </a:rPr>
                        <m:t>𝑠</m:t>
                      </m:r>
                      <m:r>
                        <a:rPr lang="en-US" altLang="zh-CN" sz="1800" i="1">
                          <a:latin typeface="Cambria Math" panose="02040503050406030204" pitchFamily="18" charset="0"/>
                        </a:rPr>
                        <m:t>,</m:t>
                      </m:r>
                      <m:r>
                        <a:rPr lang="en-US" altLang="zh-CN" sz="1800" i="1">
                          <a:latin typeface="Cambria Math" panose="02040503050406030204" pitchFamily="18" charset="0"/>
                        </a:rPr>
                        <m:t>𝑎</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𝑄</m:t>
                          </m:r>
                        </m:e>
                        <m:sub>
                          <m:r>
                            <a:rPr lang="en-US" altLang="zh-CN" sz="1800" i="1">
                              <a:latin typeface="Cambria Math" panose="02040503050406030204" pitchFamily="18" charset="0"/>
                            </a:rPr>
                            <m:t>𝑤</m:t>
                          </m:r>
                        </m:sub>
                      </m:sSub>
                      <m:r>
                        <a:rPr lang="en-US" altLang="zh-CN" sz="1800" i="1">
                          <a:latin typeface="Cambria Math" panose="02040503050406030204" pitchFamily="18" charset="0"/>
                        </a:rPr>
                        <m:t>(</m:t>
                      </m:r>
                      <m:r>
                        <a:rPr lang="en-US" altLang="zh-CN" sz="1800" i="1">
                          <a:latin typeface="Cambria Math" panose="02040503050406030204" pitchFamily="18" charset="0"/>
                        </a:rPr>
                        <m:t>𝑠</m:t>
                      </m:r>
                      <m:r>
                        <a:rPr lang="en-US" altLang="zh-CN" sz="1800" i="1">
                          <a:latin typeface="Cambria Math" panose="02040503050406030204" pitchFamily="18" charset="0"/>
                        </a:rPr>
                        <m:t>,</m:t>
                      </m:r>
                      <m:r>
                        <a:rPr lang="en-US" altLang="zh-CN" sz="1800" i="1">
                          <a:latin typeface="Cambria Math" panose="02040503050406030204" pitchFamily="18" charset="0"/>
                        </a:rPr>
                        <m:t>𝑎</m:t>
                      </m:r>
                      <m:r>
                        <a:rPr lang="en-US" altLang="zh-CN" sz="1800" i="1">
                          <a:latin typeface="Cambria Math" panose="02040503050406030204" pitchFamily="18" charset="0"/>
                        </a:rPr>
                        <m:t>)]</m:t>
                      </m:r>
                    </m:oMath>
                  </m:oMathPara>
                </a14:m>
                <a:endParaRPr lang="en-US" altLang="zh-CN" sz="1800" dirty="0"/>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m:t>
                          </m:r>
                          <m:r>
                            <a:rPr lang="zh-CN" altLang="en-US" sz="1800" i="1">
                              <a:latin typeface="Cambria Math" panose="02040503050406030204" pitchFamily="18" charset="0"/>
                              <a:ea typeface="Cambria Math" panose="02040503050406030204" pitchFamily="18" charset="0"/>
                            </a:rPr>
                            <m:t>𝜃</m:t>
                          </m:r>
                          <m:r>
                            <a:rPr lang="en-US" altLang="zh-CN" sz="1800" i="1">
                              <a:latin typeface="Cambria Math" panose="02040503050406030204" pitchFamily="18" charset="0"/>
                              <a:ea typeface="Cambria Math" panose="02040503050406030204" pitchFamily="18" charset="0"/>
                            </a:rPr>
                            <m:t>=</m:t>
                          </m:r>
                          <m:r>
                            <a:rPr lang="zh-CN" altLang="en-US" sz="1800" i="1">
                              <a:latin typeface="Cambria Math" panose="02040503050406030204" pitchFamily="18" charset="0"/>
                              <a:ea typeface="Cambria Math" panose="02040503050406030204" pitchFamily="18" charset="0"/>
                            </a:rPr>
                            <m:t>𝛼</m:t>
                          </m:r>
                          <m:r>
                            <m:rPr>
                              <m:sty m:val="p"/>
                            </m:rPr>
                            <a:rPr lang="en-US" altLang="zh-CN" sz="1800" i="1">
                              <a:latin typeface="Cambria Math" panose="02040503050406030204" pitchFamily="18" charset="0"/>
                              <a:ea typeface="Cambria Math" panose="02040503050406030204" pitchFamily="18" charset="0"/>
                            </a:rPr>
                            <m:t>∇</m:t>
                          </m:r>
                        </m:e>
                        <m:sub>
                          <m:r>
                            <a:rPr lang="zh-CN" altLang="en-US" sz="1800" i="1">
                              <a:latin typeface="Cambria Math" panose="02040503050406030204" pitchFamily="18" charset="0"/>
                            </a:rPr>
                            <m:t>𝜃</m:t>
                          </m:r>
                        </m:sub>
                      </m:sSub>
                      <m:r>
                        <a:rPr lang="en-US" altLang="zh-CN" sz="1800" i="1">
                          <a:latin typeface="Cambria Math" panose="02040503050406030204" pitchFamily="18" charset="0"/>
                        </a:rPr>
                        <m:t>𝐽</m:t>
                      </m:r>
                      <m:d>
                        <m:dPr>
                          <m:ctrlPr>
                            <a:rPr lang="en-US" altLang="zh-CN" sz="1800" i="1">
                              <a:latin typeface="Cambria Math" panose="02040503050406030204" pitchFamily="18" charset="0"/>
                            </a:rPr>
                          </m:ctrlPr>
                        </m:dPr>
                        <m:e>
                          <m:r>
                            <a:rPr lang="zh-CN" altLang="en-US" sz="1800" i="1">
                              <a:latin typeface="Cambria Math" panose="02040503050406030204" pitchFamily="18" charset="0"/>
                            </a:rPr>
                            <m:t>𝜃</m:t>
                          </m:r>
                        </m:e>
                      </m:d>
                      <m:r>
                        <a:rPr lang="en-US" altLang="zh-CN" sz="1800" i="1">
                          <a:latin typeface="Cambria Math" panose="02040503050406030204" pitchFamily="18" charset="0"/>
                        </a:rPr>
                        <m:t>=</m:t>
                      </m:r>
                      <m:r>
                        <a:rPr lang="zh-CN" altLang="en-US" sz="1800" i="1">
                          <a:latin typeface="Cambria Math" panose="02040503050406030204" pitchFamily="18" charset="0"/>
                          <a:ea typeface="Cambria Math" panose="02040503050406030204" pitchFamily="18" charset="0"/>
                        </a:rPr>
                        <m:t>𝛼</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ea typeface="Cambria Math" panose="02040503050406030204" pitchFamily="18" charset="0"/>
                            </a:rPr>
                            <m:t>∇</m:t>
                          </m:r>
                        </m:e>
                        <m:sub>
                          <m:r>
                            <a:rPr lang="zh-CN" altLang="en-US" sz="1800" i="1">
                              <a:latin typeface="Cambria Math" panose="02040503050406030204" pitchFamily="18" charset="0"/>
                            </a:rPr>
                            <m:t>𝜃</m:t>
                          </m:r>
                        </m:sub>
                      </m:sSub>
                      <m:r>
                        <a:rPr lang="en-US" altLang="zh-CN" sz="1800" i="1">
                          <a:latin typeface="Cambria Math" panose="02040503050406030204" pitchFamily="18" charset="0"/>
                        </a:rPr>
                        <m:t>𝑙𝑜𝑔</m:t>
                      </m:r>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𝜋</m:t>
                          </m:r>
                        </m:e>
                        <m:sub>
                          <m:r>
                            <a:rPr lang="zh-CN" altLang="en-US" sz="1800" i="1">
                              <a:latin typeface="Cambria Math" panose="02040503050406030204" pitchFamily="18" charset="0"/>
                            </a:rPr>
                            <m:t>𝜃</m:t>
                          </m:r>
                        </m:sub>
                      </m:sSub>
                      <m:r>
                        <a:rPr lang="en-US" altLang="zh-CN" sz="1800" i="1">
                          <a:latin typeface="Cambria Math" panose="02040503050406030204" pitchFamily="18" charset="0"/>
                        </a:rPr>
                        <m:t>(</m:t>
                      </m:r>
                      <m:r>
                        <a:rPr lang="en-US" altLang="zh-CN" sz="1800" i="1">
                          <a:latin typeface="Cambria Math" panose="02040503050406030204" pitchFamily="18" charset="0"/>
                        </a:rPr>
                        <m:t>𝑠</m:t>
                      </m:r>
                      <m:r>
                        <a:rPr lang="en-US" altLang="zh-CN" sz="1800" i="1">
                          <a:latin typeface="Cambria Math" panose="02040503050406030204" pitchFamily="18" charset="0"/>
                        </a:rPr>
                        <m:t>,</m:t>
                      </m:r>
                      <m:r>
                        <a:rPr lang="en-US" altLang="zh-CN" sz="1800" i="1">
                          <a:latin typeface="Cambria Math" panose="02040503050406030204" pitchFamily="18" charset="0"/>
                        </a:rPr>
                        <m:t>𝑎</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𝑄</m:t>
                          </m:r>
                        </m:e>
                        <m:sub>
                          <m:r>
                            <a:rPr lang="en-US" altLang="zh-CN" sz="1800" i="1">
                              <a:latin typeface="Cambria Math" panose="02040503050406030204" pitchFamily="18" charset="0"/>
                            </a:rPr>
                            <m:t>𝑤</m:t>
                          </m:r>
                        </m:sub>
                      </m:sSub>
                      <m:r>
                        <a:rPr lang="en-US" altLang="zh-CN" sz="1800" i="1">
                          <a:latin typeface="Cambria Math" panose="02040503050406030204" pitchFamily="18" charset="0"/>
                        </a:rPr>
                        <m:t>(</m:t>
                      </m:r>
                      <m:r>
                        <a:rPr lang="en-US" altLang="zh-CN" sz="1800" i="1">
                          <a:latin typeface="Cambria Math" panose="02040503050406030204" pitchFamily="18" charset="0"/>
                        </a:rPr>
                        <m:t>𝑠</m:t>
                      </m:r>
                      <m:r>
                        <a:rPr lang="en-US" altLang="zh-CN" sz="1800" i="1">
                          <a:latin typeface="Cambria Math" panose="02040503050406030204" pitchFamily="18" charset="0"/>
                        </a:rPr>
                        <m:t>,</m:t>
                      </m:r>
                      <m:r>
                        <a:rPr lang="en-US" altLang="zh-CN" sz="1800" i="1">
                          <a:latin typeface="Cambria Math" panose="02040503050406030204" pitchFamily="18" charset="0"/>
                        </a:rPr>
                        <m:t>𝑎</m:t>
                      </m:r>
                      <m:r>
                        <a:rPr lang="en-US" altLang="zh-CN" sz="1800" i="1">
                          <a:latin typeface="Cambria Math" panose="02040503050406030204" pitchFamily="18" charset="0"/>
                        </a:rPr>
                        <m:t>)</m:t>
                      </m:r>
                    </m:oMath>
                  </m:oMathPara>
                </a14:m>
                <a:endParaRPr lang="en-US" altLang="zh-CN" sz="1800" dirty="0"/>
              </a:p>
              <a:p>
                <a:pPr lvl="1">
                  <a:buFont typeface="Wingdings" panose="05000000000000000000" pitchFamily="2" charset="2"/>
                  <a:buChar char="n"/>
                </a:pPr>
                <a:r>
                  <a:rPr lang="zh-CN" altLang="en-US" sz="2000" dirty="0"/>
                  <a:t>不需要完整的状态序列了</a:t>
                </a:r>
                <a:r>
                  <a:rPr lang="en-US" altLang="zh-CN" sz="2000" dirty="0"/>
                  <a:t>(TD</a:t>
                </a:r>
                <a:r>
                  <a:rPr lang="zh-CN" altLang="en-US" sz="2000" dirty="0"/>
                  <a:t>方法得到</a:t>
                </a:r>
                <a:r>
                  <a:rPr lang="en-US" altLang="zh-CN" sz="2000" dirty="0"/>
                  <a:t>)</a:t>
                </a:r>
                <a:r>
                  <a:rPr lang="zh-CN" altLang="en-US" sz="2000" dirty="0"/>
                  <a:t>，但是由于是近似价值函数，所以存在偏差</a:t>
                </a:r>
                <a:endParaRPr lang="en-US" altLang="zh-CN" sz="2000" dirty="0"/>
              </a:p>
              <a:p>
                <a:pPr lvl="1">
                  <a:buFont typeface="Wingdings" panose="05000000000000000000" pitchFamily="2" charset="2"/>
                  <a:buChar char="n"/>
                </a:pPr>
                <a:r>
                  <a:rPr lang="en-US" altLang="zh-CN" sz="2000" dirty="0"/>
                  <a:t>TD</a:t>
                </a:r>
                <a:r>
                  <a:rPr lang="zh-CN" altLang="en-US" sz="2000" dirty="0"/>
                  <a:t>方法，通过牺牲些许偏差，来减小方差，提高效率</a:t>
                </a:r>
                <a:endParaRPr lang="en-US" altLang="zh-CN" sz="2000" dirty="0"/>
              </a:p>
              <a:p>
                <a:pPr lvl="1">
                  <a:buFont typeface="Wingdings" panose="05000000000000000000" pitchFamily="2" charset="2"/>
                  <a:buChar char="n"/>
                </a:pPr>
                <a:r>
                  <a:rPr lang="zh-CN" altLang="en-US" sz="2000" dirty="0"/>
                  <a:t>但是目前问题是行为价值本身仍然存在较大变异性（方差）</a:t>
                </a:r>
                <a:endParaRPr lang="en-US" altLang="zh-CN" sz="2000" dirty="0"/>
              </a:p>
              <a:p>
                <a:pPr marL="457200" lvl="1" indent="0">
                  <a:buNone/>
                </a:pPr>
                <a:endParaRPr lang="en-US" altLang="zh-CN" sz="2400" dirty="0"/>
              </a:p>
              <a:p>
                <a:r>
                  <a:rPr lang="zh-CN" altLang="en-US" sz="2400" dirty="0"/>
                  <a:t>基准函数</a:t>
                </a:r>
                <a14:m>
                  <m:oMath xmlns:m="http://schemas.openxmlformats.org/officeDocument/2006/math">
                    <m:r>
                      <a:rPr lang="en-US" altLang="zh-CN" sz="2400" i="1" dirty="0">
                        <a:latin typeface="Cambria Math" panose="02040503050406030204" pitchFamily="18" charset="0"/>
                      </a:rPr>
                      <m:t>𝐵</m:t>
                    </m:r>
                    <m:r>
                      <a:rPr lang="en-US" altLang="zh-CN" sz="2400" i="1" dirty="0">
                        <a:latin typeface="Cambria Math" panose="02040503050406030204" pitchFamily="18" charset="0"/>
                      </a:rPr>
                      <m:t>(</m:t>
                    </m:r>
                    <m:r>
                      <a:rPr lang="en-US" altLang="zh-CN" sz="2400" i="1" dirty="0">
                        <a:latin typeface="Cambria Math" panose="02040503050406030204" pitchFamily="18" charset="0"/>
                      </a:rPr>
                      <m:t>𝑠</m:t>
                    </m:r>
                    <m:r>
                      <a:rPr lang="en-US" altLang="zh-CN" sz="2400" i="1" dirty="0">
                        <a:latin typeface="Cambria Math" panose="02040503050406030204" pitchFamily="18" charset="0"/>
                      </a:rPr>
                      <m:t>)</m:t>
                    </m:r>
                  </m:oMath>
                </a14:m>
                <a:endParaRPr lang="en-US" altLang="zh-CN" dirty="0"/>
              </a:p>
              <a:p>
                <a:pPr lvl="1">
                  <a:buFont typeface="Wingdings" panose="05000000000000000000" pitchFamily="2" charset="2"/>
                  <a:buChar char="Ø"/>
                </a:pPr>
                <a:r>
                  <a:rPr lang="zh-CN" altLang="en-US" sz="2000" dirty="0"/>
                  <a:t>这一函数仅与状态有关，与行为无关，因而不改变梯度本身。其特点是能在不改变行为价值期望的同时降低其方差</a:t>
                </a:r>
                <a:endParaRPr lang="en-US" altLang="zh-CN" sz="2000" dirty="0"/>
              </a:p>
              <a:p>
                <a:endParaRPr lang="en-US" altLang="zh-CN" sz="2400" dirty="0"/>
              </a:p>
              <a:p>
                <a:endParaRPr lang="en-US" altLang="zh-CN" sz="2400" dirty="0"/>
              </a:p>
              <a:p>
                <a:pPr marL="457200" lvl="1" indent="-457200"/>
                <a:endParaRPr lang="en-US" altLang="zh-CN" dirty="0"/>
              </a:p>
              <a:p>
                <a:pPr marL="457200" lvl="1" indent="-457200"/>
                <a:endParaRPr lang="en-US" altLang="zh-CN" dirty="0"/>
              </a:p>
              <a:p>
                <a:pPr marL="457200" lvl="1" indent="0">
                  <a:buNone/>
                </a:pP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334A212D-6DFD-40E1-9885-6FDF5290EDDB}"/>
                  </a:ext>
                </a:extLst>
              </p:cNvPr>
              <p:cNvSpPr>
                <a:spLocks noGrp="1" noRot="1" noChangeAspect="1" noMove="1" noResize="1" noEditPoints="1" noAdjustHandles="1" noChangeArrowheads="1" noChangeShapeType="1" noTextEdit="1"/>
              </p:cNvSpPr>
              <p:nvPr>
                <p:ph idx="1"/>
              </p:nvPr>
            </p:nvSpPr>
            <p:spPr>
              <a:xfrm>
                <a:off x="838200" y="1386349"/>
                <a:ext cx="10515600" cy="4759095"/>
              </a:xfrm>
              <a:blipFill>
                <a:blip r:embed="rId2"/>
                <a:stretch>
                  <a:fillRect l="-812" t="-16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3802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ACA5F-5DC7-4CC4-8ADF-F3F91CC7CFB9}"/>
              </a:ext>
            </a:extLst>
          </p:cNvPr>
          <p:cNvSpPr>
            <a:spLocks noGrp="1"/>
          </p:cNvSpPr>
          <p:nvPr>
            <p:ph type="title"/>
          </p:nvPr>
        </p:nvSpPr>
        <p:spPr>
          <a:xfrm>
            <a:off x="838200" y="256970"/>
            <a:ext cx="10515600" cy="932733"/>
          </a:xfrm>
        </p:spPr>
        <p:txBody>
          <a:bodyPr>
            <a:normAutofit/>
          </a:bodyPr>
          <a:lstStyle/>
          <a:p>
            <a:r>
              <a:rPr lang="en-US" altLang="zh-CN" sz="3600" dirty="0"/>
              <a:t>Actor-Critic</a:t>
            </a:r>
            <a:r>
              <a:rPr lang="zh-CN" altLang="en-US" sz="3600" dirty="0"/>
              <a:t>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50E6C5B-B943-4C2B-A8AE-F2E468785A04}"/>
                  </a:ext>
                </a:extLst>
              </p:cNvPr>
              <p:cNvSpPr>
                <a:spLocks noGrp="1"/>
              </p:cNvSpPr>
              <p:nvPr>
                <p:ph idx="1"/>
              </p:nvPr>
            </p:nvSpPr>
            <p:spPr>
              <a:xfrm>
                <a:off x="838200" y="1373561"/>
                <a:ext cx="10515600" cy="5119313"/>
              </a:xfrm>
            </p:spPr>
            <p:txBody>
              <a:bodyPr>
                <a:normAutofit/>
              </a:bodyPr>
              <a:lstStyle/>
              <a:p>
                <a:r>
                  <a:rPr lang="zh-CN" altLang="en-US" sz="2400" dirty="0"/>
                  <a:t>基准函数</a:t>
                </a:r>
                <a:endParaRPr lang="en-US" altLang="zh-CN" sz="2400" dirty="0"/>
              </a:p>
              <a:p>
                <a:endParaRPr lang="en-US" altLang="zh-CN" sz="2400" dirty="0"/>
              </a:p>
              <a:p>
                <a:pPr marL="0" indent="0">
                  <a:buNone/>
                </a:pPr>
                <a:endParaRPr lang="en-US" altLang="zh-CN" sz="2400" dirty="0"/>
              </a:p>
              <a:p>
                <a:endParaRPr lang="en-US" altLang="zh-CN" sz="2400" dirty="0"/>
              </a:p>
              <a:p>
                <a:endParaRPr lang="en-US" altLang="zh-CN" sz="2400" dirty="0"/>
              </a:p>
              <a:p>
                <a:pPr lvl="1">
                  <a:buFont typeface="Wingdings" panose="05000000000000000000" pitchFamily="2" charset="2"/>
                  <a:buChar char="Ø"/>
                </a:pPr>
                <a:r>
                  <a:rPr lang="zh-CN" altLang="en-US" sz="2000" dirty="0"/>
                  <a:t>当基准函数满足上述条件时，可以将其从策略梯度中提取出以减少变异性同时不改变其期望值，而基于状态的价值函数</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𝜋</m:t>
                            </m:r>
                          </m:e>
                          <m:sub>
                            <m:r>
                              <a:rPr lang="zh-CN" altLang="en-US" sz="2000" i="1">
                                <a:latin typeface="Cambria Math" panose="02040503050406030204" pitchFamily="18" charset="0"/>
                              </a:rPr>
                              <m:t>𝜃</m:t>
                            </m:r>
                          </m:sub>
                        </m:sSub>
                      </m:sub>
                    </m:sSub>
                    <m:r>
                      <a:rPr lang="en-US" altLang="zh-CN" sz="2000" i="1">
                        <a:latin typeface="Cambria Math" panose="02040503050406030204" pitchFamily="18" charset="0"/>
                      </a:rPr>
                      <m:t>(</m:t>
                    </m:r>
                    <m:r>
                      <a:rPr lang="en-US" altLang="zh-CN" sz="2000" i="1">
                        <a:latin typeface="Cambria Math" panose="02040503050406030204" pitchFamily="18" charset="0"/>
                      </a:rPr>
                      <m:t>𝑠</m:t>
                    </m:r>
                    <m:r>
                      <a:rPr lang="en-US" altLang="zh-CN" sz="2000" i="1">
                        <a:latin typeface="Cambria Math" panose="02040503050406030204" pitchFamily="18" charset="0"/>
                      </a:rPr>
                      <m:t>)</m:t>
                    </m:r>
                    <m:r>
                      <a:rPr lang="zh-CN" altLang="en-US" sz="2000" i="1">
                        <a:latin typeface="Cambria Math" panose="02040503050406030204" pitchFamily="18" charset="0"/>
                      </a:rPr>
                      <m:t>就是</m:t>
                    </m:r>
                  </m:oMath>
                </a14:m>
                <a:r>
                  <a:rPr lang="zh-CN" altLang="en-US" sz="2000" dirty="0"/>
                  <a:t>一个基准函数。令优势函数为：</a:t>
                </a:r>
                <a:endParaRPr lang="en-US" altLang="zh-CN" sz="2000" dirty="0"/>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𝜋</m:t>
                              </m:r>
                            </m:e>
                            <m:sub>
                              <m:r>
                                <a:rPr lang="zh-CN" altLang="en-US" sz="2000" i="1">
                                  <a:latin typeface="Cambria Math" panose="02040503050406030204" pitchFamily="18" charset="0"/>
                                </a:rPr>
                                <m:t>𝜃</m:t>
                              </m:r>
                            </m:sub>
                          </m:sSub>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𝑎</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𝑄</m:t>
                          </m:r>
                        </m:e>
                        <m:sub>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𝜋</m:t>
                              </m:r>
                            </m:e>
                            <m:sub>
                              <m:r>
                                <a:rPr lang="zh-CN" altLang="en-US" sz="2000" i="1">
                                  <a:latin typeface="Cambria Math" panose="02040503050406030204" pitchFamily="18" charset="0"/>
                                </a:rPr>
                                <m:t>𝜃</m:t>
                              </m:r>
                            </m:sub>
                          </m:sSub>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𝑎</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𝜋</m:t>
                              </m:r>
                            </m:e>
                            <m:sub>
                              <m:r>
                                <a:rPr lang="zh-CN" altLang="en-US" sz="2000" i="1">
                                  <a:latin typeface="Cambria Math" panose="02040503050406030204" pitchFamily="18" charset="0"/>
                                </a:rPr>
                                <m:t>𝜃</m:t>
                              </m:r>
                            </m:sub>
                          </m:sSub>
                        </m:sub>
                      </m:sSub>
                      <m:r>
                        <a:rPr lang="en-US" altLang="zh-CN" sz="2000" i="1">
                          <a:latin typeface="Cambria Math" panose="02040503050406030204" pitchFamily="18" charset="0"/>
                        </a:rPr>
                        <m:t>(</m:t>
                      </m:r>
                      <m:r>
                        <a:rPr lang="en-US" altLang="zh-CN" sz="2000" i="1">
                          <a:latin typeface="Cambria Math" panose="02040503050406030204" pitchFamily="18" charset="0"/>
                        </a:rPr>
                        <m:t>𝑠</m:t>
                      </m:r>
                      <m:r>
                        <a:rPr lang="en-US" altLang="zh-CN" sz="2000" i="1">
                          <a:latin typeface="Cambria Math" panose="02040503050406030204" pitchFamily="18" charset="0"/>
                        </a:rPr>
                        <m:t>)</m:t>
                      </m:r>
                    </m:oMath>
                  </m:oMathPara>
                </a14:m>
                <a:endParaRPr lang="en-US" altLang="zh-CN" sz="2000" dirty="0"/>
              </a:p>
              <a:p>
                <a:r>
                  <a:rPr lang="zh-CN" altLang="en-US" sz="2400" dirty="0"/>
                  <a:t>策略目标函数梯度</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ea typeface="Cambria Math" panose="02040503050406030204" pitchFamily="18" charset="0"/>
                            </a:rPr>
                            <m:t>∇</m:t>
                          </m:r>
                        </m:e>
                        <m:sub>
                          <m:r>
                            <a:rPr lang="zh-CN" altLang="en-US" sz="2000" i="1">
                              <a:latin typeface="Cambria Math" panose="02040503050406030204" pitchFamily="18" charset="0"/>
                            </a:rPr>
                            <m:t>𝜃</m:t>
                          </m:r>
                        </m:sub>
                      </m:sSub>
                      <m:r>
                        <a:rPr lang="en-US" altLang="zh-CN" sz="2000" i="1">
                          <a:latin typeface="Cambria Math" panose="02040503050406030204" pitchFamily="18" charset="0"/>
                        </a:rPr>
                        <m:t>𝐽</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𝜋</m:t>
                              </m:r>
                            </m:e>
                            <m:sub>
                              <m:r>
                                <a:rPr lang="zh-CN" altLang="en-US" sz="2000" i="1">
                                  <a:latin typeface="Cambria Math" panose="02040503050406030204" pitchFamily="18" charset="0"/>
                                </a:rPr>
                                <m:t>𝜃</m:t>
                              </m:r>
                            </m:sub>
                          </m:sSub>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ea typeface="Cambria Math" panose="02040503050406030204" pitchFamily="18" charset="0"/>
                            </a:rPr>
                            <m:t>∇</m:t>
                          </m:r>
                        </m:e>
                        <m:sub>
                          <m:r>
                            <a:rPr lang="zh-CN" altLang="en-US" sz="2000" i="1">
                              <a:latin typeface="Cambria Math" panose="02040503050406030204" pitchFamily="18" charset="0"/>
                            </a:rPr>
                            <m:t>𝜃</m:t>
                          </m:r>
                        </m:sub>
                      </m:sSub>
                      <m:r>
                        <a:rPr lang="en-US" altLang="zh-CN" sz="2000" i="1">
                          <a:latin typeface="Cambria Math" panose="02040503050406030204" pitchFamily="18" charset="0"/>
                        </a:rPr>
                        <m:t>𝑙𝑜𝑔</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𝜋</m:t>
                          </m:r>
                        </m:e>
                        <m:sub>
                          <m:r>
                            <a:rPr lang="zh-CN" altLang="en-US" sz="2000" i="1">
                              <a:latin typeface="Cambria Math" panose="02040503050406030204" pitchFamily="18" charset="0"/>
                            </a:rPr>
                            <m:t>𝜃</m:t>
                          </m:r>
                        </m:sub>
                      </m:sSub>
                      <m:r>
                        <a:rPr lang="en-US" altLang="zh-CN" sz="2000" i="1">
                          <a:latin typeface="Cambria Math" panose="02040503050406030204" pitchFamily="18" charset="0"/>
                        </a:rPr>
                        <m:t>(</m:t>
                      </m:r>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𝑎</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𝜋</m:t>
                              </m:r>
                            </m:e>
                            <m:sub>
                              <m:r>
                                <a:rPr lang="zh-CN" altLang="en-US" sz="2000" i="1">
                                  <a:latin typeface="Cambria Math" panose="02040503050406030204" pitchFamily="18" charset="0"/>
                                </a:rPr>
                                <m:t>𝜃</m:t>
                              </m:r>
                            </m:sub>
                          </m:sSub>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𝑎</m:t>
                          </m:r>
                        </m:e>
                      </m:d>
                      <m:r>
                        <a:rPr lang="en-US" altLang="zh-CN" sz="2000" i="1">
                          <a:latin typeface="Cambria Math" panose="02040503050406030204" pitchFamily="18" charset="0"/>
                        </a:rPr>
                        <m:t>]</m:t>
                      </m:r>
                    </m:oMath>
                  </m:oMathPara>
                </a14:m>
                <a:endParaRPr lang="en-US" altLang="zh-CN" sz="2000" dirty="0"/>
              </a:p>
              <a:p>
                <a:pPr lvl="1">
                  <a:buFont typeface="Wingdings" panose="05000000000000000000" pitchFamily="2" charset="2"/>
                  <a:buChar char="Ø"/>
                </a:pPr>
                <a:r>
                  <a:rPr lang="zh-CN" altLang="en-US" sz="2000" dirty="0"/>
                  <a:t>优势函数相当于记录了在状态</a:t>
                </a:r>
                <a14:m>
                  <m:oMath xmlns:m="http://schemas.openxmlformats.org/officeDocument/2006/math">
                    <m:r>
                      <a:rPr lang="en-US" altLang="zh-CN" sz="2000" i="1" dirty="0" smtClean="0">
                        <a:latin typeface="Cambria Math" panose="02040503050406030204" pitchFamily="18" charset="0"/>
                      </a:rPr>
                      <m:t>𝑠</m:t>
                    </m:r>
                  </m:oMath>
                </a14:m>
                <a:r>
                  <a:rPr lang="zh-CN" altLang="en-US" sz="2000" dirty="0"/>
                  <a:t>时采取行动</a:t>
                </a:r>
                <a14:m>
                  <m:oMath xmlns:m="http://schemas.openxmlformats.org/officeDocument/2006/math">
                    <m:r>
                      <a:rPr lang="en-US" altLang="zh-CN" sz="2000" i="1" dirty="0" smtClean="0">
                        <a:latin typeface="Cambria Math" panose="02040503050406030204" pitchFamily="18" charset="0"/>
                      </a:rPr>
                      <m:t>𝑎</m:t>
                    </m:r>
                  </m:oMath>
                </a14:m>
                <a:r>
                  <a:rPr lang="zh-CN" altLang="en-US" sz="2000" dirty="0"/>
                  <a:t>会比停留在状态</a:t>
                </a:r>
                <a14:m>
                  <m:oMath xmlns:m="http://schemas.openxmlformats.org/officeDocument/2006/math">
                    <m:r>
                      <a:rPr lang="en-US" altLang="zh-CN" sz="2000" i="1" dirty="0" smtClean="0">
                        <a:latin typeface="Cambria Math" panose="02040503050406030204" pitchFamily="18" charset="0"/>
                      </a:rPr>
                      <m:t>𝑠</m:t>
                    </m:r>
                  </m:oMath>
                </a14:m>
                <a:r>
                  <a:rPr lang="zh-CN" altLang="en-US" sz="2000" dirty="0"/>
                  <a:t>多出的价值，这正好与策略改善的目标是一致的</a:t>
                </a:r>
                <a:r>
                  <a:rPr lang="en-US" altLang="zh-CN" sz="2000" dirty="0"/>
                  <a:t>,</a:t>
                </a:r>
                <a:r>
                  <a:rPr lang="zh-CN" altLang="en-US" sz="2000" dirty="0"/>
                  <a:t>由于优势函数考虑的是价值的增量，因而大大减少了策略梯度的变异性，提高算法的稳定性。</a:t>
                </a:r>
                <a:endParaRPr lang="en-US" altLang="zh-CN" sz="2000" dirty="0"/>
              </a:p>
              <a:p>
                <a:pPr marL="0" indent="0">
                  <a:buNone/>
                </a:pPr>
                <a:endParaRPr lang="en-US" altLang="zh-CN" sz="2000" dirty="0"/>
              </a:p>
              <a:p>
                <a:pPr marL="0" indent="0">
                  <a:buNone/>
                </a:pPr>
                <a:endParaRPr lang="en-US" altLang="zh-CN" sz="2000" dirty="0"/>
              </a:p>
              <a:p>
                <a:endParaRPr lang="en-US" altLang="zh-CN" sz="2400" dirty="0"/>
              </a:p>
            </p:txBody>
          </p:sp>
        </mc:Choice>
        <mc:Fallback xmlns="">
          <p:sp>
            <p:nvSpPr>
              <p:cNvPr id="3" name="内容占位符 2">
                <a:extLst>
                  <a:ext uri="{FF2B5EF4-FFF2-40B4-BE49-F238E27FC236}">
                    <a16:creationId xmlns:a16="http://schemas.microsoft.com/office/drawing/2014/main" id="{350E6C5B-B943-4C2B-A8AE-F2E468785A04}"/>
                  </a:ext>
                </a:extLst>
              </p:cNvPr>
              <p:cNvSpPr>
                <a:spLocks noGrp="1" noRot="1" noChangeAspect="1" noMove="1" noResize="1" noEditPoints="1" noAdjustHandles="1" noChangeArrowheads="1" noChangeShapeType="1" noTextEdit="1"/>
              </p:cNvSpPr>
              <p:nvPr>
                <p:ph idx="1"/>
              </p:nvPr>
            </p:nvSpPr>
            <p:spPr>
              <a:xfrm>
                <a:off x="838200" y="1373561"/>
                <a:ext cx="10515600" cy="5119313"/>
              </a:xfrm>
              <a:blipFill>
                <a:blip r:embed="rId2"/>
                <a:stretch>
                  <a:fillRect l="-812" t="-1548"/>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9C8F2F6C-D012-44E7-8790-08E55C90ED53}"/>
              </a:ext>
            </a:extLst>
          </p:cNvPr>
          <p:cNvPicPr>
            <a:picLocks noChangeAspect="1"/>
          </p:cNvPicPr>
          <p:nvPr/>
        </p:nvPicPr>
        <p:blipFill>
          <a:blip r:embed="rId3"/>
          <a:stretch>
            <a:fillRect/>
          </a:stretch>
        </p:blipFill>
        <p:spPr>
          <a:xfrm>
            <a:off x="2959509" y="1769812"/>
            <a:ext cx="6272981" cy="1725070"/>
          </a:xfrm>
          <a:prstGeom prst="rect">
            <a:avLst/>
          </a:prstGeom>
        </p:spPr>
      </p:pic>
    </p:spTree>
    <p:extLst>
      <p:ext uri="{BB962C8B-B14F-4D97-AF65-F5344CB8AC3E}">
        <p14:creationId xmlns:p14="http://schemas.microsoft.com/office/powerpoint/2010/main" val="4022698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150BC6-E3D6-4F3B-ADBE-AE2B46453DD0}"/>
              </a:ext>
            </a:extLst>
          </p:cNvPr>
          <p:cNvSpPr>
            <a:spLocks noGrp="1"/>
          </p:cNvSpPr>
          <p:nvPr>
            <p:ph type="title"/>
          </p:nvPr>
        </p:nvSpPr>
        <p:spPr/>
        <p:txBody>
          <a:bodyPr>
            <a:normAutofit/>
          </a:bodyPr>
          <a:lstStyle/>
          <a:p>
            <a:r>
              <a:rPr lang="en-US" altLang="zh-CN" sz="3600" dirty="0"/>
              <a:t>Actor-Critic</a:t>
            </a:r>
            <a:r>
              <a:rPr lang="zh-CN" altLang="en-US" sz="3600" dirty="0"/>
              <a:t>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BE401DD-EDB9-47AC-8DF7-81CCD4A4FB94}"/>
                  </a:ext>
                </a:extLst>
              </p:cNvPr>
              <p:cNvSpPr>
                <a:spLocks noGrp="1"/>
              </p:cNvSpPr>
              <p:nvPr>
                <p:ph idx="1"/>
              </p:nvPr>
            </p:nvSpPr>
            <p:spPr>
              <a:xfrm>
                <a:off x="838200" y="1874787"/>
                <a:ext cx="10515600" cy="4351338"/>
              </a:xfrm>
            </p:spPr>
            <p:txBody>
              <a:bodyPr>
                <a:normAutofit/>
              </a:bodyPr>
              <a:lstStyle/>
              <a:p>
                <a:r>
                  <a:rPr lang="zh-CN" altLang="en-US" sz="2400" dirty="0"/>
                  <a:t>在引入优势函数后，</a:t>
                </a:r>
                <a:r>
                  <a:rPr lang="en-US" altLang="zh-CN" sz="2400" dirty="0"/>
                  <a:t>Critic</a:t>
                </a:r>
                <a:r>
                  <a:rPr lang="zh-CN" altLang="en-US" sz="2400" dirty="0"/>
                  <a:t>函数可以仅是优势函数的价值近似。由于优势函数的计算需要通过行为价值函数和状态价值函数相减得到</a:t>
                </a:r>
                <a:endParaRPr lang="en-US" altLang="zh-CN" sz="2400" dirty="0"/>
              </a:p>
              <a:p>
                <a:pPr lvl="1">
                  <a:buFont typeface="Wingdings" panose="05000000000000000000" pitchFamily="2" charset="2"/>
                  <a:buChar char="Ø"/>
                </a:pPr>
                <a:r>
                  <a:rPr lang="zh-CN" altLang="en-US" sz="2000" dirty="0"/>
                  <a:t>设置两套价值近似参数，一个用来近似行为价值函数，另一套用来近似状态价值函数</a:t>
                </a:r>
                <a:endParaRPr lang="en-US" altLang="zh-CN" sz="2000" dirty="0"/>
              </a:p>
              <a:p>
                <a:r>
                  <a:rPr lang="zh-CN" altLang="en-US" sz="2400" dirty="0"/>
                  <a:t>有必要设置两套函数近似来计算优势函数吗？</a:t>
                </a:r>
                <a:r>
                  <a:rPr lang="en-US" altLang="zh-CN" sz="2400" dirty="0"/>
                  <a:t>No</a:t>
                </a:r>
              </a:p>
              <a:p>
                <a:pPr lvl="1">
                  <a:buFont typeface="Wingdings" panose="05000000000000000000" pitchFamily="2" charset="2"/>
                  <a:buChar char="p"/>
                </a:pPr>
                <a:r>
                  <a:rPr lang="en-US" altLang="zh-CN" sz="2000" b="1" dirty="0"/>
                  <a:t>MC</a:t>
                </a:r>
                <a:r>
                  <a:rPr lang="zh-CN" altLang="en-US" sz="2000" b="1" dirty="0"/>
                  <a:t>学习</a:t>
                </a:r>
                <a:r>
                  <a:rPr lang="en-US" altLang="zh-CN" sz="2000" dirty="0"/>
                  <a:t>:</a:t>
                </a:r>
                <a:r>
                  <a:rPr lang="zh-CN" altLang="en-US" sz="2000" dirty="0"/>
                  <a:t>行为价值函数与最后回报有关，状态价值函数也与最后回报有关，使用一套参数</a:t>
                </a:r>
                <a14:m>
                  <m:oMath xmlns:m="http://schemas.openxmlformats.org/officeDocument/2006/math">
                    <m:r>
                      <a:rPr lang="en-US" altLang="zh-CN" sz="2000" b="0" i="1" smtClean="0">
                        <a:latin typeface="Cambria Math" panose="02040503050406030204" pitchFamily="18" charset="0"/>
                      </a:rPr>
                      <m:t>𝑤</m:t>
                    </m:r>
                  </m:oMath>
                </a14:m>
                <a:r>
                  <a:rPr lang="zh-CN" altLang="en-US" sz="2000" dirty="0"/>
                  <a:t>来近似状态价值函数：</a:t>
                </a:r>
                <a:endParaRPr lang="en-US" altLang="zh-CN" sz="2000" dirty="0"/>
              </a:p>
              <a:p>
                <a:pPr marL="457200" lvl="1" indent="0">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𝑤</m:t>
                      </m:r>
                      <m:r>
                        <a:rPr lang="en-US" altLang="zh-CN" sz="1800" i="1">
                          <a:latin typeface="Cambria Math" panose="02040503050406030204" pitchFamily="18" charset="0"/>
                          <a:ea typeface="Cambria Math" panose="02040503050406030204" pitchFamily="18" charset="0"/>
                        </a:rPr>
                        <m:t>=</m:t>
                      </m:r>
                      <m:r>
                        <a:rPr lang="zh-CN" altLang="en-US" sz="1800" i="1">
                          <a:latin typeface="Cambria Math" panose="02040503050406030204" pitchFamily="18" charset="0"/>
                          <a:ea typeface="Cambria Math" panose="02040503050406030204" pitchFamily="18" charset="0"/>
                        </a:rPr>
                        <m:t>𝛼</m:t>
                      </m:r>
                      <m:d>
                        <m:dPr>
                          <m:ctrlPr>
                            <a:rPr lang="en-US" altLang="zh-CN" sz="1800" i="1">
                              <a:latin typeface="Cambria Math" panose="02040503050406030204" pitchFamily="18" charset="0"/>
                              <a:ea typeface="Cambria Math" panose="02040503050406030204" pitchFamily="18" charset="0"/>
                            </a:rPr>
                          </m:ctrlPr>
                        </m:dPr>
                        <m:e>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𝐺</m:t>
                              </m:r>
                            </m:e>
                            <m:sub>
                              <m:r>
                                <a:rPr lang="en-US" altLang="zh-CN" sz="1800" i="1">
                                  <a:latin typeface="Cambria Math" panose="02040503050406030204" pitchFamily="18" charset="0"/>
                                  <a:ea typeface="Cambria Math" panose="02040503050406030204" pitchFamily="18" charset="0"/>
                                </a:rPr>
                                <m:t>𝑡</m:t>
                              </m:r>
                            </m:sub>
                          </m:sSub>
                          <m:d>
                            <m:dPr>
                              <m:ctrlPr>
                                <a:rPr lang="en-US" altLang="zh-CN" sz="1800" i="1">
                                  <a:latin typeface="Cambria Math" panose="02040503050406030204" pitchFamily="18" charset="0"/>
                                  <a:ea typeface="Cambria Math" panose="02040503050406030204" pitchFamily="18" charset="0"/>
                                </a:rPr>
                              </m:ctrlPr>
                            </m:dPr>
                            <m:e>
                              <m:r>
                                <a:rPr lang="en-US" altLang="zh-CN" sz="1800" i="1">
                                  <a:latin typeface="Cambria Math" panose="02040503050406030204" pitchFamily="18" charset="0"/>
                                  <a:ea typeface="Cambria Math" panose="02040503050406030204" pitchFamily="18" charset="0"/>
                                </a:rPr>
                                <m:t>𝑠</m:t>
                              </m:r>
                            </m:e>
                          </m:d>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𝑉</m:t>
                              </m:r>
                            </m:e>
                            <m:sub>
                              <m:r>
                                <a:rPr lang="en-US" altLang="zh-CN" sz="1800" i="1">
                                  <a:latin typeface="Cambria Math" panose="02040503050406030204" pitchFamily="18" charset="0"/>
                                  <a:ea typeface="Cambria Math" panose="02040503050406030204" pitchFamily="18" charset="0"/>
                                </a:rPr>
                                <m:t>𝑤</m:t>
                              </m:r>
                            </m:sub>
                          </m:sSub>
                          <m:d>
                            <m:dPr>
                              <m:ctrlPr>
                                <a:rPr lang="en-US" altLang="zh-CN" sz="1800" i="1">
                                  <a:latin typeface="Cambria Math" panose="02040503050406030204" pitchFamily="18" charset="0"/>
                                  <a:ea typeface="Cambria Math" panose="02040503050406030204" pitchFamily="18" charset="0"/>
                                </a:rPr>
                              </m:ctrlPr>
                            </m:dPr>
                            <m:e>
                              <m:r>
                                <a:rPr lang="en-US" altLang="zh-CN" sz="1800" i="1">
                                  <a:latin typeface="Cambria Math" panose="02040503050406030204" pitchFamily="18" charset="0"/>
                                  <a:ea typeface="Cambria Math" panose="02040503050406030204" pitchFamily="18" charset="0"/>
                                </a:rPr>
                                <m:t>𝑠</m:t>
                              </m:r>
                            </m:e>
                          </m:d>
                        </m:e>
                      </m:d>
                      <m:r>
                        <a:rPr lang="en-US" altLang="zh-CN" sz="1800" i="1">
                          <a:latin typeface="Cambria Math" panose="02040503050406030204" pitchFamily="18" charset="0"/>
                          <a:ea typeface="Cambria Math" panose="02040503050406030204" pitchFamily="18" charset="0"/>
                        </a:rPr>
                        <m:t>𝑥</m:t>
                      </m:r>
                      <m: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𝑠</m:t>
                      </m:r>
                      <m:r>
                        <a:rPr lang="en-US" altLang="zh-CN" sz="1800" i="1">
                          <a:latin typeface="Cambria Math" panose="02040503050406030204" pitchFamily="18" charset="0"/>
                          <a:ea typeface="Cambria Math" panose="02040503050406030204" pitchFamily="18" charset="0"/>
                        </a:rPr>
                        <m:t>)</m:t>
                      </m:r>
                    </m:oMath>
                  </m:oMathPara>
                </a14:m>
                <a:endParaRPr lang="en-US" altLang="zh-CN" sz="1800" dirty="0"/>
              </a:p>
              <a:p>
                <a:pPr lvl="2"/>
                <a:r>
                  <a:rPr lang="zh-CN" altLang="en-US" sz="1800" dirty="0"/>
                  <a:t>训练完毕得到近似状态价值函数</a:t>
                </a:r>
                <a:endParaRPr lang="en-US" altLang="zh-CN" sz="1800" dirty="0"/>
              </a:p>
              <a:p>
                <a:pPr marL="914400" lvl="2" indent="0">
                  <a:buNone/>
                </a:pPr>
                <a:endParaRPr lang="en-US" altLang="zh-CN" sz="1800" dirty="0"/>
              </a:p>
              <a:p>
                <a:pPr marL="914400" lvl="2" indent="0">
                  <a:buNone/>
                </a:pPr>
                <a:r>
                  <a:rPr lang="zh-CN" altLang="en-US" dirty="0"/>
                  <a:t>类似的，策略梯度为：</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m:t>
                        </m:r>
                      </m:e>
                      <m:sub>
                        <m:r>
                          <a:rPr lang="zh-CN" altLang="en-US" i="1">
                            <a:latin typeface="Cambria Math" panose="02040503050406030204" pitchFamily="18" charset="0"/>
                          </a:rPr>
                          <m:t>𝜃</m:t>
                        </m:r>
                      </m:sub>
                    </m:sSub>
                    <m:r>
                      <a:rPr lang="en-US" altLang="zh-CN" i="1">
                        <a:latin typeface="Cambria Math" panose="02040503050406030204" pitchFamily="18" charset="0"/>
                      </a:rPr>
                      <m:t>𝐽</m:t>
                    </m:r>
                    <m:d>
                      <m:dPr>
                        <m:ctrlPr>
                          <a:rPr lang="en-US" altLang="zh-CN" i="1">
                            <a:latin typeface="Cambria Math" panose="02040503050406030204" pitchFamily="18" charset="0"/>
                          </a:rPr>
                        </m:ctrlPr>
                      </m:dPr>
                      <m:e>
                        <m:r>
                          <a:rPr lang="zh-CN" altLang="en-US" i="1">
                            <a:latin typeface="Cambria Math" panose="02040503050406030204" pitchFamily="18" charset="0"/>
                          </a:rPr>
                          <m:t>𝜃</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𝜃</m:t>
                            </m:r>
                          </m:sub>
                        </m:sSub>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m:t>
                        </m:r>
                      </m:e>
                      <m:sub>
                        <m:r>
                          <a:rPr lang="zh-CN" altLang="en-US" i="1">
                            <a:latin typeface="Cambria Math" panose="02040503050406030204" pitchFamily="18" charset="0"/>
                          </a:rPr>
                          <m:t>𝜃</m:t>
                        </m:r>
                      </m:sub>
                    </m:sSub>
                    <m:r>
                      <a:rPr lang="en-US" altLang="zh-CN" i="1">
                        <a:latin typeface="Cambria Math" panose="02040503050406030204" pitchFamily="18" charset="0"/>
                      </a:rPr>
                      <m:t>𝑙𝑜𝑔</m:t>
                    </m:r>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𝜃</m:t>
                        </m:r>
                      </m:sub>
                    </m:sSub>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𝜃</m:t>
                            </m:r>
                          </m:sub>
                        </m:sSub>
                      </m:sub>
                    </m:sSub>
                    <m:d>
                      <m:dPr>
                        <m:ctrlPr>
                          <a:rPr lang="en-US" altLang="zh-CN" i="1">
                            <a:latin typeface="Cambria Math" panose="02040503050406030204" pitchFamily="18" charset="0"/>
                          </a:rPr>
                        </m:ctrlPr>
                      </m:dPr>
                      <m:e>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m:t>
                    </m:r>
                  </m:oMath>
                </a14:m>
                <a:endParaRPr lang="en-US" altLang="zh-CN" dirty="0"/>
              </a:p>
              <a:p>
                <a:pPr marL="914400" lvl="2" indent="0">
                  <a:buNone/>
                </a:pPr>
                <a:r>
                  <a:rPr lang="zh-CN" altLang="en-US" dirty="0"/>
                  <a:t>使用状态</a:t>
                </a:r>
                <a:r>
                  <a:rPr lang="en-US" altLang="zh-CN" dirty="0"/>
                  <a:t>-</a:t>
                </a:r>
                <a:r>
                  <a:rPr lang="zh-CN" altLang="en-US" dirty="0"/>
                  <a:t>行为回报来更新策略函数</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𝜃</m:t>
                        </m:r>
                      </m:sub>
                    </m:sSub>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oMath>
                </a14:m>
                <a:r>
                  <a:rPr lang="zh-CN" altLang="en-US" dirty="0"/>
                  <a:t>的参数</a:t>
                </a:r>
                <a14:m>
                  <m:oMath xmlns:m="http://schemas.openxmlformats.org/officeDocument/2006/math">
                    <m:r>
                      <a:rPr lang="zh-CN" altLang="en-US" i="1">
                        <a:latin typeface="Cambria Math" panose="02040503050406030204" pitchFamily="18" charset="0"/>
                      </a:rPr>
                      <m:t>𝜃</m:t>
                    </m:r>
                  </m:oMath>
                </a14:m>
                <a:r>
                  <a:rPr lang="zh-CN" altLang="en-US" dirty="0"/>
                  <a:t>：</a:t>
                </a:r>
                <a:endParaRPr lang="en-US" altLang="zh-CN" sz="2000" dirty="0"/>
              </a:p>
              <a:p>
                <a:pPr marL="914400" lvl="2" indent="0">
                  <a:buNone/>
                </a:pP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r>
                        <a:rPr lang="zh-CN" altLang="en-US" sz="1800" i="1" smtClean="0">
                          <a:latin typeface="Cambria Math" panose="02040503050406030204" pitchFamily="18" charset="0"/>
                          <a:ea typeface="Cambria Math" panose="02040503050406030204" pitchFamily="18" charset="0"/>
                        </a:rPr>
                        <m:t>𝜃</m:t>
                      </m:r>
                      <m:r>
                        <a:rPr lang="en-US" altLang="zh-CN" sz="1800" i="1">
                          <a:latin typeface="Cambria Math" panose="02040503050406030204" pitchFamily="18" charset="0"/>
                          <a:ea typeface="Cambria Math" panose="02040503050406030204" pitchFamily="18" charset="0"/>
                        </a:rPr>
                        <m:t>=</m:t>
                      </m:r>
                      <m:r>
                        <a:rPr lang="zh-CN" altLang="en-US" sz="1800" i="1" smtClean="0">
                          <a:latin typeface="Cambria Math" panose="02040503050406030204" pitchFamily="18" charset="0"/>
                          <a:ea typeface="Cambria Math" panose="02040503050406030204" pitchFamily="18" charset="0"/>
                        </a:rPr>
                        <m:t>𝛼</m:t>
                      </m:r>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𝐺</m:t>
                          </m:r>
                        </m:e>
                        <m:sub>
                          <m:r>
                            <a:rPr lang="en-US" altLang="zh-CN" sz="1800" b="0" i="1" smtClean="0">
                              <a:latin typeface="Cambria Math" panose="02040503050406030204" pitchFamily="18" charset="0"/>
                              <a:ea typeface="Cambria Math" panose="02040503050406030204" pitchFamily="18" charset="0"/>
                            </a:rPr>
                            <m:t>𝑡</m:t>
                          </m:r>
                        </m:sub>
                      </m:sSub>
                      <m:d>
                        <m:dPr>
                          <m:ctrlPr>
                            <a:rPr lang="en-US" altLang="zh-CN" sz="1800" b="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𝑠</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𝑎</m:t>
                          </m:r>
                        </m:e>
                      </m:d>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𝑉</m:t>
                          </m:r>
                        </m:e>
                        <m:sub>
                          <m:r>
                            <a:rPr lang="en-US" altLang="zh-CN" sz="1800" b="0" i="1" smtClean="0">
                              <a:latin typeface="Cambria Math" panose="02040503050406030204" pitchFamily="18" charset="0"/>
                              <a:ea typeface="Cambria Math" panose="02040503050406030204" pitchFamily="18" charset="0"/>
                            </a:rPr>
                            <m:t>𝑤</m:t>
                          </m:r>
                        </m:sub>
                      </m:sSub>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𝑠</m:t>
                      </m:r>
                      <m:r>
                        <a:rPr lang="en-US" altLang="zh-CN" sz="1800" b="0" i="1" smtClean="0">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ea typeface="Cambria Math" panose="02040503050406030204" pitchFamily="18" charset="0"/>
                            </a:rPr>
                            <m:t>∇</m:t>
                          </m:r>
                        </m:e>
                        <m:sub>
                          <m:r>
                            <a:rPr lang="zh-CN" altLang="en-US" sz="1800" i="1">
                              <a:latin typeface="Cambria Math" panose="02040503050406030204" pitchFamily="18" charset="0"/>
                            </a:rPr>
                            <m:t>𝜃</m:t>
                          </m:r>
                        </m:sub>
                      </m:sSub>
                      <m:r>
                        <a:rPr lang="en-US" altLang="zh-CN" sz="1800" b="0" i="1" smtClean="0">
                          <a:latin typeface="Cambria Math" panose="02040503050406030204" pitchFamily="18" charset="0"/>
                        </a:rPr>
                        <m:t>𝑙𝑜𝑔</m:t>
                      </m:r>
                      <m:sSub>
                        <m:sSubPr>
                          <m:ctrlPr>
                            <a:rPr lang="en-US" altLang="zh-CN" sz="1800" b="0" i="1" smtClean="0">
                              <a:latin typeface="Cambria Math" panose="02040503050406030204" pitchFamily="18" charset="0"/>
                            </a:rPr>
                          </m:ctrlPr>
                        </m:sSubPr>
                        <m:e>
                          <m:r>
                            <a:rPr lang="zh-CN" altLang="en-US" sz="1800" b="0" i="1" smtClean="0">
                              <a:latin typeface="Cambria Math" panose="02040503050406030204" pitchFamily="18" charset="0"/>
                            </a:rPr>
                            <m:t>𝜋</m:t>
                          </m:r>
                        </m:e>
                        <m:sub>
                          <m:r>
                            <a:rPr lang="zh-CN" altLang="en-US" sz="1800" b="0" i="1" smtClean="0">
                              <a:latin typeface="Cambria Math" panose="02040503050406030204" pitchFamily="18" charset="0"/>
                            </a:rPr>
                            <m:t>𝜃</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𝑠</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oMath>
                  </m:oMathPara>
                </a14:m>
                <a:endParaRPr lang="en-US" altLang="zh-CN" sz="1800" dirty="0"/>
              </a:p>
              <a:p>
                <a:pPr marL="457200" lvl="1" indent="0">
                  <a:buNone/>
                </a:pPr>
                <a:endParaRPr lang="en-US" altLang="zh-CN" dirty="0"/>
              </a:p>
              <a:p>
                <a:pPr lvl="1">
                  <a:buFont typeface="Wingdings" panose="05000000000000000000" pitchFamily="2" charset="2"/>
                  <a:buChar char="p"/>
                </a:pP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FBE401DD-EDB9-47AC-8DF7-81CCD4A4FB94}"/>
                  </a:ext>
                </a:extLst>
              </p:cNvPr>
              <p:cNvSpPr>
                <a:spLocks noGrp="1" noRot="1" noChangeAspect="1" noMove="1" noResize="1" noEditPoints="1" noAdjustHandles="1" noChangeArrowheads="1" noChangeShapeType="1" noTextEdit="1"/>
              </p:cNvSpPr>
              <p:nvPr>
                <p:ph idx="1"/>
              </p:nvPr>
            </p:nvSpPr>
            <p:spPr>
              <a:xfrm>
                <a:off x="838200" y="1874787"/>
                <a:ext cx="10515600" cy="4351338"/>
              </a:xfrm>
              <a:blipFill>
                <a:blip r:embed="rId2"/>
                <a:stretch>
                  <a:fillRect l="-812" t="-1823"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615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B258691-302C-49C6-A841-3DA8339B2693}"/>
                  </a:ext>
                </a:extLst>
              </p:cNvPr>
              <p:cNvSpPr>
                <a:spLocks noGrp="1"/>
              </p:cNvSpPr>
              <p:nvPr>
                <p:ph idx="1"/>
              </p:nvPr>
            </p:nvSpPr>
            <p:spPr>
              <a:xfrm>
                <a:off x="838200" y="811163"/>
                <a:ext cx="10515600" cy="5938682"/>
              </a:xfrm>
            </p:spPr>
            <p:txBody>
              <a:bodyPr>
                <a:normAutofit lnSpcReduction="10000"/>
              </a:bodyPr>
              <a:lstStyle/>
              <a:p>
                <a:r>
                  <a:rPr lang="zh-CN" altLang="en-US" sz="2600" dirty="0"/>
                  <a:t>有必要设置两套函数近似来计算优势函数吗？</a:t>
                </a:r>
                <a:r>
                  <a:rPr lang="en-US" altLang="zh-CN" sz="2600" dirty="0"/>
                  <a:t>No</a:t>
                </a:r>
              </a:p>
              <a:p>
                <a:pPr lvl="1">
                  <a:buFont typeface="Wingdings" panose="05000000000000000000" pitchFamily="2" charset="2"/>
                  <a:buChar char="p"/>
                </a:pPr>
                <a:r>
                  <a:rPr lang="zh-CN" altLang="en-US" sz="2200" dirty="0"/>
                  <a:t>时序差分学习：其实基于真实价值函数</a:t>
                </a:r>
                <a14:m>
                  <m:oMath xmlns:m="http://schemas.openxmlformats.org/officeDocument/2006/math">
                    <m:sSub>
                      <m:sSubPr>
                        <m:ctrlPr>
                          <a:rPr lang="en-US" altLang="zh-CN" sz="2200" i="1" smtClean="0">
                            <a:latin typeface="Cambria Math" panose="02040503050406030204" pitchFamily="18" charset="0"/>
                          </a:rPr>
                        </m:ctrlPr>
                      </m:sSubPr>
                      <m:e>
                        <m:r>
                          <a:rPr lang="en-US" altLang="zh-CN" sz="2200" b="0" i="1" smtClean="0">
                            <a:latin typeface="Cambria Math" panose="02040503050406030204" pitchFamily="18" charset="0"/>
                          </a:rPr>
                          <m:t>𝑉</m:t>
                        </m:r>
                      </m:e>
                      <m:sub>
                        <m:sSub>
                          <m:sSubPr>
                            <m:ctrlPr>
                              <a:rPr lang="en-US" altLang="zh-CN" sz="2200" i="1" smtClean="0">
                                <a:latin typeface="Cambria Math" panose="02040503050406030204" pitchFamily="18" charset="0"/>
                              </a:rPr>
                            </m:ctrlPr>
                          </m:sSubPr>
                          <m:e>
                            <m:r>
                              <a:rPr lang="zh-CN" altLang="en-US" sz="2200" i="1" smtClean="0">
                                <a:latin typeface="Cambria Math" panose="02040503050406030204" pitchFamily="18" charset="0"/>
                              </a:rPr>
                              <m:t>𝜋</m:t>
                            </m:r>
                          </m:e>
                          <m:sub>
                            <m:r>
                              <a:rPr lang="zh-CN" altLang="en-US" sz="2200" i="1" smtClean="0">
                                <a:latin typeface="Cambria Math" panose="02040503050406030204" pitchFamily="18" charset="0"/>
                              </a:rPr>
                              <m:t>𝜃</m:t>
                            </m:r>
                          </m:sub>
                        </m:sSub>
                      </m:sub>
                    </m:sSub>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𝑠</m:t>
                    </m:r>
                    <m:r>
                      <a:rPr lang="en-US" altLang="zh-CN" sz="2200" b="0" i="1" smtClean="0">
                        <a:latin typeface="Cambria Math" panose="02040503050406030204" pitchFamily="18" charset="0"/>
                      </a:rPr>
                      <m:t>)</m:t>
                    </m:r>
                  </m:oMath>
                </a14:m>
                <a:r>
                  <a:rPr lang="zh-CN" altLang="en-US" sz="2200" dirty="0"/>
                  <a:t>的</a:t>
                </a:r>
                <a:r>
                  <a:rPr lang="en-US" altLang="zh-CN" sz="2200" dirty="0"/>
                  <a:t>TD</a:t>
                </a:r>
                <a:r>
                  <a:rPr lang="zh-CN" altLang="en-US" sz="2200" dirty="0"/>
                  <a:t>误差</a:t>
                </a:r>
                <a14:m>
                  <m:oMath xmlns:m="http://schemas.openxmlformats.org/officeDocument/2006/math">
                    <m:sSub>
                      <m:sSubPr>
                        <m:ctrlPr>
                          <a:rPr lang="en-US" altLang="zh-CN" sz="2200" i="1" smtClean="0">
                            <a:latin typeface="Cambria Math" panose="02040503050406030204" pitchFamily="18" charset="0"/>
                          </a:rPr>
                        </m:ctrlPr>
                      </m:sSubPr>
                      <m:e>
                        <m:r>
                          <a:rPr lang="zh-CN" altLang="en-US" sz="2200" i="1" smtClean="0">
                            <a:latin typeface="Cambria Math" panose="02040503050406030204" pitchFamily="18" charset="0"/>
                          </a:rPr>
                          <m:t>𝛿</m:t>
                        </m:r>
                      </m:e>
                      <m:sub>
                        <m:sSub>
                          <m:sSubPr>
                            <m:ctrlPr>
                              <a:rPr lang="en-US" altLang="zh-CN" sz="2200" i="1" smtClean="0">
                                <a:latin typeface="Cambria Math" panose="02040503050406030204" pitchFamily="18" charset="0"/>
                              </a:rPr>
                            </m:ctrlPr>
                          </m:sSubPr>
                          <m:e>
                            <m:r>
                              <a:rPr lang="zh-CN" altLang="en-US" sz="2200" i="1" smtClean="0">
                                <a:latin typeface="Cambria Math" panose="02040503050406030204" pitchFamily="18" charset="0"/>
                              </a:rPr>
                              <m:t>𝜋</m:t>
                            </m:r>
                          </m:e>
                          <m:sub>
                            <m:r>
                              <a:rPr lang="zh-CN" altLang="en-US" sz="2200" i="1" smtClean="0">
                                <a:latin typeface="Cambria Math" panose="02040503050406030204" pitchFamily="18" charset="0"/>
                              </a:rPr>
                              <m:t>𝜃</m:t>
                            </m:r>
                          </m:sub>
                        </m:sSub>
                      </m:sub>
                    </m:sSub>
                    <m:r>
                      <a:rPr lang="zh-CN" altLang="en-US" sz="2200" i="1">
                        <a:latin typeface="Cambria Math" panose="02040503050406030204" pitchFamily="18" charset="0"/>
                      </a:rPr>
                      <m:t>的</m:t>
                    </m:r>
                  </m:oMath>
                </a14:m>
                <a:r>
                  <a:rPr lang="zh-CN" altLang="en-US" sz="2200" dirty="0"/>
                  <a:t>期望就是优势函数的无偏差估计：</a:t>
                </a:r>
                <a:endParaRPr lang="en-US" altLang="zh-CN" sz="2200" dirty="0"/>
              </a:p>
              <a:p>
                <a:pPr marL="457200" lvl="1" indent="0">
                  <a:buNone/>
                </a:pPr>
                <a:r>
                  <a:rPr lang="en-US" altLang="zh-CN" dirty="0"/>
                  <a:t>	</a:t>
                </a:r>
                <a:r>
                  <a:rPr lang="zh-CN" altLang="en-US" sz="2200" dirty="0"/>
                  <a:t>我们知道：</a:t>
                </a:r>
                <a:r>
                  <a:rPr lang="en-US" altLang="zh-CN" sz="2200" dirty="0"/>
                  <a:t> </a:t>
                </a:r>
                <a14:m>
                  <m:oMath xmlns:m="http://schemas.openxmlformats.org/officeDocument/2006/math">
                    <m:sSub>
                      <m:sSubPr>
                        <m:ctrlPr>
                          <a:rPr lang="en-US" altLang="zh-CN" sz="2200" i="1">
                            <a:latin typeface="Cambria Math" panose="02040503050406030204" pitchFamily="18" charset="0"/>
                          </a:rPr>
                        </m:ctrlPr>
                      </m:sSubPr>
                      <m:e>
                        <m:r>
                          <a:rPr lang="zh-CN" altLang="en-US" sz="2200" i="1">
                            <a:latin typeface="Cambria Math" panose="02040503050406030204" pitchFamily="18" charset="0"/>
                          </a:rPr>
                          <m:t>𝛿</m:t>
                        </m:r>
                      </m:e>
                      <m:sub>
                        <m:sSub>
                          <m:sSubPr>
                            <m:ctrlPr>
                              <a:rPr lang="en-US" altLang="zh-CN" sz="2200" i="1">
                                <a:latin typeface="Cambria Math" panose="02040503050406030204" pitchFamily="18" charset="0"/>
                              </a:rPr>
                            </m:ctrlPr>
                          </m:sSubPr>
                          <m:e>
                            <m:r>
                              <a:rPr lang="zh-CN" altLang="en-US" sz="2200" i="1">
                                <a:latin typeface="Cambria Math" panose="02040503050406030204" pitchFamily="18" charset="0"/>
                              </a:rPr>
                              <m:t>𝜋</m:t>
                            </m:r>
                          </m:e>
                          <m:sub>
                            <m:r>
                              <a:rPr lang="zh-CN" altLang="en-US" sz="2200" i="1">
                                <a:latin typeface="Cambria Math" panose="02040503050406030204" pitchFamily="18" charset="0"/>
                              </a:rPr>
                              <m:t>𝜃</m:t>
                            </m:r>
                          </m:sub>
                        </m:sSub>
                      </m:sub>
                    </m:sSub>
                  </m:oMath>
                </a14:m>
                <a:r>
                  <a:rPr lang="en-US" altLang="zh-CN" sz="2200" dirty="0"/>
                  <a:t>= </a:t>
                </a:r>
                <a14:m>
                  <m:oMath xmlns:m="http://schemas.openxmlformats.org/officeDocument/2006/math">
                    <m:r>
                      <a:rPr lang="en-US" altLang="zh-CN" sz="2200" i="1">
                        <a:latin typeface="Cambria Math" panose="02040503050406030204" pitchFamily="18" charset="0"/>
                      </a:rPr>
                      <m:t>𝑟</m:t>
                    </m:r>
                    <m:r>
                      <a:rPr lang="en-US" altLang="zh-CN" sz="2200" i="1">
                        <a:latin typeface="Cambria Math" panose="02040503050406030204" pitchFamily="18" charset="0"/>
                      </a:rPr>
                      <m:t>+</m:t>
                    </m:r>
                    <m:r>
                      <a:rPr lang="zh-CN" altLang="en-US" sz="2200" i="1">
                        <a:latin typeface="Cambria Math" panose="02040503050406030204" pitchFamily="18" charset="0"/>
                      </a:rPr>
                      <m:t>𝛾</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𝑉</m:t>
                        </m:r>
                      </m:e>
                      <m:sub>
                        <m:sSub>
                          <m:sSubPr>
                            <m:ctrlPr>
                              <a:rPr lang="en-US" altLang="zh-CN" sz="2200" i="1">
                                <a:latin typeface="Cambria Math" panose="02040503050406030204" pitchFamily="18" charset="0"/>
                              </a:rPr>
                            </m:ctrlPr>
                          </m:sSubPr>
                          <m:e>
                            <m:r>
                              <a:rPr lang="zh-CN" altLang="en-US" sz="2200" i="1">
                                <a:latin typeface="Cambria Math" panose="02040503050406030204" pitchFamily="18" charset="0"/>
                              </a:rPr>
                              <m:t>𝜋</m:t>
                            </m:r>
                          </m:e>
                          <m:sub>
                            <m:r>
                              <a:rPr lang="zh-CN" altLang="en-US" sz="2200" i="1">
                                <a:latin typeface="Cambria Math" panose="02040503050406030204" pitchFamily="18" charset="0"/>
                              </a:rPr>
                              <m:t>𝜃</m:t>
                            </m:r>
                          </m:sub>
                        </m:sSub>
                      </m:sub>
                    </m:sSub>
                    <m:d>
                      <m:dPr>
                        <m:ctrlPr>
                          <a:rPr lang="en-US" altLang="zh-CN" sz="2200" i="1">
                            <a:latin typeface="Cambria Math" panose="02040503050406030204" pitchFamily="18" charset="0"/>
                          </a:rPr>
                        </m:ctrlPr>
                      </m:dPr>
                      <m:e>
                        <m:sSup>
                          <m:sSupPr>
                            <m:ctrlPr>
                              <a:rPr lang="en-US" altLang="zh-CN" sz="2200" i="1">
                                <a:latin typeface="Cambria Math" panose="02040503050406030204" pitchFamily="18" charset="0"/>
                              </a:rPr>
                            </m:ctrlPr>
                          </m:sSupPr>
                          <m:e>
                            <m:r>
                              <a:rPr lang="en-US" altLang="zh-CN" sz="2200" i="1">
                                <a:latin typeface="Cambria Math" panose="02040503050406030204" pitchFamily="18" charset="0"/>
                              </a:rPr>
                              <m:t>𝑠</m:t>
                            </m:r>
                          </m:e>
                          <m:sup>
                            <m:r>
                              <a:rPr lang="en-US" altLang="zh-CN" sz="2200" i="1">
                                <a:latin typeface="Cambria Math" panose="02040503050406030204" pitchFamily="18" charset="0"/>
                              </a:rPr>
                              <m:t>′</m:t>
                            </m:r>
                          </m:sup>
                        </m:sSup>
                      </m:e>
                    </m:d>
                    <m:r>
                      <a:rPr lang="en-US"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𝑉</m:t>
                        </m:r>
                      </m:e>
                      <m:sub>
                        <m:sSub>
                          <m:sSubPr>
                            <m:ctrlPr>
                              <a:rPr lang="en-US" altLang="zh-CN" sz="2200" i="1">
                                <a:latin typeface="Cambria Math" panose="02040503050406030204" pitchFamily="18" charset="0"/>
                              </a:rPr>
                            </m:ctrlPr>
                          </m:sSubPr>
                          <m:e>
                            <m:r>
                              <a:rPr lang="zh-CN" altLang="en-US" sz="2200" i="1">
                                <a:latin typeface="Cambria Math" panose="02040503050406030204" pitchFamily="18" charset="0"/>
                              </a:rPr>
                              <m:t>𝜋</m:t>
                            </m:r>
                          </m:e>
                          <m:sub>
                            <m:r>
                              <a:rPr lang="zh-CN" altLang="en-US" sz="2200" i="1">
                                <a:latin typeface="Cambria Math" panose="02040503050406030204" pitchFamily="18" charset="0"/>
                              </a:rPr>
                              <m:t>𝜃</m:t>
                            </m:r>
                          </m:sub>
                        </m:sSub>
                      </m:sub>
                    </m:sSub>
                    <m:r>
                      <a:rPr lang="en-US" altLang="zh-CN" sz="2200" i="1">
                        <a:latin typeface="Cambria Math" panose="02040503050406030204" pitchFamily="18" charset="0"/>
                      </a:rPr>
                      <m:t>(</m:t>
                    </m:r>
                    <m:r>
                      <a:rPr lang="en-US" altLang="zh-CN" sz="2200" i="1">
                        <a:latin typeface="Cambria Math" panose="02040503050406030204" pitchFamily="18" charset="0"/>
                      </a:rPr>
                      <m:t>𝑠</m:t>
                    </m:r>
                    <m:r>
                      <a:rPr lang="en-US" altLang="zh-CN" sz="2200" i="1">
                        <a:latin typeface="Cambria Math" panose="02040503050406030204" pitchFamily="18" charset="0"/>
                      </a:rPr>
                      <m:t>)</m:t>
                    </m:r>
                  </m:oMath>
                </a14:m>
                <a:endParaRPr lang="en-US" altLang="zh-CN" sz="2200" dirty="0"/>
              </a:p>
              <a:p>
                <a:pPr marL="457200" lvl="1" indent="0">
                  <a:buNone/>
                </a:pPr>
                <a:r>
                  <a:rPr lang="en-US" altLang="zh-CN" dirty="0"/>
                  <a:t>	</a:t>
                </a:r>
                <a:r>
                  <a:rPr lang="zh-CN" altLang="en-US" sz="2200" dirty="0"/>
                  <a:t>由此得到：</a:t>
                </a:r>
                <a:endParaRPr lang="en-US" altLang="zh-CN" sz="2200" dirty="0"/>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sz="1900" i="1" smtClean="0">
                              <a:latin typeface="Cambria Math" panose="02040503050406030204" pitchFamily="18" charset="0"/>
                            </a:rPr>
                          </m:ctrlPr>
                        </m:sSubPr>
                        <m:e>
                          <m:r>
                            <a:rPr lang="en-US" altLang="zh-CN" sz="1900" b="0" i="1" smtClean="0">
                              <a:latin typeface="Cambria Math" panose="02040503050406030204" pitchFamily="18" charset="0"/>
                            </a:rPr>
                            <m:t>𝐸</m:t>
                          </m:r>
                        </m:e>
                        <m:sub>
                          <m:sSub>
                            <m:sSubPr>
                              <m:ctrlPr>
                                <a:rPr lang="en-US" altLang="zh-CN" sz="1900" i="1" smtClean="0">
                                  <a:latin typeface="Cambria Math" panose="02040503050406030204" pitchFamily="18" charset="0"/>
                                </a:rPr>
                              </m:ctrlPr>
                            </m:sSubPr>
                            <m:e>
                              <m:r>
                                <a:rPr lang="zh-CN" altLang="en-US" sz="1900" i="1" smtClean="0">
                                  <a:latin typeface="Cambria Math" panose="02040503050406030204" pitchFamily="18" charset="0"/>
                                </a:rPr>
                                <m:t>𝜋</m:t>
                              </m:r>
                            </m:e>
                            <m:sub>
                              <m:r>
                                <a:rPr lang="zh-CN" altLang="en-US" sz="1900" i="1" smtClean="0">
                                  <a:latin typeface="Cambria Math" panose="02040503050406030204" pitchFamily="18" charset="0"/>
                                </a:rPr>
                                <m:t>𝜃</m:t>
                              </m:r>
                            </m:sub>
                          </m:sSub>
                        </m:sub>
                      </m:sSub>
                      <m:d>
                        <m:dPr>
                          <m:begChr m:val="["/>
                          <m:endChr m:val="]"/>
                          <m:ctrlPr>
                            <a:rPr lang="en-US" altLang="zh-CN" sz="1900" b="0" i="1" smtClean="0">
                              <a:latin typeface="Cambria Math" panose="02040503050406030204" pitchFamily="18" charset="0"/>
                            </a:rPr>
                          </m:ctrlPr>
                        </m:dPr>
                        <m:e>
                          <m:sSub>
                            <m:sSubPr>
                              <m:ctrlPr>
                                <a:rPr lang="en-US" altLang="zh-CN" sz="1900" i="1">
                                  <a:latin typeface="Cambria Math" panose="02040503050406030204" pitchFamily="18" charset="0"/>
                                </a:rPr>
                              </m:ctrlPr>
                            </m:sSubPr>
                            <m:e>
                              <m:r>
                                <a:rPr lang="zh-CN" altLang="en-US" sz="1900" i="1">
                                  <a:latin typeface="Cambria Math" panose="02040503050406030204" pitchFamily="18" charset="0"/>
                                </a:rPr>
                                <m:t>𝛿</m:t>
                              </m:r>
                            </m:e>
                            <m:sub>
                              <m:sSub>
                                <m:sSubPr>
                                  <m:ctrlPr>
                                    <a:rPr lang="en-US" altLang="zh-CN" sz="1900" i="1">
                                      <a:latin typeface="Cambria Math" panose="02040503050406030204" pitchFamily="18" charset="0"/>
                                    </a:rPr>
                                  </m:ctrlPr>
                                </m:sSubPr>
                                <m:e>
                                  <m:r>
                                    <a:rPr lang="zh-CN" altLang="en-US" sz="1900" i="1">
                                      <a:latin typeface="Cambria Math" panose="02040503050406030204" pitchFamily="18" charset="0"/>
                                    </a:rPr>
                                    <m:t>𝜋</m:t>
                                  </m:r>
                                </m:e>
                                <m:sub>
                                  <m:r>
                                    <a:rPr lang="zh-CN" altLang="en-US" sz="1900" i="1">
                                      <a:latin typeface="Cambria Math" panose="02040503050406030204" pitchFamily="18" charset="0"/>
                                    </a:rPr>
                                    <m:t>𝜃</m:t>
                                  </m:r>
                                </m:sub>
                              </m:sSub>
                            </m:sub>
                          </m:sSub>
                        </m:e>
                        <m:e>
                          <m:r>
                            <a:rPr lang="en-US" altLang="zh-CN" sz="1900" b="0" i="1" smtClean="0">
                              <a:latin typeface="Cambria Math" panose="02040503050406030204" pitchFamily="18" charset="0"/>
                            </a:rPr>
                            <m:t>𝑠</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𝑎</m:t>
                          </m:r>
                        </m:e>
                      </m:d>
                      <m:r>
                        <a:rPr lang="en-US" altLang="zh-CN" sz="1900" b="0" i="1" smtClean="0">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𝐸</m:t>
                          </m:r>
                        </m:e>
                        <m:sub>
                          <m:sSub>
                            <m:sSubPr>
                              <m:ctrlPr>
                                <a:rPr lang="en-US" altLang="zh-CN" sz="1900" i="1">
                                  <a:latin typeface="Cambria Math" panose="02040503050406030204" pitchFamily="18" charset="0"/>
                                </a:rPr>
                              </m:ctrlPr>
                            </m:sSubPr>
                            <m:e>
                              <m:r>
                                <a:rPr lang="zh-CN" altLang="en-US" sz="1900" i="1">
                                  <a:latin typeface="Cambria Math" panose="02040503050406030204" pitchFamily="18" charset="0"/>
                                </a:rPr>
                                <m:t>𝜋</m:t>
                              </m:r>
                            </m:e>
                            <m:sub>
                              <m:r>
                                <a:rPr lang="zh-CN" altLang="en-US" sz="1900" i="1">
                                  <a:latin typeface="Cambria Math" panose="02040503050406030204" pitchFamily="18" charset="0"/>
                                </a:rPr>
                                <m:t>𝜃</m:t>
                              </m:r>
                            </m:sub>
                          </m:sSub>
                        </m:sub>
                      </m:sSub>
                      <m:d>
                        <m:dPr>
                          <m:begChr m:val="["/>
                          <m:endChr m:val="]"/>
                          <m:ctrlPr>
                            <a:rPr lang="en-US" altLang="zh-CN" sz="1900" b="0" i="1" smtClean="0">
                              <a:latin typeface="Cambria Math" panose="02040503050406030204" pitchFamily="18" charset="0"/>
                            </a:rPr>
                          </m:ctrlPr>
                        </m:dPr>
                        <m:e>
                          <m:r>
                            <a:rPr lang="en-US" altLang="zh-CN" sz="1900" i="1">
                              <a:latin typeface="Cambria Math" panose="02040503050406030204" pitchFamily="18" charset="0"/>
                            </a:rPr>
                            <m:t>𝑟</m:t>
                          </m:r>
                          <m:r>
                            <a:rPr lang="en-US" altLang="zh-CN" sz="1900" i="1">
                              <a:latin typeface="Cambria Math" panose="02040503050406030204" pitchFamily="18" charset="0"/>
                            </a:rPr>
                            <m:t>+</m:t>
                          </m:r>
                          <m:r>
                            <a:rPr lang="zh-CN" altLang="en-US" sz="1900" i="1">
                              <a:latin typeface="Cambria Math" panose="02040503050406030204" pitchFamily="18" charset="0"/>
                            </a:rPr>
                            <m:t>𝛾</m:t>
                          </m:r>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𝑉</m:t>
                              </m:r>
                            </m:e>
                            <m:sub>
                              <m:sSub>
                                <m:sSubPr>
                                  <m:ctrlPr>
                                    <a:rPr lang="en-US" altLang="zh-CN" sz="1900" i="1">
                                      <a:latin typeface="Cambria Math" panose="02040503050406030204" pitchFamily="18" charset="0"/>
                                    </a:rPr>
                                  </m:ctrlPr>
                                </m:sSubPr>
                                <m:e>
                                  <m:r>
                                    <a:rPr lang="zh-CN" altLang="en-US" sz="1900" i="1">
                                      <a:latin typeface="Cambria Math" panose="02040503050406030204" pitchFamily="18" charset="0"/>
                                    </a:rPr>
                                    <m:t>𝜋</m:t>
                                  </m:r>
                                </m:e>
                                <m:sub>
                                  <m:r>
                                    <a:rPr lang="zh-CN" altLang="en-US" sz="1900" i="1">
                                      <a:latin typeface="Cambria Math" panose="02040503050406030204" pitchFamily="18" charset="0"/>
                                    </a:rPr>
                                    <m:t>𝜃</m:t>
                                  </m:r>
                                </m:sub>
                              </m:sSub>
                            </m:sub>
                          </m:sSub>
                          <m:d>
                            <m:dPr>
                              <m:ctrlPr>
                                <a:rPr lang="en-US" altLang="zh-CN" sz="1900" i="1">
                                  <a:latin typeface="Cambria Math" panose="02040503050406030204" pitchFamily="18" charset="0"/>
                                </a:rPr>
                              </m:ctrlPr>
                            </m:dPr>
                            <m:e>
                              <m:sSup>
                                <m:sSupPr>
                                  <m:ctrlPr>
                                    <a:rPr lang="en-US" altLang="zh-CN" sz="1900" i="1">
                                      <a:latin typeface="Cambria Math" panose="02040503050406030204" pitchFamily="18" charset="0"/>
                                    </a:rPr>
                                  </m:ctrlPr>
                                </m:sSupPr>
                                <m:e>
                                  <m:r>
                                    <a:rPr lang="en-US" altLang="zh-CN" sz="1900" i="1">
                                      <a:latin typeface="Cambria Math" panose="02040503050406030204" pitchFamily="18" charset="0"/>
                                    </a:rPr>
                                    <m:t>𝑠</m:t>
                                  </m:r>
                                </m:e>
                                <m:sup>
                                  <m:r>
                                    <a:rPr lang="en-US" altLang="zh-CN" sz="1900" i="1">
                                      <a:latin typeface="Cambria Math" panose="02040503050406030204" pitchFamily="18" charset="0"/>
                                    </a:rPr>
                                    <m:t>′</m:t>
                                  </m:r>
                                </m:sup>
                              </m:sSup>
                            </m:e>
                          </m:d>
                          <m:r>
                            <a:rPr lang="en-US" altLang="zh-CN" sz="1900" i="1">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𝑉</m:t>
                              </m:r>
                            </m:e>
                            <m:sub>
                              <m:sSub>
                                <m:sSubPr>
                                  <m:ctrlPr>
                                    <a:rPr lang="en-US" altLang="zh-CN" sz="1900" i="1">
                                      <a:latin typeface="Cambria Math" panose="02040503050406030204" pitchFamily="18" charset="0"/>
                                    </a:rPr>
                                  </m:ctrlPr>
                                </m:sSubPr>
                                <m:e>
                                  <m:r>
                                    <a:rPr lang="zh-CN" altLang="en-US" sz="1900" i="1">
                                      <a:latin typeface="Cambria Math" panose="02040503050406030204" pitchFamily="18" charset="0"/>
                                    </a:rPr>
                                    <m:t>𝜋</m:t>
                                  </m:r>
                                </m:e>
                                <m:sub>
                                  <m:r>
                                    <a:rPr lang="zh-CN" altLang="en-US" sz="1900" i="1">
                                      <a:latin typeface="Cambria Math" panose="02040503050406030204" pitchFamily="18" charset="0"/>
                                    </a:rPr>
                                    <m:t>𝜃</m:t>
                                  </m:r>
                                </m:sub>
                              </m:sSub>
                            </m:sub>
                          </m:sSub>
                          <m:d>
                            <m:dPr>
                              <m:ctrlPr>
                                <a:rPr lang="en-US" altLang="zh-CN" sz="1900" i="1">
                                  <a:latin typeface="Cambria Math" panose="02040503050406030204" pitchFamily="18" charset="0"/>
                                </a:rPr>
                              </m:ctrlPr>
                            </m:dPr>
                            <m:e>
                              <m:r>
                                <a:rPr lang="en-US" altLang="zh-CN" sz="1900" i="1">
                                  <a:latin typeface="Cambria Math" panose="02040503050406030204" pitchFamily="18" charset="0"/>
                                </a:rPr>
                                <m:t>𝑠</m:t>
                              </m:r>
                            </m:e>
                          </m:d>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𝑎</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𝑠</m:t>
                          </m:r>
                        </m:e>
                      </m:d>
                    </m:oMath>
                  </m:oMathPara>
                </a14:m>
                <a:endParaRPr lang="en-US" altLang="zh-CN" sz="1900" b="0" i="1" dirty="0">
                  <a:latin typeface="Cambria Math" panose="02040503050406030204" pitchFamily="18" charset="0"/>
                </a:endParaRPr>
              </a:p>
              <a:p>
                <a:pPr marL="457200" lvl="1" indent="0">
                  <a:buNone/>
                </a:pPr>
                <a:r>
                  <a:rPr lang="en-US" altLang="zh-CN" sz="1900" b="0" dirty="0"/>
                  <a:t>                                      </a:t>
                </a:r>
                <a14:m>
                  <m:oMath xmlns:m="http://schemas.openxmlformats.org/officeDocument/2006/math">
                    <m:r>
                      <a:rPr lang="en-US" altLang="zh-CN" sz="1900" b="0" i="1" smtClean="0">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𝐸</m:t>
                        </m:r>
                      </m:e>
                      <m:sub>
                        <m:sSub>
                          <m:sSubPr>
                            <m:ctrlPr>
                              <a:rPr lang="en-US" altLang="zh-CN" sz="1900" i="1">
                                <a:latin typeface="Cambria Math" panose="02040503050406030204" pitchFamily="18" charset="0"/>
                              </a:rPr>
                            </m:ctrlPr>
                          </m:sSubPr>
                          <m:e>
                            <m:r>
                              <a:rPr lang="zh-CN" altLang="en-US" sz="1900" i="1">
                                <a:latin typeface="Cambria Math" panose="02040503050406030204" pitchFamily="18" charset="0"/>
                              </a:rPr>
                              <m:t>𝜋</m:t>
                            </m:r>
                          </m:e>
                          <m:sub>
                            <m:r>
                              <a:rPr lang="zh-CN" altLang="en-US" sz="1900" i="1">
                                <a:latin typeface="Cambria Math" panose="02040503050406030204" pitchFamily="18" charset="0"/>
                              </a:rPr>
                              <m:t>𝜃</m:t>
                            </m:r>
                          </m:sub>
                        </m:sSub>
                      </m:sub>
                    </m:sSub>
                    <m:d>
                      <m:dPr>
                        <m:begChr m:val="["/>
                        <m:endChr m:val="]"/>
                        <m:ctrlPr>
                          <a:rPr lang="en-US" altLang="zh-CN" sz="1900" b="0" i="1" smtClean="0">
                            <a:latin typeface="Cambria Math" panose="02040503050406030204" pitchFamily="18" charset="0"/>
                          </a:rPr>
                        </m:ctrlPr>
                      </m:dPr>
                      <m:e>
                        <m:r>
                          <a:rPr lang="en-US" altLang="zh-CN" sz="1900" i="1">
                            <a:latin typeface="Cambria Math" panose="02040503050406030204" pitchFamily="18" charset="0"/>
                          </a:rPr>
                          <m:t>𝑟</m:t>
                        </m:r>
                        <m:r>
                          <a:rPr lang="en-US" altLang="zh-CN" sz="1900" i="1">
                            <a:latin typeface="Cambria Math" panose="02040503050406030204" pitchFamily="18" charset="0"/>
                          </a:rPr>
                          <m:t>+</m:t>
                        </m:r>
                        <m:r>
                          <a:rPr lang="zh-CN" altLang="en-US" sz="1900" i="1">
                            <a:latin typeface="Cambria Math" panose="02040503050406030204" pitchFamily="18" charset="0"/>
                          </a:rPr>
                          <m:t>𝛾</m:t>
                        </m:r>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𝑉</m:t>
                            </m:r>
                          </m:e>
                          <m:sub>
                            <m:sSub>
                              <m:sSubPr>
                                <m:ctrlPr>
                                  <a:rPr lang="en-US" altLang="zh-CN" sz="1900" i="1">
                                    <a:latin typeface="Cambria Math" panose="02040503050406030204" pitchFamily="18" charset="0"/>
                                  </a:rPr>
                                </m:ctrlPr>
                              </m:sSubPr>
                              <m:e>
                                <m:r>
                                  <a:rPr lang="zh-CN" altLang="en-US" sz="1900" i="1">
                                    <a:latin typeface="Cambria Math" panose="02040503050406030204" pitchFamily="18" charset="0"/>
                                  </a:rPr>
                                  <m:t>𝜋</m:t>
                                </m:r>
                              </m:e>
                              <m:sub>
                                <m:r>
                                  <a:rPr lang="zh-CN" altLang="en-US" sz="1900" i="1">
                                    <a:latin typeface="Cambria Math" panose="02040503050406030204" pitchFamily="18" charset="0"/>
                                  </a:rPr>
                                  <m:t>𝜃</m:t>
                                </m:r>
                              </m:sub>
                            </m:sSub>
                          </m:sub>
                        </m:sSub>
                        <m:d>
                          <m:dPr>
                            <m:ctrlPr>
                              <a:rPr lang="en-US" altLang="zh-CN" sz="1900" i="1">
                                <a:latin typeface="Cambria Math" panose="02040503050406030204" pitchFamily="18" charset="0"/>
                              </a:rPr>
                            </m:ctrlPr>
                          </m:dPr>
                          <m:e>
                            <m:sSup>
                              <m:sSupPr>
                                <m:ctrlPr>
                                  <a:rPr lang="en-US" altLang="zh-CN" sz="1900" i="1">
                                    <a:latin typeface="Cambria Math" panose="02040503050406030204" pitchFamily="18" charset="0"/>
                                  </a:rPr>
                                </m:ctrlPr>
                              </m:sSupPr>
                              <m:e>
                                <m:r>
                                  <a:rPr lang="en-US" altLang="zh-CN" sz="1900" i="1">
                                    <a:latin typeface="Cambria Math" panose="02040503050406030204" pitchFamily="18" charset="0"/>
                                  </a:rPr>
                                  <m:t>𝑠</m:t>
                                </m:r>
                              </m:e>
                              <m:sup>
                                <m:r>
                                  <a:rPr lang="en-US" altLang="zh-CN" sz="1900" i="1">
                                    <a:latin typeface="Cambria Math" panose="02040503050406030204" pitchFamily="18" charset="0"/>
                                  </a:rPr>
                                  <m:t>′</m:t>
                                </m:r>
                              </m:sup>
                            </m:sSup>
                          </m:e>
                        </m:d>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𝑎</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𝑠</m:t>
                        </m:r>
                      </m:e>
                    </m:d>
                    <m:r>
                      <a:rPr lang="en-US" altLang="zh-CN" sz="1900" b="0" i="1" smtClean="0">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𝑉</m:t>
                        </m:r>
                      </m:e>
                      <m:sub>
                        <m:sSub>
                          <m:sSubPr>
                            <m:ctrlPr>
                              <a:rPr lang="en-US" altLang="zh-CN" sz="1900" i="1">
                                <a:latin typeface="Cambria Math" panose="02040503050406030204" pitchFamily="18" charset="0"/>
                              </a:rPr>
                            </m:ctrlPr>
                          </m:sSubPr>
                          <m:e>
                            <m:r>
                              <a:rPr lang="zh-CN" altLang="en-US" sz="1900" i="1">
                                <a:latin typeface="Cambria Math" panose="02040503050406030204" pitchFamily="18" charset="0"/>
                              </a:rPr>
                              <m:t>𝜋</m:t>
                            </m:r>
                          </m:e>
                          <m:sub>
                            <m:r>
                              <a:rPr lang="zh-CN" altLang="en-US" sz="1900" i="1">
                                <a:latin typeface="Cambria Math" panose="02040503050406030204" pitchFamily="18" charset="0"/>
                              </a:rPr>
                              <m:t>𝜃</m:t>
                            </m:r>
                          </m:sub>
                        </m:sSub>
                      </m:sub>
                    </m:sSub>
                    <m:d>
                      <m:dPr>
                        <m:ctrlPr>
                          <a:rPr lang="en-US" altLang="zh-CN" sz="1900" i="1">
                            <a:latin typeface="Cambria Math" panose="02040503050406030204" pitchFamily="18" charset="0"/>
                          </a:rPr>
                        </m:ctrlPr>
                      </m:dPr>
                      <m:e>
                        <m:r>
                          <a:rPr lang="en-US" altLang="zh-CN" sz="1900" i="1">
                            <a:latin typeface="Cambria Math" panose="02040503050406030204" pitchFamily="18" charset="0"/>
                          </a:rPr>
                          <m:t>𝑠</m:t>
                        </m:r>
                      </m:e>
                    </m:d>
                  </m:oMath>
                </a14:m>
                <a:endParaRPr lang="en-US" altLang="zh-CN" sz="1900" i="1" dirty="0">
                  <a:latin typeface="Cambria Math" panose="02040503050406030204" pitchFamily="18" charset="0"/>
                </a:endParaRPr>
              </a:p>
              <a:p>
                <a:pPr marL="457200" lvl="1" indent="0">
                  <a:buNone/>
                </a:pPr>
                <a:r>
                  <a:rPr lang="en-US" altLang="zh-CN" sz="1900" b="0" dirty="0"/>
                  <a:t>                                      </a:t>
                </a:r>
                <a14:m>
                  <m:oMath xmlns:m="http://schemas.openxmlformats.org/officeDocument/2006/math">
                    <m:r>
                      <a:rPr lang="en-US" altLang="zh-CN" sz="1900" b="0" i="1" smtClean="0">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𝑄</m:t>
                        </m:r>
                      </m:e>
                      <m:sub>
                        <m:sSub>
                          <m:sSubPr>
                            <m:ctrlPr>
                              <a:rPr lang="en-US" altLang="zh-CN" sz="1900" i="1">
                                <a:latin typeface="Cambria Math" panose="02040503050406030204" pitchFamily="18" charset="0"/>
                              </a:rPr>
                            </m:ctrlPr>
                          </m:sSubPr>
                          <m:e>
                            <m:r>
                              <a:rPr lang="zh-CN" altLang="en-US" sz="1900" i="1">
                                <a:latin typeface="Cambria Math" panose="02040503050406030204" pitchFamily="18" charset="0"/>
                              </a:rPr>
                              <m:t>𝜋</m:t>
                            </m:r>
                          </m:e>
                          <m:sub>
                            <m:r>
                              <a:rPr lang="zh-CN" altLang="en-US" sz="1900" i="1">
                                <a:latin typeface="Cambria Math" panose="02040503050406030204" pitchFamily="18" charset="0"/>
                              </a:rPr>
                              <m:t>𝜃</m:t>
                            </m:r>
                          </m:sub>
                        </m:sSub>
                      </m:sub>
                    </m:sSub>
                    <m:d>
                      <m:dPr>
                        <m:ctrlPr>
                          <a:rPr lang="en-US" altLang="zh-CN" sz="1900" b="0" i="1" smtClean="0">
                            <a:latin typeface="Cambria Math" panose="02040503050406030204" pitchFamily="18" charset="0"/>
                          </a:rPr>
                        </m:ctrlPr>
                      </m:dPr>
                      <m:e>
                        <m:r>
                          <a:rPr lang="en-US" altLang="zh-CN" sz="1900" b="0" i="1" smtClean="0">
                            <a:latin typeface="Cambria Math" panose="02040503050406030204" pitchFamily="18" charset="0"/>
                          </a:rPr>
                          <m:t>𝑠</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𝑎</m:t>
                        </m:r>
                      </m:e>
                    </m:d>
                    <m:r>
                      <a:rPr lang="en-US" altLang="zh-CN" sz="1900" b="0" i="1" smtClean="0">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𝑉</m:t>
                        </m:r>
                      </m:e>
                      <m:sub>
                        <m:sSub>
                          <m:sSubPr>
                            <m:ctrlPr>
                              <a:rPr lang="en-US" altLang="zh-CN" sz="1900" i="1">
                                <a:latin typeface="Cambria Math" panose="02040503050406030204" pitchFamily="18" charset="0"/>
                              </a:rPr>
                            </m:ctrlPr>
                          </m:sSubPr>
                          <m:e>
                            <m:r>
                              <a:rPr lang="zh-CN" altLang="en-US" sz="1900" i="1">
                                <a:latin typeface="Cambria Math" panose="02040503050406030204" pitchFamily="18" charset="0"/>
                              </a:rPr>
                              <m:t>𝜋</m:t>
                            </m:r>
                          </m:e>
                          <m:sub>
                            <m:r>
                              <a:rPr lang="zh-CN" altLang="en-US" sz="1900" i="1">
                                <a:latin typeface="Cambria Math" panose="02040503050406030204" pitchFamily="18" charset="0"/>
                              </a:rPr>
                              <m:t>𝜃</m:t>
                            </m:r>
                          </m:sub>
                        </m:sSub>
                      </m:sub>
                    </m:sSub>
                    <m:d>
                      <m:dPr>
                        <m:ctrlPr>
                          <a:rPr lang="en-US" altLang="zh-CN" sz="1900" i="1">
                            <a:latin typeface="Cambria Math" panose="02040503050406030204" pitchFamily="18" charset="0"/>
                          </a:rPr>
                        </m:ctrlPr>
                      </m:dPr>
                      <m:e>
                        <m:r>
                          <a:rPr lang="en-US" altLang="zh-CN" sz="1900" i="1">
                            <a:latin typeface="Cambria Math" panose="02040503050406030204" pitchFamily="18" charset="0"/>
                          </a:rPr>
                          <m:t>𝑠</m:t>
                        </m:r>
                      </m:e>
                    </m:d>
                  </m:oMath>
                </a14:m>
                <a:endParaRPr lang="en-US" altLang="zh-CN" sz="1900" i="1" dirty="0">
                  <a:latin typeface="Cambria Math" panose="02040503050406030204" pitchFamily="18" charset="0"/>
                </a:endParaRPr>
              </a:p>
              <a:p>
                <a:pPr marL="457200" lvl="1" indent="0">
                  <a:buNone/>
                </a:pPr>
                <a:r>
                  <a:rPr lang="en-US" altLang="zh-CN" sz="1900" b="0" dirty="0"/>
                  <a:t>                                      </a:t>
                </a:r>
                <a14:m>
                  <m:oMath xmlns:m="http://schemas.openxmlformats.org/officeDocument/2006/math">
                    <m:r>
                      <a:rPr lang="en-US" altLang="zh-CN" sz="1900" b="0" i="1" smtClean="0">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𝐴</m:t>
                        </m:r>
                      </m:e>
                      <m:sub>
                        <m:sSub>
                          <m:sSubPr>
                            <m:ctrlPr>
                              <a:rPr lang="en-US" altLang="zh-CN" sz="1900" i="1">
                                <a:latin typeface="Cambria Math" panose="02040503050406030204" pitchFamily="18" charset="0"/>
                              </a:rPr>
                            </m:ctrlPr>
                          </m:sSubPr>
                          <m:e>
                            <m:r>
                              <a:rPr lang="zh-CN" altLang="en-US" sz="1900" i="1">
                                <a:latin typeface="Cambria Math" panose="02040503050406030204" pitchFamily="18" charset="0"/>
                              </a:rPr>
                              <m:t>𝜋</m:t>
                            </m:r>
                          </m:e>
                          <m:sub>
                            <m:r>
                              <a:rPr lang="zh-CN" altLang="en-US" sz="1900" i="1">
                                <a:latin typeface="Cambria Math" panose="02040503050406030204" pitchFamily="18" charset="0"/>
                              </a:rPr>
                              <m:t>𝜃</m:t>
                            </m:r>
                          </m:sub>
                        </m:sSub>
                      </m:sub>
                    </m:sSub>
                    <m:d>
                      <m:dPr>
                        <m:ctrlPr>
                          <a:rPr lang="en-US" altLang="zh-CN" sz="1900" i="1">
                            <a:latin typeface="Cambria Math" panose="02040503050406030204" pitchFamily="18" charset="0"/>
                          </a:rPr>
                        </m:ctrlPr>
                      </m:dPr>
                      <m:e>
                        <m:r>
                          <a:rPr lang="en-US" altLang="zh-CN" sz="1900" i="1">
                            <a:latin typeface="Cambria Math" panose="02040503050406030204" pitchFamily="18" charset="0"/>
                          </a:rPr>
                          <m:t>𝑠</m:t>
                        </m:r>
                        <m:r>
                          <a:rPr lang="en-US" altLang="zh-CN" sz="1900" i="1">
                            <a:latin typeface="Cambria Math" panose="02040503050406030204" pitchFamily="18" charset="0"/>
                          </a:rPr>
                          <m:t>,</m:t>
                        </m:r>
                        <m:r>
                          <a:rPr lang="en-US" altLang="zh-CN" sz="1900" i="1">
                            <a:latin typeface="Cambria Math" panose="02040503050406030204" pitchFamily="18" charset="0"/>
                          </a:rPr>
                          <m:t>𝑎</m:t>
                        </m:r>
                      </m:e>
                    </m:d>
                  </m:oMath>
                </a14:m>
                <a:endParaRPr lang="en-US" altLang="zh-CN" sz="2200" dirty="0"/>
              </a:p>
              <a:p>
                <a:pPr marL="457200" lvl="1" indent="0">
                  <a:buNone/>
                </a:pPr>
                <a:r>
                  <a:rPr lang="en-US" altLang="zh-CN" dirty="0"/>
                  <a:t>	</a:t>
                </a:r>
                <a:r>
                  <a:rPr lang="zh-CN" altLang="en-US" sz="2200" dirty="0"/>
                  <a:t>同样，只使用一套参数</a:t>
                </a:r>
                <a14:m>
                  <m:oMath xmlns:m="http://schemas.openxmlformats.org/officeDocument/2006/math">
                    <m:r>
                      <a:rPr lang="en-US" altLang="zh-CN" sz="2200" i="1">
                        <a:latin typeface="Cambria Math" panose="02040503050406030204" pitchFamily="18" charset="0"/>
                      </a:rPr>
                      <m:t>𝑤</m:t>
                    </m:r>
                  </m:oMath>
                </a14:m>
                <a:r>
                  <a:rPr lang="zh-CN" altLang="en-US" sz="2200" dirty="0"/>
                  <a:t>来近似状态价值函数：</a:t>
                </a:r>
                <a:endParaRPr lang="en-US" altLang="zh-CN" sz="2200" dirty="0"/>
              </a:p>
              <a:p>
                <a:pPr marL="457200" lvl="1" indent="0">
                  <a:buNone/>
                </a:pPr>
                <a14:m>
                  <m:oMathPara xmlns:m="http://schemas.openxmlformats.org/officeDocument/2006/math">
                    <m:oMathParaPr>
                      <m:jc m:val="centerGroup"/>
                    </m:oMathParaPr>
                    <m:oMath xmlns:m="http://schemas.openxmlformats.org/officeDocument/2006/math">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𝑤</m:t>
                      </m:r>
                      <m:r>
                        <a:rPr lang="en-US" altLang="zh-CN" sz="1900" i="1">
                          <a:latin typeface="Cambria Math" panose="02040503050406030204" pitchFamily="18" charset="0"/>
                          <a:ea typeface="Cambria Math" panose="02040503050406030204" pitchFamily="18" charset="0"/>
                        </a:rPr>
                        <m:t>=</m:t>
                      </m:r>
                      <m:r>
                        <a:rPr lang="zh-CN" altLang="en-US" sz="1900" i="1">
                          <a:latin typeface="Cambria Math" panose="02040503050406030204" pitchFamily="18" charset="0"/>
                          <a:ea typeface="Cambria Math" panose="02040503050406030204" pitchFamily="18" charset="0"/>
                        </a:rPr>
                        <m:t>𝛼</m:t>
                      </m:r>
                      <m:d>
                        <m:dPr>
                          <m:ctrlPr>
                            <a:rPr lang="en-US" altLang="zh-CN" sz="1900" i="1">
                              <a:latin typeface="Cambria Math" panose="02040503050406030204" pitchFamily="18" charset="0"/>
                              <a:ea typeface="Cambria Math" panose="02040503050406030204" pitchFamily="18" charset="0"/>
                            </a:rPr>
                          </m:ctrlPr>
                        </m:dPr>
                        <m:e>
                          <m:r>
                            <a:rPr lang="en-US" altLang="zh-CN" sz="1900" i="1">
                              <a:latin typeface="Cambria Math" panose="02040503050406030204" pitchFamily="18" charset="0"/>
                            </a:rPr>
                            <m:t>𝑟</m:t>
                          </m:r>
                          <m:r>
                            <a:rPr lang="en-US" altLang="zh-CN" sz="1900" i="1">
                              <a:latin typeface="Cambria Math" panose="02040503050406030204" pitchFamily="18" charset="0"/>
                            </a:rPr>
                            <m:t>+</m:t>
                          </m:r>
                          <m:r>
                            <a:rPr lang="zh-CN" altLang="en-US" sz="1900" i="1">
                              <a:latin typeface="Cambria Math" panose="02040503050406030204" pitchFamily="18" charset="0"/>
                            </a:rPr>
                            <m:t>𝛾</m:t>
                          </m:r>
                          <m:r>
                            <a:rPr lang="en-US" altLang="zh-CN" sz="1900" b="0" i="1" smtClean="0">
                              <a:latin typeface="Cambria Math" panose="02040503050406030204" pitchFamily="18" charset="0"/>
                            </a:rPr>
                            <m:t>𝑉</m:t>
                          </m:r>
                          <m:d>
                            <m:dPr>
                              <m:ctrlPr>
                                <a:rPr lang="en-US" altLang="zh-CN" sz="1900" i="1">
                                  <a:latin typeface="Cambria Math" panose="02040503050406030204" pitchFamily="18" charset="0"/>
                                </a:rPr>
                              </m:ctrlPr>
                            </m:dPr>
                            <m:e>
                              <m:sSup>
                                <m:sSupPr>
                                  <m:ctrlPr>
                                    <a:rPr lang="en-US" altLang="zh-CN" sz="1900" i="1">
                                      <a:latin typeface="Cambria Math" panose="02040503050406030204" pitchFamily="18" charset="0"/>
                                    </a:rPr>
                                  </m:ctrlPr>
                                </m:sSupPr>
                                <m:e>
                                  <m:r>
                                    <a:rPr lang="en-US" altLang="zh-CN" sz="1900" i="1">
                                      <a:latin typeface="Cambria Math" panose="02040503050406030204" pitchFamily="18" charset="0"/>
                                    </a:rPr>
                                    <m:t>𝑠</m:t>
                                  </m:r>
                                </m:e>
                                <m:sup>
                                  <m:r>
                                    <a:rPr lang="en-US" altLang="zh-CN" sz="1900" i="1">
                                      <a:latin typeface="Cambria Math" panose="02040503050406030204" pitchFamily="18" charset="0"/>
                                    </a:rPr>
                                    <m:t>′</m:t>
                                  </m:r>
                                </m:sup>
                              </m:sSup>
                            </m:e>
                          </m:d>
                          <m:r>
                            <a:rPr lang="en-US" altLang="zh-CN" sz="1900" b="0" i="1" smtClean="0">
                              <a:latin typeface="Cambria Math" panose="02040503050406030204" pitchFamily="18" charset="0"/>
                            </a:rPr>
                            <m:t>−</m:t>
                          </m:r>
                          <m:sSub>
                            <m:sSubPr>
                              <m:ctrlPr>
                                <a:rPr lang="en-US" altLang="zh-CN" sz="1900" i="1">
                                  <a:latin typeface="Cambria Math" panose="02040503050406030204" pitchFamily="18" charset="0"/>
                                  <a:ea typeface="Cambria Math" panose="02040503050406030204" pitchFamily="18" charset="0"/>
                                </a:rPr>
                              </m:ctrlPr>
                            </m:sSubPr>
                            <m:e>
                              <m:r>
                                <a:rPr lang="en-US" altLang="zh-CN" sz="1900" i="1">
                                  <a:latin typeface="Cambria Math" panose="02040503050406030204" pitchFamily="18" charset="0"/>
                                  <a:ea typeface="Cambria Math" panose="02040503050406030204" pitchFamily="18" charset="0"/>
                                </a:rPr>
                                <m:t>𝑉</m:t>
                              </m:r>
                            </m:e>
                            <m:sub>
                              <m:r>
                                <a:rPr lang="en-US" altLang="zh-CN" sz="1900" i="1">
                                  <a:latin typeface="Cambria Math" panose="02040503050406030204" pitchFamily="18" charset="0"/>
                                  <a:ea typeface="Cambria Math" panose="02040503050406030204" pitchFamily="18" charset="0"/>
                                </a:rPr>
                                <m:t>𝑤</m:t>
                              </m:r>
                            </m:sub>
                          </m:sSub>
                          <m:d>
                            <m:dPr>
                              <m:ctrlPr>
                                <a:rPr lang="en-US" altLang="zh-CN" sz="1900" i="1">
                                  <a:latin typeface="Cambria Math" panose="02040503050406030204" pitchFamily="18" charset="0"/>
                                  <a:ea typeface="Cambria Math" panose="02040503050406030204" pitchFamily="18" charset="0"/>
                                </a:rPr>
                              </m:ctrlPr>
                            </m:dPr>
                            <m:e>
                              <m:r>
                                <a:rPr lang="en-US" altLang="zh-CN" sz="1900" i="1">
                                  <a:latin typeface="Cambria Math" panose="02040503050406030204" pitchFamily="18" charset="0"/>
                                  <a:ea typeface="Cambria Math" panose="02040503050406030204" pitchFamily="18" charset="0"/>
                                </a:rPr>
                                <m:t>𝑠</m:t>
                              </m:r>
                            </m:e>
                          </m:d>
                        </m:e>
                      </m:d>
                      <m:r>
                        <a:rPr lang="en-US" altLang="zh-CN" sz="1900" i="1">
                          <a:latin typeface="Cambria Math" panose="02040503050406030204" pitchFamily="18" charset="0"/>
                          <a:ea typeface="Cambria Math" panose="02040503050406030204" pitchFamily="18" charset="0"/>
                        </a:rPr>
                        <m:t>𝑥</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𝑠</m:t>
                      </m:r>
                      <m:r>
                        <a:rPr lang="en-US" altLang="zh-CN" sz="1900" i="1">
                          <a:latin typeface="Cambria Math" panose="02040503050406030204" pitchFamily="18" charset="0"/>
                          <a:ea typeface="Cambria Math" panose="02040503050406030204" pitchFamily="18" charset="0"/>
                        </a:rPr>
                        <m:t>)</m:t>
                      </m:r>
                    </m:oMath>
                  </m:oMathPara>
                </a14:m>
                <a:endParaRPr lang="en-US" altLang="zh-CN" sz="1900" dirty="0"/>
              </a:p>
              <a:p>
                <a:pPr lvl="2"/>
                <a:r>
                  <a:rPr lang="zh-CN" altLang="en-US" sz="1900" dirty="0"/>
                  <a:t>训练完毕得到近似状态价值函数</a:t>
                </a:r>
                <a:endParaRPr lang="en-US" altLang="zh-CN" sz="1900" dirty="0"/>
              </a:p>
              <a:p>
                <a:pPr marL="914400" lvl="2" indent="0">
                  <a:buNone/>
                </a:pPr>
                <a:r>
                  <a:rPr lang="zh-CN" altLang="en-US" sz="2200" dirty="0"/>
                  <a:t>基于近似价值函数</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𝑉</m:t>
                        </m:r>
                      </m:e>
                      <m:sub>
                        <m:r>
                          <a:rPr lang="en-US" altLang="zh-CN" sz="2200" b="0" i="1" smtClean="0">
                            <a:latin typeface="Cambria Math" panose="02040503050406030204" pitchFamily="18" charset="0"/>
                          </a:rPr>
                          <m:t>𝑤</m:t>
                        </m:r>
                      </m:sub>
                    </m:sSub>
                    <m:r>
                      <a:rPr lang="en-US" altLang="zh-CN" sz="2200" i="1">
                        <a:latin typeface="Cambria Math" panose="02040503050406030204" pitchFamily="18" charset="0"/>
                      </a:rPr>
                      <m:t>(</m:t>
                    </m:r>
                    <m:r>
                      <a:rPr lang="en-US" altLang="zh-CN" sz="2200" i="1">
                        <a:latin typeface="Cambria Math" panose="02040503050406030204" pitchFamily="18" charset="0"/>
                      </a:rPr>
                      <m:t>𝑠</m:t>
                    </m:r>
                    <m:r>
                      <a:rPr lang="en-US" altLang="zh-CN" sz="2200" i="1">
                        <a:latin typeface="Cambria Math" panose="02040503050406030204" pitchFamily="18" charset="0"/>
                      </a:rPr>
                      <m:t>)</m:t>
                    </m:r>
                  </m:oMath>
                </a14:m>
                <a:r>
                  <a:rPr lang="zh-CN" altLang="en-US" sz="2200" dirty="0"/>
                  <a:t>的</a:t>
                </a:r>
                <a:r>
                  <a:rPr lang="en-US" altLang="zh-CN" sz="2200" dirty="0"/>
                  <a:t>TD</a:t>
                </a:r>
                <a:r>
                  <a:rPr lang="zh-CN" altLang="en-US" sz="2200" dirty="0"/>
                  <a:t>误差</a:t>
                </a:r>
                <a14:m>
                  <m:oMath xmlns:m="http://schemas.openxmlformats.org/officeDocument/2006/math">
                    <m:sSub>
                      <m:sSubPr>
                        <m:ctrlPr>
                          <a:rPr lang="en-US" altLang="zh-CN" sz="2200" i="1">
                            <a:latin typeface="Cambria Math" panose="02040503050406030204" pitchFamily="18" charset="0"/>
                          </a:rPr>
                        </m:ctrlPr>
                      </m:sSubPr>
                      <m:e>
                        <m:r>
                          <a:rPr lang="zh-CN" altLang="en-US" sz="2200" i="1">
                            <a:latin typeface="Cambria Math" panose="02040503050406030204" pitchFamily="18" charset="0"/>
                          </a:rPr>
                          <m:t>𝛿</m:t>
                        </m:r>
                      </m:e>
                      <m:sub>
                        <m:r>
                          <a:rPr lang="en-US" altLang="zh-CN" sz="2200" b="0" i="1" smtClean="0">
                            <a:latin typeface="Cambria Math" panose="02040503050406030204" pitchFamily="18" charset="0"/>
                          </a:rPr>
                          <m:t>𝑤</m:t>
                        </m:r>
                      </m:sub>
                    </m:sSub>
                    <m:r>
                      <a:rPr lang="zh-CN" altLang="en-US" sz="2200" i="1">
                        <a:latin typeface="Cambria Math" panose="02040503050406030204" pitchFamily="18" charset="0"/>
                      </a:rPr>
                      <m:t>的</m:t>
                    </m:r>
                  </m:oMath>
                </a14:m>
                <a:r>
                  <a:rPr lang="zh-CN" altLang="en-US" sz="2200" dirty="0"/>
                  <a:t>期望就是近似优势函数的无偏差估计，真实优势函数的近似：</a:t>
                </a:r>
                <a:r>
                  <a:rPr lang="en-US" altLang="zh-CN" sz="2200" dirty="0"/>
                  <a:t> </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𝐸</m:t>
                        </m:r>
                      </m:e>
                      <m:sub>
                        <m:sSub>
                          <m:sSubPr>
                            <m:ctrlPr>
                              <a:rPr lang="en-US" altLang="zh-CN" sz="2200" i="1">
                                <a:latin typeface="Cambria Math" panose="02040503050406030204" pitchFamily="18" charset="0"/>
                              </a:rPr>
                            </m:ctrlPr>
                          </m:sSubPr>
                          <m:e>
                            <m:r>
                              <a:rPr lang="zh-CN" altLang="en-US" sz="2200" i="1">
                                <a:latin typeface="Cambria Math" panose="02040503050406030204" pitchFamily="18" charset="0"/>
                              </a:rPr>
                              <m:t>𝜋</m:t>
                            </m:r>
                          </m:e>
                          <m:sub>
                            <m:r>
                              <a:rPr lang="zh-CN" altLang="en-US" sz="2200" i="1">
                                <a:latin typeface="Cambria Math" panose="02040503050406030204" pitchFamily="18" charset="0"/>
                              </a:rPr>
                              <m:t>𝜃</m:t>
                            </m:r>
                          </m:sub>
                        </m:sSub>
                      </m:sub>
                    </m:sSub>
                    <m:d>
                      <m:dPr>
                        <m:begChr m:val="["/>
                        <m:endChr m:val="]"/>
                        <m:ctrlPr>
                          <a:rPr lang="en-US" altLang="zh-CN" sz="2200" i="1">
                            <a:latin typeface="Cambria Math" panose="02040503050406030204" pitchFamily="18" charset="0"/>
                          </a:rPr>
                        </m:ctrlPr>
                      </m:dPr>
                      <m:e>
                        <m:sSub>
                          <m:sSubPr>
                            <m:ctrlPr>
                              <a:rPr lang="en-US" altLang="zh-CN" sz="2200" i="1">
                                <a:latin typeface="Cambria Math" panose="02040503050406030204" pitchFamily="18" charset="0"/>
                              </a:rPr>
                            </m:ctrlPr>
                          </m:sSubPr>
                          <m:e>
                            <m:r>
                              <a:rPr lang="zh-CN" altLang="en-US" sz="2200" i="1">
                                <a:latin typeface="Cambria Math" panose="02040503050406030204" pitchFamily="18" charset="0"/>
                              </a:rPr>
                              <m:t>𝛿</m:t>
                            </m:r>
                          </m:e>
                          <m:sub>
                            <m:r>
                              <a:rPr lang="en-US" altLang="zh-CN" sz="2200" b="0" i="1" smtClean="0">
                                <a:latin typeface="Cambria Math" panose="02040503050406030204" pitchFamily="18" charset="0"/>
                              </a:rPr>
                              <m:t>𝑤</m:t>
                            </m:r>
                          </m:sub>
                        </m:sSub>
                      </m:e>
                      <m:e>
                        <m:r>
                          <a:rPr lang="en-US" altLang="zh-CN" sz="2200" i="1">
                            <a:latin typeface="Cambria Math" panose="02040503050406030204" pitchFamily="18" charset="0"/>
                          </a:rPr>
                          <m:t>𝑠</m:t>
                        </m:r>
                        <m:r>
                          <a:rPr lang="en-US" altLang="zh-CN" sz="2200" i="1">
                            <a:latin typeface="Cambria Math" panose="02040503050406030204" pitchFamily="18" charset="0"/>
                          </a:rPr>
                          <m:t>,</m:t>
                        </m:r>
                        <m:r>
                          <a:rPr lang="en-US" altLang="zh-CN" sz="2200" i="1">
                            <a:latin typeface="Cambria Math" panose="02040503050406030204" pitchFamily="18" charset="0"/>
                          </a:rPr>
                          <m:t>𝑎</m:t>
                        </m:r>
                      </m:e>
                    </m:d>
                    <m:r>
                      <a:rPr lang="en-US" altLang="zh-CN" sz="2200" i="1" smtClean="0">
                        <a:latin typeface="Cambria Math" panose="02040503050406030204" pitchFamily="18" charset="0"/>
                      </a:rPr>
                      <m:t>=</m:t>
                    </m:r>
                  </m:oMath>
                </a14:m>
                <a:r>
                  <a:rPr lang="en-US" altLang="zh-CN" sz="2200" dirty="0"/>
                  <a:t> </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𝐴</m:t>
                        </m:r>
                      </m:e>
                      <m:sub>
                        <m:r>
                          <a:rPr lang="en-US" altLang="zh-CN" sz="2200" b="0" i="1" smtClean="0">
                            <a:latin typeface="Cambria Math" panose="02040503050406030204" pitchFamily="18" charset="0"/>
                          </a:rPr>
                          <m:t>𝑤</m:t>
                        </m:r>
                      </m:sub>
                    </m:sSub>
                    <m:d>
                      <m:dPr>
                        <m:ctrlPr>
                          <a:rPr lang="en-US" altLang="zh-CN" sz="2200" i="1">
                            <a:latin typeface="Cambria Math" panose="02040503050406030204" pitchFamily="18" charset="0"/>
                          </a:rPr>
                        </m:ctrlPr>
                      </m:dPr>
                      <m:e>
                        <m:r>
                          <a:rPr lang="en-US" altLang="zh-CN" sz="2200" i="1">
                            <a:latin typeface="Cambria Math" panose="02040503050406030204" pitchFamily="18" charset="0"/>
                          </a:rPr>
                          <m:t>𝑠</m:t>
                        </m:r>
                        <m:r>
                          <a:rPr lang="en-US" altLang="zh-CN" sz="2200" i="1">
                            <a:latin typeface="Cambria Math" panose="02040503050406030204" pitchFamily="18" charset="0"/>
                          </a:rPr>
                          <m:t>,</m:t>
                        </m:r>
                        <m:r>
                          <a:rPr lang="en-US" altLang="zh-CN" sz="2200" i="1">
                            <a:latin typeface="Cambria Math" panose="02040503050406030204" pitchFamily="18" charset="0"/>
                          </a:rPr>
                          <m:t>𝑎</m:t>
                        </m:r>
                      </m:e>
                    </m:d>
                  </m:oMath>
                </a14:m>
                <a:endParaRPr lang="en-US" altLang="zh-CN" sz="2200" dirty="0"/>
              </a:p>
              <a:p>
                <a:pPr marL="914400" lvl="2" indent="0">
                  <a:buNone/>
                </a:pPr>
                <a:r>
                  <a:rPr lang="zh-CN" altLang="en-US" sz="2200" dirty="0"/>
                  <a:t>我们就是根据策略</a:t>
                </a:r>
                <a14:m>
                  <m:oMath xmlns:m="http://schemas.openxmlformats.org/officeDocument/2006/math">
                    <m:sSub>
                      <m:sSubPr>
                        <m:ctrlPr>
                          <a:rPr lang="en-US" altLang="zh-CN" sz="2200" i="1">
                            <a:latin typeface="Cambria Math" panose="02040503050406030204" pitchFamily="18" charset="0"/>
                          </a:rPr>
                        </m:ctrlPr>
                      </m:sSubPr>
                      <m:e>
                        <m:r>
                          <a:rPr lang="zh-CN" altLang="en-US" sz="2200" i="1">
                            <a:latin typeface="Cambria Math" panose="02040503050406030204" pitchFamily="18" charset="0"/>
                          </a:rPr>
                          <m:t>𝜋</m:t>
                        </m:r>
                      </m:e>
                      <m:sub>
                        <m:r>
                          <a:rPr lang="zh-CN" altLang="en-US" sz="2200" i="1">
                            <a:latin typeface="Cambria Math" panose="02040503050406030204" pitchFamily="18" charset="0"/>
                          </a:rPr>
                          <m:t>𝜃</m:t>
                        </m:r>
                      </m:sub>
                    </m:sSub>
                  </m:oMath>
                </a14:m>
                <a:r>
                  <a:rPr lang="zh-CN" altLang="en-US" sz="2200" dirty="0"/>
                  <a:t>进行</a:t>
                </a:r>
                <a:r>
                  <a:rPr lang="en-US" altLang="zh-CN" sz="2200" dirty="0"/>
                  <a:t>TD</a:t>
                </a:r>
                <a:r>
                  <a:rPr lang="zh-CN" altLang="en-US" sz="2200" dirty="0"/>
                  <a:t>学习，所以在更新参数</a:t>
                </a:r>
                <a14:m>
                  <m:oMath xmlns:m="http://schemas.openxmlformats.org/officeDocument/2006/math">
                    <m:r>
                      <a:rPr lang="zh-CN" altLang="en-US" sz="2200" i="1">
                        <a:latin typeface="Cambria Math" panose="02040503050406030204" pitchFamily="18" charset="0"/>
                      </a:rPr>
                      <m:t>𝜃</m:t>
                    </m:r>
                  </m:oMath>
                </a14:m>
                <a:r>
                  <a:rPr lang="zh-CN" altLang="en-US" sz="2200" dirty="0"/>
                  <a:t>过程中通过多次更新</a:t>
                </a:r>
                <a14:m>
                  <m:oMath xmlns:m="http://schemas.openxmlformats.org/officeDocument/2006/math">
                    <m:r>
                      <a:rPr lang="en-US" altLang="zh-CN" sz="2200" i="1">
                        <a:latin typeface="Cambria Math" panose="02040503050406030204" pitchFamily="18" charset="0"/>
                      </a:rPr>
                      <m:t>𝑟</m:t>
                    </m:r>
                    <m:r>
                      <a:rPr lang="en-US" altLang="zh-CN" sz="2200" i="1">
                        <a:latin typeface="Cambria Math" panose="02040503050406030204" pitchFamily="18" charset="0"/>
                      </a:rPr>
                      <m:t>+</m:t>
                    </m:r>
                    <m:r>
                      <a:rPr lang="zh-CN" altLang="en-US" sz="2200" i="1">
                        <a:latin typeface="Cambria Math" panose="02040503050406030204" pitchFamily="18" charset="0"/>
                      </a:rPr>
                      <m:t>𝛾</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𝑉</m:t>
                        </m:r>
                      </m:e>
                      <m:sub>
                        <m:r>
                          <a:rPr lang="en-US" altLang="zh-CN" sz="2200" b="0" i="1" smtClean="0">
                            <a:latin typeface="Cambria Math" panose="02040503050406030204" pitchFamily="18" charset="0"/>
                          </a:rPr>
                          <m:t>𝑤</m:t>
                        </m:r>
                      </m:sub>
                    </m:sSub>
                    <m:d>
                      <m:dPr>
                        <m:ctrlPr>
                          <a:rPr lang="en-US" altLang="zh-CN" sz="2200" i="1">
                            <a:latin typeface="Cambria Math" panose="02040503050406030204" pitchFamily="18" charset="0"/>
                          </a:rPr>
                        </m:ctrlPr>
                      </m:dPr>
                      <m:e>
                        <m:sSup>
                          <m:sSupPr>
                            <m:ctrlPr>
                              <a:rPr lang="en-US" altLang="zh-CN" sz="2200" i="1">
                                <a:latin typeface="Cambria Math" panose="02040503050406030204" pitchFamily="18" charset="0"/>
                              </a:rPr>
                            </m:ctrlPr>
                          </m:sSupPr>
                          <m:e>
                            <m:r>
                              <a:rPr lang="en-US" altLang="zh-CN" sz="2200" i="1">
                                <a:latin typeface="Cambria Math" panose="02040503050406030204" pitchFamily="18" charset="0"/>
                              </a:rPr>
                              <m:t>𝑠</m:t>
                            </m:r>
                          </m:e>
                          <m:sup>
                            <m:r>
                              <a:rPr lang="en-US" altLang="zh-CN" sz="2200" i="1">
                                <a:latin typeface="Cambria Math" panose="02040503050406030204" pitchFamily="18" charset="0"/>
                              </a:rPr>
                              <m:t>′</m:t>
                            </m:r>
                          </m:sup>
                        </m:sSup>
                      </m:e>
                    </m:d>
                    <m:r>
                      <a:rPr lang="en-US"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𝑉</m:t>
                        </m:r>
                      </m:e>
                      <m:sub>
                        <m:r>
                          <a:rPr lang="en-US" altLang="zh-CN" sz="2200" b="0" i="1" smtClean="0">
                            <a:latin typeface="Cambria Math" panose="02040503050406030204" pitchFamily="18" charset="0"/>
                          </a:rPr>
                          <m:t>𝑤</m:t>
                        </m:r>
                      </m:sub>
                    </m:sSub>
                    <m:r>
                      <a:rPr lang="en-US" altLang="zh-CN" sz="2200" i="1">
                        <a:latin typeface="Cambria Math" panose="02040503050406030204" pitchFamily="18" charset="0"/>
                      </a:rPr>
                      <m:t>(</m:t>
                    </m:r>
                    <m:r>
                      <a:rPr lang="en-US" altLang="zh-CN" sz="2200" i="1">
                        <a:latin typeface="Cambria Math" panose="02040503050406030204" pitchFamily="18" charset="0"/>
                      </a:rPr>
                      <m:t>𝑠</m:t>
                    </m:r>
                    <m:r>
                      <a:rPr lang="en-US" altLang="zh-CN" sz="2200" i="1">
                        <a:latin typeface="Cambria Math" panose="02040503050406030204" pitchFamily="18" charset="0"/>
                      </a:rPr>
                      <m:t>)</m:t>
                    </m:r>
                  </m:oMath>
                </a14:m>
                <a:endParaRPr lang="en-US" altLang="zh-CN" sz="2200" dirty="0"/>
              </a:p>
              <a:p>
                <a:pPr marL="914400" lvl="2" indent="0">
                  <a:buNone/>
                </a:pPr>
                <a:r>
                  <a:rPr lang="zh-CN" altLang="en-US" sz="2200" dirty="0"/>
                  <a:t>使用状态</a:t>
                </a:r>
                <a:r>
                  <a:rPr lang="en-US" altLang="zh-CN" sz="2200" dirty="0"/>
                  <a:t>-</a:t>
                </a:r>
                <a:r>
                  <a:rPr lang="zh-CN" altLang="en-US" sz="2200" dirty="0"/>
                  <a:t>行为回报来更新策略函数</a:t>
                </a:r>
                <a14:m>
                  <m:oMath xmlns:m="http://schemas.openxmlformats.org/officeDocument/2006/math">
                    <m:sSub>
                      <m:sSubPr>
                        <m:ctrlPr>
                          <a:rPr lang="en-US" altLang="zh-CN" sz="2200" i="1">
                            <a:latin typeface="Cambria Math" panose="02040503050406030204" pitchFamily="18" charset="0"/>
                          </a:rPr>
                        </m:ctrlPr>
                      </m:sSubPr>
                      <m:e>
                        <m:r>
                          <a:rPr lang="zh-CN" altLang="en-US" sz="2200" i="1">
                            <a:latin typeface="Cambria Math" panose="02040503050406030204" pitchFamily="18" charset="0"/>
                          </a:rPr>
                          <m:t>𝜋</m:t>
                        </m:r>
                      </m:e>
                      <m:sub>
                        <m:r>
                          <a:rPr lang="zh-CN" altLang="en-US" sz="2200" i="1">
                            <a:latin typeface="Cambria Math" panose="02040503050406030204" pitchFamily="18" charset="0"/>
                          </a:rPr>
                          <m:t>𝜃</m:t>
                        </m:r>
                      </m:sub>
                    </m:sSub>
                    <m:r>
                      <a:rPr lang="en-US" altLang="zh-CN" sz="2200" i="1">
                        <a:latin typeface="Cambria Math" panose="02040503050406030204" pitchFamily="18" charset="0"/>
                      </a:rPr>
                      <m:t>(</m:t>
                    </m:r>
                    <m:r>
                      <a:rPr lang="en-US" altLang="zh-CN" sz="2200" i="1">
                        <a:latin typeface="Cambria Math" panose="02040503050406030204" pitchFamily="18" charset="0"/>
                      </a:rPr>
                      <m:t>𝑠</m:t>
                    </m:r>
                    <m:r>
                      <a:rPr lang="en-US" altLang="zh-CN" sz="2200" i="1">
                        <a:latin typeface="Cambria Math" panose="02040503050406030204" pitchFamily="18" charset="0"/>
                      </a:rPr>
                      <m:t>,</m:t>
                    </m:r>
                    <m:r>
                      <a:rPr lang="en-US" altLang="zh-CN" sz="2200" i="1">
                        <a:latin typeface="Cambria Math" panose="02040503050406030204" pitchFamily="18" charset="0"/>
                      </a:rPr>
                      <m:t>𝑎</m:t>
                    </m:r>
                    <m:r>
                      <a:rPr lang="en-US" altLang="zh-CN" sz="2200" i="1">
                        <a:latin typeface="Cambria Math" panose="02040503050406030204" pitchFamily="18" charset="0"/>
                      </a:rPr>
                      <m:t>)</m:t>
                    </m:r>
                  </m:oMath>
                </a14:m>
                <a:r>
                  <a:rPr lang="zh-CN" altLang="en-US" sz="2200" dirty="0"/>
                  <a:t>的参数</a:t>
                </a:r>
                <a14:m>
                  <m:oMath xmlns:m="http://schemas.openxmlformats.org/officeDocument/2006/math">
                    <m:r>
                      <a:rPr lang="zh-CN" altLang="en-US" sz="2200" i="1">
                        <a:latin typeface="Cambria Math" panose="02040503050406030204" pitchFamily="18" charset="0"/>
                      </a:rPr>
                      <m:t>𝜃</m:t>
                    </m:r>
                  </m:oMath>
                </a14:m>
                <a:r>
                  <a:rPr lang="zh-CN" altLang="en-US" sz="2200" dirty="0"/>
                  <a:t>：</a:t>
                </a:r>
                <a:endParaRPr lang="en-US" altLang="zh-CN" sz="2200" dirty="0"/>
              </a:p>
              <a:p>
                <a:pPr marL="914400" lvl="2" indent="0">
                  <a:buNone/>
                </a:pPr>
                <a14:m>
                  <m:oMathPara xmlns:m="http://schemas.openxmlformats.org/officeDocument/2006/math">
                    <m:oMathParaPr>
                      <m:jc m:val="centerGroup"/>
                    </m:oMathParaPr>
                    <m:oMath xmlns:m="http://schemas.openxmlformats.org/officeDocument/2006/math">
                      <m:r>
                        <a:rPr lang="en-US" altLang="zh-CN" sz="1900" i="1">
                          <a:latin typeface="Cambria Math" panose="02040503050406030204" pitchFamily="18" charset="0"/>
                          <a:ea typeface="Cambria Math" panose="02040503050406030204" pitchFamily="18" charset="0"/>
                        </a:rPr>
                        <m:t>∆</m:t>
                      </m:r>
                      <m:r>
                        <a:rPr lang="zh-CN" altLang="en-US" sz="1900" i="1">
                          <a:latin typeface="Cambria Math" panose="02040503050406030204" pitchFamily="18" charset="0"/>
                          <a:ea typeface="Cambria Math" panose="02040503050406030204" pitchFamily="18" charset="0"/>
                        </a:rPr>
                        <m:t>𝜃</m:t>
                      </m:r>
                      <m:r>
                        <a:rPr lang="en-US" altLang="zh-CN" sz="1900" i="1">
                          <a:latin typeface="Cambria Math" panose="02040503050406030204" pitchFamily="18" charset="0"/>
                          <a:ea typeface="Cambria Math" panose="02040503050406030204" pitchFamily="18" charset="0"/>
                        </a:rPr>
                        <m:t>=</m:t>
                      </m:r>
                      <m:r>
                        <a:rPr lang="zh-CN" altLang="en-US" sz="1900" i="1">
                          <a:latin typeface="Cambria Math" panose="02040503050406030204" pitchFamily="18" charset="0"/>
                          <a:ea typeface="Cambria Math" panose="02040503050406030204" pitchFamily="18" charset="0"/>
                        </a:rPr>
                        <m:t>𝛼</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rPr>
                        <m:t>𝑟</m:t>
                      </m:r>
                      <m:r>
                        <a:rPr lang="en-US" altLang="zh-CN" sz="1900" i="1">
                          <a:latin typeface="Cambria Math" panose="02040503050406030204" pitchFamily="18" charset="0"/>
                        </a:rPr>
                        <m:t>+</m:t>
                      </m:r>
                      <m:r>
                        <a:rPr lang="zh-CN" altLang="en-US" sz="1900" i="1">
                          <a:latin typeface="Cambria Math" panose="02040503050406030204" pitchFamily="18" charset="0"/>
                        </a:rPr>
                        <m:t>𝛾</m:t>
                      </m:r>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𝑉</m:t>
                          </m:r>
                        </m:e>
                        <m:sub>
                          <m:r>
                            <a:rPr lang="en-US" altLang="zh-CN" sz="1900" b="0" i="1" smtClean="0">
                              <a:latin typeface="Cambria Math" panose="02040503050406030204" pitchFamily="18" charset="0"/>
                            </a:rPr>
                            <m:t>𝑤</m:t>
                          </m:r>
                        </m:sub>
                      </m:sSub>
                      <m:d>
                        <m:dPr>
                          <m:ctrlPr>
                            <a:rPr lang="en-US" altLang="zh-CN" sz="1900" i="1">
                              <a:latin typeface="Cambria Math" panose="02040503050406030204" pitchFamily="18" charset="0"/>
                            </a:rPr>
                          </m:ctrlPr>
                        </m:dPr>
                        <m:e>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𝑠</m:t>
                              </m:r>
                            </m:e>
                            <m:sub>
                              <m:r>
                                <a:rPr lang="en-US" altLang="zh-CN" sz="1900" b="0" i="1" smtClean="0">
                                  <a:latin typeface="Cambria Math" panose="02040503050406030204" pitchFamily="18" charset="0"/>
                                </a:rPr>
                                <m:t>𝑡</m:t>
                              </m:r>
                              <m:r>
                                <a:rPr lang="en-US" altLang="zh-CN" sz="1900" b="0" i="1" smtClean="0">
                                  <a:latin typeface="Cambria Math" panose="02040503050406030204" pitchFamily="18" charset="0"/>
                                </a:rPr>
                                <m:t>+1</m:t>
                              </m:r>
                            </m:sub>
                          </m:sSub>
                        </m:e>
                      </m:d>
                      <m:r>
                        <a:rPr lang="en-US" altLang="zh-CN" sz="1900" i="1">
                          <a:latin typeface="Cambria Math" panose="02040503050406030204" pitchFamily="18" charset="0"/>
                          <a:ea typeface="Cambria Math" panose="02040503050406030204" pitchFamily="18" charset="0"/>
                        </a:rPr>
                        <m:t>−</m:t>
                      </m:r>
                      <m:sSub>
                        <m:sSubPr>
                          <m:ctrlPr>
                            <a:rPr lang="en-US" altLang="zh-CN" sz="1900" i="1">
                              <a:latin typeface="Cambria Math" panose="02040503050406030204" pitchFamily="18" charset="0"/>
                              <a:ea typeface="Cambria Math" panose="02040503050406030204" pitchFamily="18" charset="0"/>
                            </a:rPr>
                          </m:ctrlPr>
                        </m:sSubPr>
                        <m:e>
                          <m:r>
                            <a:rPr lang="en-US" altLang="zh-CN" sz="1900" i="1">
                              <a:latin typeface="Cambria Math" panose="02040503050406030204" pitchFamily="18" charset="0"/>
                              <a:ea typeface="Cambria Math" panose="02040503050406030204" pitchFamily="18" charset="0"/>
                            </a:rPr>
                            <m:t>𝑉</m:t>
                          </m:r>
                        </m:e>
                        <m:sub>
                          <m:r>
                            <a:rPr lang="en-US" altLang="zh-CN" sz="1900" i="1">
                              <a:latin typeface="Cambria Math" panose="02040503050406030204" pitchFamily="18" charset="0"/>
                              <a:ea typeface="Cambria Math" panose="02040503050406030204" pitchFamily="18" charset="0"/>
                            </a:rPr>
                            <m:t>𝑤</m:t>
                          </m:r>
                        </m:sub>
                      </m:sSub>
                      <m:r>
                        <a:rPr lang="en-US" altLang="zh-CN" sz="1900" i="1">
                          <a:latin typeface="Cambria Math" panose="02040503050406030204" pitchFamily="18" charset="0"/>
                          <a:ea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𝑠</m:t>
                          </m:r>
                        </m:e>
                        <m:sub>
                          <m:r>
                            <a:rPr lang="en-US" altLang="zh-CN" sz="1900" i="1">
                              <a:latin typeface="Cambria Math" panose="02040503050406030204" pitchFamily="18" charset="0"/>
                            </a:rPr>
                            <m:t>𝑡</m:t>
                          </m:r>
                        </m:sub>
                      </m:sSub>
                      <m:r>
                        <a:rPr lang="en-US" altLang="zh-CN" sz="1900" i="1">
                          <a:latin typeface="Cambria Math" panose="02040503050406030204" pitchFamily="18" charset="0"/>
                          <a:ea typeface="Cambria Math" panose="02040503050406030204" pitchFamily="18" charset="0"/>
                        </a:rPr>
                        <m:t>))</m:t>
                      </m:r>
                      <m:sSub>
                        <m:sSubPr>
                          <m:ctrlPr>
                            <a:rPr lang="en-US" altLang="zh-CN" sz="1900" i="1">
                              <a:latin typeface="Cambria Math" panose="02040503050406030204" pitchFamily="18" charset="0"/>
                            </a:rPr>
                          </m:ctrlPr>
                        </m:sSubPr>
                        <m:e>
                          <m:r>
                            <m:rPr>
                              <m:sty m:val="p"/>
                            </m:rPr>
                            <a:rPr lang="en-US" altLang="zh-CN" sz="1900" i="1">
                              <a:latin typeface="Cambria Math" panose="02040503050406030204" pitchFamily="18" charset="0"/>
                              <a:ea typeface="Cambria Math" panose="02040503050406030204" pitchFamily="18" charset="0"/>
                            </a:rPr>
                            <m:t>∇</m:t>
                          </m:r>
                        </m:e>
                        <m:sub>
                          <m:r>
                            <a:rPr lang="zh-CN" altLang="en-US" sz="1900" i="1">
                              <a:latin typeface="Cambria Math" panose="02040503050406030204" pitchFamily="18" charset="0"/>
                            </a:rPr>
                            <m:t>𝜃</m:t>
                          </m:r>
                        </m:sub>
                      </m:sSub>
                      <m:r>
                        <a:rPr lang="en-US" altLang="zh-CN" sz="1900" i="1">
                          <a:latin typeface="Cambria Math" panose="02040503050406030204" pitchFamily="18" charset="0"/>
                        </a:rPr>
                        <m:t>𝑙𝑜𝑔</m:t>
                      </m:r>
                      <m:sSub>
                        <m:sSubPr>
                          <m:ctrlPr>
                            <a:rPr lang="en-US" altLang="zh-CN" sz="1900" i="1">
                              <a:latin typeface="Cambria Math" panose="02040503050406030204" pitchFamily="18" charset="0"/>
                            </a:rPr>
                          </m:ctrlPr>
                        </m:sSubPr>
                        <m:e>
                          <m:r>
                            <a:rPr lang="zh-CN" altLang="en-US" sz="1900" i="1">
                              <a:latin typeface="Cambria Math" panose="02040503050406030204" pitchFamily="18" charset="0"/>
                            </a:rPr>
                            <m:t>𝜋</m:t>
                          </m:r>
                        </m:e>
                        <m:sub>
                          <m:r>
                            <a:rPr lang="zh-CN" altLang="en-US" sz="1900" i="1">
                              <a:latin typeface="Cambria Math" panose="02040503050406030204" pitchFamily="18" charset="0"/>
                            </a:rPr>
                            <m:t>𝜃</m:t>
                          </m:r>
                        </m:sub>
                      </m:sSub>
                      <m:r>
                        <a:rPr lang="en-US" altLang="zh-CN" sz="1900" i="1">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𝑠</m:t>
                          </m:r>
                        </m:e>
                        <m:sub>
                          <m:r>
                            <a:rPr lang="en-US" altLang="zh-CN" sz="1900" i="1">
                              <a:latin typeface="Cambria Math" panose="02040503050406030204" pitchFamily="18" charset="0"/>
                            </a:rPr>
                            <m:t>𝑡</m:t>
                          </m:r>
                        </m:sub>
                      </m:sSub>
                      <m:r>
                        <a:rPr lang="en-US" altLang="zh-CN" sz="1900" i="1">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𝑎</m:t>
                          </m:r>
                        </m:e>
                        <m:sub>
                          <m:r>
                            <a:rPr lang="en-US" altLang="zh-CN" sz="1900" i="1">
                              <a:latin typeface="Cambria Math" panose="02040503050406030204" pitchFamily="18" charset="0"/>
                            </a:rPr>
                            <m:t>𝑡</m:t>
                          </m:r>
                        </m:sub>
                      </m:sSub>
                      <m:r>
                        <a:rPr lang="en-US" altLang="zh-CN" sz="1900" i="1">
                          <a:latin typeface="Cambria Math" panose="02040503050406030204" pitchFamily="18" charset="0"/>
                        </a:rPr>
                        <m:t>)</m:t>
                      </m:r>
                    </m:oMath>
                  </m:oMathPara>
                </a14:m>
                <a:endParaRPr lang="en-US" altLang="zh-CN" sz="1900" dirty="0"/>
              </a:p>
              <a:p>
                <a:pPr marL="914400" lvl="2" indent="0">
                  <a:buNone/>
                </a:pPr>
                <a:endParaRPr lang="en-US" altLang="zh-CN" sz="2600" dirty="0"/>
              </a:p>
              <a:p>
                <a:pPr marL="457200" lvl="1" indent="0">
                  <a:buNone/>
                </a:pPr>
                <a:endParaRPr lang="en-US" altLang="zh-CN" dirty="0"/>
              </a:p>
            </p:txBody>
          </p:sp>
        </mc:Choice>
        <mc:Fallback>
          <p:sp>
            <p:nvSpPr>
              <p:cNvPr id="3" name="内容占位符 2">
                <a:extLst>
                  <a:ext uri="{FF2B5EF4-FFF2-40B4-BE49-F238E27FC236}">
                    <a16:creationId xmlns:a16="http://schemas.microsoft.com/office/drawing/2014/main" id="{EB258691-302C-49C6-A841-3DA8339B2693}"/>
                  </a:ext>
                </a:extLst>
              </p:cNvPr>
              <p:cNvSpPr>
                <a:spLocks noGrp="1" noRot="1" noChangeAspect="1" noMove="1" noResize="1" noEditPoints="1" noAdjustHandles="1" noChangeArrowheads="1" noChangeShapeType="1" noTextEdit="1"/>
              </p:cNvSpPr>
              <p:nvPr>
                <p:ph idx="1"/>
              </p:nvPr>
            </p:nvSpPr>
            <p:spPr>
              <a:xfrm>
                <a:off x="838200" y="811163"/>
                <a:ext cx="10515600" cy="5938682"/>
              </a:xfrm>
              <a:blipFill>
                <a:blip r:embed="rId2"/>
                <a:stretch>
                  <a:fillRect l="-928" t="-2053" r="-3304"/>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EE6DA7B3-D361-402B-99AC-401C85A5911B}"/>
              </a:ext>
            </a:extLst>
          </p:cNvPr>
          <p:cNvSpPr>
            <a:spLocks noGrp="1"/>
          </p:cNvSpPr>
          <p:nvPr>
            <p:ph type="title"/>
          </p:nvPr>
        </p:nvSpPr>
        <p:spPr>
          <a:xfrm>
            <a:off x="838200" y="0"/>
            <a:ext cx="10515600" cy="1040888"/>
          </a:xfrm>
        </p:spPr>
        <p:txBody>
          <a:bodyPr>
            <a:normAutofit/>
          </a:bodyPr>
          <a:lstStyle/>
          <a:p>
            <a:r>
              <a:rPr lang="en-US" altLang="zh-CN" sz="3600" dirty="0"/>
              <a:t>Actor-Critic</a:t>
            </a:r>
            <a:r>
              <a:rPr lang="zh-CN" altLang="en-US" sz="3600" dirty="0"/>
              <a:t>算法</a:t>
            </a:r>
          </a:p>
        </p:txBody>
      </p:sp>
    </p:spTree>
    <p:extLst>
      <p:ext uri="{BB962C8B-B14F-4D97-AF65-F5344CB8AC3E}">
        <p14:creationId xmlns:p14="http://schemas.microsoft.com/office/powerpoint/2010/main" val="1104066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B5D84-A18D-4985-B48E-987BAAC6E030}"/>
              </a:ext>
            </a:extLst>
          </p:cNvPr>
          <p:cNvSpPr>
            <a:spLocks noGrp="1"/>
          </p:cNvSpPr>
          <p:nvPr>
            <p:ph type="title"/>
          </p:nvPr>
        </p:nvSpPr>
        <p:spPr>
          <a:xfrm>
            <a:off x="838200" y="274739"/>
            <a:ext cx="10515600" cy="953729"/>
          </a:xfrm>
        </p:spPr>
        <p:txBody>
          <a:bodyPr>
            <a:normAutofit/>
          </a:bodyPr>
          <a:lstStyle/>
          <a:p>
            <a:r>
              <a:rPr lang="zh-CN" altLang="en-US" sz="3600" dirty="0"/>
              <a:t>回顾</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769B692-03FE-44D7-9F0E-560C4C8885F2}"/>
                  </a:ext>
                </a:extLst>
              </p:cNvPr>
              <p:cNvSpPr>
                <a:spLocks noGrp="1"/>
              </p:cNvSpPr>
              <p:nvPr>
                <p:ph idx="1"/>
              </p:nvPr>
            </p:nvSpPr>
            <p:spPr>
              <a:xfrm>
                <a:off x="838200" y="1307409"/>
                <a:ext cx="10515600" cy="5412940"/>
              </a:xfrm>
            </p:spPr>
            <p:txBody>
              <a:bodyPr>
                <a:normAutofit/>
              </a:bodyPr>
              <a:lstStyle/>
              <a:p>
                <a:r>
                  <a:rPr lang="zh-CN" altLang="en-US" sz="2400" dirty="0"/>
                  <a:t>值函数近似（状态空间维度爆炸或连续），将</a:t>
                </a:r>
                <a14:m>
                  <m:oMath xmlns:m="http://schemas.openxmlformats.org/officeDocument/2006/math">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𝑉</m:t>
                        </m:r>
                      </m:e>
                      <m:sup>
                        <m:r>
                          <a:rPr lang="zh-CN" altLang="en-US" sz="2400" b="0" i="1" smtClean="0">
                            <a:latin typeface="Cambria Math" panose="02040503050406030204" pitchFamily="18" charset="0"/>
                            <a:ea typeface="Cambria Math" panose="02040503050406030204" pitchFamily="18" charset="0"/>
                          </a:rPr>
                          <m:t>𝜋</m:t>
                        </m:r>
                      </m:sup>
                    </m:sSup>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𝑠</m:t>
                        </m:r>
                      </m:e>
                    </m:d>
                  </m:oMath>
                </a14:m>
                <a:r>
                  <a:rPr lang="zh-CN" altLang="en-US" sz="2400" dirty="0"/>
                  <a:t>与</a:t>
                </a:r>
                <a14:m>
                  <m:oMath xmlns:m="http://schemas.openxmlformats.org/officeDocument/2006/math">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𝑄</m:t>
                        </m:r>
                      </m:e>
                      <m:sup>
                        <m:r>
                          <a:rPr lang="zh-CN" altLang="en-US" sz="2400" b="0" i="1" smtClean="0">
                            <a:latin typeface="Cambria Math" panose="02040503050406030204" pitchFamily="18" charset="0"/>
                            <a:ea typeface="Cambria Math" panose="02040503050406030204" pitchFamily="18" charset="0"/>
                          </a:rPr>
                          <m:t>𝜋</m:t>
                        </m:r>
                      </m:sup>
                    </m:sSup>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𝑠</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𝑎</m:t>
                        </m:r>
                      </m:e>
                    </m:d>
                  </m:oMath>
                </a14:m>
                <a:r>
                  <a:rPr lang="zh-CN" altLang="en-US" sz="2400" dirty="0"/>
                  <a:t>参数化：</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zh-CN" altLang="en-US" sz="2000" i="1" smtClean="0">
                              <a:latin typeface="Cambria Math" panose="02040503050406030204" pitchFamily="18" charset="0"/>
                            </a:rPr>
                            <m:t>𝜃</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e>
                      </m:d>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𝑉</m:t>
                          </m:r>
                        </m:e>
                        <m:sup>
                          <m:r>
                            <a:rPr lang="zh-CN" altLang="en-US" sz="2000" b="0" i="1" smtClean="0">
                              <a:latin typeface="Cambria Math" panose="02040503050406030204" pitchFamily="18" charset="0"/>
                              <a:ea typeface="Cambria Math" panose="02040503050406030204" pitchFamily="18" charset="0"/>
                            </a:rPr>
                            <m:t>𝜋</m:t>
                          </m:r>
                        </m:sup>
                      </m:sSup>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𝑠</m:t>
                          </m:r>
                        </m:e>
                      </m:d>
                    </m:oMath>
                  </m:oMathPara>
                </a14:m>
                <a:endParaRPr lang="en-US" altLang="zh-CN" sz="20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𝑄</m:t>
                          </m:r>
                        </m:e>
                        <m:sub>
                          <m:r>
                            <a:rPr lang="zh-CN" altLang="en-US" sz="2000" i="1" smtClean="0">
                              <a:latin typeface="Cambria Math" panose="02040503050406030204" pitchFamily="18" charset="0"/>
                            </a:rPr>
                            <m:t>𝜃</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e>
                      </m:d>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𝑄</m:t>
                          </m:r>
                        </m:e>
                        <m:sup>
                          <m:r>
                            <a:rPr lang="zh-CN" altLang="en-US" sz="2000" b="0" i="1" smtClean="0">
                              <a:latin typeface="Cambria Math" panose="02040503050406030204" pitchFamily="18" charset="0"/>
                              <a:ea typeface="Cambria Math" panose="02040503050406030204" pitchFamily="18" charset="0"/>
                            </a:rPr>
                            <m:t>𝜋</m:t>
                          </m:r>
                        </m:sup>
                      </m:sSup>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𝑎</m:t>
                          </m:r>
                        </m:e>
                      </m:d>
                    </m:oMath>
                  </m:oMathPara>
                </a14:m>
                <a:endParaRPr lang="en-US" altLang="zh-CN" sz="2000" dirty="0"/>
              </a:p>
              <a:p>
                <a:r>
                  <a:rPr lang="zh-CN" altLang="en-US" sz="2400" dirty="0"/>
                  <a:t>得到近似值函数后，策略</a:t>
                </a:r>
                <a14:m>
                  <m:oMath xmlns:m="http://schemas.openxmlformats.org/officeDocument/2006/math">
                    <m:r>
                      <a:rPr lang="zh-CN" altLang="en-US" sz="2400" b="0" i="1" smtClean="0">
                        <a:latin typeface="Cambria Math" panose="02040503050406030204" pitchFamily="18" charset="0"/>
                        <a:ea typeface="Cambria Math" panose="02040503050406030204" pitchFamily="18" charset="0"/>
                      </a:rPr>
                      <m:t>𝜋</m:t>
                    </m:r>
                  </m:oMath>
                </a14:m>
                <a:r>
                  <a:rPr lang="zh-CN" altLang="en-US" sz="2400" dirty="0"/>
                  <a:t>根据近似值函数值产生。（使用的</a:t>
                </a:r>
                <a14:m>
                  <m:oMath xmlns:m="http://schemas.openxmlformats.org/officeDocument/2006/math">
                    <m:r>
                      <a:rPr lang="el-GR" altLang="zh-CN" sz="2400" i="1" dirty="0" smtClean="0">
                        <a:latin typeface="Cambria Math" panose="02040503050406030204" pitchFamily="18" charset="0"/>
                      </a:rPr>
                      <m:t>𝜖</m:t>
                    </m:r>
                    <m:r>
                      <a:rPr lang="el-GR" altLang="zh-CN" sz="2400" i="1" dirty="0" smtClean="0">
                        <a:latin typeface="Cambria Math" panose="02040503050406030204" pitchFamily="18" charset="0"/>
                      </a:rPr>
                      <m:t>−</m:t>
                    </m:r>
                    <m:r>
                      <a:rPr lang="en-US" altLang="zh-CN" sz="2400" i="1" dirty="0">
                        <a:latin typeface="Cambria Math" panose="02040503050406030204" pitchFamily="18" charset="0"/>
                      </a:rPr>
                      <m:t>𝑔𝑟𝑒𝑒𝑑𝑦</m:t>
                    </m:r>
                  </m:oMath>
                </a14:m>
                <a:r>
                  <a:rPr lang="zh-CN" altLang="en-US" sz="2400" dirty="0"/>
                  <a:t>探索方法根据近似</a:t>
                </a:r>
                <a14:m>
                  <m:oMath xmlns:m="http://schemas.openxmlformats.org/officeDocument/2006/math">
                    <m:r>
                      <a:rPr lang="en-US" altLang="zh-CN" sz="2400" b="0" i="1" smtClean="0">
                        <a:latin typeface="Cambria Math" panose="02040503050406030204" pitchFamily="18" charset="0"/>
                      </a:rPr>
                      <m:t>𝑄</m:t>
                    </m:r>
                  </m:oMath>
                </a14:m>
                <a:r>
                  <a:rPr lang="zh-CN" altLang="en-US" sz="2400" dirty="0"/>
                  <a:t>值选择动作）</a:t>
                </a:r>
                <a:endParaRPr lang="en-US" altLang="zh-CN" sz="2000" dirty="0"/>
              </a:p>
              <a:p>
                <a:pPr lvl="1">
                  <a:buFont typeface="Wingdings" panose="05000000000000000000" pitchFamily="2" charset="2"/>
                  <a:buChar char="Ø"/>
                </a:pPr>
                <a:r>
                  <a:rPr lang="zh-CN" altLang="en-US" sz="2000" b="1" dirty="0"/>
                  <a:t>情况</a:t>
                </a:r>
                <a:r>
                  <a:rPr lang="zh-CN" altLang="en-US" sz="2000" dirty="0"/>
                  <a:t>：动作空间维度爆炸或连续，很难比较各种行为对应的价值大小得到最大行为价值对应的具体行为，也就很难使用</a:t>
                </a:r>
                <a14:m>
                  <m:oMath xmlns:m="http://schemas.openxmlformats.org/officeDocument/2006/math">
                    <m:r>
                      <a:rPr lang="el-GR" altLang="zh-CN" sz="2000" i="1" dirty="0" smtClean="0">
                        <a:latin typeface="Cambria Math" panose="02040503050406030204" pitchFamily="18" charset="0"/>
                      </a:rPr>
                      <m:t>𝜖</m:t>
                    </m:r>
                    <m:r>
                      <a:rPr lang="el-GR" altLang="zh-CN" sz="2000" i="1" dirty="0" smtClean="0">
                        <a:latin typeface="Cambria Math" panose="02040503050406030204" pitchFamily="18" charset="0"/>
                      </a:rPr>
                      <m:t>−</m:t>
                    </m:r>
                    <m:r>
                      <a:rPr lang="en-US" altLang="zh-CN" sz="2000" i="1" dirty="0">
                        <a:latin typeface="Cambria Math" panose="02040503050406030204" pitchFamily="18" charset="0"/>
                      </a:rPr>
                      <m:t>𝑔𝑟𝑒𝑒</m:t>
                    </m:r>
                    <m:r>
                      <a:rPr lang="en-US" altLang="zh-CN" sz="2000" b="0" i="1" dirty="0" smtClean="0">
                        <a:latin typeface="Cambria Math" panose="02040503050406030204" pitchFamily="18" charset="0"/>
                      </a:rPr>
                      <m:t>𝑑𝑦</m:t>
                    </m:r>
                  </m:oMath>
                </a14:m>
                <a:r>
                  <a:rPr lang="zh-CN" altLang="en-US" sz="2000" dirty="0"/>
                  <a:t>方法挑选动作，即策略的产生</a:t>
                </a:r>
                <a:endParaRPr lang="en-US" altLang="zh-CN" sz="2000" dirty="0"/>
              </a:p>
              <a:p>
                <a:r>
                  <a:rPr lang="zh-CN" altLang="en-US" sz="2400" dirty="0"/>
                  <a:t>直接对策略进行参数化：</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𝜋</m:t>
                        </m:r>
                      </m:e>
                      <m:sub>
                        <m:r>
                          <a:rPr lang="zh-CN" altLang="en-US" sz="2400" i="1" smtClean="0">
                            <a:latin typeface="Cambria Math" panose="02040503050406030204" pitchFamily="18" charset="0"/>
                          </a:rPr>
                          <m:t>𝜃</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r>
                      <a:rPr lang="zh-CN" altLang="en-US" sz="2400" i="1" smtClean="0">
                        <a:latin typeface="Cambria Math" panose="02040503050406030204" pitchFamily="18" charset="0"/>
                      </a:rPr>
                      <m:t>𝜃</m:t>
                    </m:r>
                    <m:r>
                      <a:rPr lang="en-US" altLang="zh-CN" sz="2400" b="0" i="1" smtClean="0">
                        <a:latin typeface="Cambria Math" panose="02040503050406030204" pitchFamily="18" charset="0"/>
                      </a:rPr>
                      <m:t>)</m:t>
                    </m:r>
                  </m:oMath>
                </a14:m>
                <a:endParaRPr lang="en-US" altLang="zh-CN" sz="2400" dirty="0"/>
              </a:p>
              <a:p>
                <a:pPr lvl="1">
                  <a:buFont typeface="Wingdings" panose="05000000000000000000" pitchFamily="2" charset="2"/>
                  <a:buChar char="Ø"/>
                </a:pPr>
                <a:r>
                  <a:rPr lang="zh-CN" altLang="en-US" sz="2000" dirty="0"/>
                  <a:t>值函数可能仍然被需要，被用于训练策略的参数</a:t>
                </a:r>
                <a:endParaRPr lang="en-US" altLang="zh-CN" sz="2000" dirty="0"/>
              </a:p>
              <a:p>
                <a:pPr lvl="1">
                  <a:buFont typeface="Wingdings" panose="05000000000000000000" pitchFamily="2" charset="2"/>
                  <a:buChar char="Ø"/>
                </a:pPr>
                <a:r>
                  <a:rPr lang="zh-CN" altLang="en-US" sz="2000" dirty="0"/>
                  <a:t>这时，策略</a:t>
                </a:r>
                <a14:m>
                  <m:oMath xmlns:m="http://schemas.openxmlformats.org/officeDocument/2006/math">
                    <m:r>
                      <a:rPr lang="zh-CN" altLang="en-US" sz="2000" b="0" i="1" smtClean="0">
                        <a:latin typeface="Cambria Math" panose="02040503050406030204" pitchFamily="18" charset="0"/>
                        <a:ea typeface="Cambria Math" panose="02040503050406030204" pitchFamily="18" charset="0"/>
                      </a:rPr>
                      <m:t>𝜋</m:t>
                    </m:r>
                  </m:oMath>
                </a14:m>
                <a:r>
                  <a:rPr lang="zh-CN" altLang="en-US" sz="2000" dirty="0"/>
                  <a:t>就不是概率集合而是一个函数了。策略函数表明在给定一个状态的情况下，采取任何行为的概率，即概率密度函数。</a:t>
                </a:r>
                <a:endParaRPr lang="en-US" altLang="zh-CN" sz="2000" dirty="0"/>
              </a:p>
              <a:p>
                <a:r>
                  <a:rPr lang="zh-CN" altLang="en-US" sz="2400" dirty="0"/>
                  <a:t>利用参数化的策略函数，通过调整参数来直接改进策略。</a:t>
                </a:r>
                <a:endParaRPr lang="en-US" altLang="zh-CN" sz="2400" dirty="0"/>
              </a:p>
              <a:p>
                <a:pPr lvl="1">
                  <a:buFont typeface="Wingdings" panose="05000000000000000000" pitchFamily="2" charset="2"/>
                  <a:buChar char="Ø"/>
                </a:pPr>
                <a:r>
                  <a:rPr lang="zh-CN" altLang="en-US" sz="2000" dirty="0"/>
                  <a:t>关于策略的目标函数，寻求实现最好表现（奖励最大化）</a:t>
                </a:r>
                <a:endParaRPr lang="en-US" altLang="zh-CN" sz="2000" dirty="0"/>
              </a:p>
              <a:p>
                <a:pPr lvl="1">
                  <a:buFont typeface="Wingdings" panose="05000000000000000000" pitchFamily="2" charset="2"/>
                  <a:buChar char="Ø"/>
                </a:pPr>
                <a:r>
                  <a:rPr lang="zh-CN" altLang="en-US" sz="2000" dirty="0"/>
                  <a:t>基于目标函数的梯度来训练策略参数（梯度上升）</a:t>
                </a:r>
                <a:endParaRPr lang="en-US" altLang="zh-CN" sz="2000" dirty="0"/>
              </a:p>
            </p:txBody>
          </p:sp>
        </mc:Choice>
        <mc:Fallback>
          <p:sp>
            <p:nvSpPr>
              <p:cNvPr id="3" name="内容占位符 2">
                <a:extLst>
                  <a:ext uri="{FF2B5EF4-FFF2-40B4-BE49-F238E27FC236}">
                    <a16:creationId xmlns:a16="http://schemas.microsoft.com/office/drawing/2014/main" id="{1769B692-03FE-44D7-9F0E-560C4C8885F2}"/>
                  </a:ext>
                </a:extLst>
              </p:cNvPr>
              <p:cNvSpPr>
                <a:spLocks noGrp="1" noRot="1" noChangeAspect="1" noMove="1" noResize="1" noEditPoints="1" noAdjustHandles="1" noChangeArrowheads="1" noChangeShapeType="1" noTextEdit="1"/>
              </p:cNvSpPr>
              <p:nvPr>
                <p:ph idx="1"/>
              </p:nvPr>
            </p:nvSpPr>
            <p:spPr>
              <a:xfrm>
                <a:off x="838200" y="1307409"/>
                <a:ext cx="10515600" cy="5412940"/>
              </a:xfrm>
              <a:blipFill>
                <a:blip r:embed="rId2"/>
                <a:stretch>
                  <a:fillRect l="-812" t="-1464" r="-29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4503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62BF4-5AED-460A-90DE-EA74A276400F}"/>
              </a:ext>
            </a:extLst>
          </p:cNvPr>
          <p:cNvSpPr>
            <a:spLocks noGrp="1"/>
          </p:cNvSpPr>
          <p:nvPr>
            <p:ph type="title"/>
          </p:nvPr>
        </p:nvSpPr>
        <p:spPr>
          <a:xfrm>
            <a:off x="1074174" y="2766218"/>
            <a:ext cx="10515600" cy="1325563"/>
          </a:xfrm>
        </p:spPr>
        <p:txBody>
          <a:bodyPr>
            <a:normAutofit/>
          </a:bodyPr>
          <a:lstStyle/>
          <a:p>
            <a:pPr algn="ctr"/>
            <a:r>
              <a:rPr lang="zh-CN" altLang="en-US" sz="3600" dirty="0"/>
              <a:t>谢谢观看！</a:t>
            </a:r>
          </a:p>
        </p:txBody>
      </p:sp>
    </p:spTree>
    <p:extLst>
      <p:ext uri="{BB962C8B-B14F-4D97-AF65-F5344CB8AC3E}">
        <p14:creationId xmlns:p14="http://schemas.microsoft.com/office/powerpoint/2010/main" val="2961983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E57D8E-EB3B-4133-A0CF-628E40FFF968}"/>
              </a:ext>
            </a:extLst>
          </p:cNvPr>
          <p:cNvSpPr>
            <a:spLocks noGrp="1"/>
          </p:cNvSpPr>
          <p:nvPr>
            <p:ph type="title"/>
          </p:nvPr>
        </p:nvSpPr>
        <p:spPr>
          <a:xfrm>
            <a:off x="838200" y="266803"/>
            <a:ext cx="10515600" cy="804914"/>
          </a:xfrm>
        </p:spPr>
        <p:txBody>
          <a:bodyPr>
            <a:normAutofit/>
          </a:bodyPr>
          <a:lstStyle/>
          <a:p>
            <a:r>
              <a:rPr lang="zh-CN" altLang="en-US" sz="3600" dirty="0"/>
              <a:t>策略梯度思考</a:t>
            </a:r>
          </a:p>
        </p:txBody>
      </p:sp>
      <p:sp>
        <p:nvSpPr>
          <p:cNvPr id="3" name="内容占位符 2">
            <a:extLst>
              <a:ext uri="{FF2B5EF4-FFF2-40B4-BE49-F238E27FC236}">
                <a16:creationId xmlns:a16="http://schemas.microsoft.com/office/drawing/2014/main" id="{EA2D45F1-69AE-4893-B798-1442ED0F1DDB}"/>
              </a:ext>
            </a:extLst>
          </p:cNvPr>
          <p:cNvSpPr>
            <a:spLocks noGrp="1"/>
          </p:cNvSpPr>
          <p:nvPr>
            <p:ph idx="1"/>
          </p:nvPr>
        </p:nvSpPr>
        <p:spPr>
          <a:xfrm>
            <a:off x="838200" y="1071717"/>
            <a:ext cx="10515600" cy="6951406"/>
          </a:xfrm>
        </p:spPr>
        <p:txBody>
          <a:bodyPr>
            <a:normAutofit/>
          </a:bodyPr>
          <a:lstStyle/>
          <a:p>
            <a:pPr marL="0" indent="0">
              <a:buNone/>
            </a:pPr>
            <a:r>
              <a:rPr lang="zh-CN" altLang="en-US" sz="2400" dirty="0"/>
              <a:t>基于策略的学习</a:t>
            </a:r>
            <a:r>
              <a:rPr lang="en-US" altLang="zh-CN" sz="2400" dirty="0"/>
              <a:t>&amp;</a:t>
            </a:r>
            <a:r>
              <a:rPr lang="zh-CN" altLang="en-US" sz="2400" dirty="0"/>
              <a:t>基于价值学习</a:t>
            </a:r>
            <a:endParaRPr lang="en-US" altLang="zh-CN" sz="2000" dirty="0"/>
          </a:p>
          <a:p>
            <a:r>
              <a:rPr lang="zh-CN" altLang="en-US" sz="2000" b="1" dirty="0"/>
              <a:t>收敛性</a:t>
            </a:r>
            <a:r>
              <a:rPr lang="zh-CN" altLang="en-US" sz="2000" dirty="0"/>
              <a:t>：基于策略的学习收敛性更好，虽然每次只改善一点点</a:t>
            </a:r>
            <a:r>
              <a:rPr lang="en-US" altLang="zh-CN" sz="2000" dirty="0"/>
              <a:t>,</a:t>
            </a:r>
            <a:r>
              <a:rPr lang="zh-CN" altLang="en-US" sz="2000" dirty="0"/>
              <a:t>但总是朝着好的方向在改善；而近似值函数在后期会一直围绕着最优价值函数持续小的震荡而不稳定（约等于的原因）。</a:t>
            </a:r>
            <a:endParaRPr lang="en-US" altLang="zh-CN" sz="2000" dirty="0"/>
          </a:p>
          <a:p>
            <a:r>
              <a:rPr lang="zh-CN" altLang="en-US" sz="2000" b="1" dirty="0"/>
              <a:t>维度空间</a:t>
            </a:r>
            <a:r>
              <a:rPr lang="zh-CN" altLang="en-US" sz="2000" dirty="0"/>
              <a:t>：对于高维度或连续空间来说，可以使用值函数近似解决，但是在制定策略时，需要比较各种行为对应的价值的大小，如果行为空间为高维度或连续空间，其行为价值函数可能很复杂比较难估算，很难找出其中最大的价值函数对应的行为，  这时候用基于策略的学习会更高效。</a:t>
            </a:r>
            <a:endParaRPr lang="en-US" altLang="zh-CN" sz="2000" dirty="0"/>
          </a:p>
          <a:p>
            <a:r>
              <a:rPr lang="zh-CN" altLang="en-US" sz="2000" b="1" dirty="0"/>
              <a:t>策略</a:t>
            </a:r>
            <a:r>
              <a:rPr lang="zh-CN" altLang="en-US" sz="2000" dirty="0"/>
              <a:t>：基于策略的学习能够学到随机策略</a:t>
            </a:r>
            <a:endParaRPr lang="en-US" altLang="zh-CN" sz="2000" dirty="0"/>
          </a:p>
          <a:p>
            <a:pPr marL="0" indent="0">
              <a:buNone/>
            </a:pPr>
            <a:r>
              <a:rPr lang="zh-CN" altLang="en-US" sz="2400" dirty="0"/>
              <a:t>什么时候使用基于价值的学习？什么时候使用基于策略的学习？</a:t>
            </a:r>
            <a:endParaRPr lang="en-US" altLang="zh-CN" sz="2400" dirty="0"/>
          </a:p>
          <a:p>
            <a:r>
              <a:rPr lang="zh-CN" altLang="en-US" sz="2000" dirty="0"/>
              <a:t>基于具体问题具体分析，</a:t>
            </a:r>
            <a:r>
              <a:rPr lang="en-US" altLang="zh-CN" sz="2000" dirty="0"/>
              <a:t>e.g.</a:t>
            </a:r>
          </a:p>
          <a:p>
            <a:pPr lvl="1">
              <a:buFont typeface="Wingdings" panose="05000000000000000000" pitchFamily="2" charset="2"/>
              <a:buChar char="Ø"/>
            </a:pPr>
            <a:r>
              <a:rPr lang="zh-CN" altLang="en-US" sz="1800" dirty="0"/>
              <a:t>高维度或连续动作空间，基于策略学习</a:t>
            </a:r>
            <a:endParaRPr lang="en-US" altLang="zh-CN" sz="1800" dirty="0"/>
          </a:p>
          <a:p>
            <a:pPr lvl="1">
              <a:buFont typeface="Wingdings" panose="05000000000000000000" pitchFamily="2" charset="2"/>
              <a:buChar char="Ø"/>
            </a:pPr>
            <a:r>
              <a:rPr lang="zh-CN" altLang="en-US" sz="1800" dirty="0"/>
              <a:t>随机策略为最优策略时，基于策略学习（这种情况，基于价值函数的策略有时无法得到最优策略（由状态描述决定））</a:t>
            </a:r>
            <a:endParaRPr lang="en-US" altLang="zh-CN" sz="1800" dirty="0"/>
          </a:p>
          <a:p>
            <a:pPr marL="0" indent="0">
              <a:buNone/>
            </a:pPr>
            <a:r>
              <a:rPr lang="en-US" altLang="zh-CN" sz="1800" dirty="0"/>
              <a:t>Note:</a:t>
            </a:r>
          </a:p>
          <a:p>
            <a:pPr marL="0" indent="0">
              <a:buNone/>
            </a:pPr>
            <a:r>
              <a:rPr lang="zh-CN" altLang="en-US" sz="1800" dirty="0"/>
              <a:t>剪刀石头布这个游戏，如果你是按照某一种确定性策略来出拳的话，很容易让别人抓住你的规律，然后你就会输了。所以最好的策略就是随机出拳，让别人猜不到，即随机策略就为最优策略。</a:t>
            </a:r>
            <a:endParaRPr lang="en-US" altLang="zh-CN" sz="1800" dirty="0"/>
          </a:p>
          <a:p>
            <a:pPr marL="0" indent="0">
              <a:buNone/>
            </a:pPr>
            <a:endParaRPr lang="en-US" altLang="zh-CN" sz="2000" dirty="0"/>
          </a:p>
          <a:p>
            <a:pPr marL="0" indent="0">
              <a:buNone/>
            </a:pPr>
            <a:endParaRPr lang="zh-CN" altLang="en-US" dirty="0"/>
          </a:p>
        </p:txBody>
      </p:sp>
    </p:spTree>
    <p:extLst>
      <p:ext uri="{BB962C8B-B14F-4D97-AF65-F5344CB8AC3E}">
        <p14:creationId xmlns:p14="http://schemas.microsoft.com/office/powerpoint/2010/main" val="1342519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4C69E9-C00D-4E86-B869-99F662E633B9}"/>
              </a:ext>
            </a:extLst>
          </p:cNvPr>
          <p:cNvSpPr>
            <a:spLocks noGrp="1"/>
          </p:cNvSpPr>
          <p:nvPr>
            <p:ph type="title"/>
          </p:nvPr>
        </p:nvSpPr>
        <p:spPr>
          <a:xfrm>
            <a:off x="838199" y="52292"/>
            <a:ext cx="10515600" cy="1073205"/>
          </a:xfrm>
        </p:spPr>
        <p:txBody>
          <a:bodyPr>
            <a:normAutofit/>
          </a:bodyPr>
          <a:lstStyle/>
          <a:p>
            <a:r>
              <a:rPr lang="zh-CN" altLang="en-US" sz="3600" dirty="0"/>
              <a:t>随机策略为最优策略</a:t>
            </a:r>
          </a:p>
        </p:txBody>
      </p:sp>
      <p:pic>
        <p:nvPicPr>
          <p:cNvPr id="5" name="内容占位符 4" descr="图片包含 障子, 建筑物&#10;&#10;已生成极高可信度的说明">
            <a:extLst>
              <a:ext uri="{FF2B5EF4-FFF2-40B4-BE49-F238E27FC236}">
                <a16:creationId xmlns:a16="http://schemas.microsoft.com/office/drawing/2014/main" id="{504336C9-32F9-43F8-8E46-06A23DD36C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2431" y="1914457"/>
            <a:ext cx="2667137" cy="1073205"/>
          </a:xfrm>
        </p:spPr>
      </p:pic>
      <p:sp>
        <p:nvSpPr>
          <p:cNvPr id="6" name="文本框 5">
            <a:extLst>
              <a:ext uri="{FF2B5EF4-FFF2-40B4-BE49-F238E27FC236}">
                <a16:creationId xmlns:a16="http://schemas.microsoft.com/office/drawing/2014/main" id="{3CF62EB4-52F1-4E23-89AD-660FD0A63787}"/>
              </a:ext>
            </a:extLst>
          </p:cNvPr>
          <p:cNvSpPr txBox="1"/>
          <p:nvPr/>
        </p:nvSpPr>
        <p:spPr>
          <a:xfrm>
            <a:off x="838200" y="1125497"/>
            <a:ext cx="10515600" cy="88639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问题</a:t>
            </a:r>
            <a:r>
              <a:rPr lang="zh-CN" altLang="en-US" dirty="0"/>
              <a:t>：</a:t>
            </a:r>
            <a:endParaRPr lang="en-US" altLang="zh-CN" dirty="0"/>
          </a:p>
          <a:p>
            <a:r>
              <a:rPr lang="en-US" altLang="zh-CN" sz="2000" dirty="0"/>
              <a:t>agent</a:t>
            </a:r>
            <a:r>
              <a:rPr lang="zh-CN" altLang="en-US" sz="2000" dirty="0"/>
              <a:t>需要尽量不遇到骷髅头而拿到钱包。所在状态就是图中上方</a:t>
            </a:r>
            <a:r>
              <a:rPr lang="en-US" altLang="zh-CN" sz="2000" dirty="0"/>
              <a:t>5</a:t>
            </a:r>
            <a:r>
              <a:rPr lang="zh-CN" altLang="en-US" sz="2000" dirty="0"/>
              <a:t>个格子。</a:t>
            </a:r>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状态描述方式：</a:t>
            </a:r>
            <a:endParaRPr lang="en-US" altLang="zh-CN" sz="2000" dirty="0"/>
          </a:p>
          <a:p>
            <a:pPr marL="800100" lvl="1" indent="-342900">
              <a:buFont typeface="Wingdings" panose="05000000000000000000" pitchFamily="2" charset="2"/>
              <a:buChar char="Ø"/>
            </a:pPr>
            <a:r>
              <a:rPr lang="zh-CN" altLang="en-US" dirty="0"/>
              <a:t>使用坐标表示每个格子（状态）</a:t>
            </a:r>
            <a:endParaRPr lang="en-US" altLang="zh-CN" dirty="0"/>
          </a:p>
          <a:p>
            <a:pPr marL="800100" lvl="1" indent="-342900">
              <a:buFont typeface="Wingdings" panose="05000000000000000000" pitchFamily="2" charset="2"/>
              <a:buChar char="Ø"/>
            </a:pPr>
            <a:r>
              <a:rPr lang="zh-CN" altLang="en-US" dirty="0"/>
              <a:t>使用格子某个方向是否有墙来作为特征来描述状态</a:t>
            </a:r>
            <a:endParaRPr lang="en-US" altLang="zh-CN" dirty="0"/>
          </a:p>
          <a:p>
            <a:r>
              <a:rPr lang="zh-CN" altLang="en-US" sz="2000" dirty="0"/>
              <a:t>使用第二种描述状态的话，会发现两个灰色格子属于同一状态，但是，当</a:t>
            </a:r>
            <a:r>
              <a:rPr lang="en-US" altLang="zh-CN" sz="2000" dirty="0"/>
              <a:t>agent</a:t>
            </a:r>
            <a:r>
              <a:rPr lang="zh-CN" altLang="en-US" sz="2000" dirty="0"/>
              <a:t>处于这两个灰色格子时，应该采取的行动是不一样的。具体来说就是，当</a:t>
            </a:r>
            <a:r>
              <a:rPr lang="en-US" altLang="zh-CN" sz="2000" dirty="0"/>
              <a:t>agent</a:t>
            </a:r>
            <a:r>
              <a:rPr lang="zh-CN" altLang="en-US" sz="2000" dirty="0"/>
              <a:t>在左边的灰色格子时，策略应该是往东走，当在右边格子时，策略为往西走。对于基于价值学习，策略却为固定的，所以会出现：（或者策略为两个灰色格子都往东）</a:t>
            </a:r>
            <a:endParaRPr lang="en-US" altLang="zh-CN" sz="2000" dirty="0"/>
          </a:p>
          <a:p>
            <a:endParaRPr lang="en-US" altLang="zh-CN" sz="2000" dirty="0"/>
          </a:p>
          <a:p>
            <a:endParaRPr lang="en-US" altLang="zh-CN" sz="20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8" name="图片 7">
            <a:extLst>
              <a:ext uri="{FF2B5EF4-FFF2-40B4-BE49-F238E27FC236}">
                <a16:creationId xmlns:a16="http://schemas.microsoft.com/office/drawing/2014/main" id="{C3B031B3-E867-4D34-9E75-BA9166CB1B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5132" y="5289451"/>
            <a:ext cx="2654436" cy="1066855"/>
          </a:xfrm>
          <a:prstGeom prst="rect">
            <a:avLst/>
          </a:prstGeom>
        </p:spPr>
      </p:pic>
    </p:spTree>
    <p:extLst>
      <p:ext uri="{BB962C8B-B14F-4D97-AF65-F5344CB8AC3E}">
        <p14:creationId xmlns:p14="http://schemas.microsoft.com/office/powerpoint/2010/main" val="2890438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6C09AAB-BCE8-49EA-916D-881B321F6A23}"/>
              </a:ext>
            </a:extLst>
          </p:cNvPr>
          <p:cNvSpPr>
            <a:spLocks noGrp="1"/>
          </p:cNvSpPr>
          <p:nvPr>
            <p:ph idx="1"/>
          </p:nvPr>
        </p:nvSpPr>
        <p:spPr>
          <a:xfrm>
            <a:off x="838200" y="1052053"/>
            <a:ext cx="10515600" cy="5609302"/>
          </a:xfrm>
        </p:spPr>
        <p:txBody>
          <a:bodyPr>
            <a:normAutofit/>
          </a:bodyPr>
          <a:lstStyle/>
          <a:p>
            <a:pPr marL="0" indent="0">
              <a:buNone/>
            </a:pPr>
            <a:r>
              <a:rPr lang="zh-CN" altLang="en-US" sz="2400" dirty="0"/>
              <a:t>状态和动作维度，而此时随机策略就会比确定性的策略好。即：</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r>
              <a:rPr lang="zh-CN" altLang="en-US" sz="2400" dirty="0"/>
              <a:t>所以在出现状态相同，却需要采取的行动不同的这种情况时，随机策略会比确定性的策略好。</a:t>
            </a:r>
            <a:endParaRPr lang="en-US" altLang="zh-CN" sz="2400" dirty="0"/>
          </a:p>
          <a:p>
            <a:pPr marL="0" indent="0">
              <a:buNone/>
            </a:pPr>
            <a:r>
              <a:rPr lang="zh-CN" altLang="en-US" sz="2400" dirty="0"/>
              <a:t>随机策略在此问题中虽然不是最优解，但是在这种状态描述下，随机策略即比确定性策略要好，而状态相同却需要采取行动不同的情况是通过状态的描述来定义的。</a:t>
            </a:r>
            <a:endParaRPr lang="en-US" altLang="zh-CN" sz="2400" dirty="0"/>
          </a:p>
          <a:p>
            <a:pPr marL="0" indent="0">
              <a:buNone/>
            </a:pPr>
            <a:r>
              <a:rPr lang="zh-CN" altLang="en-US" sz="2400" dirty="0"/>
              <a:t>所以，在建立问题模型时，思考（基于策略</a:t>
            </a:r>
            <a:r>
              <a:rPr lang="en-US" altLang="zh-CN" sz="2400" dirty="0"/>
              <a:t>or</a:t>
            </a:r>
            <a:r>
              <a:rPr lang="zh-CN" altLang="en-US" sz="2400" dirty="0"/>
              <a:t>基于价值）：</a:t>
            </a:r>
            <a:endParaRPr lang="en-US" altLang="zh-CN" sz="2400" dirty="0"/>
          </a:p>
          <a:p>
            <a:r>
              <a:rPr lang="zh-CN" altLang="en-US" sz="2000" dirty="0"/>
              <a:t>状态和动作空间维度，连续</a:t>
            </a:r>
            <a:r>
              <a:rPr lang="en-US" altLang="zh-CN" sz="2000" dirty="0"/>
              <a:t>/</a:t>
            </a:r>
            <a:r>
              <a:rPr lang="zh-CN" altLang="en-US" sz="2000" dirty="0"/>
              <a:t>离散</a:t>
            </a:r>
            <a:endParaRPr lang="en-US" altLang="zh-CN" sz="2000" dirty="0"/>
          </a:p>
          <a:p>
            <a:r>
              <a:rPr lang="zh-CN" altLang="en-US" sz="2000" dirty="0"/>
              <a:t>状态描述方式</a:t>
            </a:r>
            <a:endParaRPr lang="en-US" altLang="zh-CN" sz="2000" dirty="0"/>
          </a:p>
          <a:p>
            <a:r>
              <a:rPr lang="zh-CN" altLang="en-US" sz="2000" dirty="0"/>
              <a:t>在此状态描述下，随机策略是否比确定性策略好</a:t>
            </a:r>
            <a:endParaRPr lang="en-US" altLang="zh-CN" sz="2000" dirty="0"/>
          </a:p>
        </p:txBody>
      </p:sp>
      <p:sp>
        <p:nvSpPr>
          <p:cNvPr id="4" name="标题 1">
            <a:extLst>
              <a:ext uri="{FF2B5EF4-FFF2-40B4-BE49-F238E27FC236}">
                <a16:creationId xmlns:a16="http://schemas.microsoft.com/office/drawing/2014/main" id="{21B45206-35AC-4F52-B460-235A9B2C8654}"/>
              </a:ext>
            </a:extLst>
          </p:cNvPr>
          <p:cNvSpPr>
            <a:spLocks noGrp="1"/>
          </p:cNvSpPr>
          <p:nvPr>
            <p:ph type="title"/>
          </p:nvPr>
        </p:nvSpPr>
        <p:spPr>
          <a:xfrm>
            <a:off x="838200" y="196645"/>
            <a:ext cx="10515600" cy="865239"/>
          </a:xfrm>
        </p:spPr>
        <p:txBody>
          <a:bodyPr>
            <a:normAutofit/>
          </a:bodyPr>
          <a:lstStyle/>
          <a:p>
            <a:r>
              <a:rPr lang="zh-CN" altLang="en-US" sz="2800" dirty="0"/>
              <a:t>随机策略为最优策略</a:t>
            </a:r>
          </a:p>
        </p:txBody>
      </p:sp>
      <p:pic>
        <p:nvPicPr>
          <p:cNvPr id="6" name="图片 5">
            <a:extLst>
              <a:ext uri="{FF2B5EF4-FFF2-40B4-BE49-F238E27FC236}">
                <a16:creationId xmlns:a16="http://schemas.microsoft.com/office/drawing/2014/main" id="{B830A753-DD55-4EB4-900D-85935BCF8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1957" y="1579048"/>
            <a:ext cx="2648086" cy="1073205"/>
          </a:xfrm>
          <a:prstGeom prst="rect">
            <a:avLst/>
          </a:prstGeom>
        </p:spPr>
      </p:pic>
    </p:spTree>
    <p:extLst>
      <p:ext uri="{BB962C8B-B14F-4D97-AF65-F5344CB8AC3E}">
        <p14:creationId xmlns:p14="http://schemas.microsoft.com/office/powerpoint/2010/main" val="243222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A2BF1-7662-4640-9817-CBB25BC1DD37}"/>
              </a:ext>
            </a:extLst>
          </p:cNvPr>
          <p:cNvSpPr>
            <a:spLocks noGrp="1"/>
          </p:cNvSpPr>
          <p:nvPr>
            <p:ph type="title"/>
          </p:nvPr>
        </p:nvSpPr>
        <p:spPr>
          <a:xfrm>
            <a:off x="838200" y="408039"/>
            <a:ext cx="10515600" cy="748532"/>
          </a:xfrm>
        </p:spPr>
        <p:txBody>
          <a:bodyPr>
            <a:normAutofit/>
          </a:bodyPr>
          <a:lstStyle/>
          <a:p>
            <a:r>
              <a:rPr lang="zh-CN" altLang="en-US" sz="3600" dirty="0"/>
              <a:t>目标函数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CB3C9C3-FE56-4F59-949C-7FB05BB2EE29}"/>
                  </a:ext>
                </a:extLst>
              </p:cNvPr>
              <p:cNvSpPr>
                <a:spLocks noGrp="1"/>
              </p:cNvSpPr>
              <p:nvPr>
                <p:ph idx="1"/>
              </p:nvPr>
            </p:nvSpPr>
            <p:spPr>
              <a:xfrm>
                <a:off x="838200" y="1307690"/>
                <a:ext cx="10515600" cy="5142271"/>
              </a:xfrm>
            </p:spPr>
            <p:txBody>
              <a:bodyPr>
                <a:normAutofit fontScale="92500"/>
              </a:bodyPr>
              <a:lstStyle/>
              <a:p>
                <a:r>
                  <a:rPr lang="zh-CN" altLang="en-US" sz="2200" dirty="0"/>
                  <a:t>目标是：让个体在与环境交互过程中获得尽可能多的累计奖励。对于一个带有参数</a:t>
                </a:r>
                <a14:m>
                  <m:oMath xmlns:m="http://schemas.openxmlformats.org/officeDocument/2006/math">
                    <m:r>
                      <a:rPr lang="zh-CN" altLang="en-US" sz="2200" i="1" smtClean="0">
                        <a:latin typeface="Cambria Math" panose="02040503050406030204" pitchFamily="18" charset="0"/>
                      </a:rPr>
                      <m:t>𝜃</m:t>
                    </m:r>
                  </m:oMath>
                </a14:m>
                <a:r>
                  <a:rPr lang="zh-CN" altLang="en-US" sz="2200" dirty="0"/>
                  <a:t>的策略</a:t>
                </a:r>
                <a14:m>
                  <m:oMath xmlns:m="http://schemas.openxmlformats.org/officeDocument/2006/math">
                    <m:sSub>
                      <m:sSubPr>
                        <m:ctrlPr>
                          <a:rPr lang="en-US" altLang="zh-CN" sz="2200" i="1">
                            <a:latin typeface="Cambria Math" panose="02040503050406030204" pitchFamily="18" charset="0"/>
                          </a:rPr>
                        </m:ctrlPr>
                      </m:sSubPr>
                      <m:e>
                        <m:r>
                          <a:rPr lang="zh-CN" altLang="en-US" sz="2200" i="1">
                            <a:latin typeface="Cambria Math" panose="02040503050406030204" pitchFamily="18" charset="0"/>
                          </a:rPr>
                          <m:t>𝜋</m:t>
                        </m:r>
                      </m:e>
                      <m:sub>
                        <m:r>
                          <a:rPr lang="zh-CN" altLang="en-US" sz="2200" i="1">
                            <a:latin typeface="Cambria Math" panose="02040503050406030204" pitchFamily="18" charset="0"/>
                          </a:rPr>
                          <m:t>𝜃</m:t>
                        </m:r>
                      </m:sub>
                    </m:sSub>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𝑠</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𝑎</m:t>
                    </m:r>
                    <m:r>
                      <a:rPr lang="en-US" altLang="zh-CN" sz="2200" b="0" i="1" smtClean="0">
                        <a:latin typeface="Cambria Math" panose="02040503050406030204" pitchFamily="18" charset="0"/>
                      </a:rPr>
                      <m:t>)</m:t>
                    </m:r>
                    <m:r>
                      <a:rPr lang="zh-CN" altLang="en-US" sz="2200" i="1">
                        <a:latin typeface="Cambria Math" panose="02040503050406030204" pitchFamily="18" charset="0"/>
                      </a:rPr>
                      <m:t>，</m:t>
                    </m:r>
                  </m:oMath>
                </a14:m>
                <a:r>
                  <a:rPr lang="zh-CN" altLang="en-US" sz="2200" dirty="0"/>
                  <a:t>我们要找到最优的</a:t>
                </a:r>
                <a14:m>
                  <m:oMath xmlns:m="http://schemas.openxmlformats.org/officeDocument/2006/math">
                    <m:r>
                      <a:rPr lang="zh-CN" altLang="en-US" sz="2200" i="1" smtClean="0">
                        <a:latin typeface="Cambria Math" panose="02040503050406030204" pitchFamily="18" charset="0"/>
                      </a:rPr>
                      <m:t>𝜃</m:t>
                    </m:r>
                    <m:r>
                      <a:rPr lang="zh-CN" altLang="en-US" sz="2200" i="1">
                        <a:latin typeface="Cambria Math" panose="02040503050406030204" pitchFamily="18" charset="0"/>
                      </a:rPr>
                      <m:t>，</m:t>
                    </m:r>
                  </m:oMath>
                </a14:m>
                <a:r>
                  <a:rPr lang="zh-CN" altLang="en-US" sz="2200" dirty="0"/>
                  <a:t>使得交互后获得最多的累计奖励。</a:t>
                </a:r>
                <a:endParaRPr lang="en-US" altLang="zh-CN" sz="2200" dirty="0"/>
              </a:p>
              <a:p>
                <a:r>
                  <a:rPr lang="en-US" altLang="zh-CN" sz="2200" b="1" dirty="0"/>
                  <a:t>start value</a:t>
                </a:r>
                <a:r>
                  <a:rPr lang="zh-CN" altLang="en-US" sz="2200" dirty="0"/>
                  <a:t>：在能够形成产生完整状态序列的交互环境下，一个策略决定了个体与环境的交互，因而目标函数可以为使用策略</a:t>
                </a:r>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𝜋</m:t>
                        </m:r>
                      </m:e>
                      <m:sub>
                        <m:r>
                          <a:rPr lang="zh-CN" altLang="en-US" sz="2400" i="1">
                            <a:latin typeface="Cambria Math" panose="02040503050406030204" pitchFamily="18" charset="0"/>
                          </a:rPr>
                          <m:t>𝜃</m:t>
                        </m:r>
                      </m:sub>
                    </m:sSub>
                    <m:r>
                      <a:rPr lang="zh-CN" altLang="en-US" sz="2400" i="1">
                        <a:latin typeface="Cambria Math" panose="02040503050406030204" pitchFamily="18" charset="0"/>
                      </a:rPr>
                      <m:t> </m:t>
                    </m:r>
                  </m:oMath>
                </a14:m>
                <a:r>
                  <a:rPr lang="zh-CN" altLang="en-US" sz="2200" dirty="0"/>
                  <a:t>时的</a:t>
                </a:r>
                <a:r>
                  <a:rPr lang="en-US" altLang="zh-CN" sz="2200" dirty="0"/>
                  <a:t>start value </a:t>
                </a:r>
                <a:r>
                  <a:rPr lang="zh-CN" altLang="en-US" sz="2200" dirty="0"/>
                  <a:t>，也就是初始状态收获的期望：</a:t>
                </a:r>
                <a:endParaRPr lang="en-US" altLang="zh-CN" sz="22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1900" i="1" smtClean="0">
                              <a:latin typeface="Cambria Math" panose="02040503050406030204" pitchFamily="18" charset="0"/>
                            </a:rPr>
                          </m:ctrlPr>
                        </m:sSubPr>
                        <m:e>
                          <m:r>
                            <a:rPr lang="en-US" altLang="zh-CN" sz="1900" b="0" i="1" smtClean="0">
                              <a:latin typeface="Cambria Math" panose="02040503050406030204" pitchFamily="18" charset="0"/>
                            </a:rPr>
                            <m:t>𝐽</m:t>
                          </m:r>
                        </m:e>
                        <m:sub>
                          <m:r>
                            <a:rPr lang="en-US" altLang="zh-CN" sz="1900" b="0" i="1" smtClean="0">
                              <a:latin typeface="Cambria Math" panose="02040503050406030204" pitchFamily="18" charset="0"/>
                            </a:rPr>
                            <m:t>1</m:t>
                          </m:r>
                        </m:sub>
                      </m:sSub>
                      <m:d>
                        <m:dPr>
                          <m:ctrlPr>
                            <a:rPr lang="en-US" altLang="zh-CN" sz="1900" b="0" i="1" smtClean="0">
                              <a:latin typeface="Cambria Math" panose="02040503050406030204" pitchFamily="18" charset="0"/>
                            </a:rPr>
                          </m:ctrlPr>
                        </m:dPr>
                        <m:e>
                          <m:r>
                            <a:rPr lang="zh-CN" altLang="en-US" sz="1900" b="0" i="1" smtClean="0">
                              <a:latin typeface="Cambria Math" panose="02040503050406030204" pitchFamily="18" charset="0"/>
                            </a:rPr>
                            <m:t>𝜃</m:t>
                          </m:r>
                        </m:e>
                      </m:d>
                      <m:r>
                        <a:rPr lang="en-US" altLang="zh-CN" sz="1900" b="0" i="1" smtClean="0">
                          <a:latin typeface="Cambria Math" panose="02040503050406030204" pitchFamily="18" charset="0"/>
                        </a:rPr>
                        <m:t>=</m:t>
                      </m:r>
                      <m:sSup>
                        <m:sSupPr>
                          <m:ctrlPr>
                            <a:rPr lang="en-US" altLang="zh-CN" sz="1900" b="0" i="1" smtClean="0">
                              <a:latin typeface="Cambria Math" panose="02040503050406030204" pitchFamily="18" charset="0"/>
                            </a:rPr>
                          </m:ctrlPr>
                        </m:sSupPr>
                        <m:e>
                          <m:r>
                            <a:rPr lang="en-US" altLang="zh-CN" sz="1900" b="0" i="1" smtClean="0">
                              <a:latin typeface="Cambria Math" panose="02040503050406030204" pitchFamily="18" charset="0"/>
                            </a:rPr>
                            <m:t>𝑉</m:t>
                          </m:r>
                        </m:e>
                        <m:sup>
                          <m:sSub>
                            <m:sSubPr>
                              <m:ctrlPr>
                                <a:rPr lang="en-US" altLang="zh-CN" sz="1900" b="0" i="1" smtClean="0">
                                  <a:latin typeface="Cambria Math" panose="02040503050406030204" pitchFamily="18" charset="0"/>
                                </a:rPr>
                              </m:ctrlPr>
                            </m:sSubPr>
                            <m:e>
                              <m:r>
                                <a:rPr lang="zh-CN" altLang="en-US" sz="1900" b="0" i="1" smtClean="0">
                                  <a:latin typeface="Cambria Math" panose="02040503050406030204" pitchFamily="18" charset="0"/>
                                </a:rPr>
                                <m:t>𝜋</m:t>
                              </m:r>
                            </m:e>
                            <m:sub>
                              <m:r>
                                <a:rPr lang="zh-CN" altLang="en-US" sz="1900" b="0" i="1" smtClean="0">
                                  <a:latin typeface="Cambria Math" panose="02040503050406030204" pitchFamily="18" charset="0"/>
                                </a:rPr>
                                <m:t>𝜃</m:t>
                              </m:r>
                            </m:sub>
                          </m:sSub>
                        </m:sup>
                      </m:sSup>
                      <m:d>
                        <m:dPr>
                          <m:ctrlPr>
                            <a:rPr lang="en-US" altLang="zh-CN" sz="1900" b="0" i="1" smtClean="0">
                              <a:latin typeface="Cambria Math" panose="02040503050406030204" pitchFamily="18" charset="0"/>
                            </a:rPr>
                          </m:ctrlPr>
                        </m:dPr>
                        <m:e>
                          <m:sSub>
                            <m:sSubPr>
                              <m:ctrlPr>
                                <a:rPr lang="en-US" altLang="zh-CN" sz="1900" b="0" i="1" smtClean="0">
                                  <a:latin typeface="Cambria Math" panose="02040503050406030204" pitchFamily="18" charset="0"/>
                                </a:rPr>
                              </m:ctrlPr>
                            </m:sSubPr>
                            <m:e>
                              <m:r>
                                <a:rPr lang="en-US" altLang="zh-CN" sz="1900" b="0" i="1" smtClean="0">
                                  <a:latin typeface="Cambria Math" panose="02040503050406030204" pitchFamily="18" charset="0"/>
                                </a:rPr>
                                <m:t>𝑠</m:t>
                              </m:r>
                            </m:e>
                            <m:sub>
                              <m:r>
                                <a:rPr lang="en-US" altLang="zh-CN" sz="1900" b="0" i="1" smtClean="0">
                                  <a:latin typeface="Cambria Math" panose="02040503050406030204" pitchFamily="18" charset="0"/>
                                </a:rPr>
                                <m:t>1</m:t>
                              </m:r>
                            </m:sub>
                          </m:sSub>
                        </m:e>
                      </m:d>
                      <m:r>
                        <a:rPr lang="en-US" altLang="zh-CN" sz="1900" b="0" i="1" smtClean="0">
                          <a:latin typeface="Cambria Math" panose="02040503050406030204" pitchFamily="18" charset="0"/>
                        </a:rPr>
                        <m:t>=</m:t>
                      </m:r>
                      <m:sSub>
                        <m:sSubPr>
                          <m:ctrlPr>
                            <a:rPr lang="en-US" altLang="zh-CN" sz="1900" b="0" i="1" smtClean="0">
                              <a:latin typeface="Cambria Math" panose="02040503050406030204" pitchFamily="18" charset="0"/>
                            </a:rPr>
                          </m:ctrlPr>
                        </m:sSubPr>
                        <m:e>
                          <m:r>
                            <a:rPr lang="en-US" altLang="zh-CN" sz="1900" b="0" i="1" smtClean="0">
                              <a:latin typeface="Cambria Math" panose="02040503050406030204" pitchFamily="18" charset="0"/>
                            </a:rPr>
                            <m:t>𝐸</m:t>
                          </m:r>
                        </m:e>
                        <m:sub>
                          <m:sSub>
                            <m:sSubPr>
                              <m:ctrlPr>
                                <a:rPr lang="en-US" altLang="zh-CN" sz="1900" b="0" i="1" smtClean="0">
                                  <a:latin typeface="Cambria Math" panose="02040503050406030204" pitchFamily="18" charset="0"/>
                                </a:rPr>
                              </m:ctrlPr>
                            </m:sSubPr>
                            <m:e>
                              <m:r>
                                <a:rPr lang="zh-CN" altLang="en-US" sz="1900" b="0" i="1" smtClean="0">
                                  <a:latin typeface="Cambria Math" panose="02040503050406030204" pitchFamily="18" charset="0"/>
                                </a:rPr>
                                <m:t>𝜋</m:t>
                              </m:r>
                            </m:e>
                            <m:sub>
                              <m:r>
                                <a:rPr lang="zh-CN" altLang="en-US" sz="1900" b="0" i="1" smtClean="0">
                                  <a:latin typeface="Cambria Math" panose="02040503050406030204" pitchFamily="18" charset="0"/>
                                </a:rPr>
                                <m:t>𝜃</m:t>
                              </m:r>
                            </m:sub>
                          </m:sSub>
                        </m:sub>
                      </m:sSub>
                      <m:r>
                        <a:rPr lang="en-US" altLang="zh-CN" sz="1900" b="0" i="1" smtClean="0">
                          <a:latin typeface="Cambria Math" panose="02040503050406030204" pitchFamily="18" charset="0"/>
                        </a:rPr>
                        <m:t>[</m:t>
                      </m:r>
                      <m:sSub>
                        <m:sSubPr>
                          <m:ctrlPr>
                            <a:rPr lang="en-US" altLang="zh-CN" sz="1900" b="0" i="1" smtClean="0">
                              <a:latin typeface="Cambria Math" panose="02040503050406030204" pitchFamily="18" charset="0"/>
                            </a:rPr>
                          </m:ctrlPr>
                        </m:sSubPr>
                        <m:e>
                          <m:r>
                            <a:rPr lang="en-US" altLang="zh-CN" sz="1900" b="0" i="1" smtClean="0">
                              <a:latin typeface="Cambria Math" panose="02040503050406030204" pitchFamily="18" charset="0"/>
                            </a:rPr>
                            <m:t>𝐺</m:t>
                          </m:r>
                        </m:e>
                        <m:sub>
                          <m:r>
                            <a:rPr lang="en-US" altLang="zh-CN" sz="1900" b="0" i="1" smtClean="0">
                              <a:latin typeface="Cambria Math" panose="02040503050406030204" pitchFamily="18" charset="0"/>
                            </a:rPr>
                            <m:t>1</m:t>
                          </m:r>
                        </m:sub>
                      </m:sSub>
                      <m:r>
                        <a:rPr lang="en-US" altLang="zh-CN" sz="1900" b="0" i="1" smtClean="0">
                          <a:latin typeface="Cambria Math" panose="02040503050406030204" pitchFamily="18" charset="0"/>
                        </a:rPr>
                        <m:t>]</m:t>
                      </m:r>
                    </m:oMath>
                  </m:oMathPara>
                </a14:m>
                <a:endParaRPr lang="en-US" altLang="zh-CN" sz="1900" dirty="0"/>
              </a:p>
              <a:p>
                <a:r>
                  <a:rPr lang="en-US" altLang="zh-CN" sz="2200" b="1" dirty="0"/>
                  <a:t>average value</a:t>
                </a:r>
                <a:r>
                  <a:rPr lang="zh-CN" altLang="en-US" sz="2200" dirty="0"/>
                  <a:t>：连续环境条件，即没有明确起始和终止状态，个体持续的与环境交互，这个时候可以使用平均价值（</a:t>
                </a:r>
                <a:r>
                  <a:rPr lang="en-US" altLang="zh-CN" sz="2200" dirty="0"/>
                  <a:t> average value </a:t>
                </a:r>
                <a:r>
                  <a:rPr lang="zh-CN" altLang="en-US" sz="2200" dirty="0"/>
                  <a:t>）。针对每个可能的状态计算从该时刻开始一直持续与环境交互下去能够得到的奖励，按该时刻各状态的概率分布求和：</a:t>
                </a:r>
                <a:endParaRPr lang="en-US" altLang="zh-CN" sz="22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𝐽</m:t>
                          </m:r>
                        </m:e>
                        <m:sub>
                          <m:r>
                            <a:rPr lang="en-US" altLang="zh-CN" sz="1900" i="1">
                              <a:latin typeface="Cambria Math" panose="02040503050406030204" pitchFamily="18" charset="0"/>
                            </a:rPr>
                            <m:t>𝑎𝑣𝑉</m:t>
                          </m:r>
                        </m:sub>
                      </m:sSub>
                      <m:d>
                        <m:dPr>
                          <m:ctrlPr>
                            <a:rPr lang="en-US" altLang="zh-CN" sz="1900" i="1">
                              <a:latin typeface="Cambria Math" panose="02040503050406030204" pitchFamily="18" charset="0"/>
                            </a:rPr>
                          </m:ctrlPr>
                        </m:dPr>
                        <m:e>
                          <m:r>
                            <a:rPr lang="zh-CN" altLang="en-US" sz="1900" i="1">
                              <a:latin typeface="Cambria Math" panose="02040503050406030204" pitchFamily="18" charset="0"/>
                            </a:rPr>
                            <m:t>𝜃</m:t>
                          </m:r>
                        </m:e>
                      </m:d>
                      <m:r>
                        <a:rPr lang="en-US" altLang="zh-CN" sz="1900" i="1">
                          <a:latin typeface="Cambria Math" panose="02040503050406030204" pitchFamily="18" charset="0"/>
                        </a:rPr>
                        <m:t>=</m:t>
                      </m:r>
                      <m:nary>
                        <m:naryPr>
                          <m:chr m:val="∑"/>
                          <m:supHide m:val="on"/>
                          <m:ctrlPr>
                            <a:rPr lang="en-US" altLang="zh-CN" sz="1900" i="1">
                              <a:latin typeface="Cambria Math" panose="02040503050406030204" pitchFamily="18" charset="0"/>
                            </a:rPr>
                          </m:ctrlPr>
                        </m:naryPr>
                        <m:sub>
                          <m:r>
                            <m:rPr>
                              <m:brk m:alnAt="7"/>
                            </m:rPr>
                            <a:rPr lang="en-US" altLang="zh-CN" sz="1900" i="1">
                              <a:latin typeface="Cambria Math" panose="02040503050406030204" pitchFamily="18" charset="0"/>
                            </a:rPr>
                            <m:t>𝑠</m:t>
                          </m:r>
                        </m:sub>
                        <m:sup/>
                        <m:e>
                          <m:sSup>
                            <m:sSupPr>
                              <m:ctrlPr>
                                <a:rPr lang="en-US" altLang="zh-CN" sz="1900" i="1">
                                  <a:latin typeface="Cambria Math" panose="02040503050406030204" pitchFamily="18" charset="0"/>
                                </a:rPr>
                              </m:ctrlPr>
                            </m:sSupPr>
                            <m:e>
                              <m:r>
                                <a:rPr lang="en-US" altLang="zh-CN" sz="1900" i="1">
                                  <a:latin typeface="Cambria Math" panose="02040503050406030204" pitchFamily="18" charset="0"/>
                                </a:rPr>
                                <m:t>𝑑</m:t>
                              </m:r>
                            </m:e>
                            <m:sup>
                              <m:sSub>
                                <m:sSubPr>
                                  <m:ctrlPr>
                                    <a:rPr lang="en-US" altLang="zh-CN" sz="1900" i="1">
                                      <a:latin typeface="Cambria Math" panose="02040503050406030204" pitchFamily="18" charset="0"/>
                                    </a:rPr>
                                  </m:ctrlPr>
                                </m:sSubPr>
                                <m:e>
                                  <m:r>
                                    <a:rPr lang="zh-CN" altLang="en-US" sz="1900" i="1">
                                      <a:latin typeface="Cambria Math" panose="02040503050406030204" pitchFamily="18" charset="0"/>
                                    </a:rPr>
                                    <m:t>𝜋</m:t>
                                  </m:r>
                                </m:e>
                                <m:sub>
                                  <m:r>
                                    <a:rPr lang="zh-CN" altLang="en-US" sz="1900" i="1">
                                      <a:latin typeface="Cambria Math" panose="02040503050406030204" pitchFamily="18" charset="0"/>
                                    </a:rPr>
                                    <m:t>𝜃</m:t>
                                  </m:r>
                                </m:sub>
                              </m:sSub>
                            </m:sup>
                          </m:sSup>
                          <m:r>
                            <a:rPr lang="en-US" altLang="zh-CN" sz="1900" i="1">
                              <a:latin typeface="Cambria Math" panose="02040503050406030204" pitchFamily="18" charset="0"/>
                            </a:rPr>
                            <m:t>(</m:t>
                          </m:r>
                          <m:r>
                            <a:rPr lang="en-US" altLang="zh-CN" sz="1900" i="1">
                              <a:latin typeface="Cambria Math" panose="02040503050406030204" pitchFamily="18" charset="0"/>
                            </a:rPr>
                            <m:t>𝑠</m:t>
                          </m:r>
                          <m:r>
                            <a:rPr lang="en-US" altLang="zh-CN" sz="1900" i="1">
                              <a:latin typeface="Cambria Math" panose="02040503050406030204" pitchFamily="18" charset="0"/>
                            </a:rPr>
                            <m:t>)</m:t>
                          </m:r>
                          <m:sSup>
                            <m:sSupPr>
                              <m:ctrlPr>
                                <a:rPr lang="en-US" altLang="zh-CN" sz="1900" i="1">
                                  <a:latin typeface="Cambria Math" panose="02040503050406030204" pitchFamily="18" charset="0"/>
                                </a:rPr>
                              </m:ctrlPr>
                            </m:sSupPr>
                            <m:e>
                              <m:r>
                                <a:rPr lang="en-US" altLang="zh-CN" sz="1900" i="1">
                                  <a:latin typeface="Cambria Math" panose="02040503050406030204" pitchFamily="18" charset="0"/>
                                </a:rPr>
                                <m:t>𝑉</m:t>
                              </m:r>
                            </m:e>
                            <m:sup>
                              <m:sSub>
                                <m:sSubPr>
                                  <m:ctrlPr>
                                    <a:rPr lang="en-US" altLang="zh-CN" sz="1900" i="1">
                                      <a:latin typeface="Cambria Math" panose="02040503050406030204" pitchFamily="18" charset="0"/>
                                    </a:rPr>
                                  </m:ctrlPr>
                                </m:sSubPr>
                                <m:e>
                                  <m:r>
                                    <a:rPr lang="zh-CN" altLang="en-US" sz="1900" i="1">
                                      <a:latin typeface="Cambria Math" panose="02040503050406030204" pitchFamily="18" charset="0"/>
                                    </a:rPr>
                                    <m:t>𝜋</m:t>
                                  </m:r>
                                </m:e>
                                <m:sub>
                                  <m:r>
                                    <a:rPr lang="zh-CN" altLang="en-US" sz="1900" i="1">
                                      <a:latin typeface="Cambria Math" panose="02040503050406030204" pitchFamily="18" charset="0"/>
                                    </a:rPr>
                                    <m:t>𝜃</m:t>
                                  </m:r>
                                </m:sub>
                              </m:sSub>
                            </m:sup>
                          </m:sSup>
                          <m:r>
                            <a:rPr lang="en-US" altLang="zh-CN" sz="1900" i="1">
                              <a:latin typeface="Cambria Math" panose="02040503050406030204" pitchFamily="18" charset="0"/>
                            </a:rPr>
                            <m:t>(</m:t>
                          </m:r>
                          <m:r>
                            <a:rPr lang="en-US" altLang="zh-CN" sz="1900" i="1">
                              <a:latin typeface="Cambria Math" panose="02040503050406030204" pitchFamily="18" charset="0"/>
                            </a:rPr>
                            <m:t>𝑠</m:t>
                          </m:r>
                          <m:r>
                            <a:rPr lang="en-US" altLang="zh-CN" sz="1900" i="1">
                              <a:latin typeface="Cambria Math" panose="02040503050406030204" pitchFamily="18" charset="0"/>
                            </a:rPr>
                            <m:t>)</m:t>
                          </m:r>
                        </m:e>
                      </m:nary>
                    </m:oMath>
                  </m:oMathPara>
                </a14:m>
                <a:endParaRPr lang="en-US" altLang="zh-CN" sz="1900" dirty="0"/>
              </a:p>
              <a:p>
                <a:pPr lvl="1">
                  <a:buFont typeface="Wingdings" panose="05000000000000000000" pitchFamily="2" charset="2"/>
                  <a:buChar char="Ø"/>
                </a:pPr>
                <a:r>
                  <a:rPr lang="en-US" altLang="zh-CN" sz="2200" dirty="0"/>
                  <a:t>Or the </a:t>
                </a:r>
                <a:r>
                  <a:rPr lang="en-US" altLang="zh-CN" sz="2200" b="1" dirty="0"/>
                  <a:t>average reward per time-step</a:t>
                </a:r>
                <a:r>
                  <a:rPr lang="zh-CN" altLang="en-US" sz="2200" dirty="0"/>
                  <a:t>（每一时间步的平均奖励）</a:t>
                </a:r>
                <a:endParaRPr lang="en-US" altLang="zh-CN" sz="22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𝐽</m:t>
                          </m:r>
                        </m:e>
                        <m:sub>
                          <m:r>
                            <a:rPr lang="en-US" altLang="zh-CN" sz="1900" i="1">
                              <a:latin typeface="Cambria Math" panose="02040503050406030204" pitchFamily="18" charset="0"/>
                            </a:rPr>
                            <m:t>𝑎𝑣𝑅</m:t>
                          </m:r>
                        </m:sub>
                      </m:sSub>
                      <m:d>
                        <m:dPr>
                          <m:ctrlPr>
                            <a:rPr lang="en-US" altLang="zh-CN" sz="1900" i="1">
                              <a:latin typeface="Cambria Math" panose="02040503050406030204" pitchFamily="18" charset="0"/>
                            </a:rPr>
                          </m:ctrlPr>
                        </m:dPr>
                        <m:e>
                          <m:r>
                            <a:rPr lang="zh-CN" altLang="en-US" sz="1900" i="1">
                              <a:latin typeface="Cambria Math" panose="02040503050406030204" pitchFamily="18" charset="0"/>
                            </a:rPr>
                            <m:t>𝜃</m:t>
                          </m:r>
                        </m:e>
                      </m:d>
                      <m:r>
                        <a:rPr lang="en-US" altLang="zh-CN" sz="1900" i="1">
                          <a:latin typeface="Cambria Math" panose="02040503050406030204" pitchFamily="18" charset="0"/>
                        </a:rPr>
                        <m:t>=</m:t>
                      </m:r>
                      <m:nary>
                        <m:naryPr>
                          <m:chr m:val="∑"/>
                          <m:supHide m:val="on"/>
                          <m:ctrlPr>
                            <a:rPr lang="en-US" altLang="zh-CN" sz="1900" i="1">
                              <a:latin typeface="Cambria Math" panose="02040503050406030204" pitchFamily="18" charset="0"/>
                            </a:rPr>
                          </m:ctrlPr>
                        </m:naryPr>
                        <m:sub>
                          <m:r>
                            <m:rPr>
                              <m:brk m:alnAt="7"/>
                            </m:rPr>
                            <a:rPr lang="en-US" altLang="zh-CN" sz="1900" i="1">
                              <a:latin typeface="Cambria Math" panose="02040503050406030204" pitchFamily="18" charset="0"/>
                            </a:rPr>
                            <m:t>𝑠</m:t>
                          </m:r>
                        </m:sub>
                        <m:sup/>
                        <m:e>
                          <m:sSup>
                            <m:sSupPr>
                              <m:ctrlPr>
                                <a:rPr lang="en-US" altLang="zh-CN" sz="1900" i="1">
                                  <a:latin typeface="Cambria Math" panose="02040503050406030204" pitchFamily="18" charset="0"/>
                                </a:rPr>
                              </m:ctrlPr>
                            </m:sSupPr>
                            <m:e>
                              <m:r>
                                <a:rPr lang="en-US" altLang="zh-CN" sz="1900" i="1">
                                  <a:latin typeface="Cambria Math" panose="02040503050406030204" pitchFamily="18" charset="0"/>
                                </a:rPr>
                                <m:t>𝑑</m:t>
                              </m:r>
                            </m:e>
                            <m:sup>
                              <m:sSub>
                                <m:sSubPr>
                                  <m:ctrlPr>
                                    <a:rPr lang="en-US" altLang="zh-CN" sz="1900" i="1">
                                      <a:latin typeface="Cambria Math" panose="02040503050406030204" pitchFamily="18" charset="0"/>
                                    </a:rPr>
                                  </m:ctrlPr>
                                </m:sSubPr>
                                <m:e>
                                  <m:r>
                                    <a:rPr lang="zh-CN" altLang="en-US" sz="1900" i="1">
                                      <a:latin typeface="Cambria Math" panose="02040503050406030204" pitchFamily="18" charset="0"/>
                                    </a:rPr>
                                    <m:t>𝜋</m:t>
                                  </m:r>
                                </m:e>
                                <m:sub>
                                  <m:r>
                                    <a:rPr lang="zh-CN" altLang="en-US" sz="1900" i="1">
                                      <a:latin typeface="Cambria Math" panose="02040503050406030204" pitchFamily="18" charset="0"/>
                                    </a:rPr>
                                    <m:t>𝜃</m:t>
                                  </m:r>
                                </m:sub>
                              </m:sSub>
                            </m:sup>
                          </m:sSup>
                          <m:r>
                            <a:rPr lang="en-US" altLang="zh-CN" sz="1900" i="1">
                              <a:latin typeface="Cambria Math" panose="02040503050406030204" pitchFamily="18" charset="0"/>
                            </a:rPr>
                            <m:t>(</m:t>
                          </m:r>
                          <m:r>
                            <a:rPr lang="en-US" altLang="zh-CN" sz="1900" i="1">
                              <a:latin typeface="Cambria Math" panose="02040503050406030204" pitchFamily="18" charset="0"/>
                            </a:rPr>
                            <m:t>𝑠</m:t>
                          </m:r>
                          <m:r>
                            <a:rPr lang="en-US" altLang="zh-CN" sz="1900" i="1">
                              <a:latin typeface="Cambria Math" panose="02040503050406030204" pitchFamily="18" charset="0"/>
                            </a:rPr>
                            <m:t>)</m:t>
                          </m:r>
                          <m:nary>
                            <m:naryPr>
                              <m:chr m:val="∑"/>
                              <m:supHide m:val="on"/>
                              <m:ctrlPr>
                                <a:rPr lang="en-US" altLang="zh-CN" sz="1900" i="1">
                                  <a:latin typeface="Cambria Math" panose="02040503050406030204" pitchFamily="18" charset="0"/>
                                </a:rPr>
                              </m:ctrlPr>
                            </m:naryPr>
                            <m:sub>
                              <m:r>
                                <m:rPr>
                                  <m:brk m:alnAt="7"/>
                                </m:rPr>
                                <a:rPr lang="en-US" altLang="zh-CN" sz="1900" i="1">
                                  <a:latin typeface="Cambria Math" panose="02040503050406030204" pitchFamily="18" charset="0"/>
                                </a:rPr>
                                <m:t>𝑎</m:t>
                              </m:r>
                            </m:sub>
                            <m:sup/>
                            <m:e>
                              <m:sSub>
                                <m:sSubPr>
                                  <m:ctrlPr>
                                    <a:rPr lang="en-US" altLang="zh-CN" sz="1900" i="1">
                                      <a:latin typeface="Cambria Math" panose="02040503050406030204" pitchFamily="18" charset="0"/>
                                    </a:rPr>
                                  </m:ctrlPr>
                                </m:sSubPr>
                                <m:e>
                                  <m:r>
                                    <a:rPr lang="zh-CN" altLang="en-US" sz="1900" i="1">
                                      <a:latin typeface="Cambria Math" panose="02040503050406030204" pitchFamily="18" charset="0"/>
                                    </a:rPr>
                                    <m:t>𝜋</m:t>
                                  </m:r>
                                </m:e>
                                <m:sub>
                                  <m:r>
                                    <a:rPr lang="zh-CN" altLang="en-US" sz="1900" i="1">
                                      <a:latin typeface="Cambria Math" panose="02040503050406030204" pitchFamily="18" charset="0"/>
                                    </a:rPr>
                                    <m:t>𝜃</m:t>
                                  </m:r>
                                </m:sub>
                              </m:sSub>
                              <m:r>
                                <a:rPr lang="en-US" altLang="zh-CN" sz="1900" i="1">
                                  <a:latin typeface="Cambria Math" panose="02040503050406030204" pitchFamily="18" charset="0"/>
                                </a:rPr>
                                <m:t>(</m:t>
                              </m:r>
                              <m:r>
                                <a:rPr lang="en-US" altLang="zh-CN" sz="1900" i="1">
                                  <a:latin typeface="Cambria Math" panose="02040503050406030204" pitchFamily="18" charset="0"/>
                                </a:rPr>
                                <m:t>𝑠</m:t>
                              </m:r>
                              <m:r>
                                <a:rPr lang="en-US" altLang="zh-CN" sz="1900" i="1">
                                  <a:latin typeface="Cambria Math" panose="02040503050406030204" pitchFamily="18" charset="0"/>
                                </a:rPr>
                                <m:t>,</m:t>
                              </m:r>
                              <m:r>
                                <a:rPr lang="en-US" altLang="zh-CN" sz="1900" i="1">
                                  <a:latin typeface="Cambria Math" panose="02040503050406030204" pitchFamily="18" charset="0"/>
                                </a:rPr>
                                <m:t>𝑎</m:t>
                              </m:r>
                              <m:r>
                                <a:rPr lang="en-US" altLang="zh-CN" sz="1900" i="1">
                                  <a:latin typeface="Cambria Math" panose="02040503050406030204" pitchFamily="18" charset="0"/>
                                </a:rPr>
                                <m:t>)</m:t>
                              </m:r>
                            </m:e>
                          </m:nary>
                          <m:sSubSup>
                            <m:sSubSupPr>
                              <m:ctrlPr>
                                <a:rPr lang="en-US" altLang="zh-CN" sz="1900" i="1">
                                  <a:latin typeface="Cambria Math" panose="02040503050406030204" pitchFamily="18" charset="0"/>
                                </a:rPr>
                              </m:ctrlPr>
                            </m:sSubSupPr>
                            <m:e>
                              <m:r>
                                <a:rPr lang="en-US" altLang="zh-CN" sz="1900" i="1">
                                  <a:latin typeface="Cambria Math" panose="02040503050406030204" pitchFamily="18" charset="0"/>
                                </a:rPr>
                                <m:t>𝑅</m:t>
                              </m:r>
                            </m:e>
                            <m:sub>
                              <m:r>
                                <a:rPr lang="en-US" altLang="zh-CN" sz="1900" i="1">
                                  <a:latin typeface="Cambria Math" panose="02040503050406030204" pitchFamily="18" charset="0"/>
                                </a:rPr>
                                <m:t>𝑠</m:t>
                              </m:r>
                            </m:sub>
                            <m:sup>
                              <m:r>
                                <a:rPr lang="en-US" altLang="zh-CN" sz="1900" i="1">
                                  <a:latin typeface="Cambria Math" panose="02040503050406030204" pitchFamily="18" charset="0"/>
                                </a:rPr>
                                <m:t>𝑎</m:t>
                              </m:r>
                            </m:sup>
                          </m:sSubSup>
                        </m:e>
                      </m:nary>
                    </m:oMath>
                  </m:oMathPara>
                </a14:m>
                <a:endParaRPr lang="en-US" altLang="zh-CN" sz="1900" dirty="0"/>
              </a:p>
              <a:p>
                <a:pPr lvl="1">
                  <a:buFont typeface="Wingdings" panose="05000000000000000000" pitchFamily="2" charset="2"/>
                  <a:buChar char="ü"/>
                </a:pPr>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𝑑</m:t>
                        </m:r>
                      </m:e>
                      <m:sup>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𝜋</m:t>
                            </m:r>
                          </m:e>
                          <m:sub>
                            <m:r>
                              <a:rPr lang="zh-CN" altLang="en-US" sz="1800" i="1">
                                <a:latin typeface="Cambria Math" panose="02040503050406030204" pitchFamily="18" charset="0"/>
                              </a:rPr>
                              <m:t>𝜃</m:t>
                            </m:r>
                          </m:sub>
                        </m:sSub>
                      </m:sup>
                    </m:sSup>
                    <m:r>
                      <a:rPr lang="en-US" altLang="zh-CN" sz="1800" i="1">
                        <a:latin typeface="Cambria Math" panose="02040503050406030204" pitchFamily="18" charset="0"/>
                      </a:rPr>
                      <m:t>(</m:t>
                    </m:r>
                    <m:r>
                      <a:rPr lang="en-US" altLang="zh-CN" sz="1800" i="1">
                        <a:latin typeface="Cambria Math" panose="02040503050406030204" pitchFamily="18" charset="0"/>
                      </a:rPr>
                      <m:t>𝑠</m:t>
                    </m:r>
                    <m:r>
                      <a:rPr lang="en-US" altLang="zh-CN" sz="1800" i="1">
                        <a:latin typeface="Cambria Math" panose="02040503050406030204" pitchFamily="18" charset="0"/>
                      </a:rPr>
                      <m:t>)</m:t>
                    </m:r>
                    <m:r>
                      <a:rPr lang="zh-CN" altLang="en-US" sz="1800" i="1">
                        <a:latin typeface="Cambria Math" panose="02040503050406030204" pitchFamily="18" charset="0"/>
                      </a:rPr>
                      <m:t>为基于</m:t>
                    </m:r>
                  </m:oMath>
                </a14:m>
                <a:r>
                  <a:rPr lang="zh-CN" altLang="en-US" sz="1800" dirty="0"/>
                  <a:t>策略</a:t>
                </a:r>
                <a14:m>
                  <m:oMath xmlns:m="http://schemas.openxmlformats.org/officeDocument/2006/math">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𝜋</m:t>
                        </m:r>
                      </m:e>
                      <m:sub>
                        <m:r>
                          <a:rPr lang="zh-CN" altLang="en-US" sz="1800" i="1">
                            <a:latin typeface="Cambria Math" panose="02040503050406030204" pitchFamily="18" charset="0"/>
                          </a:rPr>
                          <m:t>𝜃</m:t>
                        </m:r>
                      </m:sub>
                    </m:sSub>
                    <m:r>
                      <a:rPr lang="zh-CN" altLang="en-US" sz="1800" i="1">
                        <a:latin typeface="Cambria Math" panose="02040503050406030204" pitchFamily="18" charset="0"/>
                      </a:rPr>
                      <m:t>生成的</m:t>
                    </m:r>
                  </m:oMath>
                </a14:m>
                <a:r>
                  <a:rPr lang="en-US" altLang="zh-CN" sz="1800" dirty="0"/>
                  <a:t>MDP</a:t>
                </a:r>
                <a:r>
                  <a:rPr lang="zh-CN" altLang="en-US" sz="1800" dirty="0"/>
                  <a:t>关于状态</a:t>
                </a:r>
                <a14:m>
                  <m:oMath xmlns:m="http://schemas.openxmlformats.org/officeDocument/2006/math">
                    <m:r>
                      <a:rPr lang="zh-CN" altLang="en-US" sz="1800" i="1">
                        <a:latin typeface="Cambria Math" panose="02040503050406030204" pitchFamily="18" charset="0"/>
                      </a:rPr>
                      <m:t>的</m:t>
                    </m:r>
                  </m:oMath>
                </a14:m>
                <a:r>
                  <a:rPr lang="zh-CN" altLang="en-US" sz="1800" dirty="0"/>
                  <a:t>静态分布。因为是连续环境下，所以在某个时刻，</a:t>
                </a:r>
                <a:r>
                  <a:rPr lang="en-US" altLang="zh-CN" sz="1800" dirty="0"/>
                  <a:t>agent</a:t>
                </a:r>
                <a:r>
                  <a:rPr lang="zh-CN" altLang="en-US" sz="1800" dirty="0"/>
                  <a:t>在哪一个状态是由这个分布决定的。</a:t>
                </a:r>
                <a:endParaRPr lang="en-US" altLang="zh-CN" sz="1800" dirty="0"/>
              </a:p>
              <a:p>
                <a:r>
                  <a:rPr lang="zh-CN" altLang="en-US" sz="2200" dirty="0"/>
                  <a:t>策略目标函数的值越大代表着策略越优秀，使用与梯度下降相反的梯度上升来优化参数</a:t>
                </a:r>
                <a:endParaRPr lang="en-US" altLang="zh-CN" sz="2200" dirty="0"/>
              </a:p>
              <a:p>
                <a:endParaRPr lang="en-US" altLang="zh-CN" sz="2200" dirty="0"/>
              </a:p>
            </p:txBody>
          </p:sp>
        </mc:Choice>
        <mc:Fallback>
          <p:sp>
            <p:nvSpPr>
              <p:cNvPr id="3" name="内容占位符 2">
                <a:extLst>
                  <a:ext uri="{FF2B5EF4-FFF2-40B4-BE49-F238E27FC236}">
                    <a16:creationId xmlns:a16="http://schemas.microsoft.com/office/drawing/2014/main" id="{DCB3C9C3-FE56-4F59-949C-7FB05BB2EE29}"/>
                  </a:ext>
                </a:extLst>
              </p:cNvPr>
              <p:cNvSpPr>
                <a:spLocks noGrp="1" noRot="1" noChangeAspect="1" noMove="1" noResize="1" noEditPoints="1" noAdjustHandles="1" noChangeArrowheads="1" noChangeShapeType="1" noTextEdit="1"/>
              </p:cNvSpPr>
              <p:nvPr>
                <p:ph idx="1"/>
              </p:nvPr>
            </p:nvSpPr>
            <p:spPr>
              <a:xfrm>
                <a:off x="838200" y="1307690"/>
                <a:ext cx="10515600" cy="5142271"/>
              </a:xfrm>
              <a:blipFill>
                <a:blip r:embed="rId2"/>
                <a:stretch>
                  <a:fillRect l="-522" t="-1305" r="-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885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AEF60-55C0-430F-BA25-FB544776F4E5}"/>
              </a:ext>
            </a:extLst>
          </p:cNvPr>
          <p:cNvSpPr>
            <a:spLocks noGrp="1"/>
          </p:cNvSpPr>
          <p:nvPr>
            <p:ph type="title"/>
          </p:nvPr>
        </p:nvSpPr>
        <p:spPr/>
        <p:txBody>
          <a:bodyPr>
            <a:normAutofit/>
          </a:bodyPr>
          <a:lstStyle/>
          <a:p>
            <a:r>
              <a:rPr lang="zh-CN" altLang="en-US" sz="3600" dirty="0"/>
              <a:t>策略梯度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8FC4946-6F3E-4528-8D8E-8411FB7FF9CA}"/>
                  </a:ext>
                </a:extLst>
              </p:cNvPr>
              <p:cNvSpPr>
                <a:spLocks noGrp="1"/>
              </p:cNvSpPr>
              <p:nvPr>
                <p:ph idx="1"/>
              </p:nvPr>
            </p:nvSpPr>
            <p:spPr>
              <a:xfrm>
                <a:off x="838200" y="1690688"/>
                <a:ext cx="10515600" cy="4351338"/>
              </a:xfrm>
            </p:spPr>
            <p:txBody>
              <a:bodyPr>
                <a:normAutofit lnSpcReduction="10000"/>
              </a:bodyPr>
              <a:lstStyle/>
              <a:p>
                <a:r>
                  <a:rPr lang="zh-CN" altLang="en-US" sz="2400" dirty="0"/>
                  <a:t>令</a:t>
                </a:r>
                <a14:m>
                  <m:oMath xmlns:m="http://schemas.openxmlformats.org/officeDocument/2006/math">
                    <m:r>
                      <a:rPr lang="en-US" altLang="zh-CN" sz="2400" b="0" i="1" smtClean="0">
                        <a:latin typeface="Cambria Math" panose="02040503050406030204" pitchFamily="18" charset="0"/>
                      </a:rPr>
                      <m:t>𝐽</m:t>
                    </m:r>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𝜃</m:t>
                    </m:r>
                    <m:r>
                      <a:rPr lang="en-US" altLang="zh-CN" sz="2400" b="0" i="1" smtClean="0">
                        <a:latin typeface="Cambria Math" panose="02040503050406030204" pitchFamily="18" charset="0"/>
                      </a:rPr>
                      <m:t>)</m:t>
                    </m:r>
                    <m:r>
                      <a:rPr lang="zh-CN" altLang="en-US" sz="2400" i="1">
                        <a:latin typeface="Cambria Math" panose="02040503050406030204" pitchFamily="18" charset="0"/>
                      </a:rPr>
                      <m:t>为</m:t>
                    </m:r>
                  </m:oMath>
                </a14:m>
                <a:r>
                  <a:rPr lang="zh-CN" altLang="en-US" sz="2400" dirty="0"/>
                  <a:t>任何类型的策略目标函数，策略梯度算法可以使</a:t>
                </a:r>
                <a14:m>
                  <m:oMath xmlns:m="http://schemas.openxmlformats.org/officeDocument/2006/math">
                    <m:r>
                      <a:rPr lang="en-US" altLang="zh-CN" sz="2400" b="0" i="1" smtClean="0">
                        <a:latin typeface="Cambria Math" panose="02040503050406030204" pitchFamily="18" charset="0"/>
                      </a:rPr>
                      <m:t>𝐽</m:t>
                    </m:r>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𝜃</m:t>
                    </m:r>
                    <m:r>
                      <a:rPr lang="en-US" altLang="zh-CN" sz="2400" b="0" i="1" smtClean="0">
                        <a:latin typeface="Cambria Math" panose="02040503050406030204" pitchFamily="18" charset="0"/>
                      </a:rPr>
                      <m:t>)</m:t>
                    </m:r>
                    <m:r>
                      <a:rPr lang="zh-CN" altLang="en-US" sz="2400" i="1">
                        <a:latin typeface="Cambria Math" panose="02040503050406030204" pitchFamily="18" charset="0"/>
                      </a:rPr>
                      <m:t>沿着</m:t>
                    </m:r>
                  </m:oMath>
                </a14:m>
                <a:r>
                  <a:rPr lang="zh-CN" altLang="en-US" sz="2400" dirty="0"/>
                  <a:t>其梯度上升至局部最大值</a:t>
                </a:r>
                <a:endParaRPr lang="en-US" altLang="zh-CN" sz="2400" dirty="0"/>
              </a:p>
              <a:p>
                <a:pPr marL="0" indent="0">
                  <a:buNone/>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r>
                        <a:rPr lang="zh-CN" altLang="en-US" sz="2000" i="1" smtClean="0">
                          <a:latin typeface="Cambria Math" panose="02040503050406030204" pitchFamily="18" charset="0"/>
                          <a:ea typeface="Cambria Math" panose="02040503050406030204" pitchFamily="18" charset="0"/>
                        </a:rPr>
                        <m:t>𝜃</m:t>
                      </m:r>
                      <m:r>
                        <a:rPr lang="en-US" altLang="zh-CN" sz="2000" i="1">
                          <a:latin typeface="Cambria Math" panose="02040503050406030204" pitchFamily="18" charset="0"/>
                          <a:ea typeface="Cambria Math" panose="02040503050406030204" pitchFamily="18" charset="0"/>
                        </a:rPr>
                        <m:t>=</m:t>
                      </m:r>
                      <m:r>
                        <a:rPr lang="zh-CN" altLang="en-US" sz="2000" i="1" smtClean="0">
                          <a:latin typeface="Cambria Math" panose="02040503050406030204" pitchFamily="18" charset="0"/>
                          <a:ea typeface="Cambria Math" panose="02040503050406030204" pitchFamily="18" charset="0"/>
                        </a:rPr>
                        <m:t>𝛼</m:t>
                      </m:r>
                      <m:sSub>
                        <m:sSubPr>
                          <m:ctrlPr>
                            <a:rPr lang="en-US" altLang="zh-CN" sz="2000" i="1" smtClean="0">
                              <a:latin typeface="Cambria Math" panose="02040503050406030204" pitchFamily="18" charset="0"/>
                              <a:ea typeface="Cambria Math" panose="02040503050406030204" pitchFamily="18" charset="0"/>
                            </a:rPr>
                          </m:ctrlPr>
                        </m:sSubPr>
                        <m:e>
                          <m:r>
                            <m:rPr>
                              <m:sty m:val="p"/>
                            </m:rPr>
                            <a:rPr lang="en-US" altLang="zh-CN" sz="2000" i="1" smtClean="0">
                              <a:latin typeface="Cambria Math" panose="02040503050406030204" pitchFamily="18" charset="0"/>
                              <a:ea typeface="Cambria Math" panose="02040503050406030204" pitchFamily="18" charset="0"/>
                            </a:rPr>
                            <m:t>∇</m:t>
                          </m:r>
                        </m:e>
                        <m:sub>
                          <m:r>
                            <a:rPr lang="zh-CN" altLang="en-US" sz="2000" i="1" smtClean="0">
                              <a:latin typeface="Cambria Math" panose="02040503050406030204" pitchFamily="18" charset="0"/>
                              <a:ea typeface="Cambria Math" panose="02040503050406030204" pitchFamily="18" charset="0"/>
                            </a:rPr>
                            <m:t>𝜃</m:t>
                          </m:r>
                        </m:sub>
                      </m:sSub>
                      <m:r>
                        <a:rPr lang="en-US" altLang="zh-CN" sz="2000" b="0" i="1" smtClean="0">
                          <a:latin typeface="Cambria Math" panose="02040503050406030204" pitchFamily="18" charset="0"/>
                          <a:ea typeface="Cambria Math" panose="02040503050406030204" pitchFamily="18" charset="0"/>
                        </a:rPr>
                        <m:t>𝐽</m:t>
                      </m:r>
                      <m:r>
                        <a:rPr lang="en-US" altLang="zh-CN" sz="2000" b="0" i="1" smtClean="0">
                          <a:latin typeface="Cambria Math" panose="02040503050406030204" pitchFamily="18" charset="0"/>
                          <a:ea typeface="Cambria Math" panose="02040503050406030204" pitchFamily="18" charset="0"/>
                        </a:rPr>
                        <m:t>(</m:t>
                      </m:r>
                      <m:r>
                        <a:rPr lang="zh-CN" altLang="en-US" sz="2000" i="1" smtClean="0">
                          <a:latin typeface="Cambria Math" panose="02040503050406030204" pitchFamily="18" charset="0"/>
                          <a:ea typeface="Cambria Math" panose="02040503050406030204" pitchFamily="18" charset="0"/>
                        </a:rPr>
                        <m:t>𝜃</m:t>
                      </m:r>
                      <m:r>
                        <a:rPr lang="en-US" altLang="zh-CN" sz="2000" b="0" i="1" smtClean="0">
                          <a:latin typeface="Cambria Math" panose="02040503050406030204" pitchFamily="18" charset="0"/>
                          <a:ea typeface="Cambria Math" panose="02040503050406030204" pitchFamily="18" charset="0"/>
                        </a:rPr>
                        <m:t>)</m:t>
                      </m:r>
                    </m:oMath>
                  </m:oMathPara>
                </a14:m>
                <a:endParaRPr lang="en-US" altLang="zh-CN" sz="2000" dirty="0"/>
              </a:p>
              <a:p>
                <a:pPr marL="0" indent="0">
                  <a:buNone/>
                </a:pPr>
                <a:endParaRPr lang="en-US" altLang="zh-CN" sz="2000" dirty="0"/>
              </a:p>
              <a:p>
                <a:r>
                  <a:rPr lang="zh-CN" altLang="en-US" sz="2400" dirty="0"/>
                  <a:t>其中</a:t>
                </a:r>
                <a14:m>
                  <m:oMath xmlns:m="http://schemas.openxmlformats.org/officeDocument/2006/math">
                    <m:sSub>
                      <m:sSubPr>
                        <m:ctrlPr>
                          <a:rPr lang="en-US" altLang="zh-CN" sz="2400" i="1" smtClean="0">
                            <a:latin typeface="Cambria Math" panose="02040503050406030204" pitchFamily="18" charset="0"/>
                            <a:ea typeface="Cambria Math" panose="02040503050406030204" pitchFamily="18" charset="0"/>
                          </a:rPr>
                        </m:ctrlPr>
                      </m:sSubPr>
                      <m:e>
                        <m:r>
                          <m:rPr>
                            <m:sty m:val="p"/>
                          </m:rPr>
                          <a:rPr lang="en-US" altLang="zh-CN" sz="2400" i="1" smtClean="0">
                            <a:latin typeface="Cambria Math" panose="02040503050406030204" pitchFamily="18" charset="0"/>
                            <a:ea typeface="Cambria Math" panose="02040503050406030204" pitchFamily="18" charset="0"/>
                          </a:rPr>
                          <m:t>∇</m:t>
                        </m:r>
                      </m:e>
                      <m:sub>
                        <m:r>
                          <a:rPr lang="zh-CN" altLang="en-US" sz="2400" i="1" smtClean="0">
                            <a:latin typeface="Cambria Math" panose="02040503050406030204" pitchFamily="18" charset="0"/>
                            <a:ea typeface="Cambria Math" panose="02040503050406030204" pitchFamily="18" charset="0"/>
                          </a:rPr>
                          <m:t>𝜃</m:t>
                        </m:r>
                      </m:sub>
                    </m:sSub>
                    <m:r>
                      <a:rPr lang="en-US" altLang="zh-CN" sz="2400" b="0" i="1" smtClean="0">
                        <a:latin typeface="Cambria Math" panose="02040503050406030204" pitchFamily="18" charset="0"/>
                        <a:ea typeface="Cambria Math" panose="02040503050406030204" pitchFamily="18" charset="0"/>
                      </a:rPr>
                      <m:t>𝐽</m:t>
                    </m:r>
                    <m:r>
                      <a:rPr lang="en-US" altLang="zh-CN" sz="2400" b="0" i="1" smtClean="0">
                        <a:latin typeface="Cambria Math" panose="02040503050406030204" pitchFamily="18" charset="0"/>
                        <a:ea typeface="Cambria Math" panose="02040503050406030204" pitchFamily="18" charset="0"/>
                      </a:rPr>
                      <m:t>(</m:t>
                    </m:r>
                    <m:r>
                      <a:rPr lang="zh-CN" altLang="en-US" sz="2400" i="1" smtClean="0">
                        <a:latin typeface="Cambria Math" panose="02040503050406030204" pitchFamily="18" charset="0"/>
                        <a:ea typeface="Cambria Math" panose="02040503050406030204" pitchFamily="18" charset="0"/>
                      </a:rPr>
                      <m:t>𝜃</m:t>
                    </m:r>
                    <m:r>
                      <a:rPr lang="en-US" altLang="zh-CN" sz="2400" b="0" i="1" smtClean="0">
                        <a:latin typeface="Cambria Math" panose="02040503050406030204" pitchFamily="18" charset="0"/>
                        <a:ea typeface="Cambria Math" panose="02040503050406030204" pitchFamily="18" charset="0"/>
                      </a:rPr>
                      <m:t>)</m:t>
                    </m:r>
                  </m:oMath>
                </a14:m>
                <a:r>
                  <a:rPr lang="zh-CN" altLang="en-US" sz="2400" dirty="0"/>
                  <a:t>为策略目标函数梯度，即参数向量每一个参数的偏导数，告诉我们沿着特定方向去更新参数：</a:t>
                </a:r>
                <a:endParaRPr lang="en-US" altLang="zh-CN" sz="2400" dirty="0"/>
              </a:p>
              <a:p>
                <a:pPr marL="0" indent="0">
                  <a:buNone/>
                </a:pP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ea typeface="Cambria Math" panose="02040503050406030204" pitchFamily="18" charset="0"/>
                            </a:rPr>
                          </m:ctrlPr>
                        </m:sSubPr>
                        <m:e>
                          <m:r>
                            <m:rPr>
                              <m:sty m:val="p"/>
                            </m:rPr>
                            <a:rPr lang="en-US" altLang="zh-CN" sz="2000" i="1" smtClean="0">
                              <a:latin typeface="Cambria Math" panose="02040503050406030204" pitchFamily="18" charset="0"/>
                              <a:ea typeface="Cambria Math" panose="02040503050406030204" pitchFamily="18" charset="0"/>
                            </a:rPr>
                            <m:t>∇</m:t>
                          </m:r>
                        </m:e>
                        <m:sub>
                          <m:r>
                            <a:rPr lang="zh-CN" altLang="en-US" sz="2000" i="1" smtClean="0">
                              <a:latin typeface="Cambria Math" panose="02040503050406030204" pitchFamily="18" charset="0"/>
                              <a:ea typeface="Cambria Math" panose="02040503050406030204" pitchFamily="18" charset="0"/>
                            </a:rPr>
                            <m:t>𝜃</m:t>
                          </m:r>
                        </m:sub>
                      </m:sSub>
                      <m:r>
                        <a:rPr lang="en-US" altLang="zh-CN" sz="2000" b="0" i="1" smtClean="0">
                          <a:latin typeface="Cambria Math" panose="02040503050406030204" pitchFamily="18" charset="0"/>
                          <a:ea typeface="Cambria Math" panose="02040503050406030204" pitchFamily="18" charset="0"/>
                        </a:rPr>
                        <m:t>𝐽</m:t>
                      </m:r>
                      <m:r>
                        <a:rPr lang="en-US" altLang="zh-CN" sz="2000" b="0" i="1" smtClean="0">
                          <a:latin typeface="Cambria Math" panose="02040503050406030204" pitchFamily="18" charset="0"/>
                          <a:ea typeface="Cambria Math" panose="02040503050406030204" pitchFamily="18" charset="0"/>
                        </a:rPr>
                        <m:t>(</m:t>
                      </m:r>
                      <m:r>
                        <a:rPr lang="zh-CN" altLang="en-US" sz="2000" i="1" smtClean="0">
                          <a:latin typeface="Cambria Math" panose="02040503050406030204" pitchFamily="18" charset="0"/>
                          <a:ea typeface="Cambria Math" panose="02040503050406030204" pitchFamily="18" charset="0"/>
                        </a:rPr>
                        <m:t>𝜃</m:t>
                      </m:r>
                      <m:r>
                        <a:rPr lang="en-US" altLang="zh-CN" sz="2000" b="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d>
                        <m:dPr>
                          <m:ctrlPr>
                            <a:rPr lang="en-US" altLang="zh-CN" sz="2000" i="1" smtClean="0">
                              <a:latin typeface="Cambria Math" panose="02040503050406030204" pitchFamily="18" charset="0"/>
                              <a:ea typeface="Cambria Math" panose="02040503050406030204" pitchFamily="18" charset="0"/>
                            </a:rPr>
                          </m:ctrlPr>
                        </m:dPr>
                        <m:e>
                          <m:eqArr>
                            <m:eqArrPr>
                              <m:ctrlPr>
                                <a:rPr lang="en-US" altLang="zh-CN" sz="2000" i="1" smtClean="0">
                                  <a:latin typeface="Cambria Math" panose="02040503050406030204" pitchFamily="18" charset="0"/>
                                  <a:ea typeface="Cambria Math" panose="02040503050406030204" pitchFamily="18" charset="0"/>
                                </a:rPr>
                              </m:ctrlPr>
                            </m:eqArrPr>
                            <m:e>
                              <m:f>
                                <m:fPr>
                                  <m:ctrlPr>
                                    <a:rPr lang="en-US" altLang="zh-CN" sz="2000" i="1" smtClean="0">
                                      <a:latin typeface="Cambria Math" panose="02040503050406030204" pitchFamily="18" charset="0"/>
                                      <a:ea typeface="Cambria Math" panose="02040503050406030204" pitchFamily="18" charset="0"/>
                                    </a:rPr>
                                  </m:ctrlPr>
                                </m:fPr>
                                <m:num>
                                  <m:r>
                                    <a:rPr lang="zh-CN" altLang="en-US"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𝐽</m:t>
                                  </m:r>
                                  <m:r>
                                    <a:rPr lang="en-US" altLang="zh-CN" sz="2000" b="0" i="1" smtClean="0">
                                      <a:latin typeface="Cambria Math" panose="02040503050406030204" pitchFamily="18" charset="0"/>
                                      <a:ea typeface="Cambria Math" panose="02040503050406030204" pitchFamily="18" charset="0"/>
                                    </a:rPr>
                                    <m:t>(</m:t>
                                  </m:r>
                                  <m:r>
                                    <a:rPr lang="zh-CN" altLang="en-US" sz="2000" b="0" i="1" smtClean="0">
                                      <a:latin typeface="Cambria Math" panose="02040503050406030204" pitchFamily="18" charset="0"/>
                                      <a:ea typeface="Cambria Math" panose="02040503050406030204" pitchFamily="18" charset="0"/>
                                    </a:rPr>
                                    <m:t>𝜃</m:t>
                                  </m:r>
                                  <m:r>
                                    <a:rPr lang="en-US" altLang="zh-CN" sz="2000" b="0" i="1" smtClean="0">
                                      <a:latin typeface="Cambria Math" panose="02040503050406030204" pitchFamily="18" charset="0"/>
                                      <a:ea typeface="Cambria Math" panose="02040503050406030204" pitchFamily="18" charset="0"/>
                                    </a:rPr>
                                    <m:t>)</m:t>
                                  </m:r>
                                </m:num>
                                <m:den>
                                  <m:r>
                                    <a:rPr lang="zh-CN" altLang="en-US"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zh-CN" altLang="en-US" sz="2000" i="1" smtClean="0">
                                          <a:latin typeface="Cambria Math" panose="02040503050406030204" pitchFamily="18" charset="0"/>
                                          <a:ea typeface="Cambria Math" panose="02040503050406030204" pitchFamily="18" charset="0"/>
                                        </a:rPr>
                                        <m:t>𝜃</m:t>
                                      </m:r>
                                    </m:e>
                                    <m:sub>
                                      <m:r>
                                        <a:rPr lang="en-US" altLang="zh-CN" sz="2000" b="0" i="1" smtClean="0">
                                          <a:latin typeface="Cambria Math" panose="02040503050406030204" pitchFamily="18" charset="0"/>
                                          <a:ea typeface="Cambria Math" panose="02040503050406030204" pitchFamily="18" charset="0"/>
                                        </a:rPr>
                                        <m:t>1</m:t>
                                      </m:r>
                                    </m:sub>
                                  </m:sSub>
                                </m:den>
                              </m:f>
                            </m:e>
                            <m:e>
                              <m:r>
                                <a:rPr lang="en-US" altLang="zh-CN" sz="2000" b="0" i="1" smtClean="0">
                                  <a:latin typeface="Cambria Math" panose="02040503050406030204" pitchFamily="18" charset="0"/>
                                  <a:ea typeface="Cambria Math" panose="02040503050406030204" pitchFamily="18" charset="0"/>
                                </a:rPr>
                                <m:t>.</m:t>
                              </m:r>
                            </m:e>
                            <m:e>
                              <m:r>
                                <a:rPr lang="en-US" altLang="zh-CN" sz="2000" b="0" i="1" smtClean="0">
                                  <a:latin typeface="Cambria Math" panose="02040503050406030204" pitchFamily="18" charset="0"/>
                                  <a:ea typeface="Cambria Math" panose="02040503050406030204" pitchFamily="18" charset="0"/>
                                </a:rPr>
                                <m:t>.</m:t>
                              </m:r>
                            </m:e>
                            <m:e>
                              <m:r>
                                <a:rPr lang="en-US" altLang="zh-CN" sz="2000" b="0" i="1" smtClean="0">
                                  <a:latin typeface="Cambria Math" panose="02040503050406030204" pitchFamily="18" charset="0"/>
                                  <a:ea typeface="Cambria Math" panose="02040503050406030204" pitchFamily="18" charset="0"/>
                                </a:rPr>
                                <m:t>.</m:t>
                              </m:r>
                            </m:e>
                            <m:e>
                              <m:f>
                                <m:fPr>
                                  <m:ctrlPr>
                                    <a:rPr lang="en-US" altLang="zh-CN" sz="2000" i="1" smtClean="0">
                                      <a:latin typeface="Cambria Math" panose="02040503050406030204" pitchFamily="18" charset="0"/>
                                      <a:ea typeface="Cambria Math" panose="02040503050406030204" pitchFamily="18" charset="0"/>
                                    </a:rPr>
                                  </m:ctrlPr>
                                </m:fPr>
                                <m:num>
                                  <m:r>
                                    <a:rPr lang="zh-CN" altLang="en-US"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𝐽</m:t>
                                  </m:r>
                                  <m:r>
                                    <a:rPr lang="en-US" altLang="zh-CN" sz="2000" b="0" i="1" smtClean="0">
                                      <a:latin typeface="Cambria Math" panose="02040503050406030204" pitchFamily="18" charset="0"/>
                                      <a:ea typeface="Cambria Math" panose="02040503050406030204" pitchFamily="18" charset="0"/>
                                    </a:rPr>
                                    <m:t>(</m:t>
                                  </m:r>
                                  <m:r>
                                    <a:rPr lang="zh-CN" altLang="en-US" sz="2000" b="0" i="1" smtClean="0">
                                      <a:latin typeface="Cambria Math" panose="02040503050406030204" pitchFamily="18" charset="0"/>
                                      <a:ea typeface="Cambria Math" panose="02040503050406030204" pitchFamily="18" charset="0"/>
                                    </a:rPr>
                                    <m:t>𝜃</m:t>
                                  </m:r>
                                  <m:r>
                                    <a:rPr lang="en-US" altLang="zh-CN" sz="2000" b="0" i="1" smtClean="0">
                                      <a:latin typeface="Cambria Math" panose="02040503050406030204" pitchFamily="18" charset="0"/>
                                      <a:ea typeface="Cambria Math" panose="02040503050406030204" pitchFamily="18" charset="0"/>
                                    </a:rPr>
                                    <m:t>)</m:t>
                                  </m:r>
                                </m:num>
                                <m:den>
                                  <m:r>
                                    <a:rPr lang="zh-CN" altLang="en-US"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zh-CN" altLang="en-US" sz="2000" i="1" smtClean="0">
                                          <a:latin typeface="Cambria Math" panose="02040503050406030204" pitchFamily="18" charset="0"/>
                                          <a:ea typeface="Cambria Math" panose="02040503050406030204" pitchFamily="18" charset="0"/>
                                        </a:rPr>
                                        <m:t>𝜃</m:t>
                                      </m:r>
                                    </m:e>
                                    <m:sub>
                                      <m:r>
                                        <a:rPr lang="en-US" altLang="zh-CN" sz="2000" b="0" i="1" smtClean="0">
                                          <a:latin typeface="Cambria Math" panose="02040503050406030204" pitchFamily="18" charset="0"/>
                                          <a:ea typeface="Cambria Math" panose="02040503050406030204" pitchFamily="18" charset="0"/>
                                        </a:rPr>
                                        <m:t>𝑛</m:t>
                                      </m:r>
                                    </m:sub>
                                  </m:sSub>
                                </m:den>
                              </m:f>
                            </m:e>
                          </m:eqArr>
                        </m:e>
                      </m:d>
                    </m:oMath>
                  </m:oMathPara>
                </a14:m>
                <a:endParaRPr lang="en-US" altLang="zh-CN" dirty="0"/>
              </a:p>
              <a:p>
                <a:pPr marL="0" indent="0">
                  <a:buNone/>
                </a:pPr>
                <a:endParaRPr lang="en-US" altLang="zh-CN" dirty="0"/>
              </a:p>
              <a:p>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28FC4946-6F3E-4528-8D8E-8411FB7FF9CA}"/>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l="-812" t="-2521" r="-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1541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186A5-B7B2-4557-A700-E2F988D6149C}"/>
              </a:ext>
            </a:extLst>
          </p:cNvPr>
          <p:cNvSpPr>
            <a:spLocks noGrp="1"/>
          </p:cNvSpPr>
          <p:nvPr>
            <p:ph type="title"/>
          </p:nvPr>
        </p:nvSpPr>
        <p:spPr>
          <a:xfrm>
            <a:off x="838200" y="522903"/>
            <a:ext cx="10515600" cy="1060092"/>
          </a:xfrm>
        </p:spPr>
        <p:txBody>
          <a:bodyPr>
            <a:normAutofit/>
          </a:bodyPr>
          <a:lstStyle/>
          <a:p>
            <a:r>
              <a:rPr lang="zh-CN" altLang="en-US" sz="3600" dirty="0"/>
              <a:t>优化目标函数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D4629FE-678C-4E0C-B08C-7E3F061D345E}"/>
                  </a:ext>
                </a:extLst>
              </p:cNvPr>
              <p:cNvSpPr>
                <a:spLocks noGrp="1"/>
              </p:cNvSpPr>
              <p:nvPr>
                <p:ph idx="1"/>
              </p:nvPr>
            </p:nvSpPr>
            <p:spPr>
              <a:xfrm>
                <a:off x="838200" y="1593644"/>
                <a:ext cx="10515600" cy="4741453"/>
              </a:xfrm>
            </p:spPr>
            <p:txBody>
              <a:bodyPr>
                <a:normAutofit/>
              </a:bodyPr>
              <a:lstStyle/>
              <a:p>
                <a:r>
                  <a:rPr lang="zh-CN" altLang="en-US" dirty="0"/>
                  <a:t>有限差分策略梯度（</a:t>
                </a:r>
                <a:r>
                  <a:rPr lang="en-US" altLang="zh-CN" dirty="0"/>
                  <a:t>Finite difference Policy Gradient</a:t>
                </a:r>
                <a:r>
                  <a:rPr lang="zh-CN" altLang="en-US" dirty="0"/>
                  <a:t>）</a:t>
                </a:r>
                <a:endParaRPr lang="en-US" altLang="zh-CN" dirty="0"/>
              </a:p>
              <a:p>
                <a:pPr lvl="1">
                  <a:buFont typeface="Wingdings" panose="05000000000000000000" pitchFamily="2" charset="2"/>
                  <a:buChar char="Ø"/>
                </a:pPr>
                <a:r>
                  <a:rPr lang="zh-CN" altLang="en-US" dirty="0"/>
                  <a:t>前面的策略梯度算法比较复杂，特别是梯度函数本身很难得到的时候。具体的做法可以是只关注目标函数，对其进行数值运算，即对</a:t>
                </a:r>
                <a14:m>
                  <m:oMath xmlns:m="http://schemas.openxmlformats.org/officeDocument/2006/math">
                    <m:r>
                      <a:rPr lang="zh-CN" altLang="en-US" i="1" smtClean="0">
                        <a:latin typeface="Cambria Math" panose="02040503050406030204" pitchFamily="18" charset="0"/>
                      </a:rPr>
                      <m:t>𝜃</m:t>
                    </m:r>
                  </m:oMath>
                </a14:m>
                <a:r>
                  <a:rPr lang="zh-CN" altLang="en-US" dirty="0"/>
                  <a:t>的每个分量</a:t>
                </a:r>
                <a:r>
                  <a:rPr lang="en-US" altLang="zh-CN" dirty="0"/>
                  <a:t>/</a:t>
                </a:r>
                <a:r>
                  <a:rPr lang="zh-CN" altLang="en-US" dirty="0"/>
                  <a:t>维度都单独求差分来估算梯度：</a:t>
                </a:r>
                <a:endParaRPr lang="en-US" altLang="zh-CN" dirty="0"/>
              </a:p>
              <a:p>
                <a:pPr lvl="2">
                  <a:buFont typeface="Wingdings" panose="05000000000000000000" pitchFamily="2" charset="2"/>
                  <a:buChar char="n"/>
                </a:pPr>
                <a:r>
                  <a:rPr lang="zh-CN" altLang="en-US" dirty="0"/>
                  <a:t>对于每个维度</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𝑛</m:t>
                        </m:r>
                      </m:e>
                    </m:d>
                  </m:oMath>
                </a14:m>
                <a:endParaRPr lang="en-US" altLang="zh-CN" b="0" dirty="0">
                  <a:ea typeface="Cambria Math" panose="02040503050406030204" pitchFamily="18" charset="0"/>
                </a:endParaRPr>
              </a:p>
              <a:p>
                <a:pPr lvl="2">
                  <a:buFont typeface="Wingdings" panose="05000000000000000000" pitchFamily="2" charset="2"/>
                  <a:buChar char="n"/>
                </a:pPr>
                <a:r>
                  <a:rPr lang="zh-CN" altLang="en-US" dirty="0">
                    <a:ea typeface="Cambria Math" panose="02040503050406030204" pitchFamily="18" charset="0"/>
                  </a:rPr>
                  <a:t>在</a:t>
                </a:r>
                <a:r>
                  <a:rPr lang="en-US" altLang="zh-CN" dirty="0">
                    <a:ea typeface="Cambria Math" panose="02040503050406030204" pitchFamily="18" charset="0"/>
                  </a:rPr>
                  <a:t>k</a:t>
                </a:r>
                <a:r>
                  <a:rPr lang="en-US" altLang="zh-CN" baseline="30000" dirty="0">
                    <a:ea typeface="Cambria Math" panose="02040503050406030204" pitchFamily="18" charset="0"/>
                  </a:rPr>
                  <a:t>th</a:t>
                </a:r>
                <a:r>
                  <a:rPr lang="zh-CN" altLang="en-US" dirty="0">
                    <a:ea typeface="Cambria Math" panose="02040503050406030204" pitchFamily="18" charset="0"/>
                  </a:rPr>
                  <a:t>维度上使用值</a:t>
                </a:r>
                <a14:m>
                  <m:oMath xmlns:m="http://schemas.openxmlformats.org/officeDocument/2006/math">
                    <m:r>
                      <a:rPr lang="zh-CN" altLang="en-US" b="0" i="1" smtClean="0">
                        <a:latin typeface="Cambria Math" panose="02040503050406030204" pitchFamily="18" charset="0"/>
                        <a:ea typeface="Cambria Math" panose="02040503050406030204" pitchFamily="18" charset="0"/>
                      </a:rPr>
                      <m:t>𝜖</m:t>
                    </m:r>
                  </m:oMath>
                </a14:m>
                <a:r>
                  <a:rPr lang="zh-CN" altLang="en-US" b="0" dirty="0">
                    <a:ea typeface="Cambria Math" panose="02040503050406030204" pitchFamily="18" charset="0"/>
                  </a:rPr>
                  <a:t>来干扰</a:t>
                </a:r>
                <a14:m>
                  <m:oMath xmlns:m="http://schemas.openxmlformats.org/officeDocument/2006/math">
                    <m:r>
                      <a:rPr lang="zh-CN" altLang="en-US" b="0" i="1" smtClean="0">
                        <a:latin typeface="Cambria Math" panose="02040503050406030204" pitchFamily="18" charset="0"/>
                        <a:ea typeface="Cambria Math" panose="02040503050406030204" pitchFamily="18" charset="0"/>
                      </a:rPr>
                      <m:t>𝜃</m:t>
                    </m:r>
                  </m:oMath>
                </a14:m>
                <a:r>
                  <a:rPr lang="zh-CN" altLang="en-US" b="0" dirty="0">
                    <a:ea typeface="Cambria Math" panose="02040503050406030204" pitchFamily="18" charset="0"/>
                  </a:rPr>
                  <a:t>，以此求差分：</a:t>
                </a:r>
                <a:endParaRPr lang="en-US" altLang="zh-CN" b="0" dirty="0">
                  <a:ea typeface="Cambria Math" panose="02040503050406030204" pitchFamily="18" charset="0"/>
                </a:endParaRPr>
              </a:p>
              <a:p>
                <a:pPr marL="914400" lvl="2"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𝐽</m:t>
                          </m:r>
                          <m:r>
                            <a:rPr lang="en-US" altLang="zh-CN" b="0" i="1" smtClean="0">
                              <a:latin typeface="Cambria Math" panose="02040503050406030204" pitchFamily="18" charset="0"/>
                            </a:rPr>
                            <m:t>(</m:t>
                          </m:r>
                          <m:r>
                            <a:rPr lang="zh-CN" altLang="en-US" b="0" i="1" smtClean="0">
                              <a:latin typeface="Cambria Math" panose="02040503050406030204" pitchFamily="18" charset="0"/>
                            </a:rPr>
                            <m:t>𝜃</m:t>
                          </m:r>
                          <m:r>
                            <a:rPr lang="en-US" altLang="zh-CN" b="0" i="1" smtClean="0">
                              <a:latin typeface="Cambria Math" panose="02040503050406030204" pitchFamily="18" charset="0"/>
                            </a:rPr>
                            <m:t>)</m:t>
                          </m:r>
                        </m:num>
                        <m:den>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𝑘</m:t>
                              </m:r>
                            </m:sub>
                          </m:sSub>
                        </m:den>
                      </m:f>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𝐽</m:t>
                          </m:r>
                          <m:d>
                            <m:dPr>
                              <m:ctrlPr>
                                <a:rPr lang="en-US" altLang="zh-CN" b="0" i="1" smtClean="0">
                                  <a:latin typeface="Cambria Math" panose="02040503050406030204" pitchFamily="18" charset="0"/>
                                  <a:ea typeface="Cambria Math" panose="02040503050406030204" pitchFamily="18" charset="0"/>
                                </a:rPr>
                              </m:ctrlPr>
                            </m:dPr>
                            <m:e>
                              <m:r>
                                <a:rPr lang="zh-CN" altLang="en-US" b="0" i="1" smtClean="0">
                                  <a:latin typeface="Cambria Math" panose="02040503050406030204" pitchFamily="18" charset="0"/>
                                  <a:ea typeface="Cambria Math" panose="02040503050406030204" pitchFamily="18" charset="0"/>
                                </a:rPr>
                                <m:t>𝜃</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𝜖</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𝑢</m:t>
                                  </m:r>
                                </m:e>
                                <m:sub>
                                  <m:r>
                                    <a:rPr lang="en-US" altLang="zh-CN" b="0" i="1" smtClean="0">
                                      <a:latin typeface="Cambria Math" panose="02040503050406030204" pitchFamily="18" charset="0"/>
                                      <a:ea typeface="Cambria Math" panose="02040503050406030204" pitchFamily="18" charset="0"/>
                                    </a:rPr>
                                    <m:t>𝑘</m:t>
                                  </m:r>
                                </m:sub>
                              </m:sSub>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𝐽</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𝜃</m:t>
                          </m:r>
                          <m:r>
                            <a:rPr lang="en-US" altLang="zh-CN" b="0" i="1" smtClean="0">
                              <a:latin typeface="Cambria Math" panose="02040503050406030204" pitchFamily="18" charset="0"/>
                              <a:ea typeface="Cambria Math" panose="02040503050406030204" pitchFamily="18" charset="0"/>
                            </a:rPr>
                            <m:t>)</m:t>
                          </m:r>
                        </m:num>
                        <m:den>
                          <m:r>
                            <a:rPr lang="zh-CN" altLang="en-US" i="1" smtClean="0">
                              <a:latin typeface="Cambria Math" panose="02040503050406030204" pitchFamily="18" charset="0"/>
                              <a:ea typeface="Cambria Math" panose="02040503050406030204" pitchFamily="18" charset="0"/>
                            </a:rPr>
                            <m:t>𝜖</m:t>
                          </m:r>
                        </m:den>
                      </m:f>
                    </m:oMath>
                  </m:oMathPara>
                </a14:m>
                <a:endParaRPr lang="en-US" altLang="zh-CN" dirty="0"/>
              </a:p>
              <a:p>
                <a:pPr lvl="2">
                  <a:buFont typeface="Wingdings" panose="05000000000000000000" pitchFamily="2" charset="2"/>
                  <a:buChar char="ü"/>
                </a:pPr>
                <a:r>
                  <a:rPr lang="zh-CN" altLang="en-US" dirty="0"/>
                  <a:t>其中</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𝑢</m:t>
                        </m:r>
                      </m:e>
                      <m:sub>
                        <m:r>
                          <a:rPr lang="en-US" altLang="zh-CN" i="1">
                            <a:latin typeface="Cambria Math" panose="02040503050406030204" pitchFamily="18" charset="0"/>
                            <a:ea typeface="Cambria Math" panose="02040503050406030204" pitchFamily="18" charset="0"/>
                          </a:rPr>
                          <m:t>𝑘</m:t>
                        </m:r>
                      </m:sub>
                    </m:sSub>
                  </m:oMath>
                </a14:m>
                <a:r>
                  <a:rPr lang="zh-CN" altLang="en-US" dirty="0"/>
                  <a:t>是一个单位向量，只有在第</a:t>
                </a:r>
                <a:r>
                  <a:rPr lang="en-US" altLang="zh-CN" dirty="0"/>
                  <a:t>k</a:t>
                </a:r>
                <a:r>
                  <a:rPr lang="zh-CN" altLang="en-US" dirty="0"/>
                  <a:t>个维度上的值为</a:t>
                </a:r>
                <a:r>
                  <a:rPr lang="en-US" altLang="zh-CN" dirty="0"/>
                  <a:t>1</a:t>
                </a:r>
                <a:r>
                  <a:rPr lang="zh-CN" altLang="en-US" dirty="0"/>
                  <a:t>，其他为</a:t>
                </a:r>
                <a:r>
                  <a:rPr lang="en-US" altLang="zh-CN" dirty="0"/>
                  <a:t>0</a:t>
                </a:r>
                <a:r>
                  <a:rPr lang="zh-CN" altLang="en-US" dirty="0"/>
                  <a:t>。</a:t>
                </a:r>
                <a:endParaRPr lang="en-US" altLang="zh-CN" dirty="0"/>
              </a:p>
              <a:p>
                <a:pPr lvl="1">
                  <a:buFont typeface="Wingdings" panose="05000000000000000000" pitchFamily="2" charset="2"/>
                  <a:buChar char="Ø"/>
                </a:pPr>
                <a:r>
                  <a:rPr lang="zh-CN" altLang="en-US" dirty="0"/>
                  <a:t>算法简单，不需要策略函数可微分，</a:t>
                </a:r>
                <a:endParaRPr lang="en-US" altLang="zh-CN" dirty="0"/>
              </a:p>
              <a:p>
                <a:pPr lvl="1">
                  <a:buFont typeface="Wingdings" panose="05000000000000000000" pitchFamily="2" charset="2"/>
                  <a:buChar char="Ø"/>
                </a:pPr>
                <a:r>
                  <a:rPr lang="zh-CN" altLang="en-US" dirty="0"/>
                  <a:t>但是需要对每个维度都要进行干扰，所以在高维情况（如神经网络几百万个权重），比较低效，并且非常</a:t>
                </a:r>
                <a:r>
                  <a:rPr lang="en-US" altLang="zh-CN" dirty="0"/>
                  <a:t>noisy</a:t>
                </a:r>
                <a:r>
                  <a:rPr lang="zh-CN" altLang="en-US" dirty="0"/>
                  <a:t>。</a:t>
                </a:r>
                <a:r>
                  <a:rPr lang="en-US" altLang="zh-CN" dirty="0"/>
                  <a:t>	</a:t>
                </a:r>
              </a:p>
            </p:txBody>
          </p:sp>
        </mc:Choice>
        <mc:Fallback xmlns="">
          <p:sp>
            <p:nvSpPr>
              <p:cNvPr id="3" name="内容占位符 2">
                <a:extLst>
                  <a:ext uri="{FF2B5EF4-FFF2-40B4-BE49-F238E27FC236}">
                    <a16:creationId xmlns:a16="http://schemas.microsoft.com/office/drawing/2014/main" id="{4D4629FE-678C-4E0C-B08C-7E3F061D345E}"/>
                  </a:ext>
                </a:extLst>
              </p:cNvPr>
              <p:cNvSpPr>
                <a:spLocks noGrp="1" noRot="1" noChangeAspect="1" noMove="1" noResize="1" noEditPoints="1" noAdjustHandles="1" noChangeArrowheads="1" noChangeShapeType="1" noTextEdit="1"/>
              </p:cNvSpPr>
              <p:nvPr>
                <p:ph idx="1"/>
              </p:nvPr>
            </p:nvSpPr>
            <p:spPr>
              <a:xfrm>
                <a:off x="838200" y="1593644"/>
                <a:ext cx="10515600" cy="4741453"/>
              </a:xfrm>
              <a:blipFill>
                <a:blip r:embed="rId2"/>
                <a:stretch>
                  <a:fillRect l="-1043" t="-2314"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43806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799072B-1EC0-4BC3-8715-C91C49D033C7}"/>
                  </a:ext>
                </a:extLst>
              </p:cNvPr>
              <p:cNvSpPr>
                <a:spLocks noGrp="1"/>
              </p:cNvSpPr>
              <p:nvPr>
                <p:ph idx="1"/>
              </p:nvPr>
            </p:nvSpPr>
            <p:spPr>
              <a:xfrm>
                <a:off x="838200" y="546996"/>
                <a:ext cx="10515600" cy="6311004"/>
              </a:xfrm>
            </p:spPr>
            <p:txBody>
              <a:bodyPr>
                <a:normAutofit fontScale="92500"/>
              </a:bodyPr>
              <a:lstStyle/>
              <a:p>
                <a:r>
                  <a:rPr lang="zh-CN" altLang="en-US" sz="2400" dirty="0"/>
                  <a:t>对于更高维度问题，我们还是要回到分析计算求解得策略梯度</a:t>
                </a:r>
                <a:endParaRPr lang="en-US" altLang="zh-CN" sz="2400" dirty="0"/>
              </a:p>
              <a:p>
                <a:r>
                  <a:rPr lang="zh-CN" altLang="en-US" sz="2400" dirty="0"/>
                  <a:t>策略为可微分（采取行动时可微分，若不可微分时不采取行动即可）</a:t>
                </a:r>
                <a:endParaRPr lang="en-US" altLang="zh-CN" sz="2400" dirty="0"/>
              </a:p>
              <a:p>
                <a:r>
                  <a:rPr lang="zh-CN" altLang="en-US" sz="2400" dirty="0"/>
                  <a:t>我们掌握策略，如</a:t>
                </a:r>
                <a:r>
                  <a:rPr lang="en-US" altLang="zh-CN" sz="2400" dirty="0"/>
                  <a:t>soft-max/Gaussian policy</a:t>
                </a:r>
              </a:p>
              <a:p>
                <a:pPr marL="0" indent="0">
                  <a:buNone/>
                </a:pPr>
                <a:endParaRPr lang="en-US" altLang="zh-CN" sz="2400" dirty="0"/>
              </a:p>
              <a:p>
                <a:pPr marL="0" indent="0">
                  <a:buNone/>
                </a:pPr>
                <a:endParaRPr lang="en-US" altLang="zh-CN" sz="2400" dirty="0"/>
              </a:p>
              <a:p>
                <a:r>
                  <a:rPr lang="zh-CN" altLang="en-US" sz="2400" dirty="0"/>
                  <a:t>似然比：</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smtClean="0">
                              <a:latin typeface="Cambria Math" panose="02040503050406030204" pitchFamily="18" charset="0"/>
                              <a:ea typeface="Cambria Math" panose="02040503050406030204" pitchFamily="18" charset="0"/>
                            </a:rPr>
                            <m:t>∇</m:t>
                          </m:r>
                        </m:e>
                        <m:sub>
                          <m:r>
                            <a:rPr lang="zh-CN" altLang="en-US" sz="2000" i="1" smtClean="0">
                              <a:latin typeface="Cambria Math" panose="02040503050406030204" pitchFamily="18" charset="0"/>
                            </a:rPr>
                            <m:t>𝜃</m:t>
                          </m:r>
                        </m:sub>
                      </m:sSub>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𝜋</m:t>
                          </m:r>
                        </m:e>
                        <m:sub>
                          <m:r>
                            <a:rPr lang="zh-CN" altLang="en-US" sz="2000" i="1" smtClean="0">
                              <a:latin typeface="Cambria Math" panose="02040503050406030204" pitchFamily="18" charset="0"/>
                            </a:rPr>
                            <m:t>𝜃</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e>
                      </m:d>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𝜋</m:t>
                          </m:r>
                        </m:e>
                        <m:sub>
                          <m:r>
                            <a:rPr lang="zh-CN" altLang="en-US" sz="2000" i="1" smtClean="0">
                              <a:latin typeface="Cambria Math" panose="02040503050406030204" pitchFamily="18" charset="0"/>
                            </a:rPr>
                            <m:t>𝜃</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e>
                      </m:d>
                      <m:f>
                        <m:fPr>
                          <m:ctrlPr>
                            <a:rPr lang="en-US" altLang="zh-CN" sz="2000" b="0" i="1" smtClean="0">
                              <a:latin typeface="Cambria Math" panose="02040503050406030204" pitchFamily="18" charset="0"/>
                            </a:rPr>
                          </m:ctrlPr>
                        </m:fPr>
                        <m:num>
                          <m:sSub>
                            <m:sSubPr>
                              <m:ctrlPr>
                                <a:rPr lang="en-US" altLang="zh-CN" sz="2000" i="1" smtClean="0">
                                  <a:latin typeface="Cambria Math" panose="02040503050406030204" pitchFamily="18" charset="0"/>
                                </a:rPr>
                              </m:ctrlPr>
                            </m:sSubPr>
                            <m:e>
                              <m:r>
                                <m:rPr>
                                  <m:sty m:val="p"/>
                                </m:rPr>
                                <a:rPr lang="en-US" altLang="zh-CN" sz="2000" i="1" smtClean="0">
                                  <a:latin typeface="Cambria Math" panose="02040503050406030204" pitchFamily="18" charset="0"/>
                                  <a:ea typeface="Cambria Math" panose="02040503050406030204" pitchFamily="18" charset="0"/>
                                </a:rPr>
                                <m:t>∇</m:t>
                              </m:r>
                            </m:e>
                            <m:sub>
                              <m:r>
                                <a:rPr lang="zh-CN" altLang="en-US" sz="2000" i="1" smtClean="0">
                                  <a:latin typeface="Cambria Math" panose="02040503050406030204" pitchFamily="18" charset="0"/>
                                </a:rPr>
                                <m:t>𝜃</m:t>
                              </m:r>
                            </m:sub>
                          </m:sSub>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𝜋</m:t>
                              </m:r>
                            </m:e>
                            <m:sub>
                              <m:r>
                                <a:rPr lang="zh-CN" altLang="en-US" sz="2000" i="1" smtClean="0">
                                  <a:latin typeface="Cambria Math" panose="02040503050406030204" pitchFamily="18" charset="0"/>
                                </a:rPr>
                                <m:t>𝜃</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e>
                          </m:d>
                        </m:num>
                        <m:den>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𝜋</m:t>
                              </m:r>
                            </m:e>
                            <m:sub>
                              <m:r>
                                <a:rPr lang="zh-CN" altLang="en-US" sz="2000" i="1" smtClean="0">
                                  <a:latin typeface="Cambria Math" panose="02040503050406030204" pitchFamily="18" charset="0"/>
                                </a:rPr>
                                <m:t>𝜃</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e>
                          </m:d>
                        </m:den>
                      </m:f>
                    </m:oMath>
                  </m:oMathPara>
                </a14:m>
                <a:endParaRPr lang="en-US" altLang="zh-CN" sz="2000" b="0" i="1" dirty="0">
                  <a:latin typeface="Cambria Math" panose="02040503050406030204" pitchFamily="18" charset="0"/>
                </a:endParaRPr>
              </a:p>
              <a:p>
                <a:pPr marL="0" indent="0">
                  <a:buNone/>
                </a:pPr>
                <a:r>
                  <a:rPr lang="en-US" altLang="zh-CN" sz="2000" b="0" dirty="0"/>
                  <a:t>                                                                  </a:t>
                </a:r>
                <a14:m>
                  <m:oMath xmlns:m="http://schemas.openxmlformats.org/officeDocument/2006/math">
                    <m:r>
                      <a:rPr lang="en-US" altLang="zh-CN" sz="2000" b="0" i="0"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𝜋</m:t>
                        </m:r>
                      </m:e>
                      <m:sub>
                        <m:r>
                          <a:rPr lang="zh-CN" altLang="en-US" sz="2000" i="1" smtClean="0">
                            <a:latin typeface="Cambria Math" panose="02040503050406030204" pitchFamily="18" charset="0"/>
                          </a:rPr>
                          <m:t>𝜃</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e>
                    </m:d>
                    <m:sSub>
                      <m:sSubPr>
                        <m:ctrlPr>
                          <a:rPr lang="en-US" altLang="zh-CN" sz="2000" i="1" smtClean="0">
                            <a:latin typeface="Cambria Math" panose="02040503050406030204" pitchFamily="18" charset="0"/>
                          </a:rPr>
                        </m:ctrlPr>
                      </m:sSubPr>
                      <m:e>
                        <m:r>
                          <m:rPr>
                            <m:sty m:val="p"/>
                          </m:rPr>
                          <a:rPr lang="en-US" altLang="zh-CN" sz="2000" i="1" smtClean="0">
                            <a:latin typeface="Cambria Math" panose="02040503050406030204" pitchFamily="18" charset="0"/>
                            <a:ea typeface="Cambria Math" panose="02040503050406030204" pitchFamily="18" charset="0"/>
                          </a:rPr>
                          <m:t>∇</m:t>
                        </m:r>
                      </m:e>
                      <m:sub>
                        <m:r>
                          <a:rPr lang="zh-CN" altLang="en-US" sz="2000" i="1" smtClean="0">
                            <a:latin typeface="Cambria Math" panose="02040503050406030204" pitchFamily="18" charset="0"/>
                          </a:rPr>
                          <m:t>𝜃</m:t>
                        </m:r>
                      </m:sub>
                    </m:sSub>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𝑙𝑜𝑔</m:t>
                        </m:r>
                        <m:r>
                          <a:rPr lang="zh-CN" altLang="en-US" sz="2000" i="1" smtClean="0">
                            <a:latin typeface="Cambria Math" panose="02040503050406030204" pitchFamily="18" charset="0"/>
                          </a:rPr>
                          <m:t>𝜋</m:t>
                        </m:r>
                      </m:e>
                      <m:sub>
                        <m:r>
                          <a:rPr lang="zh-CN" altLang="en-US" sz="2000" i="1" smtClean="0">
                            <a:latin typeface="Cambria Math" panose="02040503050406030204" pitchFamily="18" charset="0"/>
                          </a:rPr>
                          <m:t>𝜃</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e>
                    </m:d>
                  </m:oMath>
                </a14:m>
                <a:endParaRPr lang="en-US" altLang="zh-CN" sz="2000" dirty="0"/>
              </a:p>
              <a:p>
                <a:pPr lvl="1">
                  <a:buFont typeface="Wingdings" panose="05000000000000000000" pitchFamily="2" charset="2"/>
                  <a:buChar char="ü"/>
                </a:pPr>
                <a:r>
                  <a:rPr lang="zh-CN" altLang="en-US" sz="2000" dirty="0"/>
                  <a:t>得分函数：</a:t>
                </a:r>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smtClean="0">
                            <a:latin typeface="Cambria Math" panose="02040503050406030204" pitchFamily="18" charset="0"/>
                            <a:ea typeface="Cambria Math" panose="02040503050406030204" pitchFamily="18" charset="0"/>
                          </a:rPr>
                          <m:t>∇</m:t>
                        </m:r>
                      </m:e>
                      <m:sub>
                        <m:r>
                          <a:rPr lang="zh-CN" altLang="en-US" sz="2000" i="1" smtClean="0">
                            <a:latin typeface="Cambria Math" panose="02040503050406030204" pitchFamily="18" charset="0"/>
                          </a:rPr>
                          <m:t>𝜃</m:t>
                        </m:r>
                      </m:sub>
                    </m:sSub>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𝑙𝑜𝑔</m:t>
                        </m:r>
                        <m:r>
                          <a:rPr lang="zh-CN" altLang="en-US" sz="2000" i="1" smtClean="0">
                            <a:latin typeface="Cambria Math" panose="02040503050406030204" pitchFamily="18" charset="0"/>
                          </a:rPr>
                          <m:t>𝜋</m:t>
                        </m:r>
                      </m:e>
                      <m:sub>
                        <m:r>
                          <a:rPr lang="zh-CN" altLang="en-US" sz="2000" i="1" smtClean="0">
                            <a:latin typeface="Cambria Math" panose="02040503050406030204" pitchFamily="18" charset="0"/>
                          </a:rPr>
                          <m:t>𝜃</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e>
                    </m:d>
                  </m:oMath>
                </a14:m>
                <a:endParaRPr lang="en-US" altLang="zh-CN" sz="2000" dirty="0"/>
              </a:p>
              <a:p>
                <a:pPr lvl="1">
                  <a:buFont typeface="Wingdings" panose="05000000000000000000" pitchFamily="2" charset="2"/>
                  <a:buChar char="Ø"/>
                </a:pPr>
                <a:r>
                  <a:rPr lang="zh-CN" altLang="en-US" sz="2000" dirty="0"/>
                  <a:t>进行似然比的原因：在之后的计算中，我们会将</a:t>
                </a:r>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smtClean="0">
                            <a:latin typeface="Cambria Math" panose="02040503050406030204" pitchFamily="18" charset="0"/>
                            <a:ea typeface="Cambria Math" panose="02040503050406030204" pitchFamily="18" charset="0"/>
                          </a:rPr>
                          <m:t>∇</m:t>
                        </m:r>
                      </m:e>
                      <m:sub>
                        <m:r>
                          <a:rPr lang="zh-CN" altLang="en-US" sz="2000" i="1" smtClean="0">
                            <a:latin typeface="Cambria Math" panose="02040503050406030204" pitchFamily="18" charset="0"/>
                          </a:rPr>
                          <m:t>𝜃</m:t>
                        </m:r>
                      </m:sub>
                    </m:sSub>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𝜋</m:t>
                        </m:r>
                      </m:e>
                      <m:sub>
                        <m:r>
                          <a:rPr lang="zh-CN" altLang="en-US" sz="2000" i="1" smtClean="0">
                            <a:latin typeface="Cambria Math" panose="02040503050406030204" pitchFamily="18" charset="0"/>
                          </a:rPr>
                          <m:t>𝜃</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e>
                    </m:d>
                  </m:oMath>
                </a14:m>
                <a:r>
                  <a:rPr lang="zh-CN" altLang="en-US" sz="2000" dirty="0"/>
                  <a:t>应用到目标函数梯度求解中，我们想要理解策略梯度并且将期望应用在其中（目标函数），通过似然比实现了乘积操作并且不改变右半部分，即右半部分仍可以用于理解策略梯度（即也能告诉你沿着某个特殊方向去调整策略从而获得更好的策略），而左半部分应用于得到期望（使得计算期望变得简单）</a:t>
                </a:r>
                <a:endParaRPr lang="en-US" altLang="zh-CN" sz="2000"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1799072B-1EC0-4BC3-8715-C91C49D033C7}"/>
                  </a:ext>
                </a:extLst>
              </p:cNvPr>
              <p:cNvSpPr>
                <a:spLocks noGrp="1" noRot="1" noChangeAspect="1" noMove="1" noResize="1" noEditPoints="1" noAdjustHandles="1" noChangeArrowheads="1" noChangeShapeType="1" noTextEdit="1"/>
              </p:cNvSpPr>
              <p:nvPr>
                <p:ph idx="1"/>
              </p:nvPr>
            </p:nvSpPr>
            <p:spPr>
              <a:xfrm>
                <a:off x="838200" y="546996"/>
                <a:ext cx="10515600" cy="6311004"/>
              </a:xfrm>
              <a:blipFill>
                <a:blip r:embed="rId2"/>
                <a:stretch>
                  <a:fillRect l="-696" t="-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69241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6104</TotalTime>
  <Words>2859</Words>
  <Application>Microsoft Office PowerPoint</Application>
  <PresentationFormat>宽屏</PresentationFormat>
  <Paragraphs>219</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等线 Light</vt:lpstr>
      <vt:lpstr>Arial</vt:lpstr>
      <vt:lpstr>Cambria Math</vt:lpstr>
      <vt:lpstr>Wingdings</vt:lpstr>
      <vt:lpstr>Office 主题​​</vt:lpstr>
      <vt:lpstr>策略梯度</vt:lpstr>
      <vt:lpstr>回顾</vt:lpstr>
      <vt:lpstr>策略梯度思考</vt:lpstr>
      <vt:lpstr>随机策略为最优策略</vt:lpstr>
      <vt:lpstr>随机策略为最优策略</vt:lpstr>
      <vt:lpstr>目标函数</vt:lpstr>
      <vt:lpstr>策略梯度</vt:lpstr>
      <vt:lpstr>优化目标函数</vt:lpstr>
      <vt:lpstr>PowerPoint 演示文稿</vt:lpstr>
      <vt:lpstr>策略梯度定理</vt:lpstr>
      <vt:lpstr>Softmax Policy</vt:lpstr>
      <vt:lpstr>Softmax Policy</vt:lpstr>
      <vt:lpstr>Gaussian Policy</vt:lpstr>
      <vt:lpstr>蒙特卡罗策略梯度算法</vt:lpstr>
      <vt:lpstr>蒙特卡罗策略梯度算法</vt:lpstr>
      <vt:lpstr>Actor-Critic算法</vt:lpstr>
      <vt:lpstr>Actor-Critic算法</vt:lpstr>
      <vt:lpstr>Actor-Critic算法</vt:lpstr>
      <vt:lpstr>Actor-Critic算法</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策略梯度</dc:title>
  <dc:creator>Leo</dc:creator>
  <cp:lastModifiedBy>Leo</cp:lastModifiedBy>
  <cp:revision>113</cp:revision>
  <dcterms:created xsi:type="dcterms:W3CDTF">2018-08-03T02:57:23Z</dcterms:created>
  <dcterms:modified xsi:type="dcterms:W3CDTF">2018-08-08T07:04:59Z</dcterms:modified>
</cp:coreProperties>
</file>