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97" r:id="rId2"/>
    <p:sldId id="289" r:id="rId3"/>
    <p:sldId id="258" r:id="rId4"/>
    <p:sldId id="296" r:id="rId5"/>
    <p:sldId id="265" r:id="rId6"/>
    <p:sldId id="302" r:id="rId7"/>
    <p:sldId id="315" r:id="rId8"/>
    <p:sldId id="312" r:id="rId9"/>
    <p:sldId id="314" r:id="rId10"/>
    <p:sldId id="311" r:id="rId11"/>
    <p:sldId id="316" r:id="rId12"/>
    <p:sldId id="291" r:id="rId13"/>
    <p:sldId id="294" r:id="rId14"/>
    <p:sldId id="292" r:id="rId15"/>
    <p:sldId id="300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BB16D09-154B-4F43-9FDE-3E04AE8D56C8}">
          <p14:sldIdLst>
            <p14:sldId id="297"/>
            <p14:sldId id="289"/>
            <p14:sldId id="258"/>
          </p14:sldIdLst>
        </p14:section>
        <p14:section name="Content" id="{2C67B003-B916-43D3-BE5B-B3D36B8F4E1C}">
          <p14:sldIdLst>
            <p14:sldId id="296"/>
            <p14:sldId id="265"/>
            <p14:sldId id="302"/>
            <p14:sldId id="315"/>
            <p14:sldId id="312"/>
            <p14:sldId id="314"/>
            <p14:sldId id="311"/>
            <p14:sldId id="316"/>
            <p14:sldId id="291"/>
            <p14:sldId id="294"/>
          </p14:sldIdLst>
        </p14:section>
        <p14:section name="Wrap-Up" id="{250B09FA-E151-4F0D-B4D4-21A2DA6D2F7E}">
          <p14:sldIdLst>
            <p14:sldId id="292"/>
            <p14:sldId id="300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35" autoAdjust="0"/>
  </p:normalViewPr>
  <p:slideViewPr>
    <p:cSldViewPr snapToGrid="0">
      <p:cViewPr varScale="1">
        <p:scale>
          <a:sx n="94" d="100"/>
          <a:sy n="94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3184-3458-4EA8-8E14-E388C54D2B2D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19A0FFE-331C-491D-8011-8C59FCB3B338}">
      <dgm:prSet/>
      <dgm:spPr/>
      <dgm:t>
        <a:bodyPr/>
        <a:lstStyle/>
        <a:p>
          <a:r>
            <a:rPr lang="en-US"/>
            <a:t>Nothing – your server, your data center</a:t>
          </a:r>
        </a:p>
      </dgm:t>
    </dgm:pt>
    <dgm:pt modelId="{6551E54C-3786-42CF-80DF-CC187524FB3B}" type="parTrans" cxnId="{052630AD-94B7-4601-A7B9-34C6CBF618EF}">
      <dgm:prSet/>
      <dgm:spPr/>
      <dgm:t>
        <a:bodyPr/>
        <a:lstStyle/>
        <a:p>
          <a:endParaRPr lang="en-US"/>
        </a:p>
      </dgm:t>
    </dgm:pt>
    <dgm:pt modelId="{77F6F474-6C1E-4704-B099-7292F8A42FD3}" type="sibTrans" cxnId="{052630AD-94B7-4601-A7B9-34C6CBF618EF}">
      <dgm:prSet/>
      <dgm:spPr/>
      <dgm:t>
        <a:bodyPr/>
        <a:lstStyle/>
        <a:p>
          <a:endParaRPr lang="en-US"/>
        </a:p>
      </dgm:t>
    </dgm:pt>
    <dgm:pt modelId="{343C9079-7700-4849-BA5F-7C30D1ABF70C}">
      <dgm:prSet/>
      <dgm:spPr/>
      <dgm:t>
        <a:bodyPr/>
        <a:lstStyle/>
        <a:p>
          <a:r>
            <a:rPr lang="en-US"/>
            <a:t>Co-Location – your server, their data center</a:t>
          </a:r>
        </a:p>
      </dgm:t>
    </dgm:pt>
    <dgm:pt modelId="{B1E98C51-981E-4F75-85D4-D59EE6D45F7C}" type="parTrans" cxnId="{0B86BDD3-EB2D-435E-B502-567B70950BD8}">
      <dgm:prSet/>
      <dgm:spPr/>
      <dgm:t>
        <a:bodyPr/>
        <a:lstStyle/>
        <a:p>
          <a:endParaRPr lang="en-US"/>
        </a:p>
      </dgm:t>
    </dgm:pt>
    <dgm:pt modelId="{6FAF33C5-D92E-4BBF-A68A-469C3718786F}" type="sibTrans" cxnId="{0B86BDD3-EB2D-435E-B502-567B70950BD8}">
      <dgm:prSet/>
      <dgm:spPr/>
      <dgm:t>
        <a:bodyPr/>
        <a:lstStyle/>
        <a:p>
          <a:endParaRPr lang="en-US"/>
        </a:p>
      </dgm:t>
    </dgm:pt>
    <dgm:pt modelId="{59F2B6D2-652B-4041-832F-60ADFCFF184A}">
      <dgm:prSet/>
      <dgm:spPr/>
      <dgm:t>
        <a:bodyPr/>
        <a:lstStyle/>
        <a:p>
          <a:r>
            <a:rPr lang="en-US"/>
            <a:t>Infrastructure as a Service (IaaS) – their server, their data center.</a:t>
          </a:r>
        </a:p>
      </dgm:t>
    </dgm:pt>
    <dgm:pt modelId="{F1E7A08C-081D-4821-981D-048496788B73}" type="parTrans" cxnId="{8AFBFA58-664C-4F7B-8C9A-67B0A01429A6}">
      <dgm:prSet/>
      <dgm:spPr/>
      <dgm:t>
        <a:bodyPr/>
        <a:lstStyle/>
        <a:p>
          <a:endParaRPr lang="en-US"/>
        </a:p>
      </dgm:t>
    </dgm:pt>
    <dgm:pt modelId="{6BD925BD-DD85-4BF0-A504-0D192B112E2A}" type="sibTrans" cxnId="{8AFBFA58-664C-4F7B-8C9A-67B0A01429A6}">
      <dgm:prSet/>
      <dgm:spPr/>
      <dgm:t>
        <a:bodyPr/>
        <a:lstStyle/>
        <a:p>
          <a:endParaRPr lang="en-US"/>
        </a:p>
      </dgm:t>
    </dgm:pt>
    <dgm:pt modelId="{F3E3AFC4-D1DE-4AA2-AEB2-B2417909EDD8}" type="pres">
      <dgm:prSet presAssocID="{78B43184-3458-4EA8-8E14-E388C54D2B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FDFA75-2805-40F1-BB11-931197849618}" type="pres">
      <dgm:prSet presAssocID="{D19A0FFE-331C-491D-8011-8C59FCB3B338}" presName="hierRoot1" presStyleCnt="0"/>
      <dgm:spPr/>
    </dgm:pt>
    <dgm:pt modelId="{ABA14122-F242-4AED-9855-2E7B956D54BE}" type="pres">
      <dgm:prSet presAssocID="{D19A0FFE-331C-491D-8011-8C59FCB3B338}" presName="composite" presStyleCnt="0"/>
      <dgm:spPr/>
    </dgm:pt>
    <dgm:pt modelId="{DB54634B-03FA-4FC8-B094-DA5E12D6868F}" type="pres">
      <dgm:prSet presAssocID="{D19A0FFE-331C-491D-8011-8C59FCB3B338}" presName="background" presStyleLbl="node0" presStyleIdx="0" presStyleCnt="3"/>
      <dgm:spPr/>
    </dgm:pt>
    <dgm:pt modelId="{9724942A-7ABF-45C6-BBA1-51103445D676}" type="pres">
      <dgm:prSet presAssocID="{D19A0FFE-331C-491D-8011-8C59FCB3B338}" presName="text" presStyleLbl="fgAcc0" presStyleIdx="0" presStyleCnt="3">
        <dgm:presLayoutVars>
          <dgm:chPref val="3"/>
        </dgm:presLayoutVars>
      </dgm:prSet>
      <dgm:spPr/>
    </dgm:pt>
    <dgm:pt modelId="{00CF8DE1-40A8-4E93-971E-B7D71D2464CE}" type="pres">
      <dgm:prSet presAssocID="{D19A0FFE-331C-491D-8011-8C59FCB3B338}" presName="hierChild2" presStyleCnt="0"/>
      <dgm:spPr/>
    </dgm:pt>
    <dgm:pt modelId="{CA7A9CBB-DEAE-473E-B688-13DCE1147D4F}" type="pres">
      <dgm:prSet presAssocID="{343C9079-7700-4849-BA5F-7C30D1ABF70C}" presName="hierRoot1" presStyleCnt="0"/>
      <dgm:spPr/>
    </dgm:pt>
    <dgm:pt modelId="{952FA581-ABA1-4D09-AB92-849D90A9E25E}" type="pres">
      <dgm:prSet presAssocID="{343C9079-7700-4849-BA5F-7C30D1ABF70C}" presName="composite" presStyleCnt="0"/>
      <dgm:spPr/>
    </dgm:pt>
    <dgm:pt modelId="{00E51117-B6A1-4FBA-B387-37041AEB4358}" type="pres">
      <dgm:prSet presAssocID="{343C9079-7700-4849-BA5F-7C30D1ABF70C}" presName="background" presStyleLbl="node0" presStyleIdx="1" presStyleCnt="3"/>
      <dgm:spPr/>
    </dgm:pt>
    <dgm:pt modelId="{8C6CA018-6C27-4DB4-85DD-C897C0A5E132}" type="pres">
      <dgm:prSet presAssocID="{343C9079-7700-4849-BA5F-7C30D1ABF70C}" presName="text" presStyleLbl="fgAcc0" presStyleIdx="1" presStyleCnt="3">
        <dgm:presLayoutVars>
          <dgm:chPref val="3"/>
        </dgm:presLayoutVars>
      </dgm:prSet>
      <dgm:spPr/>
    </dgm:pt>
    <dgm:pt modelId="{D8A09A2D-3DBE-4DAA-B852-74E36F8D1E4D}" type="pres">
      <dgm:prSet presAssocID="{343C9079-7700-4849-BA5F-7C30D1ABF70C}" presName="hierChild2" presStyleCnt="0"/>
      <dgm:spPr/>
    </dgm:pt>
    <dgm:pt modelId="{C58FBD08-008A-4B68-BC40-EB350BF108BE}" type="pres">
      <dgm:prSet presAssocID="{59F2B6D2-652B-4041-832F-60ADFCFF184A}" presName="hierRoot1" presStyleCnt="0"/>
      <dgm:spPr/>
    </dgm:pt>
    <dgm:pt modelId="{14811AA4-21BD-4D0E-A28A-8237128CD416}" type="pres">
      <dgm:prSet presAssocID="{59F2B6D2-652B-4041-832F-60ADFCFF184A}" presName="composite" presStyleCnt="0"/>
      <dgm:spPr/>
    </dgm:pt>
    <dgm:pt modelId="{883D0AC1-6E16-4FCF-A325-C555238BA576}" type="pres">
      <dgm:prSet presAssocID="{59F2B6D2-652B-4041-832F-60ADFCFF184A}" presName="background" presStyleLbl="node0" presStyleIdx="2" presStyleCnt="3"/>
      <dgm:spPr/>
    </dgm:pt>
    <dgm:pt modelId="{3B2E3C64-97E4-4221-B871-93819F21D2CB}" type="pres">
      <dgm:prSet presAssocID="{59F2B6D2-652B-4041-832F-60ADFCFF184A}" presName="text" presStyleLbl="fgAcc0" presStyleIdx="2" presStyleCnt="3">
        <dgm:presLayoutVars>
          <dgm:chPref val="3"/>
        </dgm:presLayoutVars>
      </dgm:prSet>
      <dgm:spPr/>
    </dgm:pt>
    <dgm:pt modelId="{C8D367FC-5F91-41C4-86FF-23CA8CEB2455}" type="pres">
      <dgm:prSet presAssocID="{59F2B6D2-652B-4041-832F-60ADFCFF184A}" presName="hierChild2" presStyleCnt="0"/>
      <dgm:spPr/>
    </dgm:pt>
  </dgm:ptLst>
  <dgm:cxnLst>
    <dgm:cxn modelId="{2CD7D605-D993-40F5-B6AB-E52E9D0B5B97}" type="presOf" srcId="{78B43184-3458-4EA8-8E14-E388C54D2B2D}" destId="{F3E3AFC4-D1DE-4AA2-AEB2-B2417909EDD8}" srcOrd="0" destOrd="0" presId="urn:microsoft.com/office/officeart/2005/8/layout/hierarchy1"/>
    <dgm:cxn modelId="{ECDC9B0F-E91A-49AF-9802-D4A0F1B39DAF}" type="presOf" srcId="{D19A0FFE-331C-491D-8011-8C59FCB3B338}" destId="{9724942A-7ABF-45C6-BBA1-51103445D676}" srcOrd="0" destOrd="0" presId="urn:microsoft.com/office/officeart/2005/8/layout/hierarchy1"/>
    <dgm:cxn modelId="{9A7DE430-D2DB-4FD8-9F1B-80E5A6D62D47}" type="presOf" srcId="{59F2B6D2-652B-4041-832F-60ADFCFF184A}" destId="{3B2E3C64-97E4-4221-B871-93819F21D2CB}" srcOrd="0" destOrd="0" presId="urn:microsoft.com/office/officeart/2005/8/layout/hierarchy1"/>
    <dgm:cxn modelId="{8AFBFA58-664C-4F7B-8C9A-67B0A01429A6}" srcId="{78B43184-3458-4EA8-8E14-E388C54D2B2D}" destId="{59F2B6D2-652B-4041-832F-60ADFCFF184A}" srcOrd="2" destOrd="0" parTransId="{F1E7A08C-081D-4821-981D-048496788B73}" sibTransId="{6BD925BD-DD85-4BF0-A504-0D192B112E2A}"/>
    <dgm:cxn modelId="{66C28194-E746-40D5-9ADD-D25353F58DA6}" type="presOf" srcId="{343C9079-7700-4849-BA5F-7C30D1ABF70C}" destId="{8C6CA018-6C27-4DB4-85DD-C897C0A5E132}" srcOrd="0" destOrd="0" presId="urn:microsoft.com/office/officeart/2005/8/layout/hierarchy1"/>
    <dgm:cxn modelId="{052630AD-94B7-4601-A7B9-34C6CBF618EF}" srcId="{78B43184-3458-4EA8-8E14-E388C54D2B2D}" destId="{D19A0FFE-331C-491D-8011-8C59FCB3B338}" srcOrd="0" destOrd="0" parTransId="{6551E54C-3786-42CF-80DF-CC187524FB3B}" sibTransId="{77F6F474-6C1E-4704-B099-7292F8A42FD3}"/>
    <dgm:cxn modelId="{0B86BDD3-EB2D-435E-B502-567B70950BD8}" srcId="{78B43184-3458-4EA8-8E14-E388C54D2B2D}" destId="{343C9079-7700-4849-BA5F-7C30D1ABF70C}" srcOrd="1" destOrd="0" parTransId="{B1E98C51-981E-4F75-85D4-D59EE6D45F7C}" sibTransId="{6FAF33C5-D92E-4BBF-A68A-469C3718786F}"/>
    <dgm:cxn modelId="{0EBADCC1-30EE-4D2C-8C30-0D5FE5B06B2D}" type="presParOf" srcId="{F3E3AFC4-D1DE-4AA2-AEB2-B2417909EDD8}" destId="{72FDFA75-2805-40F1-BB11-931197849618}" srcOrd="0" destOrd="0" presId="urn:microsoft.com/office/officeart/2005/8/layout/hierarchy1"/>
    <dgm:cxn modelId="{19EC5334-0077-4469-8BCE-16E41EAF6750}" type="presParOf" srcId="{72FDFA75-2805-40F1-BB11-931197849618}" destId="{ABA14122-F242-4AED-9855-2E7B956D54BE}" srcOrd="0" destOrd="0" presId="urn:microsoft.com/office/officeart/2005/8/layout/hierarchy1"/>
    <dgm:cxn modelId="{2AA64E0F-4975-4872-9C0F-6EC415A09254}" type="presParOf" srcId="{ABA14122-F242-4AED-9855-2E7B956D54BE}" destId="{DB54634B-03FA-4FC8-B094-DA5E12D6868F}" srcOrd="0" destOrd="0" presId="urn:microsoft.com/office/officeart/2005/8/layout/hierarchy1"/>
    <dgm:cxn modelId="{19118E7D-B5D0-497D-B3E6-8717F7D2AB79}" type="presParOf" srcId="{ABA14122-F242-4AED-9855-2E7B956D54BE}" destId="{9724942A-7ABF-45C6-BBA1-51103445D676}" srcOrd="1" destOrd="0" presId="urn:microsoft.com/office/officeart/2005/8/layout/hierarchy1"/>
    <dgm:cxn modelId="{2042104C-4B19-4FF1-8D64-8DA367F03378}" type="presParOf" srcId="{72FDFA75-2805-40F1-BB11-931197849618}" destId="{00CF8DE1-40A8-4E93-971E-B7D71D2464CE}" srcOrd="1" destOrd="0" presId="urn:microsoft.com/office/officeart/2005/8/layout/hierarchy1"/>
    <dgm:cxn modelId="{FE249DED-E29B-40CD-84A2-25ABA558A30D}" type="presParOf" srcId="{F3E3AFC4-D1DE-4AA2-AEB2-B2417909EDD8}" destId="{CA7A9CBB-DEAE-473E-B688-13DCE1147D4F}" srcOrd="1" destOrd="0" presId="urn:microsoft.com/office/officeart/2005/8/layout/hierarchy1"/>
    <dgm:cxn modelId="{ADBFA0E6-10BA-43F8-B4FE-E5B2CC5B0697}" type="presParOf" srcId="{CA7A9CBB-DEAE-473E-B688-13DCE1147D4F}" destId="{952FA581-ABA1-4D09-AB92-849D90A9E25E}" srcOrd="0" destOrd="0" presId="urn:microsoft.com/office/officeart/2005/8/layout/hierarchy1"/>
    <dgm:cxn modelId="{00202172-676D-4DE1-A0EE-2524251E1200}" type="presParOf" srcId="{952FA581-ABA1-4D09-AB92-849D90A9E25E}" destId="{00E51117-B6A1-4FBA-B387-37041AEB4358}" srcOrd="0" destOrd="0" presId="urn:microsoft.com/office/officeart/2005/8/layout/hierarchy1"/>
    <dgm:cxn modelId="{9BBF210C-5484-4E61-974E-B08471F4729B}" type="presParOf" srcId="{952FA581-ABA1-4D09-AB92-849D90A9E25E}" destId="{8C6CA018-6C27-4DB4-85DD-C897C0A5E132}" srcOrd="1" destOrd="0" presId="urn:microsoft.com/office/officeart/2005/8/layout/hierarchy1"/>
    <dgm:cxn modelId="{BE31338C-63A5-45F1-947B-85986507BCE9}" type="presParOf" srcId="{CA7A9CBB-DEAE-473E-B688-13DCE1147D4F}" destId="{D8A09A2D-3DBE-4DAA-B852-74E36F8D1E4D}" srcOrd="1" destOrd="0" presId="urn:microsoft.com/office/officeart/2005/8/layout/hierarchy1"/>
    <dgm:cxn modelId="{D819A7C3-8DD1-4B13-822B-696D812DB8DF}" type="presParOf" srcId="{F3E3AFC4-D1DE-4AA2-AEB2-B2417909EDD8}" destId="{C58FBD08-008A-4B68-BC40-EB350BF108BE}" srcOrd="2" destOrd="0" presId="urn:microsoft.com/office/officeart/2005/8/layout/hierarchy1"/>
    <dgm:cxn modelId="{F433022C-A82D-4CC4-9E2B-EAA8D58C0C26}" type="presParOf" srcId="{C58FBD08-008A-4B68-BC40-EB350BF108BE}" destId="{14811AA4-21BD-4D0E-A28A-8237128CD416}" srcOrd="0" destOrd="0" presId="urn:microsoft.com/office/officeart/2005/8/layout/hierarchy1"/>
    <dgm:cxn modelId="{CE6B55C8-4ECC-4584-99E3-568404E901FB}" type="presParOf" srcId="{14811AA4-21BD-4D0E-A28A-8237128CD416}" destId="{883D0AC1-6E16-4FCF-A325-C555238BA576}" srcOrd="0" destOrd="0" presId="urn:microsoft.com/office/officeart/2005/8/layout/hierarchy1"/>
    <dgm:cxn modelId="{A68C0A2E-BC66-431D-B094-68862A192A40}" type="presParOf" srcId="{14811AA4-21BD-4D0E-A28A-8237128CD416}" destId="{3B2E3C64-97E4-4221-B871-93819F21D2CB}" srcOrd="1" destOrd="0" presId="urn:microsoft.com/office/officeart/2005/8/layout/hierarchy1"/>
    <dgm:cxn modelId="{1B9AC366-D6DD-4E25-8E6F-F310F676F2D4}" type="presParOf" srcId="{C58FBD08-008A-4B68-BC40-EB350BF108BE}" destId="{C8D367FC-5F91-41C4-86FF-23CA8CEB245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4634B-03FA-4FC8-B094-DA5E12D6868F}">
      <dsp:nvSpPr>
        <dsp:cNvPr id="0" name=""/>
        <dsp:cNvSpPr/>
      </dsp:nvSpPr>
      <dsp:spPr>
        <a:xfrm>
          <a:off x="0" y="361385"/>
          <a:ext cx="2831157" cy="17977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24942A-7ABF-45C6-BBA1-51103445D676}">
      <dsp:nvSpPr>
        <dsp:cNvPr id="0" name=""/>
        <dsp:cNvSpPr/>
      </dsp:nvSpPr>
      <dsp:spPr>
        <a:xfrm>
          <a:off x="314573" y="660229"/>
          <a:ext cx="2831157" cy="17977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Nothing – your server, your data center</a:t>
          </a:r>
        </a:p>
      </dsp:txBody>
      <dsp:txXfrm>
        <a:off x="367228" y="712884"/>
        <a:ext cx="2725847" cy="1692474"/>
      </dsp:txXfrm>
    </dsp:sp>
    <dsp:sp modelId="{00E51117-B6A1-4FBA-B387-37041AEB4358}">
      <dsp:nvSpPr>
        <dsp:cNvPr id="0" name=""/>
        <dsp:cNvSpPr/>
      </dsp:nvSpPr>
      <dsp:spPr>
        <a:xfrm>
          <a:off x="3460303" y="361385"/>
          <a:ext cx="2831157" cy="17977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6CA018-6C27-4DB4-85DD-C897C0A5E132}">
      <dsp:nvSpPr>
        <dsp:cNvPr id="0" name=""/>
        <dsp:cNvSpPr/>
      </dsp:nvSpPr>
      <dsp:spPr>
        <a:xfrm>
          <a:off x="3774876" y="660229"/>
          <a:ext cx="2831157" cy="17977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Co-Location – your server, their data center</a:t>
          </a:r>
        </a:p>
      </dsp:txBody>
      <dsp:txXfrm>
        <a:off x="3827531" y="712884"/>
        <a:ext cx="2725847" cy="1692474"/>
      </dsp:txXfrm>
    </dsp:sp>
    <dsp:sp modelId="{883D0AC1-6E16-4FCF-A325-C555238BA576}">
      <dsp:nvSpPr>
        <dsp:cNvPr id="0" name=""/>
        <dsp:cNvSpPr/>
      </dsp:nvSpPr>
      <dsp:spPr>
        <a:xfrm>
          <a:off x="6920606" y="361385"/>
          <a:ext cx="2831157" cy="17977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2E3C64-97E4-4221-B871-93819F21D2CB}">
      <dsp:nvSpPr>
        <dsp:cNvPr id="0" name=""/>
        <dsp:cNvSpPr/>
      </dsp:nvSpPr>
      <dsp:spPr>
        <a:xfrm>
          <a:off x="7235179" y="660229"/>
          <a:ext cx="2831157" cy="17977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Infrastructure as a Service (IaaS) – their server, their data center.</a:t>
          </a:r>
        </a:p>
      </dsp:txBody>
      <dsp:txXfrm>
        <a:off x="7287834" y="712884"/>
        <a:ext cx="2725847" cy="1692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B8214-0E7E-4EFC-9E1C-25F6159D417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2F830-31CF-4898-9DC8-86941997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1-2 minutes for each question. Its important to provide them  with the opportunity to answer the questions based on the reading, labs, and assigned homework.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0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12F830-31CF-4898-9DC8-86941997CB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925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12F830-31CF-4898-9DC8-86941997CB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509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know the existing costs of the current data center. You can weigh those costs against Colocation and IaaS cloud options. </a:t>
            </a:r>
          </a:p>
          <a:p>
            <a:endParaRPr lang="en-US" dirty="0"/>
          </a:p>
          <a:p>
            <a:r>
              <a:rPr lang="en-US" dirty="0"/>
              <a:t>Build a new data center at new site</a:t>
            </a:r>
          </a:p>
          <a:p>
            <a:r>
              <a:rPr lang="en-US" dirty="0"/>
              <a:t>Keep existing data center at current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6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ALWAYS CONSULT THE SYLLABUS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65AB-5746-43EA-A59E-648FB11CA30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2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ZmGGAbHqa0" TargetMode="External"/><Relationship Id="rId2" Type="http://schemas.openxmlformats.org/officeDocument/2006/relationships/hyperlink" Target="https://www.youtube.com/watch?v=buAoMUQg-S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AvvJc4Uw3a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4B7A8-7B93-4A00-8368-BA592CA6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IST346: Servers and Data Centers</a:t>
            </a:r>
          </a:p>
        </p:txBody>
      </p:sp>
      <p:pic>
        <p:nvPicPr>
          <p:cNvPr id="1026" name="Picture 2" descr="Image result for data center comic">
            <a:extLst>
              <a:ext uri="{FF2B5EF4-FFF2-40B4-BE49-F238E27FC236}">
                <a16:creationId xmlns:a16="http://schemas.microsoft.com/office/drawing/2014/main" id="{4E778E3F-703B-408F-AEC8-BCB6DC7DF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514" y="431800"/>
            <a:ext cx="7759418" cy="599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79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83088B2D-89F4-467A-8692-31CDEE023FA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BBA9DC-F699-48D8-8EAF-2CAE22A0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12AC8-58A5-48A6-8096-C79E9306A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Why make a data center “green”?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What is Water Cooling?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Why is there so much physical security in a data center?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Besides “Data Center” what common themes are in all 3 videos?</a:t>
            </a:r>
          </a:p>
        </p:txBody>
      </p:sp>
    </p:spTree>
    <p:extLst>
      <p:ext uri="{BB962C8B-B14F-4D97-AF65-F5344CB8AC3E}">
        <p14:creationId xmlns:p14="http://schemas.microsoft.com/office/powerpoint/2010/main" val="1596971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9B4D3-E9D2-4FA1-9B31-81C462A7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Are You Outsourcing?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6E74C9-28CD-4D14-A94B-389770235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497843"/>
              </p:ext>
            </p:extLst>
          </p:nvPr>
        </p:nvGraphicFramePr>
        <p:xfrm>
          <a:off x="1287463" y="2962275"/>
          <a:ext cx="10066337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207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B3C3C-EBB1-4B82-9794-E31B1025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2879E-1AF9-4D8F-B250-23032E7D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Moving Day!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866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5423-B8C3-4626-A265-EF0D3BBC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Moving 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4AB2-B5CC-4253-8856-505FB679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Divide into teams of 3 for this exercise.</a:t>
            </a:r>
          </a:p>
          <a:p>
            <a:r>
              <a:rPr lang="en-US" sz="3200" dirty="0"/>
              <a:t>Your small-sized company is planning to relocate from Syracuse, IN to Ithaca, NY to be closer to its East-</a:t>
            </a:r>
            <a:r>
              <a:rPr lang="en-US" dirty="0"/>
              <a:t>coast </a:t>
            </a:r>
            <a:r>
              <a:rPr lang="en-US" sz="3200" dirty="0"/>
              <a:t>market. The current site has a data center, but the new site does not. </a:t>
            </a:r>
          </a:p>
          <a:p>
            <a:r>
              <a:rPr lang="en-US" dirty="0"/>
              <a:t>Your options are: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Build a new data center at the new site.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Keep the existing data center at the current site.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Co-locate servers into a commercial data center.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Switch to an IaaS option.</a:t>
            </a:r>
          </a:p>
          <a:p>
            <a:r>
              <a:rPr lang="en-US" dirty="0"/>
              <a:t>What would you advise? why?  What is your strategy for business continuity?</a:t>
            </a:r>
          </a:p>
        </p:txBody>
      </p:sp>
    </p:spTree>
    <p:extLst>
      <p:ext uri="{BB962C8B-B14F-4D97-AF65-F5344CB8AC3E}">
        <p14:creationId xmlns:p14="http://schemas.microsoft.com/office/powerpoint/2010/main" val="8499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1AC97B56-0A17-4E09-BF93-240A658CD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C2470-B33F-489C-85D3-DB9DBD5F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Your 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8F36-24BA-4093-B476-DCD76C10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What to work on for next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7E67E-7394-4606-A6DF-DA68FC43D951}"/>
              </a:ext>
            </a:extLst>
          </p:cNvPr>
          <p:cNvSpPr/>
          <p:nvPr/>
        </p:nvSpPr>
        <p:spPr>
          <a:xfrm>
            <a:off x="9619345" y="4521269"/>
            <a:ext cx="2115455" cy="1886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7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E24B-250D-407C-98D9-47C79A7D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Exit Ticket</a:t>
            </a: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50F7-2047-4E01-BD80-512565CB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4570" y="965199"/>
            <a:ext cx="3093963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Share one thing you learned today that you didn’t know before class!</a:t>
            </a:r>
          </a:p>
        </p:txBody>
      </p:sp>
    </p:spTree>
    <p:extLst>
      <p:ext uri="{BB962C8B-B14F-4D97-AF65-F5344CB8AC3E}">
        <p14:creationId xmlns:p14="http://schemas.microsoft.com/office/powerpoint/2010/main" val="354848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09B61-82D2-41BE-878C-5AA5CB99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040-28CB-4E2D-87FE-76D4CD5A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 dirty="0">
              <a:solidFill>
                <a:srgbClr val="1B1B1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48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C18DA7E-9FB8-4C9B-A87D-898E8D68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619" y="365125"/>
            <a:ext cx="1119981" cy="1119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181E45-C23A-4FDF-9335-310AC453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1BE5-48BE-423F-986A-2C585BFE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Servers</a:t>
            </a:r>
          </a:p>
          <a:p>
            <a:pPr lvl="1"/>
            <a:r>
              <a:rPr lang="en-US" dirty="0"/>
              <a:t>Data Centers</a:t>
            </a:r>
          </a:p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289080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49FAD-5FE2-405D-B69A-08F3F9D6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D228-254D-4BFA-ADE9-CEE3CA6F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7388"/>
            <a:ext cx="10515600" cy="4118292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What are the three primary server hardware strategies?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Are is the disadvantages of  beautiful snowflakes – one service per server? How can this be mitigated?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is a server appliance? Do you own one?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is RAID? Why doesn’t it help you in the event of a fire?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is a data center? What is it not?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Explain strategies for accessing servers in the data center without having to physically be there.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type of spare equipment should you have in a data center?</a:t>
            </a:r>
          </a:p>
        </p:txBody>
      </p:sp>
    </p:spTree>
    <p:extLst>
      <p:ext uri="{BB962C8B-B14F-4D97-AF65-F5344CB8AC3E}">
        <p14:creationId xmlns:p14="http://schemas.microsoft.com/office/powerpoint/2010/main" val="100128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EA12-E0C2-4DC6-B310-19B09D0A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Server, Client,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30D7-9CFB-40C8-8930-A8E01934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Server </a:t>
            </a:r>
            <a:r>
              <a:rPr lang="en-US" dirty="0"/>
              <a:t>is a computer which supplies 1 or more services.</a:t>
            </a:r>
          </a:p>
          <a:p>
            <a:r>
              <a:rPr lang="en-US" dirty="0"/>
              <a:t>A </a:t>
            </a:r>
            <a:r>
              <a:rPr lang="en-US" b="1" dirty="0"/>
              <a:t>Service</a:t>
            </a:r>
            <a:r>
              <a:rPr lang="en-US" dirty="0"/>
              <a:t> is a program running on a computer (typically a server) which is accessible over the network.</a:t>
            </a:r>
          </a:p>
          <a:p>
            <a:r>
              <a:rPr lang="en-US" dirty="0"/>
              <a:t>A </a:t>
            </a:r>
            <a:r>
              <a:rPr lang="en-US" b="1" dirty="0"/>
              <a:t>Client </a:t>
            </a:r>
            <a:r>
              <a:rPr lang="en-US" dirty="0"/>
              <a:t>is a computer which uses the service. Workstations are clients.</a:t>
            </a:r>
          </a:p>
        </p:txBody>
      </p:sp>
    </p:spTree>
    <p:extLst>
      <p:ext uri="{BB962C8B-B14F-4D97-AF65-F5344CB8AC3E}">
        <p14:creationId xmlns:p14="http://schemas.microsoft.com/office/powerpoint/2010/main" val="405998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Client-Server Model</a:t>
            </a: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4495800"/>
            <a:ext cx="1295400" cy="1182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4648200"/>
            <a:ext cx="1295400" cy="117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1" y="4495801"/>
            <a:ext cx="1484907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0" y="4572000"/>
            <a:ext cx="182880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1828800"/>
            <a:ext cx="21336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218057" y="1456035"/>
            <a:ext cx="1679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filer.fauxco.com</a:t>
            </a:r>
          </a:p>
          <a:p>
            <a:r>
              <a:rPr lang="en-US" dirty="0"/>
              <a:t>192.168.1.10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09801" y="5715001"/>
            <a:ext cx="1759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ctl02.fauxco.com</a:t>
            </a:r>
          </a:p>
          <a:p>
            <a:r>
              <a:rPr lang="en-US" dirty="0"/>
              <a:t>192.168.1.202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52651" y="5805268"/>
            <a:ext cx="1759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ctl03.fauxco.com</a:t>
            </a:r>
          </a:p>
          <a:p>
            <a:r>
              <a:rPr lang="en-US" dirty="0"/>
              <a:t>192.168.1.203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0801" y="5715001"/>
            <a:ext cx="1759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ctl04.fauxco.com</a:t>
            </a:r>
          </a:p>
          <a:p>
            <a:r>
              <a:rPr lang="en-US" dirty="0"/>
              <a:t>192.168.1.204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34401" y="5638801"/>
            <a:ext cx="1759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ctl05.fauxco.com</a:t>
            </a:r>
          </a:p>
          <a:p>
            <a:r>
              <a:rPr lang="en-US" dirty="0"/>
              <a:t>192.168.1.205</a:t>
            </a:r>
          </a:p>
        </p:txBody>
      </p:sp>
      <p:cxnSp>
        <p:nvCxnSpPr>
          <p:cNvPr id="22" name="Elbow Connector 21"/>
          <p:cNvCxnSpPr>
            <a:stCxn id="50183" idx="2"/>
            <a:endCxn id="50179" idx="0"/>
          </p:cNvCxnSpPr>
          <p:nvPr/>
        </p:nvCxnSpPr>
        <p:spPr>
          <a:xfrm rot="5400000">
            <a:off x="3892550" y="2368550"/>
            <a:ext cx="1244600" cy="3009900"/>
          </a:xfrm>
          <a:prstGeom prst="bent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0183" idx="2"/>
            <a:endCxn id="50180" idx="0"/>
          </p:cNvCxnSpPr>
          <p:nvPr/>
        </p:nvCxnSpPr>
        <p:spPr>
          <a:xfrm rot="5400000">
            <a:off x="4806950" y="3435350"/>
            <a:ext cx="1397000" cy="1028700"/>
          </a:xfrm>
          <a:prstGeom prst="bentConnector3">
            <a:avLst>
              <a:gd name="adj1" fmla="val 44672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0183" idx="2"/>
            <a:endCxn id="50181" idx="0"/>
          </p:cNvCxnSpPr>
          <p:nvPr/>
        </p:nvCxnSpPr>
        <p:spPr>
          <a:xfrm rot="16200000" flipH="1">
            <a:off x="5997327" y="3273673"/>
            <a:ext cx="1244600" cy="1199654"/>
          </a:xfrm>
          <a:prstGeom prst="bentConnector3">
            <a:avLst>
              <a:gd name="adj1" fmla="val 49107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0183" idx="2"/>
            <a:endCxn id="50182" idx="0"/>
          </p:cNvCxnSpPr>
          <p:nvPr/>
        </p:nvCxnSpPr>
        <p:spPr>
          <a:xfrm rot="16200000" flipH="1">
            <a:off x="6997700" y="2273300"/>
            <a:ext cx="1320800" cy="3276600"/>
          </a:xfrm>
          <a:prstGeom prst="bentConnector3">
            <a:avLst>
              <a:gd name="adj1" fmla="val 47478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38800" y="2362200"/>
            <a:ext cx="79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30714" y="3979902"/>
            <a:ext cx="14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Workstations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B551D7-3E1D-4445-A3D5-F7C98476BE2F}"/>
              </a:ext>
            </a:extLst>
          </p:cNvPr>
          <p:cNvSpPr/>
          <p:nvPr/>
        </p:nvSpPr>
        <p:spPr>
          <a:xfrm>
            <a:off x="7140034" y="2049583"/>
            <a:ext cx="13943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Service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File Sharing using SMB</a:t>
            </a:r>
          </a:p>
        </p:txBody>
      </p:sp>
    </p:spTree>
    <p:extLst>
      <p:ext uri="{BB962C8B-B14F-4D97-AF65-F5344CB8AC3E}">
        <p14:creationId xmlns:p14="http://schemas.microsoft.com/office/powerpoint/2010/main" val="391519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E45C-954F-476E-886A-7E6E8E2A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Drives the design of 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98E4-B824-4611-B6C9-22FEB9100E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Services must be:</a:t>
            </a:r>
          </a:p>
          <a:p>
            <a:r>
              <a:rPr lang="en-US" dirty="0"/>
              <a:t>Always on</a:t>
            </a:r>
          </a:p>
          <a:p>
            <a:r>
              <a:rPr lang="en-US" dirty="0"/>
              <a:t>Must be tolerant to faults</a:t>
            </a:r>
          </a:p>
          <a:p>
            <a:r>
              <a:rPr lang="en-US" dirty="0"/>
              <a:t>Accessible remotely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699F07-A08C-4569-ACD4-47656AB10C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Therefore servers have these hardware characteristics:</a:t>
            </a:r>
          </a:p>
          <a:p>
            <a:r>
              <a:rPr lang="en-US" dirty="0"/>
              <a:t>UPS</a:t>
            </a:r>
          </a:p>
          <a:p>
            <a:r>
              <a:rPr lang="en-US" dirty="0"/>
              <a:t>Network Redundancy</a:t>
            </a:r>
          </a:p>
          <a:p>
            <a:r>
              <a:rPr lang="en-US" dirty="0"/>
              <a:t>RAID</a:t>
            </a:r>
          </a:p>
          <a:p>
            <a:r>
              <a:rPr lang="en-US" dirty="0"/>
              <a:t>KVM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56E7E1-0B0A-4BD4-8B8F-273A2889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come in different shapes and sizes</a:t>
            </a:r>
          </a:p>
        </p:txBody>
      </p:sp>
      <p:pic>
        <p:nvPicPr>
          <p:cNvPr id="2050" name="Picture 2" descr="https://snpi.dell.com/snp/images2/300/en-us~A8244570/A8244570.jpg">
            <a:extLst>
              <a:ext uri="{FF2B5EF4-FFF2-40B4-BE49-F238E27FC236}">
                <a16:creationId xmlns:a16="http://schemas.microsoft.com/office/drawing/2014/main" id="{0011D8DF-4632-4B53-A098-58A225AB7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04" y="4098129"/>
            <a:ext cx="2122488" cy="212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thinkmate.com/thumb/?g=26/9262-0081.png|w=500|h=500">
            <a:extLst>
              <a:ext uri="{FF2B5EF4-FFF2-40B4-BE49-F238E27FC236}">
                <a16:creationId xmlns:a16="http://schemas.microsoft.com/office/drawing/2014/main" id="{99C35ADD-7524-4698-80FE-E569973AA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287" y="2395853"/>
            <a:ext cx="47625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ll PowerEdge T430">
            <a:extLst>
              <a:ext uri="{FF2B5EF4-FFF2-40B4-BE49-F238E27FC236}">
                <a16:creationId xmlns:a16="http://schemas.microsoft.com/office/drawing/2014/main" id="{D62FFD29-DB03-47CF-9D6A-F10A4E469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12" b="94186" l="10000" r="90000">
                        <a14:foregroundMark x1="54333" y1="6512" x2="54333" y2="6512"/>
                        <a14:foregroundMark x1="57833" y1="8605" x2="57833" y2="8605"/>
                        <a14:foregroundMark x1="55500" y1="6744" x2="55500" y2="6744"/>
                        <a14:foregroundMark x1="57000" y1="7674" x2="57000" y2="7674"/>
                        <a14:foregroundMark x1="58500" y1="8605" x2="58500" y2="8605"/>
                        <a14:foregroundMark x1="58500" y1="7209" x2="58500" y2="7209"/>
                        <a14:foregroundMark x1="61167" y1="10000" x2="61167" y2="10000"/>
                        <a14:foregroundMark x1="59833" y1="90233" x2="59833" y2="90233"/>
                        <a14:foregroundMark x1="59667" y1="93256" x2="59667" y2="93256"/>
                        <a14:foregroundMark x1="35167" y1="94186" x2="35167" y2="94186"/>
                        <a14:foregroundMark x1="29833" y1="41628" x2="29833" y2="41628"/>
                        <a14:foregroundMark x1="29833" y1="24186" x2="29833" y2="24186"/>
                        <a14:foregroundMark x1="29333" y1="24186" x2="29333" y2="24186"/>
                        <a14:foregroundMark x1="28000" y1="22558" x2="28000" y2="22558"/>
                        <a14:foregroundMark x1="27833" y1="27907" x2="27833" y2="27907"/>
                        <a14:foregroundMark x1="28167" y1="26977" x2="28167" y2="26977"/>
                        <a14:foregroundMark x1="28333" y1="29070" x2="28333" y2="29070"/>
                        <a14:foregroundMark x1="28167" y1="29767" x2="28333" y2="38605"/>
                        <a14:foregroundMark x1="28333" y1="21395" x2="28833" y2="9302"/>
                        <a14:foregroundMark x1="28833" y1="9302" x2="30833" y2="21628"/>
                        <a14:foregroundMark x1="61667" y1="13488" x2="61667" y2="13488"/>
                        <a14:foregroundMark x1="29667" y1="7907" x2="29667" y2="7907"/>
                        <a14:foregroundMark x1="28167" y1="10930" x2="28167" y2="10930"/>
                        <a14:foregroundMark x1="28333" y1="10465" x2="29833" y2="8372"/>
                        <a14:foregroundMark x1="30833" y1="7209" x2="30833" y2="7209"/>
                        <a14:foregroundMark x1="28000" y1="20465" x2="28000" y2="113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714" y="3744593"/>
            <a:ext cx="3948225" cy="282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85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83088B2D-89F4-467A-8692-31CDEE023FA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BBA9DC-F699-48D8-8EAF-2CAE22A0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12AC8-58A5-48A6-8096-C79E9306A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What is the difference between a server and a service?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How is a server different than a workstation?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Why are there different types of servers like Towers, Rack Mounted, and Blades?</a:t>
            </a:r>
          </a:p>
        </p:txBody>
      </p:sp>
    </p:spTree>
    <p:extLst>
      <p:ext uri="{BB962C8B-B14F-4D97-AF65-F5344CB8AC3E}">
        <p14:creationId xmlns:p14="http://schemas.microsoft.com/office/powerpoint/2010/main" val="298456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F92C-CA24-4E91-B672-206A0242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9E6D4-097D-497E-BF0A-85C3B6D41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Syracuse University’s Green Data Center</a:t>
            </a:r>
            <a:br>
              <a:rPr lang="en-US" dirty="0"/>
            </a:br>
            <a:r>
              <a:rPr lang="en-US" dirty="0">
                <a:hlinkClick r:id="rId2"/>
              </a:rPr>
              <a:t>https://www.youtube.com/watch?v=buAoMUQg-SA</a:t>
            </a:r>
            <a:r>
              <a:rPr lang="en-US" dirty="0"/>
              <a:t> </a:t>
            </a:r>
          </a:p>
          <a:p>
            <a:r>
              <a:rPr lang="en-US" dirty="0"/>
              <a:t>Inside Googles South Carolina Data Center</a:t>
            </a:r>
            <a:br>
              <a:rPr lang="en-US" dirty="0"/>
            </a:br>
            <a:r>
              <a:rPr lang="en-US" dirty="0">
                <a:hlinkClick r:id="rId3"/>
              </a:rPr>
              <a:t>https://www.youtube.com/watch?v=XZmGGAbHqa0</a:t>
            </a:r>
            <a:r>
              <a:rPr lang="en-US" dirty="0"/>
              <a:t> </a:t>
            </a:r>
          </a:p>
          <a:p>
            <a:r>
              <a:rPr lang="en-US" dirty="0"/>
              <a:t>Microsoft’s Underwater Data Center</a:t>
            </a:r>
            <a:br>
              <a:rPr lang="en-US" dirty="0"/>
            </a:br>
            <a:r>
              <a:rPr lang="en-US" dirty="0">
                <a:hlinkClick r:id="rId4"/>
              </a:rPr>
              <a:t>https://www.youtube.com/watch?v=AvvJc4Uw3aA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5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574</Words>
  <Application>Microsoft Office PowerPoint</Application>
  <PresentationFormat>Widescreen</PresentationFormat>
  <Paragraphs>88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IST346: Servers and Data Centers</vt:lpstr>
      <vt:lpstr>Agenda</vt:lpstr>
      <vt:lpstr>Discussion Questions</vt:lpstr>
      <vt:lpstr>Server, Client, Service</vt:lpstr>
      <vt:lpstr>The Client-Server Model</vt:lpstr>
      <vt:lpstr>Service Drives the design of a Server</vt:lpstr>
      <vt:lpstr>Servers come in different shapes and sizes</vt:lpstr>
      <vt:lpstr>Check Yourself</vt:lpstr>
      <vt:lpstr>Data Center Videos</vt:lpstr>
      <vt:lpstr>Check Yourself</vt:lpstr>
      <vt:lpstr>What Are You Outsourcing?</vt:lpstr>
      <vt:lpstr>Group Activity</vt:lpstr>
      <vt:lpstr>Moving Day!</vt:lpstr>
      <vt:lpstr>Your To-Do List</vt:lpstr>
      <vt:lpstr>Exit Ticket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IST346: Servers and Data Centers</dc:title>
  <dc:creator>Michael Fudge</dc:creator>
  <cp:lastModifiedBy>Michael Fudge</cp:lastModifiedBy>
  <cp:revision>4</cp:revision>
  <dcterms:created xsi:type="dcterms:W3CDTF">2018-08-31T18:27:33Z</dcterms:created>
  <dcterms:modified xsi:type="dcterms:W3CDTF">2018-08-31T18:39:55Z</dcterms:modified>
</cp:coreProperties>
</file>