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97" r:id="rId2"/>
    <p:sldId id="289" r:id="rId3"/>
    <p:sldId id="258" r:id="rId4"/>
    <p:sldId id="314" r:id="rId5"/>
    <p:sldId id="304" r:id="rId6"/>
    <p:sldId id="298" r:id="rId7"/>
    <p:sldId id="311" r:id="rId8"/>
    <p:sldId id="312" r:id="rId9"/>
    <p:sldId id="319" r:id="rId10"/>
    <p:sldId id="317" r:id="rId11"/>
    <p:sldId id="320" r:id="rId12"/>
    <p:sldId id="318" r:id="rId13"/>
    <p:sldId id="291" r:id="rId14"/>
    <p:sldId id="294" r:id="rId15"/>
    <p:sldId id="292" r:id="rId16"/>
    <p:sldId id="316"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314"/>
          </p14:sldIdLst>
        </p14:section>
        <p14:section name="Content" id="{2C67B003-B916-43D3-BE5B-B3D36B8F4E1C}">
          <p14:sldIdLst>
            <p14:sldId id="304"/>
            <p14:sldId id="298"/>
            <p14:sldId id="311"/>
            <p14:sldId id="312"/>
            <p14:sldId id="319"/>
            <p14:sldId id="317"/>
            <p14:sldId id="320"/>
            <p14:sldId id="318"/>
            <p14:sldId id="291"/>
            <p14:sldId id="294"/>
          </p14:sldIdLst>
        </p14:section>
        <p14:section name="Wrap-Up" id="{250B09FA-E151-4F0D-B4D4-21A2DA6D2F7E}">
          <p14:sldIdLst>
            <p14:sldId id="292"/>
            <p14:sldId id="316"/>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5"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0ADB3-81FF-4B78-978B-7E06D9877373}" type="doc">
      <dgm:prSet loTypeId="urn:microsoft.com/office/officeart/2005/8/layout/equation1" loCatId="relationship" qsTypeId="urn:microsoft.com/office/officeart/2005/8/quickstyle/simple1" qsCatId="simple" csTypeId="urn:microsoft.com/office/officeart/2005/8/colors/accent1_1" csCatId="accent1" phldr="1"/>
      <dgm:spPr/>
    </dgm:pt>
    <dgm:pt modelId="{84E2A706-A755-4C98-B7CB-D95C7C524B18}">
      <dgm:prSet phldrT="[Text]"/>
      <dgm:spPr/>
      <dgm:t>
        <a:bodyPr/>
        <a:lstStyle/>
        <a:p>
          <a:r>
            <a:rPr lang="en-US" dirty="0"/>
            <a:t>Code</a:t>
          </a:r>
        </a:p>
      </dgm:t>
    </dgm:pt>
    <dgm:pt modelId="{4B4927C2-917B-4A4B-8D4A-F2A8361C1988}" type="parTrans" cxnId="{94C59DE9-73AA-4B17-920C-9724EFC631F0}">
      <dgm:prSet/>
      <dgm:spPr/>
      <dgm:t>
        <a:bodyPr/>
        <a:lstStyle/>
        <a:p>
          <a:endParaRPr lang="en-US"/>
        </a:p>
      </dgm:t>
    </dgm:pt>
    <dgm:pt modelId="{95DA3CB2-9E8B-489C-9384-276D499DE57B}" type="sibTrans" cxnId="{94C59DE9-73AA-4B17-920C-9724EFC631F0}">
      <dgm:prSet/>
      <dgm:spPr/>
      <dgm:t>
        <a:bodyPr/>
        <a:lstStyle/>
        <a:p>
          <a:endParaRPr lang="en-US"/>
        </a:p>
      </dgm:t>
    </dgm:pt>
    <dgm:pt modelId="{E77BC9D5-0CB7-4EB6-9E7B-4ED00C42C0B7}">
      <dgm:prSet phldrT="[Text]"/>
      <dgm:spPr/>
      <dgm:t>
        <a:bodyPr/>
        <a:lstStyle/>
        <a:p>
          <a:r>
            <a:rPr lang="en-US" dirty="0"/>
            <a:t>System</a:t>
          </a:r>
        </a:p>
      </dgm:t>
    </dgm:pt>
    <dgm:pt modelId="{9F5B59E2-4882-43FB-B7D7-61DB27612E4C}" type="parTrans" cxnId="{DF87A123-7BBB-4AAC-92E5-D72808D3E923}">
      <dgm:prSet/>
      <dgm:spPr/>
      <dgm:t>
        <a:bodyPr/>
        <a:lstStyle/>
        <a:p>
          <a:endParaRPr lang="en-US"/>
        </a:p>
      </dgm:t>
    </dgm:pt>
    <dgm:pt modelId="{A3EFAF2F-8DF9-4A19-937D-97E1F6440E23}" type="sibTrans" cxnId="{DF87A123-7BBB-4AAC-92E5-D72808D3E923}">
      <dgm:prSet/>
      <dgm:spPr/>
      <dgm:t>
        <a:bodyPr/>
        <a:lstStyle/>
        <a:p>
          <a:endParaRPr lang="en-US"/>
        </a:p>
      </dgm:t>
    </dgm:pt>
    <dgm:pt modelId="{051765E3-9773-4A7E-AD0D-2A6B0F9060F0}">
      <dgm:prSet phldrT="[Text]"/>
      <dgm:spPr/>
      <dgm:t>
        <a:bodyPr/>
        <a:lstStyle/>
        <a:p>
          <a:r>
            <a:rPr lang="en-US" dirty="0"/>
            <a:t>Data</a:t>
          </a:r>
        </a:p>
      </dgm:t>
    </dgm:pt>
    <dgm:pt modelId="{C12278C1-AD90-4E53-9B42-7E118721E202}" type="parTrans" cxnId="{6FF35F3E-149E-44B3-A919-5EBB19337D04}">
      <dgm:prSet/>
      <dgm:spPr/>
      <dgm:t>
        <a:bodyPr/>
        <a:lstStyle/>
        <a:p>
          <a:endParaRPr lang="en-US"/>
        </a:p>
      </dgm:t>
    </dgm:pt>
    <dgm:pt modelId="{F79C0E80-538E-4127-8496-B5CEA5AA02B7}" type="sibTrans" cxnId="{6FF35F3E-149E-44B3-A919-5EBB19337D04}">
      <dgm:prSet/>
      <dgm:spPr/>
      <dgm:t>
        <a:bodyPr/>
        <a:lstStyle/>
        <a:p>
          <a:endParaRPr lang="en-US"/>
        </a:p>
      </dgm:t>
    </dgm:pt>
    <dgm:pt modelId="{662F5F51-65B0-48D4-ACD9-02DA505BB41A}">
      <dgm:prSet phldrT="[Text]"/>
      <dgm:spPr/>
      <dgm:t>
        <a:bodyPr/>
        <a:lstStyle/>
        <a:p>
          <a:r>
            <a:rPr lang="en-US" dirty="0"/>
            <a:t>Infra-</a:t>
          </a:r>
          <a:br>
            <a:rPr lang="en-US" dirty="0"/>
          </a:br>
          <a:r>
            <a:rPr lang="en-US" dirty="0"/>
            <a:t>structure</a:t>
          </a:r>
        </a:p>
      </dgm:t>
    </dgm:pt>
    <dgm:pt modelId="{55C36D01-B061-42E5-A815-AAEF7EB9F5E9}" type="parTrans" cxnId="{00CA37E6-6EA2-4429-A992-1ED955C9A2EE}">
      <dgm:prSet/>
      <dgm:spPr/>
      <dgm:t>
        <a:bodyPr/>
        <a:lstStyle/>
        <a:p>
          <a:endParaRPr lang="en-US"/>
        </a:p>
      </dgm:t>
    </dgm:pt>
    <dgm:pt modelId="{350D7DAB-1E0C-4F2D-9064-F11194685BCA}" type="sibTrans" cxnId="{00CA37E6-6EA2-4429-A992-1ED955C9A2EE}">
      <dgm:prSet/>
      <dgm:spPr/>
      <dgm:t>
        <a:bodyPr/>
        <a:lstStyle/>
        <a:p>
          <a:endParaRPr lang="en-US"/>
        </a:p>
      </dgm:t>
    </dgm:pt>
    <dgm:pt modelId="{E6AC2D97-98F4-4940-B239-18411906BCD2}" type="pres">
      <dgm:prSet presAssocID="{3080ADB3-81FF-4B78-978B-7E06D9877373}" presName="linearFlow" presStyleCnt="0">
        <dgm:presLayoutVars>
          <dgm:dir/>
          <dgm:resizeHandles val="exact"/>
        </dgm:presLayoutVars>
      </dgm:prSet>
      <dgm:spPr/>
    </dgm:pt>
    <dgm:pt modelId="{AE644631-F5B1-4DEF-AD74-ABFCCC99BB7B}" type="pres">
      <dgm:prSet presAssocID="{84E2A706-A755-4C98-B7CB-D95C7C524B18}" presName="node" presStyleLbl="node1" presStyleIdx="0" presStyleCnt="4">
        <dgm:presLayoutVars>
          <dgm:bulletEnabled val="1"/>
        </dgm:presLayoutVars>
      </dgm:prSet>
      <dgm:spPr/>
      <dgm:t>
        <a:bodyPr/>
        <a:lstStyle/>
        <a:p>
          <a:endParaRPr lang="en-US"/>
        </a:p>
      </dgm:t>
    </dgm:pt>
    <dgm:pt modelId="{16586C39-8252-4842-A547-522BF4DC5497}" type="pres">
      <dgm:prSet presAssocID="{95DA3CB2-9E8B-489C-9384-276D499DE57B}" presName="spacerL" presStyleCnt="0"/>
      <dgm:spPr/>
    </dgm:pt>
    <dgm:pt modelId="{C3F2A8DC-3404-4FBF-9A6E-B21E654EDEC1}" type="pres">
      <dgm:prSet presAssocID="{95DA3CB2-9E8B-489C-9384-276D499DE57B}" presName="sibTrans" presStyleLbl="sibTrans2D1" presStyleIdx="0" presStyleCnt="3"/>
      <dgm:spPr/>
      <dgm:t>
        <a:bodyPr/>
        <a:lstStyle/>
        <a:p>
          <a:endParaRPr lang="en-US"/>
        </a:p>
      </dgm:t>
    </dgm:pt>
    <dgm:pt modelId="{001EB847-58A0-4363-AEF3-9CA4F7F407ED}" type="pres">
      <dgm:prSet presAssocID="{95DA3CB2-9E8B-489C-9384-276D499DE57B}" presName="spacerR" presStyleCnt="0"/>
      <dgm:spPr/>
    </dgm:pt>
    <dgm:pt modelId="{B908E7D6-069C-4754-B389-1416588C4327}" type="pres">
      <dgm:prSet presAssocID="{051765E3-9773-4A7E-AD0D-2A6B0F9060F0}" presName="node" presStyleLbl="node1" presStyleIdx="1" presStyleCnt="4">
        <dgm:presLayoutVars>
          <dgm:bulletEnabled val="1"/>
        </dgm:presLayoutVars>
      </dgm:prSet>
      <dgm:spPr/>
      <dgm:t>
        <a:bodyPr/>
        <a:lstStyle/>
        <a:p>
          <a:endParaRPr lang="en-US"/>
        </a:p>
      </dgm:t>
    </dgm:pt>
    <dgm:pt modelId="{49DAAACA-BF2E-42F9-BE46-F34611CECD0A}" type="pres">
      <dgm:prSet presAssocID="{F79C0E80-538E-4127-8496-B5CEA5AA02B7}" presName="spacerL" presStyleCnt="0"/>
      <dgm:spPr/>
    </dgm:pt>
    <dgm:pt modelId="{1B1237B1-45D3-448B-A9E5-BD21D5141845}" type="pres">
      <dgm:prSet presAssocID="{F79C0E80-538E-4127-8496-B5CEA5AA02B7}" presName="sibTrans" presStyleLbl="sibTrans2D1" presStyleIdx="1" presStyleCnt="3"/>
      <dgm:spPr/>
      <dgm:t>
        <a:bodyPr/>
        <a:lstStyle/>
        <a:p>
          <a:endParaRPr lang="en-US"/>
        </a:p>
      </dgm:t>
    </dgm:pt>
    <dgm:pt modelId="{FA4B6EB2-AE2F-4732-95D2-06963C072469}" type="pres">
      <dgm:prSet presAssocID="{F79C0E80-538E-4127-8496-B5CEA5AA02B7}" presName="spacerR" presStyleCnt="0"/>
      <dgm:spPr/>
    </dgm:pt>
    <dgm:pt modelId="{66600277-4561-43C3-BAEE-6179D710B075}" type="pres">
      <dgm:prSet presAssocID="{662F5F51-65B0-48D4-ACD9-02DA505BB41A}" presName="node" presStyleLbl="node1" presStyleIdx="2" presStyleCnt="4">
        <dgm:presLayoutVars>
          <dgm:bulletEnabled val="1"/>
        </dgm:presLayoutVars>
      </dgm:prSet>
      <dgm:spPr/>
      <dgm:t>
        <a:bodyPr/>
        <a:lstStyle/>
        <a:p>
          <a:endParaRPr lang="en-US"/>
        </a:p>
      </dgm:t>
    </dgm:pt>
    <dgm:pt modelId="{CD36DEC5-41A9-4DB0-A867-7193A32807C5}" type="pres">
      <dgm:prSet presAssocID="{350D7DAB-1E0C-4F2D-9064-F11194685BCA}" presName="spacerL" presStyleCnt="0"/>
      <dgm:spPr/>
    </dgm:pt>
    <dgm:pt modelId="{94AA4439-8016-4B2E-84FC-DF803CF27622}" type="pres">
      <dgm:prSet presAssocID="{350D7DAB-1E0C-4F2D-9064-F11194685BCA}" presName="sibTrans" presStyleLbl="sibTrans2D1" presStyleIdx="2" presStyleCnt="3"/>
      <dgm:spPr/>
      <dgm:t>
        <a:bodyPr/>
        <a:lstStyle/>
        <a:p>
          <a:endParaRPr lang="en-US"/>
        </a:p>
      </dgm:t>
    </dgm:pt>
    <dgm:pt modelId="{03995A11-8536-4A10-9EB0-9DEBFC5D5570}" type="pres">
      <dgm:prSet presAssocID="{350D7DAB-1E0C-4F2D-9064-F11194685BCA}" presName="spacerR" presStyleCnt="0"/>
      <dgm:spPr/>
    </dgm:pt>
    <dgm:pt modelId="{5E421D75-C555-4F66-BCB1-45361B00C254}" type="pres">
      <dgm:prSet presAssocID="{E77BC9D5-0CB7-4EB6-9E7B-4ED00C42C0B7}" presName="node" presStyleLbl="node1" presStyleIdx="3" presStyleCnt="4">
        <dgm:presLayoutVars>
          <dgm:bulletEnabled val="1"/>
        </dgm:presLayoutVars>
      </dgm:prSet>
      <dgm:spPr/>
      <dgm:t>
        <a:bodyPr/>
        <a:lstStyle/>
        <a:p>
          <a:endParaRPr lang="en-US"/>
        </a:p>
      </dgm:t>
    </dgm:pt>
  </dgm:ptLst>
  <dgm:cxnLst>
    <dgm:cxn modelId="{AFC14E43-48BE-4638-B2EC-04B8DF23696B}" type="presOf" srcId="{F79C0E80-538E-4127-8496-B5CEA5AA02B7}" destId="{1B1237B1-45D3-448B-A9E5-BD21D5141845}" srcOrd="0" destOrd="0" presId="urn:microsoft.com/office/officeart/2005/8/layout/equation1"/>
    <dgm:cxn modelId="{DF87A123-7BBB-4AAC-92E5-D72808D3E923}" srcId="{3080ADB3-81FF-4B78-978B-7E06D9877373}" destId="{E77BC9D5-0CB7-4EB6-9E7B-4ED00C42C0B7}" srcOrd="3" destOrd="0" parTransId="{9F5B59E2-4882-43FB-B7D7-61DB27612E4C}" sibTransId="{A3EFAF2F-8DF9-4A19-937D-97E1F6440E23}"/>
    <dgm:cxn modelId="{C448BD2C-B095-4704-9638-585803B9D561}" type="presOf" srcId="{95DA3CB2-9E8B-489C-9384-276D499DE57B}" destId="{C3F2A8DC-3404-4FBF-9A6E-B21E654EDEC1}" srcOrd="0" destOrd="0" presId="urn:microsoft.com/office/officeart/2005/8/layout/equation1"/>
    <dgm:cxn modelId="{CA7FBC55-1268-4D2E-B305-6AB85996CD4E}" type="presOf" srcId="{E77BC9D5-0CB7-4EB6-9E7B-4ED00C42C0B7}" destId="{5E421D75-C555-4F66-BCB1-45361B00C254}" srcOrd="0" destOrd="0" presId="urn:microsoft.com/office/officeart/2005/8/layout/equation1"/>
    <dgm:cxn modelId="{92274185-C8EB-485F-8441-AE8D77C4BE56}" type="presOf" srcId="{350D7DAB-1E0C-4F2D-9064-F11194685BCA}" destId="{94AA4439-8016-4B2E-84FC-DF803CF27622}" srcOrd="0" destOrd="0" presId="urn:microsoft.com/office/officeart/2005/8/layout/equation1"/>
    <dgm:cxn modelId="{00CA37E6-6EA2-4429-A992-1ED955C9A2EE}" srcId="{3080ADB3-81FF-4B78-978B-7E06D9877373}" destId="{662F5F51-65B0-48D4-ACD9-02DA505BB41A}" srcOrd="2" destOrd="0" parTransId="{55C36D01-B061-42E5-A815-AAEF7EB9F5E9}" sibTransId="{350D7DAB-1E0C-4F2D-9064-F11194685BCA}"/>
    <dgm:cxn modelId="{EE643B65-7957-4A8A-BB1F-32DB595CB019}" type="presOf" srcId="{662F5F51-65B0-48D4-ACD9-02DA505BB41A}" destId="{66600277-4561-43C3-BAEE-6179D710B075}" srcOrd="0" destOrd="0" presId="urn:microsoft.com/office/officeart/2005/8/layout/equation1"/>
    <dgm:cxn modelId="{88AF5570-0741-43EA-9B98-8A4FFA94977A}" type="presOf" srcId="{3080ADB3-81FF-4B78-978B-7E06D9877373}" destId="{E6AC2D97-98F4-4940-B239-18411906BCD2}" srcOrd="0" destOrd="0" presId="urn:microsoft.com/office/officeart/2005/8/layout/equation1"/>
    <dgm:cxn modelId="{DA811489-6E56-47AB-9BEE-1791E271A4A5}" type="presOf" srcId="{84E2A706-A755-4C98-B7CB-D95C7C524B18}" destId="{AE644631-F5B1-4DEF-AD74-ABFCCC99BB7B}" srcOrd="0" destOrd="0" presId="urn:microsoft.com/office/officeart/2005/8/layout/equation1"/>
    <dgm:cxn modelId="{343EF962-3E9C-4A92-B06E-104B93E51B7E}" type="presOf" srcId="{051765E3-9773-4A7E-AD0D-2A6B0F9060F0}" destId="{B908E7D6-069C-4754-B389-1416588C4327}" srcOrd="0" destOrd="0" presId="urn:microsoft.com/office/officeart/2005/8/layout/equation1"/>
    <dgm:cxn modelId="{94C59DE9-73AA-4B17-920C-9724EFC631F0}" srcId="{3080ADB3-81FF-4B78-978B-7E06D9877373}" destId="{84E2A706-A755-4C98-B7CB-D95C7C524B18}" srcOrd="0" destOrd="0" parTransId="{4B4927C2-917B-4A4B-8D4A-F2A8361C1988}" sibTransId="{95DA3CB2-9E8B-489C-9384-276D499DE57B}"/>
    <dgm:cxn modelId="{6FF35F3E-149E-44B3-A919-5EBB19337D04}" srcId="{3080ADB3-81FF-4B78-978B-7E06D9877373}" destId="{051765E3-9773-4A7E-AD0D-2A6B0F9060F0}" srcOrd="1" destOrd="0" parTransId="{C12278C1-AD90-4E53-9B42-7E118721E202}" sibTransId="{F79C0E80-538E-4127-8496-B5CEA5AA02B7}"/>
    <dgm:cxn modelId="{22867A77-9051-4D8C-8C58-A650EFB22118}" type="presParOf" srcId="{E6AC2D97-98F4-4940-B239-18411906BCD2}" destId="{AE644631-F5B1-4DEF-AD74-ABFCCC99BB7B}" srcOrd="0" destOrd="0" presId="urn:microsoft.com/office/officeart/2005/8/layout/equation1"/>
    <dgm:cxn modelId="{0046AD40-0511-4A5B-8126-4F502E92CBAA}" type="presParOf" srcId="{E6AC2D97-98F4-4940-B239-18411906BCD2}" destId="{16586C39-8252-4842-A547-522BF4DC5497}" srcOrd="1" destOrd="0" presId="urn:microsoft.com/office/officeart/2005/8/layout/equation1"/>
    <dgm:cxn modelId="{E1A9452E-8FE7-4DBB-A06D-65FEC0C95780}" type="presParOf" srcId="{E6AC2D97-98F4-4940-B239-18411906BCD2}" destId="{C3F2A8DC-3404-4FBF-9A6E-B21E654EDEC1}" srcOrd="2" destOrd="0" presId="urn:microsoft.com/office/officeart/2005/8/layout/equation1"/>
    <dgm:cxn modelId="{49A2B85F-65C9-4524-ADD0-4FECE6C313E9}" type="presParOf" srcId="{E6AC2D97-98F4-4940-B239-18411906BCD2}" destId="{001EB847-58A0-4363-AEF3-9CA4F7F407ED}" srcOrd="3" destOrd="0" presId="urn:microsoft.com/office/officeart/2005/8/layout/equation1"/>
    <dgm:cxn modelId="{A04EF6BB-3CD8-4119-8D05-2931A8A2D7CD}" type="presParOf" srcId="{E6AC2D97-98F4-4940-B239-18411906BCD2}" destId="{B908E7D6-069C-4754-B389-1416588C4327}" srcOrd="4" destOrd="0" presId="urn:microsoft.com/office/officeart/2005/8/layout/equation1"/>
    <dgm:cxn modelId="{C7086334-3032-43C6-9D50-FC8972C2CAA3}" type="presParOf" srcId="{E6AC2D97-98F4-4940-B239-18411906BCD2}" destId="{49DAAACA-BF2E-42F9-BE46-F34611CECD0A}" srcOrd="5" destOrd="0" presId="urn:microsoft.com/office/officeart/2005/8/layout/equation1"/>
    <dgm:cxn modelId="{9E2D6F51-0C1C-4400-89CB-7D5742F0B7B0}" type="presParOf" srcId="{E6AC2D97-98F4-4940-B239-18411906BCD2}" destId="{1B1237B1-45D3-448B-A9E5-BD21D5141845}" srcOrd="6" destOrd="0" presId="urn:microsoft.com/office/officeart/2005/8/layout/equation1"/>
    <dgm:cxn modelId="{5FB8ADFE-6816-4668-B288-3EEA4C297293}" type="presParOf" srcId="{E6AC2D97-98F4-4940-B239-18411906BCD2}" destId="{FA4B6EB2-AE2F-4732-95D2-06963C072469}" srcOrd="7" destOrd="0" presId="urn:microsoft.com/office/officeart/2005/8/layout/equation1"/>
    <dgm:cxn modelId="{8D3EC2ED-9B97-499C-94CB-526FD625D959}" type="presParOf" srcId="{E6AC2D97-98F4-4940-B239-18411906BCD2}" destId="{66600277-4561-43C3-BAEE-6179D710B075}" srcOrd="8" destOrd="0" presId="urn:microsoft.com/office/officeart/2005/8/layout/equation1"/>
    <dgm:cxn modelId="{6B5EB8A3-EECE-49F6-9397-99C764A3681D}" type="presParOf" srcId="{E6AC2D97-98F4-4940-B239-18411906BCD2}" destId="{CD36DEC5-41A9-4DB0-A867-7193A32807C5}" srcOrd="9" destOrd="0" presId="urn:microsoft.com/office/officeart/2005/8/layout/equation1"/>
    <dgm:cxn modelId="{A73E9F72-186A-4079-B57C-251C0968D926}" type="presParOf" srcId="{E6AC2D97-98F4-4940-B239-18411906BCD2}" destId="{94AA4439-8016-4B2E-84FC-DF803CF27622}" srcOrd="10" destOrd="0" presId="urn:microsoft.com/office/officeart/2005/8/layout/equation1"/>
    <dgm:cxn modelId="{EE3BD9A3-3A3F-4162-A5A2-DC351C49B93C}" type="presParOf" srcId="{E6AC2D97-98F4-4940-B239-18411906BCD2}" destId="{03995A11-8536-4A10-9EB0-9DEBFC5D5570}" srcOrd="11" destOrd="0" presId="urn:microsoft.com/office/officeart/2005/8/layout/equation1"/>
    <dgm:cxn modelId="{20F39BFF-D58B-41D6-AC8D-3112D6C650A6}" type="presParOf" srcId="{E6AC2D97-98F4-4940-B239-18411906BCD2}" destId="{5E421D75-C555-4F66-BCB1-45361B00C254}"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44631-F5B1-4DEF-AD74-ABFCCC99BB7B}">
      <dsp:nvSpPr>
        <dsp:cNvPr id="0" name=""/>
        <dsp:cNvSpPr/>
      </dsp:nvSpPr>
      <dsp:spPr>
        <a:xfrm>
          <a:off x="4692"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Code</a:t>
          </a:r>
        </a:p>
      </dsp:txBody>
      <dsp:txXfrm>
        <a:off x="195619" y="852180"/>
        <a:ext cx="921880" cy="921880"/>
      </dsp:txXfrm>
    </dsp:sp>
    <dsp:sp modelId="{C3F2A8DC-3404-4FBF-9A6E-B21E654EDEC1}">
      <dsp:nvSpPr>
        <dsp:cNvPr id="0" name=""/>
        <dsp:cNvSpPr/>
      </dsp:nvSpPr>
      <dsp:spPr>
        <a:xfrm>
          <a:off x="1414290" y="935038"/>
          <a:ext cx="756165" cy="75616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514520" y="1224195"/>
        <a:ext cx="555705" cy="177851"/>
      </dsp:txXfrm>
    </dsp:sp>
    <dsp:sp modelId="{B908E7D6-069C-4754-B389-1416588C4327}">
      <dsp:nvSpPr>
        <dsp:cNvPr id="0" name=""/>
        <dsp:cNvSpPr/>
      </dsp:nvSpPr>
      <dsp:spPr>
        <a:xfrm>
          <a:off x="2276319"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Data</a:t>
          </a:r>
        </a:p>
      </dsp:txBody>
      <dsp:txXfrm>
        <a:off x="2467246" y="852180"/>
        <a:ext cx="921880" cy="921880"/>
      </dsp:txXfrm>
    </dsp:sp>
    <dsp:sp modelId="{1B1237B1-45D3-448B-A9E5-BD21D5141845}">
      <dsp:nvSpPr>
        <dsp:cNvPr id="0" name=""/>
        <dsp:cNvSpPr/>
      </dsp:nvSpPr>
      <dsp:spPr>
        <a:xfrm>
          <a:off x="3685917" y="935038"/>
          <a:ext cx="756165" cy="75616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786147" y="1224195"/>
        <a:ext cx="555705" cy="177851"/>
      </dsp:txXfrm>
    </dsp:sp>
    <dsp:sp modelId="{66600277-4561-43C3-BAEE-6179D710B075}">
      <dsp:nvSpPr>
        <dsp:cNvPr id="0" name=""/>
        <dsp:cNvSpPr/>
      </dsp:nvSpPr>
      <dsp:spPr>
        <a:xfrm>
          <a:off x="4547946"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Infra-</a:t>
          </a:r>
          <a:br>
            <a:rPr lang="en-US" sz="1800" kern="1200" dirty="0"/>
          </a:br>
          <a:r>
            <a:rPr lang="en-US" sz="1800" kern="1200" dirty="0"/>
            <a:t>structure</a:t>
          </a:r>
        </a:p>
      </dsp:txBody>
      <dsp:txXfrm>
        <a:off x="4738873" y="852180"/>
        <a:ext cx="921880" cy="921880"/>
      </dsp:txXfrm>
    </dsp:sp>
    <dsp:sp modelId="{94AA4439-8016-4B2E-84FC-DF803CF27622}">
      <dsp:nvSpPr>
        <dsp:cNvPr id="0" name=""/>
        <dsp:cNvSpPr/>
      </dsp:nvSpPr>
      <dsp:spPr>
        <a:xfrm>
          <a:off x="5957543" y="935038"/>
          <a:ext cx="756165" cy="756165"/>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6057773" y="1090808"/>
        <a:ext cx="555705" cy="444625"/>
      </dsp:txXfrm>
    </dsp:sp>
    <dsp:sp modelId="{5E421D75-C555-4F66-BCB1-45361B00C254}">
      <dsp:nvSpPr>
        <dsp:cNvPr id="0" name=""/>
        <dsp:cNvSpPr/>
      </dsp:nvSpPr>
      <dsp:spPr>
        <a:xfrm>
          <a:off x="6819572"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System</a:t>
          </a:r>
        </a:p>
      </dsp:txBody>
      <dsp:txXfrm>
        <a:off x="7010499" y="852180"/>
        <a:ext cx="921880" cy="92188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a:t>
            </a:fld>
            <a:endParaRPr lang="en-US"/>
          </a:p>
        </p:txBody>
      </p:sp>
    </p:spTree>
    <p:extLst>
      <p:ext uri="{BB962C8B-B14F-4D97-AF65-F5344CB8AC3E}">
        <p14:creationId xmlns:p14="http://schemas.microsoft.com/office/powerpoint/2010/main" val="31663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CONSULT THE SYLLABUS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15</a:t>
            </a:fld>
            <a:endParaRPr lang="en-US"/>
          </a:p>
        </p:txBody>
      </p:sp>
    </p:spTree>
    <p:extLst>
      <p:ext uri="{BB962C8B-B14F-4D97-AF65-F5344CB8AC3E}">
        <p14:creationId xmlns:p14="http://schemas.microsoft.com/office/powerpoint/2010/main" val="257705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a:p>
            <a:endParaRPr lang="en-US" dirty="0"/>
          </a:p>
          <a:p>
            <a:endParaRPr lang="en-US" dirty="0"/>
          </a:p>
          <a:p>
            <a:pPr marL="228600" indent="-228600">
              <a:buAutoNum type="arabicPeriod"/>
            </a:pPr>
            <a:r>
              <a:rPr lang="en-US" dirty="0"/>
              <a:t>What is </a:t>
            </a:r>
            <a:r>
              <a:rPr lang="en-US" dirty="0" err="1"/>
              <a:t>virtualizartion</a:t>
            </a:r>
            <a:r>
              <a:rPr lang="en-US" dirty="0"/>
              <a:t>? What is containerization?</a:t>
            </a:r>
          </a:p>
          <a:p>
            <a:pPr marL="228600" indent="-228600">
              <a:buAutoNum type="arabicPeriod"/>
            </a:pPr>
            <a:r>
              <a:rPr lang="en-US" dirty="0"/>
              <a:t>Pet computers are unique Cattle computers are a commodity.</a:t>
            </a:r>
          </a:p>
          <a:p>
            <a:pPr marL="228600" indent="-228600">
              <a:buAutoNum type="arabicPeriod"/>
            </a:pPr>
            <a:r>
              <a:rPr lang="en-US" dirty="0"/>
              <a:t>State is the data and configurations which make our cattle computers pets. Irreproducible state its tied to a specific system.</a:t>
            </a:r>
          </a:p>
          <a:p>
            <a:pPr marL="228600" indent="-228600">
              <a:buAutoNum type="arabicPeriod"/>
            </a:pPr>
            <a:r>
              <a:rPr lang="en-US" dirty="0" err="1"/>
              <a:t>IaC</a:t>
            </a:r>
            <a:r>
              <a:rPr lang="en-US" dirty="0"/>
              <a:t> allows us to store our systems in a way that makes them reproducible  on any hardware.</a:t>
            </a:r>
          </a:p>
          <a:p>
            <a:pPr marL="228600" indent="-22860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 over the lab questions. With the students. Ask</a:t>
            </a:r>
            <a:r>
              <a:rPr lang="en-US" baseline="0" dirty="0" smtClean="0"/>
              <a:t> them to take out their answers to the lab questions. And their questions about the lab itself.</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112F830-31CF-4898-9DC8-86941997CB87}" type="slidenum">
              <a:rPr lang="en-US" smtClean="0"/>
              <a:t>4</a:t>
            </a:fld>
            <a:endParaRPr lang="en-US"/>
          </a:p>
        </p:txBody>
      </p:sp>
    </p:spTree>
    <p:extLst>
      <p:ext uri="{BB962C8B-B14F-4D97-AF65-F5344CB8AC3E}">
        <p14:creationId xmlns:p14="http://schemas.microsoft.com/office/powerpoint/2010/main" val="139845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define </a:t>
            </a:r>
            <a:r>
              <a:rPr lang="en-US" dirty="0" err="1"/>
              <a:t>devops</a:t>
            </a:r>
            <a:r>
              <a:rPr lang="en-US" dirty="0"/>
              <a:t>, let’s cover a few more things.  Every system</a:t>
            </a:r>
            <a:r>
              <a:rPr lang="en-US" baseline="0" dirty="0"/>
              <a:t> regardless of whether it includes data science or not </a:t>
            </a:r>
            <a:r>
              <a:rPr lang="en-US" dirty="0"/>
              <a:t>consists</a:t>
            </a:r>
            <a:r>
              <a:rPr lang="en-US" baseline="0" dirty="0"/>
              <a:t> of there components </a:t>
            </a:r>
            <a:r>
              <a:rPr lang="en-US" dirty="0"/>
              <a:t>Code, Data and Infrastructure. </a:t>
            </a:r>
          </a:p>
          <a:p>
            <a:endParaRPr lang="en-US" dirty="0"/>
          </a:p>
          <a:p>
            <a:r>
              <a:rPr lang="en-US" dirty="0"/>
              <a:t>[READ</a:t>
            </a:r>
            <a:r>
              <a:rPr lang="en-US" baseline="0" dirty="0"/>
              <a:t> BULLETS]</a:t>
            </a:r>
            <a:endParaRPr lang="en-US" dirty="0"/>
          </a:p>
          <a:p>
            <a:endParaRPr lang="en-US" dirty="0"/>
          </a:p>
          <a:p>
            <a:r>
              <a:rPr lang="en-US" dirty="0"/>
              <a:t>Consider our hotdog app.  </a:t>
            </a:r>
          </a:p>
          <a:p>
            <a:endParaRPr lang="en-US" dirty="0"/>
          </a:p>
          <a:p>
            <a:pPr marL="171450" indent="-171450">
              <a:buFontTx/>
              <a:buChar char="-"/>
            </a:pPr>
            <a:r>
              <a:rPr lang="en-US" dirty="0"/>
              <a:t>The code is our algorithm to determine whether it’s a hot dog, as well as the mobile app and web </a:t>
            </a:r>
            <a:r>
              <a:rPr lang="en-US" dirty="0" err="1"/>
              <a:t>api</a:t>
            </a:r>
            <a:r>
              <a:rPr lang="en-US" dirty="0"/>
              <a:t>. </a:t>
            </a:r>
          </a:p>
          <a:p>
            <a:pPr marL="171450" indent="-171450">
              <a:buFontTx/>
              <a:buChar char="-"/>
            </a:pPr>
            <a:r>
              <a:rPr lang="en-US" dirty="0"/>
              <a:t>The data are the photos we use to train the hot dog detection model and the feedback our users give us when the model is right or wrong. </a:t>
            </a:r>
          </a:p>
          <a:p>
            <a:pPr marL="171450" indent="-171450">
              <a:buFontTx/>
              <a:buChar char="-"/>
            </a:pPr>
            <a:r>
              <a:rPr lang="en-US" dirty="0"/>
              <a:t>The infrastructure are the servers needed to run the back end of the web app, store the images, feedback from the users, including the function which predicts if the photo is a hot dog.</a:t>
            </a:r>
          </a:p>
          <a:p>
            <a:endParaRPr lang="en-US" dirty="0"/>
          </a:p>
          <a:p>
            <a:r>
              <a:rPr lang="en-US" dirty="0"/>
              <a:t>Managing the code and data are relatively trivial, but the infrastructure can be a challenge, as we’ll see next. </a:t>
            </a:r>
          </a:p>
        </p:txBody>
      </p:sp>
      <p:sp>
        <p:nvSpPr>
          <p:cNvPr id="4" name="Slide Number Placeholder 3"/>
          <p:cNvSpPr>
            <a:spLocks noGrp="1"/>
          </p:cNvSpPr>
          <p:nvPr>
            <p:ph type="sldNum" sz="quarter" idx="10"/>
          </p:nvPr>
        </p:nvSpPr>
        <p:spPr/>
        <p:txBody>
          <a:bodyPr/>
          <a:lstStyle/>
          <a:p>
            <a:fld id="{3E2FC9AB-7B39-4BAC-9708-E80D5B372A62}" type="slidenum">
              <a:rPr lang="en-US" smtClean="0"/>
              <a:t>5</a:t>
            </a:fld>
            <a:endParaRPr lang="en-US"/>
          </a:p>
        </p:txBody>
      </p:sp>
    </p:spTree>
    <p:extLst>
      <p:ext uri="{BB962C8B-B14F-4D97-AF65-F5344CB8AC3E}">
        <p14:creationId xmlns:p14="http://schemas.microsoft.com/office/powerpoint/2010/main" val="219859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Infrastructure as Code methodology we our systems </a:t>
            </a:r>
            <a:r>
              <a:rPr lang="en-US" dirty="0"/>
              <a:t>infrastructure as if it were code! </a:t>
            </a:r>
          </a:p>
          <a:p>
            <a:endParaRPr lang="en-US" dirty="0"/>
          </a:p>
          <a:p>
            <a:r>
              <a:rPr lang="en-US" dirty="0"/>
              <a:t>We Store configurations, dependencies and scripts to bootstrap your systems in a source code management (SCM) system like Git.</a:t>
            </a:r>
          </a:p>
          <a:p>
            <a:endParaRPr lang="en-US" dirty="0"/>
          </a:p>
          <a:p>
            <a:r>
              <a:rPr lang="en-US" dirty="0"/>
              <a:t>This allows you set-up and tear down environments and dependencies quickly and easily and deploy your systems in Dev, Test or Production.</a:t>
            </a:r>
          </a:p>
          <a:p>
            <a:endParaRPr lang="en-US" dirty="0"/>
          </a:p>
          <a:p>
            <a:r>
              <a:rPr lang="en-US" dirty="0"/>
              <a:t>In the grand scheme of things the servers (hardware and networks)</a:t>
            </a:r>
            <a:r>
              <a:rPr lang="en-US" baseline="0" dirty="0"/>
              <a:t> </a:t>
            </a:r>
            <a:r>
              <a:rPr lang="en-US" dirty="0"/>
              <a:t>are simply</a:t>
            </a:r>
            <a:r>
              <a:rPr lang="en-US" baseline="0" dirty="0"/>
              <a:t> a commodity or utility and have no strategic value at all.</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6</a:t>
            </a:fld>
            <a:endParaRPr lang="en-US"/>
          </a:p>
        </p:txBody>
      </p:sp>
    </p:spTree>
    <p:extLst>
      <p:ext uri="{BB962C8B-B14F-4D97-AF65-F5344CB8AC3E}">
        <p14:creationId xmlns:p14="http://schemas.microsoft.com/office/powerpoint/2010/main" val="4227259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mantra</a:t>
            </a:r>
            <a:r>
              <a:rPr lang="en-US" baseline="0" dirty="0"/>
              <a:t> of DevOps is “Treat Servers like Cattle, Not Pets”   </a:t>
            </a:r>
            <a:r>
              <a:rPr lang="en-US" dirty="0"/>
              <a:t>It’s important to recognize we’re talking about</a:t>
            </a:r>
            <a:r>
              <a:rPr lang="en-US" baseline="0" dirty="0"/>
              <a:t> HARDWARE here not the applications running on the hardware. We want the underlying infrastructure to be a commodity of storage network and compute . So the when we can design our application so that it is free to scale.  The big internet companies like Google, Facebook, and Yahoo learned this early on.</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7</a:t>
            </a:fld>
            <a:endParaRPr lang="en-US"/>
          </a:p>
        </p:txBody>
      </p:sp>
    </p:spTree>
    <p:extLst>
      <p:ext uri="{BB962C8B-B14F-4D97-AF65-F5344CB8AC3E}">
        <p14:creationId xmlns:p14="http://schemas.microsoft.com/office/powerpoint/2010/main" val="2193025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a:t>
            </a:r>
            <a:r>
              <a:rPr lang="en-US" baseline="0" dirty="0"/>
              <a:t> this mindset, you’re ready for DevOps.</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8</a:t>
            </a:fld>
            <a:endParaRPr lang="en-US"/>
          </a:p>
        </p:txBody>
      </p:sp>
    </p:spTree>
    <p:extLst>
      <p:ext uri="{BB962C8B-B14F-4D97-AF65-F5344CB8AC3E}">
        <p14:creationId xmlns:p14="http://schemas.microsoft.com/office/powerpoint/2010/main" val="376260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pros and cons of each.</a:t>
            </a: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9</a:t>
            </a:fld>
            <a:endParaRPr lang="en-US"/>
          </a:p>
        </p:txBody>
      </p:sp>
    </p:spTree>
    <p:extLst>
      <p:ext uri="{BB962C8B-B14F-4D97-AF65-F5344CB8AC3E}">
        <p14:creationId xmlns:p14="http://schemas.microsoft.com/office/powerpoint/2010/main" val="394867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 hosts and guests in the lab environment.  Host – running downstairs in 027. Guest the</a:t>
            </a:r>
            <a:r>
              <a:rPr lang="en-US" baseline="0" dirty="0" smtClean="0"/>
              <a:t> windows 10 computer.</a:t>
            </a:r>
          </a:p>
          <a:p>
            <a:endParaRPr lang="en-US" baseline="0" dirty="0" smtClean="0"/>
          </a:p>
          <a:p>
            <a:r>
              <a:rPr lang="en-US" baseline="0" dirty="0" smtClean="0"/>
              <a:t>The virtual machine “guest” acts as a “host” for </a:t>
            </a:r>
            <a:r>
              <a:rPr lang="en-US" baseline="0" dirty="0" err="1" smtClean="0"/>
              <a:t>docker</a:t>
            </a:r>
            <a:r>
              <a:rPr lang="en-US" baseline="0" dirty="0" smtClean="0"/>
              <a:t> containers. </a:t>
            </a: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12</a:t>
            </a:fld>
            <a:endParaRPr lang="en-US"/>
          </a:p>
        </p:txBody>
      </p:sp>
    </p:spTree>
    <p:extLst>
      <p:ext uri="{BB962C8B-B14F-4D97-AF65-F5344CB8AC3E}">
        <p14:creationId xmlns:p14="http://schemas.microsoft.com/office/powerpoint/2010/main" val="378213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IST346: </a:t>
            </a:r>
            <a:r>
              <a:rPr lang="en-US" sz="2000" kern="1200" dirty="0" smtClean="0">
                <a:solidFill>
                  <a:srgbClr val="FFFFFF"/>
                </a:solidFill>
                <a:latin typeface="+mj-lt"/>
                <a:ea typeface="+mj-ea"/>
                <a:cs typeface="+mj-cs"/>
              </a:rPr>
              <a:t>Virtualization and Containerization</a:t>
            </a:r>
            <a:endParaRPr lang="en-US" sz="2000" kern="1200" dirty="0">
              <a:solidFill>
                <a:srgbClr val="FFFFFF"/>
              </a:solidFill>
              <a:latin typeface="+mj-lt"/>
              <a:ea typeface="+mj-ea"/>
              <a:cs typeface="+mj-cs"/>
            </a:endParaRPr>
          </a:p>
        </p:txBody>
      </p:sp>
      <p:sp>
        <p:nvSpPr>
          <p:cNvPr id="3" name="Content Placeholder 2"/>
          <p:cNvSpPr>
            <a:spLocks noGrp="1"/>
          </p:cNvSpPr>
          <p:nvPr>
            <p:ph idx="1"/>
          </p:nvPr>
        </p:nvSpPr>
        <p:spPr>
          <a:xfrm>
            <a:off x="3429054" y="1825625"/>
            <a:ext cx="7924746" cy="4351338"/>
          </a:xfrm>
        </p:spPr>
        <p:txBody>
          <a:bodyPr/>
          <a:lstStyle/>
          <a:p>
            <a:endParaRPr lang="en-US" dirty="0"/>
          </a:p>
        </p:txBody>
      </p:sp>
      <p:pic>
        <p:nvPicPr>
          <p:cNvPr id="1028" name="Picture 4" descr="Image result for cartoon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170" y="846204"/>
            <a:ext cx="7217756" cy="541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Concepts</a:t>
            </a:r>
            <a:endParaRPr lang="en-US" dirty="0"/>
          </a:p>
        </p:txBody>
      </p:sp>
      <p:sp>
        <p:nvSpPr>
          <p:cNvPr id="3" name="Content Placeholder 2"/>
          <p:cNvSpPr>
            <a:spLocks noGrp="1"/>
          </p:cNvSpPr>
          <p:nvPr>
            <p:ph idx="1"/>
          </p:nvPr>
        </p:nvSpPr>
        <p:spPr/>
        <p:txBody>
          <a:bodyPr/>
          <a:lstStyle/>
          <a:p>
            <a:r>
              <a:rPr lang="en-US" dirty="0" smtClean="0"/>
              <a:t>Host – the computer running the virtual machines or containers.</a:t>
            </a:r>
          </a:p>
          <a:p>
            <a:r>
              <a:rPr lang="en-US" dirty="0" smtClean="0"/>
              <a:t>Guest – the operating system running as a virtual machine.</a:t>
            </a:r>
          </a:p>
          <a:p>
            <a:r>
              <a:rPr lang="en-US" dirty="0" smtClean="0"/>
              <a:t>Image – the software necessary to run an application.</a:t>
            </a:r>
          </a:p>
          <a:p>
            <a:r>
              <a:rPr lang="en-US" dirty="0" smtClean="0"/>
              <a:t>Container – a self-contained unit of software based on an image.</a:t>
            </a:r>
            <a:endParaRPr lang="en-US" dirty="0"/>
          </a:p>
        </p:txBody>
      </p:sp>
    </p:spTree>
    <p:extLst>
      <p:ext uri="{BB962C8B-B14F-4D97-AF65-F5344CB8AC3E}">
        <p14:creationId xmlns:p14="http://schemas.microsoft.com/office/powerpoint/2010/main" val="668344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Docker’s Multiple Meanings</a:t>
            </a:r>
            <a:endParaRPr lang="en-US" dirty="0"/>
          </a:p>
        </p:txBody>
      </p:sp>
      <p:pic>
        <p:nvPicPr>
          <p:cNvPr id="1026" name="Picture 2" descr="Image result for cartoon dock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5579" y="1613870"/>
            <a:ext cx="4790156" cy="5036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68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Lab Environment</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579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smtClean="0">
                <a:solidFill>
                  <a:schemeClr val="tx1"/>
                </a:solidFill>
                <a:latin typeface="+mn-lt"/>
                <a:ea typeface="+mn-ea"/>
                <a:cs typeface="+mn-cs"/>
              </a:rPr>
              <a:t>Research Virtualization and Container</a:t>
            </a: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3194866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Details of Group Activity</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p:txBody>
          <a:bodyPr>
            <a:normAutofit/>
          </a:bodyPr>
          <a:lstStyle/>
          <a:p>
            <a:r>
              <a:rPr lang="en-US" sz="3600" dirty="0" smtClean="0"/>
              <a:t>Product research  - Divide into Pairs</a:t>
            </a:r>
          </a:p>
          <a:p>
            <a:r>
              <a:rPr lang="en-US" sz="3200" dirty="0" smtClean="0"/>
              <a:t>The Virtualization we use in this course is VM Ware – research 2 other products which are similar to it.</a:t>
            </a:r>
            <a:endParaRPr lang="en-US" sz="3200" dirty="0"/>
          </a:p>
          <a:p>
            <a:r>
              <a:rPr lang="en-US" sz="3200" dirty="0" smtClean="0"/>
              <a:t>The Containerization we use in this course is Docker. Research 2 </a:t>
            </a:r>
            <a:r>
              <a:rPr lang="en-US" sz="3200" smtClean="0"/>
              <a:t>other products </a:t>
            </a:r>
            <a:r>
              <a:rPr lang="en-US" sz="3200" dirty="0" smtClean="0"/>
              <a:t>which are similar to it.</a:t>
            </a:r>
            <a:endParaRPr lang="en-US" sz="3200" dirty="0"/>
          </a:p>
          <a:p>
            <a:pPr marL="0" indent="0">
              <a:buNone/>
            </a:pPr>
            <a:endParaRPr lang="en-US" sz="3200" dirty="0"/>
          </a:p>
        </p:txBody>
      </p:sp>
    </p:spTree>
    <p:extLst>
      <p:ext uri="{BB962C8B-B14F-4D97-AF65-F5344CB8AC3E}">
        <p14:creationId xmlns:p14="http://schemas.microsoft.com/office/powerpoint/2010/main" val="84990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2A7D0-DB09-4EBA-8D52-E6A5934B66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1A3688C8-DFCE-4CCD-BCF0-5FB239E507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598FBE3-48D2-40A2-B7E6-F485834C821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482FDCF-45F3-40F1-8751-19B7AFB3CF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a:solidFill>
                  <a:schemeClr val="tx1">
                    <a:lumMod val="85000"/>
                    <a:lumOff val="15000"/>
                  </a:schemeClr>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1158240" y="4700588"/>
            <a:ext cx="5252288" cy="1655762"/>
          </a:xfrm>
        </p:spPr>
        <p:txBody>
          <a:bodyPr vert="horz" lIns="91440" tIns="45720" rIns="91440" bIns="45720" rtlCol="0">
            <a:normAutofit/>
          </a:bodyPr>
          <a:lstStyle/>
          <a:p>
            <a:pPr marL="0" indent="0">
              <a:buNone/>
            </a:pPr>
            <a:r>
              <a:rPr lang="en-US" sz="2400" dirty="0" smtClean="0">
                <a:solidFill>
                  <a:schemeClr val="tx1">
                    <a:lumMod val="85000"/>
                    <a:lumOff val="15000"/>
                  </a:schemeClr>
                </a:solidFill>
              </a:rPr>
              <a:t>What was the most confusing aspect of this lesson?</a:t>
            </a:r>
            <a:endParaRPr lang="en-US" sz="2400" kern="1200" dirty="0">
              <a:solidFill>
                <a:schemeClr val="tx1">
                  <a:lumMod val="85000"/>
                  <a:lumOff val="15000"/>
                </a:schemeClr>
              </a:solidFill>
              <a:latin typeface="+mn-lt"/>
              <a:ea typeface="+mn-ea"/>
              <a:cs typeface="+mn-cs"/>
            </a:endParaRPr>
          </a:p>
        </p:txBody>
      </p:sp>
    </p:spTree>
    <p:extLst>
      <p:ext uri="{BB962C8B-B14F-4D97-AF65-F5344CB8AC3E}">
        <p14:creationId xmlns:p14="http://schemas.microsoft.com/office/powerpoint/2010/main" val="3425093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a:t>
            </a:r>
          </a:p>
          <a:p>
            <a:pPr lvl="1"/>
            <a:r>
              <a:rPr lang="en-US" dirty="0" smtClean="0"/>
              <a:t>Virtualization</a:t>
            </a:r>
          </a:p>
          <a:p>
            <a:pPr lvl="1"/>
            <a:r>
              <a:rPr lang="en-US" dirty="0" smtClean="0"/>
              <a:t>Containerization</a:t>
            </a:r>
            <a:endParaRPr lang="en-US" dirty="0"/>
          </a:p>
          <a:p>
            <a:r>
              <a:rPr lang="en-US" dirty="0" smtClean="0"/>
              <a:t>Wrap-Up</a:t>
            </a:r>
            <a:endParaRPr lang="en-US" dirty="0"/>
          </a:p>
        </p:txBody>
      </p:sp>
    </p:spTree>
    <p:extLst>
      <p:ext uri="{BB962C8B-B14F-4D97-AF65-F5344CB8AC3E}">
        <p14:creationId xmlns:p14="http://schemas.microsoft.com/office/powerpoint/2010/main" val="289080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What is Virtualization? Containerization?</a:t>
            </a:r>
          </a:p>
          <a:p>
            <a:pPr marL="514350" lvl="0" indent="-514350">
              <a:buFont typeface="+mj-lt"/>
              <a:buAutoNum type="arabicPeriod"/>
            </a:pPr>
            <a:r>
              <a:rPr lang="en-US" dirty="0"/>
              <a:t>How does Virtualization differ from Containerization</a:t>
            </a:r>
            <a:r>
              <a:rPr lang="en-US" dirty="0" smtClean="0"/>
              <a:t>?</a:t>
            </a:r>
          </a:p>
          <a:p>
            <a:pPr marL="514350" lvl="0" indent="-514350">
              <a:buFont typeface="+mj-lt"/>
              <a:buAutoNum type="arabicPeriod"/>
            </a:pPr>
            <a:r>
              <a:rPr lang="en-US" dirty="0" smtClean="0"/>
              <a:t>What is an image how is it different from a container?</a:t>
            </a:r>
            <a:endParaRPr lang="en-US" dirty="0"/>
          </a:p>
          <a:p>
            <a:pPr marL="514350" lvl="0" indent="-514350">
              <a:buFont typeface="+mj-lt"/>
              <a:buAutoNum type="arabicPeriod"/>
            </a:pPr>
            <a:r>
              <a:rPr lang="en-US" dirty="0" smtClean="0"/>
              <a:t>What </a:t>
            </a:r>
            <a:r>
              <a:rPr lang="en-US" dirty="0"/>
              <a:t>is state? What is irreproducible state?</a:t>
            </a:r>
          </a:p>
          <a:p>
            <a:pPr marL="514350" lvl="0" indent="-514350">
              <a:buFont typeface="+mj-lt"/>
              <a:buAutoNum type="arabicPeriod"/>
            </a:pPr>
            <a:r>
              <a:rPr lang="en-US" dirty="0"/>
              <a:t>What is Infrastructure as Code?</a:t>
            </a:r>
          </a:p>
          <a:p>
            <a:pPr marL="514350" lvl="0" indent="-514350">
              <a:buFont typeface="+mj-lt"/>
              <a:buAutoNum type="arabicPeriod"/>
            </a:pPr>
            <a:endParaRPr lang="en-US" dirty="0"/>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Lab Debrief</a:t>
            </a:r>
            <a:endParaRPr lang="en-US" sz="7200" dirty="0"/>
          </a:p>
        </p:txBody>
      </p:sp>
      <p:sp>
        <p:nvSpPr>
          <p:cNvPr id="5" name="Subtitle 4"/>
          <p:cNvSpPr>
            <a:spLocks noGrp="1"/>
          </p:cNvSpPr>
          <p:nvPr>
            <p:ph type="subTitle" idx="1"/>
          </p:nvPr>
        </p:nvSpPr>
        <p:spPr/>
        <p:txBody>
          <a:bodyPr>
            <a:normAutofit/>
          </a:bodyPr>
          <a:lstStyle/>
          <a:p>
            <a:r>
              <a:rPr lang="en-US" sz="3600" dirty="0" smtClean="0"/>
              <a:t>Lab – D </a:t>
            </a:r>
            <a:endParaRPr lang="en-US" sz="3600" dirty="0"/>
          </a:p>
        </p:txBody>
      </p:sp>
      <p:pic>
        <p:nvPicPr>
          <p:cNvPr id="4" name="Picture 3"/>
          <p:cNvPicPr>
            <a:picLocks noChangeAspect="1"/>
          </p:cNvPicPr>
          <p:nvPr/>
        </p:nvPicPr>
        <p:blipFill>
          <a:blip r:embed="rId3"/>
          <a:stretch>
            <a:fillRect/>
          </a:stretch>
        </p:blipFill>
        <p:spPr>
          <a:xfrm>
            <a:off x="5232015" y="4429919"/>
            <a:ext cx="1727969" cy="1382375"/>
          </a:xfrm>
          <a:prstGeom prst="rect">
            <a:avLst/>
          </a:prstGeom>
        </p:spPr>
      </p:pic>
    </p:spTree>
    <p:extLst>
      <p:ext uri="{BB962C8B-B14F-4D97-AF65-F5344CB8AC3E}">
        <p14:creationId xmlns:p14="http://schemas.microsoft.com/office/powerpoint/2010/main" val="358092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BE1D3B-9E72-49DF-8B2B-6EF95A335372}"/>
              </a:ext>
            </a:extLst>
          </p:cNvPr>
          <p:cNvSpPr>
            <a:spLocks noGrp="1"/>
          </p:cNvSpPr>
          <p:nvPr>
            <p:ph type="title"/>
          </p:nvPr>
        </p:nvSpPr>
        <p:spPr/>
        <p:txBody>
          <a:bodyPr/>
          <a:lstStyle/>
          <a:p>
            <a:r>
              <a:rPr lang="en-US" dirty="0"/>
              <a:t>Essential Components of any System</a:t>
            </a:r>
          </a:p>
        </p:txBody>
      </p:sp>
      <p:sp>
        <p:nvSpPr>
          <p:cNvPr id="6" name="Content Placeholder 5">
            <a:extLst>
              <a:ext uri="{FF2B5EF4-FFF2-40B4-BE49-F238E27FC236}">
                <a16:creationId xmlns:a16="http://schemas.microsoft.com/office/drawing/2014/main" id="{599D4862-711A-46C9-8120-C4ECE897DA85}"/>
              </a:ext>
            </a:extLst>
          </p:cNvPr>
          <p:cNvSpPr>
            <a:spLocks noGrp="1"/>
          </p:cNvSpPr>
          <p:nvPr>
            <p:ph idx="1"/>
          </p:nvPr>
        </p:nvSpPr>
        <p:spPr>
          <a:xfrm>
            <a:off x="838200" y="1690688"/>
            <a:ext cx="10515600" cy="4486276"/>
          </a:xfrm>
        </p:spPr>
        <p:txBody>
          <a:bodyPr>
            <a:normAutofit/>
          </a:bodyPr>
          <a:lstStyle/>
          <a:p>
            <a:r>
              <a:rPr lang="en-US" sz="3200" b="1" dirty="0"/>
              <a:t>Code</a:t>
            </a:r>
            <a:r>
              <a:rPr lang="en-US" sz="3200" dirty="0"/>
              <a:t> – The functionality</a:t>
            </a:r>
          </a:p>
          <a:p>
            <a:r>
              <a:rPr lang="en-US" sz="3200" b="1" dirty="0"/>
              <a:t>Data</a:t>
            </a:r>
            <a:r>
              <a:rPr lang="en-US" sz="3200" dirty="0"/>
              <a:t>  - The inputs and outputs to that system</a:t>
            </a:r>
          </a:p>
          <a:p>
            <a:r>
              <a:rPr lang="en-US" sz="3200" b="1" dirty="0"/>
              <a:t>Infrastructure</a:t>
            </a:r>
            <a:r>
              <a:rPr lang="en-US" sz="3200" dirty="0"/>
              <a:t> – The Software required to run the code and store the data</a:t>
            </a:r>
          </a:p>
        </p:txBody>
      </p:sp>
      <p:graphicFrame>
        <p:nvGraphicFramePr>
          <p:cNvPr id="7" name="Diagram 6">
            <a:extLst>
              <a:ext uri="{FF2B5EF4-FFF2-40B4-BE49-F238E27FC236}">
                <a16:creationId xmlns:a16="http://schemas.microsoft.com/office/drawing/2014/main" id="{E953582C-0E1C-4AC5-BE92-FFEFF4D8DBCB}"/>
              </a:ext>
            </a:extLst>
          </p:cNvPr>
          <p:cNvGraphicFramePr/>
          <p:nvPr>
            <p:extLst/>
          </p:nvPr>
        </p:nvGraphicFramePr>
        <p:xfrm>
          <a:off x="1681126" y="4114800"/>
          <a:ext cx="8128000" cy="2626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88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F999-E16E-42B5-ACA1-CBFC529825FA}"/>
              </a:ext>
            </a:extLst>
          </p:cNvPr>
          <p:cNvSpPr>
            <a:spLocks noGrp="1"/>
          </p:cNvSpPr>
          <p:nvPr>
            <p:ph type="title"/>
          </p:nvPr>
        </p:nvSpPr>
        <p:spPr>
          <a:xfrm>
            <a:off x="838200" y="365125"/>
            <a:ext cx="11038490" cy="1325563"/>
          </a:xfrm>
        </p:spPr>
        <p:txBody>
          <a:bodyPr>
            <a:normAutofit/>
          </a:bodyPr>
          <a:lstStyle/>
          <a:p>
            <a:r>
              <a:rPr lang="en-US" dirty="0"/>
              <a:t>Infrastructure as Code Methodology</a:t>
            </a:r>
          </a:p>
        </p:txBody>
      </p:sp>
      <p:sp>
        <p:nvSpPr>
          <p:cNvPr id="3" name="Content Placeholder 2">
            <a:extLst>
              <a:ext uri="{FF2B5EF4-FFF2-40B4-BE49-F238E27FC236}">
                <a16:creationId xmlns:a16="http://schemas.microsoft.com/office/drawing/2014/main" id="{8D22308B-0DDB-4BA5-A868-A699ED9DC643}"/>
              </a:ext>
            </a:extLst>
          </p:cNvPr>
          <p:cNvSpPr>
            <a:spLocks noGrp="1"/>
          </p:cNvSpPr>
          <p:nvPr>
            <p:ph idx="1"/>
          </p:nvPr>
        </p:nvSpPr>
        <p:spPr/>
        <p:txBody>
          <a:bodyPr>
            <a:normAutofit lnSpcReduction="10000"/>
          </a:bodyPr>
          <a:lstStyle/>
          <a:p>
            <a:r>
              <a:rPr lang="en-US" sz="3200" dirty="0"/>
              <a:t>Treat your infrastructure as if it were code!</a:t>
            </a:r>
          </a:p>
          <a:p>
            <a:r>
              <a:rPr lang="en-US" sz="3200" dirty="0"/>
              <a:t>Store configurations, dependencies and scripts to bootstrap your systems in a source code management (SCM) system like Git.</a:t>
            </a:r>
          </a:p>
          <a:p>
            <a:r>
              <a:rPr lang="en-US" sz="3200" dirty="0"/>
              <a:t>This allows you set-up and tear down environments quickly and easily and deploy your systems in Dev, Test or Production.</a:t>
            </a:r>
          </a:p>
          <a:p>
            <a:r>
              <a:rPr lang="en-US" sz="3200" b="1" dirty="0"/>
              <a:t>Servers are commodity / utility resources, and not at all strategic.</a:t>
            </a:r>
          </a:p>
          <a:p>
            <a:pPr marL="0" indent="0">
              <a:buNone/>
            </a:pPr>
            <a:endParaRPr lang="en-US" sz="3200" dirty="0"/>
          </a:p>
          <a:p>
            <a:endParaRPr lang="en-US" sz="3200" dirty="0"/>
          </a:p>
        </p:txBody>
      </p:sp>
    </p:spTree>
    <p:extLst>
      <p:ext uri="{BB962C8B-B14F-4D97-AF65-F5344CB8AC3E}">
        <p14:creationId xmlns:p14="http://schemas.microsoft.com/office/powerpoint/2010/main" val="16426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Servers like Cattle, Not Pets</a:t>
            </a:r>
          </a:p>
        </p:txBody>
      </p:sp>
      <p:sp>
        <p:nvSpPr>
          <p:cNvPr id="3" name="Content Placeholder 2"/>
          <p:cNvSpPr>
            <a:spLocks noGrp="1"/>
          </p:cNvSpPr>
          <p:nvPr>
            <p:ph idx="1"/>
          </p:nvPr>
        </p:nvSpPr>
        <p:spPr>
          <a:xfrm>
            <a:off x="4189862" y="1825624"/>
            <a:ext cx="7163937" cy="4588823"/>
          </a:xfrm>
        </p:spPr>
        <p:txBody>
          <a:bodyPr>
            <a:normAutofit fontScale="85000" lnSpcReduction="20000"/>
          </a:bodyPr>
          <a:lstStyle/>
          <a:p>
            <a:r>
              <a:rPr lang="en-US" sz="3800" dirty="0"/>
              <a:t>Pet servers </a:t>
            </a:r>
            <a:endParaRPr lang="en-US" dirty="0"/>
          </a:p>
          <a:p>
            <a:pPr lvl="1"/>
            <a:r>
              <a:rPr lang="en-US" dirty="0"/>
              <a:t>Few of them</a:t>
            </a:r>
          </a:p>
          <a:p>
            <a:pPr lvl="1"/>
            <a:r>
              <a:rPr lang="en-US" dirty="0"/>
              <a:t>Are given names like mail.mycompany.com</a:t>
            </a:r>
          </a:p>
          <a:p>
            <a:pPr lvl="1"/>
            <a:r>
              <a:rPr lang="en-US" dirty="0"/>
              <a:t>Are built to solve the task at hand (email)</a:t>
            </a:r>
          </a:p>
          <a:p>
            <a:pPr lvl="1"/>
            <a:r>
              <a:rPr lang="en-US" dirty="0"/>
              <a:t>When they are “sick” we “nurse them back to health”</a:t>
            </a:r>
            <a:br>
              <a:rPr lang="en-US" dirty="0"/>
            </a:br>
            <a:endParaRPr lang="en-US" dirty="0"/>
          </a:p>
          <a:p>
            <a:r>
              <a:rPr lang="en-US" sz="3800" dirty="0"/>
              <a:t>Cattle servers</a:t>
            </a:r>
            <a:endParaRPr lang="en-US" dirty="0"/>
          </a:p>
          <a:p>
            <a:pPr lvl="1"/>
            <a:r>
              <a:rPr lang="en-US" dirty="0"/>
              <a:t>Lots of them</a:t>
            </a:r>
          </a:p>
          <a:p>
            <a:pPr lvl="1"/>
            <a:r>
              <a:rPr lang="en-US" dirty="0"/>
              <a:t>Are given numbers like s0045.mycompany.com</a:t>
            </a:r>
          </a:p>
          <a:p>
            <a:pPr lvl="1"/>
            <a:r>
              <a:rPr lang="en-US" dirty="0"/>
              <a:t>Are built to do the same thing: compute and storage</a:t>
            </a:r>
          </a:p>
          <a:p>
            <a:pPr lvl="1"/>
            <a:r>
              <a:rPr lang="en-US" dirty="0"/>
              <a:t>When they are “sick” we “take them out of commission” and replace with another.</a:t>
            </a:r>
          </a:p>
        </p:txBody>
      </p:sp>
      <p:pic>
        <p:nvPicPr>
          <p:cNvPr id="1026" name="Picture 2" descr="Image result for pets"/>
          <p:cNvPicPr>
            <a:picLocks noChangeAspect="1" noChangeArrowheads="1"/>
          </p:cNvPicPr>
          <p:nvPr/>
        </p:nvPicPr>
        <p:blipFill rotWithShape="1">
          <a:blip r:embed="rId3">
            <a:extLst>
              <a:ext uri="{28A0092B-C50C-407E-A947-70E740481C1C}">
                <a14:useLocalDpi xmlns:a14="http://schemas.microsoft.com/office/drawing/2010/main" val="0"/>
              </a:ext>
            </a:extLst>
          </a:blip>
          <a:srcRect t="20484" b="8358"/>
          <a:stretch/>
        </p:blipFill>
        <p:spPr bwMode="auto">
          <a:xfrm>
            <a:off x="838200" y="1690688"/>
            <a:ext cx="3074186" cy="21972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ttle he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20035"/>
            <a:ext cx="3099235" cy="218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43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ta center  two 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31" y="112546"/>
            <a:ext cx="11973179" cy="6745453"/>
          </a:xfrm>
          <a:prstGeom prst="rect">
            <a:avLst/>
          </a:prstGeom>
          <a:noFill/>
          <a:extLst>
            <a:ext uri="{909E8E84-426E-40DD-AFC4-6F175D3DCCD1}">
              <a14:hiddenFill xmlns:a14="http://schemas.microsoft.com/office/drawing/2010/main">
                <a:solidFill>
                  <a:srgbClr val="FFFFFF"/>
                </a:solidFill>
              </a14:hiddenFill>
            </a:ext>
          </a:extLst>
        </p:spPr>
      </p:pic>
      <p:sp>
        <p:nvSpPr>
          <p:cNvPr id="4" name="Oval Callout 3"/>
          <p:cNvSpPr/>
          <p:nvPr/>
        </p:nvSpPr>
        <p:spPr>
          <a:xfrm>
            <a:off x="8857397" y="112546"/>
            <a:ext cx="3111689" cy="1839084"/>
          </a:xfrm>
          <a:prstGeom prst="wedgeEllipseCallout">
            <a:avLst>
              <a:gd name="adj1" fmla="val -87367"/>
              <a:gd name="adj2" fmla="val 7753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Which one of these runs our email?</a:t>
            </a:r>
          </a:p>
        </p:txBody>
      </p:sp>
      <p:sp>
        <p:nvSpPr>
          <p:cNvPr id="6" name="Oval Callout 5"/>
          <p:cNvSpPr/>
          <p:nvPr/>
        </p:nvSpPr>
        <p:spPr>
          <a:xfrm>
            <a:off x="357118" y="3106548"/>
            <a:ext cx="3111689" cy="1839084"/>
          </a:xfrm>
          <a:prstGeom prst="wedgeEllipseCallout">
            <a:avLst>
              <a:gd name="adj1" fmla="val 100790"/>
              <a:gd name="adj2" fmla="val -864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Any of them!</a:t>
            </a:r>
          </a:p>
        </p:txBody>
      </p:sp>
    </p:spTree>
    <p:extLst>
      <p:ext uri="{BB962C8B-B14F-4D97-AF65-F5344CB8AC3E}">
        <p14:creationId xmlns:p14="http://schemas.microsoft.com/office/powerpoint/2010/main" val="33161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and Containerization</a:t>
            </a:r>
            <a:endParaRPr lang="en-US" dirty="0"/>
          </a:p>
        </p:txBody>
      </p:sp>
      <p:sp>
        <p:nvSpPr>
          <p:cNvPr id="15" name="Text Placeholder 14"/>
          <p:cNvSpPr>
            <a:spLocks noGrp="1"/>
          </p:cNvSpPr>
          <p:nvPr>
            <p:ph type="body" idx="1"/>
          </p:nvPr>
        </p:nvSpPr>
        <p:spPr/>
        <p:txBody>
          <a:bodyPr/>
          <a:lstStyle/>
          <a:p>
            <a:r>
              <a:rPr lang="en-US" dirty="0" smtClean="0"/>
              <a:t>Virtualization</a:t>
            </a:r>
            <a:endParaRPr lang="en-US" dirty="0"/>
          </a:p>
        </p:txBody>
      </p:sp>
      <p:sp>
        <p:nvSpPr>
          <p:cNvPr id="16" name="Content Placeholder 15"/>
          <p:cNvSpPr>
            <a:spLocks noGrp="1"/>
          </p:cNvSpPr>
          <p:nvPr>
            <p:ph sz="half" idx="2"/>
          </p:nvPr>
        </p:nvSpPr>
        <p:spPr/>
        <p:txBody>
          <a:bodyPr/>
          <a:lstStyle/>
          <a:p>
            <a:endParaRPr lang="en-US"/>
          </a:p>
        </p:txBody>
      </p:sp>
      <p:sp>
        <p:nvSpPr>
          <p:cNvPr id="17" name="Text Placeholder 16"/>
          <p:cNvSpPr>
            <a:spLocks noGrp="1"/>
          </p:cNvSpPr>
          <p:nvPr>
            <p:ph type="body" sz="quarter" idx="3"/>
          </p:nvPr>
        </p:nvSpPr>
        <p:spPr/>
        <p:txBody>
          <a:bodyPr/>
          <a:lstStyle/>
          <a:p>
            <a:r>
              <a:rPr lang="en-US" dirty="0" smtClean="0"/>
              <a:t>Containerization</a:t>
            </a:r>
            <a:endParaRPr lang="en-US" dirty="0"/>
          </a:p>
        </p:txBody>
      </p:sp>
      <p:sp>
        <p:nvSpPr>
          <p:cNvPr id="18" name="Content Placeholder 17"/>
          <p:cNvSpPr>
            <a:spLocks noGrp="1"/>
          </p:cNvSpPr>
          <p:nvPr>
            <p:ph sz="quarter" idx="4"/>
          </p:nvPr>
        </p:nvSpPr>
        <p:spPr/>
        <p:txBody>
          <a:bodyPr/>
          <a:lstStyle/>
          <a:p>
            <a:endParaRPr lang="en-US"/>
          </a:p>
        </p:txBody>
      </p:sp>
      <p:sp>
        <p:nvSpPr>
          <p:cNvPr id="4" name="Rectangle 3">
            <a:extLst>
              <a:ext uri="{FF2B5EF4-FFF2-40B4-BE49-F238E27FC236}">
                <a16:creationId xmlns:a16="http://schemas.microsoft.com/office/drawing/2014/main" id="{1781908B-77F0-4DA8-9485-F1DE6AB15603}"/>
              </a:ext>
            </a:extLst>
          </p:cNvPr>
          <p:cNvSpPr/>
          <p:nvPr/>
        </p:nvSpPr>
        <p:spPr>
          <a:xfrm>
            <a:off x="930362" y="3057496"/>
            <a:ext cx="1468231"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Web</a:t>
            </a:r>
            <a:br>
              <a:rPr lang="en-US" sz="1600" dirty="0"/>
            </a:br>
            <a:r>
              <a:rPr lang="en-US" sz="1600" dirty="0"/>
              <a:t>Server</a:t>
            </a:r>
          </a:p>
        </p:txBody>
      </p:sp>
      <p:sp>
        <p:nvSpPr>
          <p:cNvPr id="5" name="Rectangle 4">
            <a:extLst>
              <a:ext uri="{FF2B5EF4-FFF2-40B4-BE49-F238E27FC236}">
                <a16:creationId xmlns:a16="http://schemas.microsoft.com/office/drawing/2014/main" id="{7CFD5206-6147-41CD-85CC-310DE9955B54}"/>
              </a:ext>
            </a:extLst>
          </p:cNvPr>
          <p:cNvSpPr/>
          <p:nvPr/>
        </p:nvSpPr>
        <p:spPr>
          <a:xfrm>
            <a:off x="919212" y="3647890"/>
            <a:ext cx="1468232"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Web App</a:t>
            </a:r>
            <a:endParaRPr lang="en-US" sz="1600" dirty="0"/>
          </a:p>
        </p:txBody>
      </p:sp>
      <p:sp>
        <p:nvSpPr>
          <p:cNvPr id="6" name="Rectangle 5">
            <a:extLst>
              <a:ext uri="{FF2B5EF4-FFF2-40B4-BE49-F238E27FC236}">
                <a16:creationId xmlns:a16="http://schemas.microsoft.com/office/drawing/2014/main" id="{60925848-910F-4CFD-AC4D-706ABAA1600A}"/>
              </a:ext>
            </a:extLst>
          </p:cNvPr>
          <p:cNvSpPr/>
          <p:nvPr/>
        </p:nvSpPr>
        <p:spPr>
          <a:xfrm>
            <a:off x="930363" y="4306375"/>
            <a:ext cx="1457081"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Linux (OS)</a:t>
            </a:r>
          </a:p>
        </p:txBody>
      </p:sp>
      <p:sp>
        <p:nvSpPr>
          <p:cNvPr id="7" name="Rectangle 6">
            <a:extLst>
              <a:ext uri="{FF2B5EF4-FFF2-40B4-BE49-F238E27FC236}">
                <a16:creationId xmlns:a16="http://schemas.microsoft.com/office/drawing/2014/main" id="{4E42AA28-D65D-4C8F-9285-8604107FAB7D}"/>
              </a:ext>
            </a:extLst>
          </p:cNvPr>
          <p:cNvSpPr/>
          <p:nvPr/>
        </p:nvSpPr>
        <p:spPr>
          <a:xfrm>
            <a:off x="937531" y="4917230"/>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VMWare ESX (Hypervisor)</a:t>
            </a:r>
          </a:p>
        </p:txBody>
      </p:sp>
      <p:sp>
        <p:nvSpPr>
          <p:cNvPr id="8" name="Rectangle 7">
            <a:extLst>
              <a:ext uri="{FF2B5EF4-FFF2-40B4-BE49-F238E27FC236}">
                <a16:creationId xmlns:a16="http://schemas.microsoft.com/office/drawing/2014/main" id="{46CD7387-B862-4E0E-93C4-40C324807ACF}"/>
              </a:ext>
            </a:extLst>
          </p:cNvPr>
          <p:cNvSpPr/>
          <p:nvPr/>
        </p:nvSpPr>
        <p:spPr>
          <a:xfrm>
            <a:off x="937530" y="5426524"/>
            <a:ext cx="4379914" cy="4367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Dell PowerEdge (Hardware)</a:t>
            </a:r>
          </a:p>
        </p:txBody>
      </p:sp>
      <p:sp>
        <p:nvSpPr>
          <p:cNvPr id="9" name="Rectangle 8">
            <a:extLst>
              <a:ext uri="{FF2B5EF4-FFF2-40B4-BE49-F238E27FC236}">
                <a16:creationId xmlns:a16="http://schemas.microsoft.com/office/drawing/2014/main" id="{5E82C590-DDFF-4C54-B7BF-398623D07DD6}"/>
              </a:ext>
            </a:extLst>
          </p:cNvPr>
          <p:cNvSpPr/>
          <p:nvPr/>
        </p:nvSpPr>
        <p:spPr>
          <a:xfrm>
            <a:off x="3920602" y="4327942"/>
            <a:ext cx="1396842"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Linux (OS)</a:t>
            </a:r>
          </a:p>
        </p:txBody>
      </p:sp>
      <p:sp>
        <p:nvSpPr>
          <p:cNvPr id="10" name="Rectangle 9">
            <a:extLst>
              <a:ext uri="{FF2B5EF4-FFF2-40B4-BE49-F238E27FC236}">
                <a16:creationId xmlns:a16="http://schemas.microsoft.com/office/drawing/2014/main" id="{5EFDF07D-9327-4DEF-AE3D-76770503D361}"/>
              </a:ext>
            </a:extLst>
          </p:cNvPr>
          <p:cNvSpPr/>
          <p:nvPr/>
        </p:nvSpPr>
        <p:spPr>
          <a:xfrm>
            <a:off x="2455602" y="4320304"/>
            <a:ext cx="1396842"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Linux (OS)</a:t>
            </a:r>
          </a:p>
        </p:txBody>
      </p:sp>
      <p:sp>
        <p:nvSpPr>
          <p:cNvPr id="11" name="Rectangle 10">
            <a:extLst>
              <a:ext uri="{FF2B5EF4-FFF2-40B4-BE49-F238E27FC236}">
                <a16:creationId xmlns:a16="http://schemas.microsoft.com/office/drawing/2014/main" id="{6FE72299-02DD-440A-BA28-9D05BE9C1035}"/>
              </a:ext>
            </a:extLst>
          </p:cNvPr>
          <p:cNvSpPr/>
          <p:nvPr/>
        </p:nvSpPr>
        <p:spPr>
          <a:xfrm>
            <a:off x="2455602" y="3647890"/>
            <a:ext cx="1393608"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DNS</a:t>
            </a:r>
            <a:endParaRPr lang="en-US" sz="1600" dirty="0"/>
          </a:p>
        </p:txBody>
      </p:sp>
      <p:sp>
        <p:nvSpPr>
          <p:cNvPr id="12" name="Rectangle 11">
            <a:extLst>
              <a:ext uri="{FF2B5EF4-FFF2-40B4-BE49-F238E27FC236}">
                <a16:creationId xmlns:a16="http://schemas.microsoft.com/office/drawing/2014/main" id="{E1CE62E0-5F9C-400C-AF8B-E20F405D6E18}"/>
              </a:ext>
            </a:extLst>
          </p:cNvPr>
          <p:cNvSpPr/>
          <p:nvPr/>
        </p:nvSpPr>
        <p:spPr>
          <a:xfrm>
            <a:off x="3917368" y="3647890"/>
            <a:ext cx="1400075"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Database</a:t>
            </a:r>
            <a:endParaRPr lang="en-US" sz="1600" dirty="0"/>
          </a:p>
        </p:txBody>
      </p:sp>
      <p:sp>
        <p:nvSpPr>
          <p:cNvPr id="13" name="Rectangle 12">
            <a:extLst>
              <a:ext uri="{FF2B5EF4-FFF2-40B4-BE49-F238E27FC236}">
                <a16:creationId xmlns:a16="http://schemas.microsoft.com/office/drawing/2014/main" id="{6E72CDA3-7F22-401E-A361-6216285B1B5B}"/>
              </a:ext>
            </a:extLst>
          </p:cNvPr>
          <p:cNvSpPr/>
          <p:nvPr/>
        </p:nvSpPr>
        <p:spPr>
          <a:xfrm>
            <a:off x="3923835" y="3050109"/>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Database</a:t>
            </a:r>
            <a:br>
              <a:rPr lang="en-US" sz="1600" dirty="0"/>
            </a:br>
            <a:r>
              <a:rPr lang="en-US" sz="1600" dirty="0"/>
              <a:t>Server</a:t>
            </a:r>
          </a:p>
        </p:txBody>
      </p:sp>
      <p:sp>
        <p:nvSpPr>
          <p:cNvPr id="14" name="Rectangle 13">
            <a:extLst>
              <a:ext uri="{FF2B5EF4-FFF2-40B4-BE49-F238E27FC236}">
                <a16:creationId xmlns:a16="http://schemas.microsoft.com/office/drawing/2014/main" id="{3767037C-0EE6-416E-8DD4-E468E6862D4C}"/>
              </a:ext>
            </a:extLst>
          </p:cNvPr>
          <p:cNvSpPr/>
          <p:nvPr/>
        </p:nvSpPr>
        <p:spPr>
          <a:xfrm>
            <a:off x="2455602" y="3053388"/>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DNS</a:t>
            </a:r>
            <a:br>
              <a:rPr lang="en-US" sz="1600" dirty="0"/>
            </a:br>
            <a:r>
              <a:rPr lang="en-US" sz="1600" dirty="0"/>
              <a:t>Server</a:t>
            </a:r>
          </a:p>
        </p:txBody>
      </p:sp>
      <p:sp>
        <p:nvSpPr>
          <p:cNvPr id="19" name="Rectangle 18">
            <a:extLst>
              <a:ext uri="{FF2B5EF4-FFF2-40B4-BE49-F238E27FC236}">
                <a16:creationId xmlns:a16="http://schemas.microsoft.com/office/drawing/2014/main" id="{308A70A5-A341-45BE-B636-904765790361}"/>
              </a:ext>
            </a:extLst>
          </p:cNvPr>
          <p:cNvSpPr/>
          <p:nvPr/>
        </p:nvSpPr>
        <p:spPr>
          <a:xfrm>
            <a:off x="6416763" y="2889525"/>
            <a:ext cx="1468231"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Web</a:t>
            </a:r>
            <a:br>
              <a:rPr lang="en-US" sz="1600" dirty="0"/>
            </a:br>
            <a:r>
              <a:rPr lang="en-US" sz="1600" dirty="0"/>
              <a:t>Server</a:t>
            </a:r>
          </a:p>
        </p:txBody>
      </p:sp>
      <p:sp>
        <p:nvSpPr>
          <p:cNvPr id="20" name="Rectangle 19">
            <a:extLst>
              <a:ext uri="{FF2B5EF4-FFF2-40B4-BE49-F238E27FC236}">
                <a16:creationId xmlns:a16="http://schemas.microsoft.com/office/drawing/2014/main" id="{B5325AFC-9984-46E3-A8B4-004505E3DB94}"/>
              </a:ext>
            </a:extLst>
          </p:cNvPr>
          <p:cNvSpPr/>
          <p:nvPr/>
        </p:nvSpPr>
        <p:spPr>
          <a:xfrm>
            <a:off x="6405613" y="3479919"/>
            <a:ext cx="1468232"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Web App</a:t>
            </a:r>
            <a:endParaRPr lang="en-US" sz="1600" dirty="0"/>
          </a:p>
        </p:txBody>
      </p:sp>
      <p:sp>
        <p:nvSpPr>
          <p:cNvPr id="21" name="Rectangle 20">
            <a:extLst>
              <a:ext uri="{FF2B5EF4-FFF2-40B4-BE49-F238E27FC236}">
                <a16:creationId xmlns:a16="http://schemas.microsoft.com/office/drawing/2014/main" id="{133D0D41-F166-4AE4-9651-C0D3BD5C8551}"/>
              </a:ext>
            </a:extLst>
          </p:cNvPr>
          <p:cNvSpPr/>
          <p:nvPr/>
        </p:nvSpPr>
        <p:spPr>
          <a:xfrm>
            <a:off x="6423932" y="5074584"/>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VMWare ESX (Hypervisor)</a:t>
            </a:r>
          </a:p>
        </p:txBody>
      </p:sp>
      <p:sp>
        <p:nvSpPr>
          <p:cNvPr id="22" name="Rectangle 21">
            <a:extLst>
              <a:ext uri="{FF2B5EF4-FFF2-40B4-BE49-F238E27FC236}">
                <a16:creationId xmlns:a16="http://schemas.microsoft.com/office/drawing/2014/main" id="{BAF6FEF3-92EF-4CE8-BA1A-BE805FC5EC0C}"/>
              </a:ext>
            </a:extLst>
          </p:cNvPr>
          <p:cNvSpPr/>
          <p:nvPr/>
        </p:nvSpPr>
        <p:spPr>
          <a:xfrm>
            <a:off x="6423931" y="5583878"/>
            <a:ext cx="4379914" cy="4367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Dell PowerEdge (Hardware)</a:t>
            </a:r>
          </a:p>
        </p:txBody>
      </p:sp>
      <p:sp>
        <p:nvSpPr>
          <p:cNvPr id="23" name="Rectangle 22">
            <a:extLst>
              <a:ext uri="{FF2B5EF4-FFF2-40B4-BE49-F238E27FC236}">
                <a16:creationId xmlns:a16="http://schemas.microsoft.com/office/drawing/2014/main" id="{1B2C3B55-E92E-48B8-881C-D2926C6C14C8}"/>
              </a:ext>
            </a:extLst>
          </p:cNvPr>
          <p:cNvSpPr/>
          <p:nvPr/>
        </p:nvSpPr>
        <p:spPr>
          <a:xfrm>
            <a:off x="7942003" y="3479919"/>
            <a:ext cx="1393608"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DNS</a:t>
            </a:r>
            <a:endParaRPr lang="en-US" sz="1600" dirty="0"/>
          </a:p>
        </p:txBody>
      </p:sp>
      <p:sp>
        <p:nvSpPr>
          <p:cNvPr id="24" name="Rectangle 23">
            <a:extLst>
              <a:ext uri="{FF2B5EF4-FFF2-40B4-BE49-F238E27FC236}">
                <a16:creationId xmlns:a16="http://schemas.microsoft.com/office/drawing/2014/main" id="{F30C2104-690F-43D8-B4C3-6EA3DECB6E3A}"/>
              </a:ext>
            </a:extLst>
          </p:cNvPr>
          <p:cNvSpPr/>
          <p:nvPr/>
        </p:nvSpPr>
        <p:spPr>
          <a:xfrm>
            <a:off x="9403769" y="3479919"/>
            <a:ext cx="1400075"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Database</a:t>
            </a:r>
            <a:endParaRPr lang="en-US" sz="1600" dirty="0"/>
          </a:p>
        </p:txBody>
      </p:sp>
      <p:sp>
        <p:nvSpPr>
          <p:cNvPr id="25" name="Rectangle 24">
            <a:extLst>
              <a:ext uri="{FF2B5EF4-FFF2-40B4-BE49-F238E27FC236}">
                <a16:creationId xmlns:a16="http://schemas.microsoft.com/office/drawing/2014/main" id="{67CADCC9-D6A7-408D-B91F-92CDB8AF70B8}"/>
              </a:ext>
            </a:extLst>
          </p:cNvPr>
          <p:cNvSpPr/>
          <p:nvPr/>
        </p:nvSpPr>
        <p:spPr>
          <a:xfrm>
            <a:off x="9410236" y="2882138"/>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Database</a:t>
            </a:r>
            <a:br>
              <a:rPr lang="en-US" sz="1600" dirty="0"/>
            </a:br>
            <a:r>
              <a:rPr lang="en-US" sz="1600" dirty="0"/>
              <a:t>Server</a:t>
            </a:r>
          </a:p>
        </p:txBody>
      </p:sp>
      <p:sp>
        <p:nvSpPr>
          <p:cNvPr id="26" name="Rectangle 25">
            <a:extLst>
              <a:ext uri="{FF2B5EF4-FFF2-40B4-BE49-F238E27FC236}">
                <a16:creationId xmlns:a16="http://schemas.microsoft.com/office/drawing/2014/main" id="{EA5F440E-91AD-478D-B086-CD8E3E95B543}"/>
              </a:ext>
            </a:extLst>
          </p:cNvPr>
          <p:cNvSpPr/>
          <p:nvPr/>
        </p:nvSpPr>
        <p:spPr>
          <a:xfrm>
            <a:off x="7942003" y="2885417"/>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DNS</a:t>
            </a:r>
            <a:br>
              <a:rPr lang="en-US" sz="1600" dirty="0"/>
            </a:br>
            <a:r>
              <a:rPr lang="en-US" sz="1600" dirty="0"/>
              <a:t>Server</a:t>
            </a:r>
          </a:p>
        </p:txBody>
      </p:sp>
      <p:sp>
        <p:nvSpPr>
          <p:cNvPr id="27" name="Rectangle 26">
            <a:extLst>
              <a:ext uri="{FF2B5EF4-FFF2-40B4-BE49-F238E27FC236}">
                <a16:creationId xmlns:a16="http://schemas.microsoft.com/office/drawing/2014/main" id="{E6B30C76-F825-4CF8-AB94-955801AB6C53}"/>
              </a:ext>
            </a:extLst>
          </p:cNvPr>
          <p:cNvSpPr/>
          <p:nvPr/>
        </p:nvSpPr>
        <p:spPr>
          <a:xfrm>
            <a:off x="6418071" y="4576353"/>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Linux (Operating System</a:t>
            </a:r>
          </a:p>
        </p:txBody>
      </p:sp>
      <p:sp>
        <p:nvSpPr>
          <p:cNvPr id="28" name="Rectangle 27">
            <a:extLst>
              <a:ext uri="{FF2B5EF4-FFF2-40B4-BE49-F238E27FC236}">
                <a16:creationId xmlns:a16="http://schemas.microsoft.com/office/drawing/2014/main" id="{C99E6621-682B-4DD5-BE3F-B53BAA6BDE5A}"/>
              </a:ext>
            </a:extLst>
          </p:cNvPr>
          <p:cNvSpPr/>
          <p:nvPr/>
        </p:nvSpPr>
        <p:spPr>
          <a:xfrm>
            <a:off x="6409284" y="4092777"/>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Docker (Container Runtime)</a:t>
            </a:r>
          </a:p>
        </p:txBody>
      </p:sp>
    </p:spTree>
    <p:extLst>
      <p:ext uri="{BB962C8B-B14F-4D97-AF65-F5344CB8AC3E}">
        <p14:creationId xmlns:p14="http://schemas.microsoft.com/office/powerpoint/2010/main" val="318034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TotalTime>
  <Words>924</Words>
  <Application>Microsoft Office PowerPoint</Application>
  <PresentationFormat>Widescreen</PresentationFormat>
  <Paragraphs>126</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IST346: Virtualization and Containerization</vt:lpstr>
      <vt:lpstr>Agenda</vt:lpstr>
      <vt:lpstr>Discussion Questions</vt:lpstr>
      <vt:lpstr>Lab Debrief</vt:lpstr>
      <vt:lpstr>Essential Components of any System</vt:lpstr>
      <vt:lpstr>Infrastructure as Code Methodology</vt:lpstr>
      <vt:lpstr>Treat Servers like Cattle, Not Pets</vt:lpstr>
      <vt:lpstr>PowerPoint Presentation</vt:lpstr>
      <vt:lpstr>Virtualization and Containerization</vt:lpstr>
      <vt:lpstr>Important Concepts</vt:lpstr>
      <vt:lpstr>Docker’s Multiple Meanings</vt:lpstr>
      <vt:lpstr>Demo: Lab Environment</vt:lpstr>
      <vt:lpstr>Group Activity</vt:lpstr>
      <vt:lpstr>Details of Group Activity</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31</cp:revision>
  <dcterms:created xsi:type="dcterms:W3CDTF">2018-06-15T01:33:02Z</dcterms:created>
  <dcterms:modified xsi:type="dcterms:W3CDTF">2018-08-28T18:20:55Z</dcterms:modified>
</cp:coreProperties>
</file>