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1" r:id="rId2"/>
    <p:sldId id="262" r:id="rId3"/>
    <p:sldId id="275" r:id="rId4"/>
    <p:sldId id="276" r:id="rId5"/>
    <p:sldId id="263" r:id="rId6"/>
    <p:sldId id="268" r:id="rId7"/>
    <p:sldId id="273" r:id="rId8"/>
    <p:sldId id="264" r:id="rId9"/>
    <p:sldId id="278" r:id="rId10"/>
    <p:sldId id="277" r:id="rId11"/>
    <p:sldId id="265" r:id="rId12"/>
    <p:sldId id="279" r:id="rId13"/>
    <p:sldId id="266" r:id="rId14"/>
    <p:sldId id="280" r:id="rId15"/>
    <p:sldId id="267" r:id="rId16"/>
    <p:sldId id="281" r:id="rId17"/>
    <p:sldId id="282" r:id="rId18"/>
    <p:sldId id="283"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171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3BC32-A35A-4C27-AE77-051C054FFE9D}"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7190E9A-262F-4B18-BAE0-0A32F8A8C678}">
      <dgm:prSet phldrT="[Text]"/>
      <dgm:spPr/>
      <dgm:t>
        <a:bodyPr/>
        <a:lstStyle/>
        <a:p>
          <a:r>
            <a:rPr lang="en-US" dirty="0"/>
            <a:t>Process Mgmt</a:t>
          </a:r>
        </a:p>
      </dgm:t>
    </dgm:pt>
    <dgm:pt modelId="{96E775C8-8E1A-4873-8595-5A1E3A96358F}" type="parTrans" cxnId="{69DE05DF-AEBC-4C6B-B5BC-8D2B0F6FA2D2}">
      <dgm:prSet/>
      <dgm:spPr/>
      <dgm:t>
        <a:bodyPr/>
        <a:lstStyle/>
        <a:p>
          <a:endParaRPr lang="en-US"/>
        </a:p>
      </dgm:t>
    </dgm:pt>
    <dgm:pt modelId="{721392A4-EC4F-4F36-AF22-7D2E255A89B2}" type="sibTrans" cxnId="{69DE05DF-AEBC-4C6B-B5BC-8D2B0F6FA2D2}">
      <dgm:prSet/>
      <dgm:spPr/>
      <dgm:t>
        <a:bodyPr/>
        <a:lstStyle/>
        <a:p>
          <a:endParaRPr lang="en-US"/>
        </a:p>
      </dgm:t>
    </dgm:pt>
    <dgm:pt modelId="{F074D7E3-2DC8-408D-9BC0-7F19DDFA7C04}">
      <dgm:prSet phldrT="[Text]"/>
      <dgm:spPr/>
      <dgm:t>
        <a:bodyPr/>
        <a:lstStyle/>
        <a:p>
          <a:r>
            <a:rPr lang="en-US" dirty="0"/>
            <a:t>Memory Mgmt</a:t>
          </a:r>
        </a:p>
      </dgm:t>
    </dgm:pt>
    <dgm:pt modelId="{D442F8DB-AFA7-4C4C-BAF3-EF208D3B8255}" type="parTrans" cxnId="{598F8331-28EA-430D-BF86-E327DA552A12}">
      <dgm:prSet/>
      <dgm:spPr/>
      <dgm:t>
        <a:bodyPr/>
        <a:lstStyle/>
        <a:p>
          <a:endParaRPr lang="en-US"/>
        </a:p>
      </dgm:t>
    </dgm:pt>
    <dgm:pt modelId="{04C39F71-0009-4A95-BA60-8A01902E4C70}" type="sibTrans" cxnId="{598F8331-28EA-430D-BF86-E327DA552A12}">
      <dgm:prSet/>
      <dgm:spPr/>
      <dgm:t>
        <a:bodyPr/>
        <a:lstStyle/>
        <a:p>
          <a:endParaRPr lang="en-US"/>
        </a:p>
      </dgm:t>
    </dgm:pt>
    <dgm:pt modelId="{36A2F580-2BEA-4E1F-A3F9-2E37033557E8}">
      <dgm:prSet phldrT="[Text]"/>
      <dgm:spPr/>
      <dgm:t>
        <a:bodyPr/>
        <a:lstStyle/>
        <a:p>
          <a:r>
            <a:rPr lang="en-US" dirty="0"/>
            <a:t>I/O Mgmt</a:t>
          </a:r>
        </a:p>
      </dgm:t>
    </dgm:pt>
    <dgm:pt modelId="{564EAA7E-ED0A-4EFC-8434-F977A49AEF91}" type="parTrans" cxnId="{D80C1CBF-9E87-47DA-B319-7BD8397E9470}">
      <dgm:prSet/>
      <dgm:spPr/>
      <dgm:t>
        <a:bodyPr/>
        <a:lstStyle/>
        <a:p>
          <a:endParaRPr lang="en-US"/>
        </a:p>
      </dgm:t>
    </dgm:pt>
    <dgm:pt modelId="{26E395A4-5130-4193-860C-4ABEE22EFD80}" type="sibTrans" cxnId="{D80C1CBF-9E87-47DA-B319-7BD8397E9470}">
      <dgm:prSet/>
      <dgm:spPr/>
      <dgm:t>
        <a:bodyPr/>
        <a:lstStyle/>
        <a:p>
          <a:endParaRPr lang="en-US"/>
        </a:p>
      </dgm:t>
    </dgm:pt>
    <dgm:pt modelId="{2BDE052F-27C3-49A3-A585-182390A2E003}">
      <dgm:prSet phldrT="[Text]"/>
      <dgm:spPr/>
      <dgm:t>
        <a:bodyPr/>
        <a:lstStyle/>
        <a:p>
          <a:r>
            <a:rPr lang="en-US" dirty="0"/>
            <a:t>Network Mgmt</a:t>
          </a:r>
        </a:p>
      </dgm:t>
    </dgm:pt>
    <dgm:pt modelId="{91160CD3-0549-4679-B4D8-F6AA0E1E07F1}" type="parTrans" cxnId="{C95D9C99-B233-4E49-89F3-BD113D989A49}">
      <dgm:prSet/>
      <dgm:spPr/>
      <dgm:t>
        <a:bodyPr/>
        <a:lstStyle/>
        <a:p>
          <a:endParaRPr lang="en-US"/>
        </a:p>
      </dgm:t>
    </dgm:pt>
    <dgm:pt modelId="{62E9EA60-92B4-4200-9357-F3452A7DFC2A}" type="sibTrans" cxnId="{C95D9C99-B233-4E49-89F3-BD113D989A49}">
      <dgm:prSet/>
      <dgm:spPr/>
      <dgm:t>
        <a:bodyPr/>
        <a:lstStyle/>
        <a:p>
          <a:endParaRPr lang="en-US"/>
        </a:p>
      </dgm:t>
    </dgm:pt>
    <dgm:pt modelId="{ED593C59-D795-40A9-BA42-3B9E2D926C9C}">
      <dgm:prSet phldrT="[Text]"/>
      <dgm:spPr/>
      <dgm:t>
        <a:bodyPr/>
        <a:lstStyle/>
        <a:p>
          <a:r>
            <a:rPr lang="en-US" dirty="0"/>
            <a:t>Security</a:t>
          </a:r>
        </a:p>
      </dgm:t>
    </dgm:pt>
    <dgm:pt modelId="{99BF058D-F143-4CD9-BFA5-558B56253558}" type="parTrans" cxnId="{BD65F3F2-6B67-4328-80CD-89561369E6E9}">
      <dgm:prSet/>
      <dgm:spPr/>
      <dgm:t>
        <a:bodyPr/>
        <a:lstStyle/>
        <a:p>
          <a:endParaRPr lang="en-US"/>
        </a:p>
      </dgm:t>
    </dgm:pt>
    <dgm:pt modelId="{68920748-5382-4AAE-A62D-FE952136F777}" type="sibTrans" cxnId="{BD65F3F2-6B67-4328-80CD-89561369E6E9}">
      <dgm:prSet/>
      <dgm:spPr/>
      <dgm:t>
        <a:bodyPr/>
        <a:lstStyle/>
        <a:p>
          <a:endParaRPr lang="en-US"/>
        </a:p>
      </dgm:t>
    </dgm:pt>
    <dgm:pt modelId="{A065AA96-FCCF-4B59-AC50-58274100676C}" type="pres">
      <dgm:prSet presAssocID="{AF83BC32-A35A-4C27-AE77-051C054FFE9D}" presName="Name0" presStyleCnt="0">
        <dgm:presLayoutVars>
          <dgm:dir/>
          <dgm:resizeHandles val="exact"/>
        </dgm:presLayoutVars>
      </dgm:prSet>
      <dgm:spPr/>
    </dgm:pt>
    <dgm:pt modelId="{88D14515-BD88-411F-85D0-1AD9C3650086}" type="pres">
      <dgm:prSet presAssocID="{AF83BC32-A35A-4C27-AE77-051C054FFE9D}" presName="cycle" presStyleCnt="0"/>
      <dgm:spPr/>
    </dgm:pt>
    <dgm:pt modelId="{5C15FFD1-77B0-4AD1-BDAE-43A6AFCE2C0B}" type="pres">
      <dgm:prSet presAssocID="{E7190E9A-262F-4B18-BAE0-0A32F8A8C678}" presName="nodeFirstNode" presStyleLbl="node1" presStyleIdx="0" presStyleCnt="5">
        <dgm:presLayoutVars>
          <dgm:bulletEnabled val="1"/>
        </dgm:presLayoutVars>
      </dgm:prSet>
      <dgm:spPr/>
    </dgm:pt>
    <dgm:pt modelId="{F00999F7-6317-47AC-A787-0E0BFCCD275C}" type="pres">
      <dgm:prSet presAssocID="{721392A4-EC4F-4F36-AF22-7D2E255A89B2}" presName="sibTransFirstNode" presStyleLbl="bgShp" presStyleIdx="0" presStyleCnt="1"/>
      <dgm:spPr/>
    </dgm:pt>
    <dgm:pt modelId="{D21F2969-AA72-4617-8220-47BE35194A78}" type="pres">
      <dgm:prSet presAssocID="{F074D7E3-2DC8-408D-9BC0-7F19DDFA7C04}" presName="nodeFollowingNodes" presStyleLbl="node1" presStyleIdx="1" presStyleCnt="5">
        <dgm:presLayoutVars>
          <dgm:bulletEnabled val="1"/>
        </dgm:presLayoutVars>
      </dgm:prSet>
      <dgm:spPr/>
    </dgm:pt>
    <dgm:pt modelId="{6C7B7699-4CBF-43B1-9DA7-A458BF97D4B5}" type="pres">
      <dgm:prSet presAssocID="{36A2F580-2BEA-4E1F-A3F9-2E37033557E8}" presName="nodeFollowingNodes" presStyleLbl="node1" presStyleIdx="2" presStyleCnt="5">
        <dgm:presLayoutVars>
          <dgm:bulletEnabled val="1"/>
        </dgm:presLayoutVars>
      </dgm:prSet>
      <dgm:spPr/>
    </dgm:pt>
    <dgm:pt modelId="{539E7A59-EF4C-43F0-A761-A4AAB7735276}" type="pres">
      <dgm:prSet presAssocID="{2BDE052F-27C3-49A3-A585-182390A2E003}" presName="nodeFollowingNodes" presStyleLbl="node1" presStyleIdx="3" presStyleCnt="5">
        <dgm:presLayoutVars>
          <dgm:bulletEnabled val="1"/>
        </dgm:presLayoutVars>
      </dgm:prSet>
      <dgm:spPr/>
    </dgm:pt>
    <dgm:pt modelId="{2E3792BC-0CDF-409D-BBDD-E4E76705A6FA}" type="pres">
      <dgm:prSet presAssocID="{ED593C59-D795-40A9-BA42-3B9E2D926C9C}" presName="nodeFollowingNodes" presStyleLbl="node1" presStyleIdx="4" presStyleCnt="5">
        <dgm:presLayoutVars>
          <dgm:bulletEnabled val="1"/>
        </dgm:presLayoutVars>
      </dgm:prSet>
      <dgm:spPr/>
    </dgm:pt>
  </dgm:ptLst>
  <dgm:cxnLst>
    <dgm:cxn modelId="{954E2105-7A77-4693-B4EF-7E96877EC5C2}" type="presOf" srcId="{721392A4-EC4F-4F36-AF22-7D2E255A89B2}" destId="{F00999F7-6317-47AC-A787-0E0BFCCD275C}" srcOrd="0" destOrd="0" presId="urn:microsoft.com/office/officeart/2005/8/layout/cycle3"/>
    <dgm:cxn modelId="{EF96CF2D-707E-4D79-8D09-4A9DBED73178}" type="presOf" srcId="{E7190E9A-262F-4B18-BAE0-0A32F8A8C678}" destId="{5C15FFD1-77B0-4AD1-BDAE-43A6AFCE2C0B}" srcOrd="0" destOrd="0" presId="urn:microsoft.com/office/officeart/2005/8/layout/cycle3"/>
    <dgm:cxn modelId="{598F8331-28EA-430D-BF86-E327DA552A12}" srcId="{AF83BC32-A35A-4C27-AE77-051C054FFE9D}" destId="{F074D7E3-2DC8-408D-9BC0-7F19DDFA7C04}" srcOrd="1" destOrd="0" parTransId="{D442F8DB-AFA7-4C4C-BAF3-EF208D3B8255}" sibTransId="{04C39F71-0009-4A95-BA60-8A01902E4C70}"/>
    <dgm:cxn modelId="{8ED76834-767C-4CB6-88FB-0558BB0B4846}" type="presOf" srcId="{AF83BC32-A35A-4C27-AE77-051C054FFE9D}" destId="{A065AA96-FCCF-4B59-AC50-58274100676C}" srcOrd="0" destOrd="0" presId="urn:microsoft.com/office/officeart/2005/8/layout/cycle3"/>
    <dgm:cxn modelId="{C95D9C99-B233-4E49-89F3-BD113D989A49}" srcId="{AF83BC32-A35A-4C27-AE77-051C054FFE9D}" destId="{2BDE052F-27C3-49A3-A585-182390A2E003}" srcOrd="3" destOrd="0" parTransId="{91160CD3-0549-4679-B4D8-F6AA0E1E07F1}" sibTransId="{62E9EA60-92B4-4200-9357-F3452A7DFC2A}"/>
    <dgm:cxn modelId="{20A4D2AF-58DC-4215-BBEF-1044956C0511}" type="presOf" srcId="{2BDE052F-27C3-49A3-A585-182390A2E003}" destId="{539E7A59-EF4C-43F0-A761-A4AAB7735276}" srcOrd="0" destOrd="0" presId="urn:microsoft.com/office/officeart/2005/8/layout/cycle3"/>
    <dgm:cxn modelId="{1E1A4CB0-1CBB-4E65-84CD-83EDDADAF707}" type="presOf" srcId="{F074D7E3-2DC8-408D-9BC0-7F19DDFA7C04}" destId="{D21F2969-AA72-4617-8220-47BE35194A78}" srcOrd="0" destOrd="0" presId="urn:microsoft.com/office/officeart/2005/8/layout/cycle3"/>
    <dgm:cxn modelId="{D80C1CBF-9E87-47DA-B319-7BD8397E9470}" srcId="{AF83BC32-A35A-4C27-AE77-051C054FFE9D}" destId="{36A2F580-2BEA-4E1F-A3F9-2E37033557E8}" srcOrd="2" destOrd="0" parTransId="{564EAA7E-ED0A-4EFC-8434-F977A49AEF91}" sibTransId="{26E395A4-5130-4193-860C-4ABEE22EFD80}"/>
    <dgm:cxn modelId="{0CAE16DE-FAC4-4418-86F4-E5E97A8403B0}" type="presOf" srcId="{ED593C59-D795-40A9-BA42-3B9E2D926C9C}" destId="{2E3792BC-0CDF-409D-BBDD-E4E76705A6FA}" srcOrd="0" destOrd="0" presId="urn:microsoft.com/office/officeart/2005/8/layout/cycle3"/>
    <dgm:cxn modelId="{69DE05DF-AEBC-4C6B-B5BC-8D2B0F6FA2D2}" srcId="{AF83BC32-A35A-4C27-AE77-051C054FFE9D}" destId="{E7190E9A-262F-4B18-BAE0-0A32F8A8C678}" srcOrd="0" destOrd="0" parTransId="{96E775C8-8E1A-4873-8595-5A1E3A96358F}" sibTransId="{721392A4-EC4F-4F36-AF22-7D2E255A89B2}"/>
    <dgm:cxn modelId="{BD65F3F2-6B67-4328-80CD-89561369E6E9}" srcId="{AF83BC32-A35A-4C27-AE77-051C054FFE9D}" destId="{ED593C59-D795-40A9-BA42-3B9E2D926C9C}" srcOrd="4" destOrd="0" parTransId="{99BF058D-F143-4CD9-BFA5-558B56253558}" sibTransId="{68920748-5382-4AAE-A62D-FE952136F777}"/>
    <dgm:cxn modelId="{82782DFA-E7A1-4F70-8BE1-7DE05E39D2F7}" type="presOf" srcId="{36A2F580-2BEA-4E1F-A3F9-2E37033557E8}" destId="{6C7B7699-4CBF-43B1-9DA7-A458BF97D4B5}" srcOrd="0" destOrd="0" presId="urn:microsoft.com/office/officeart/2005/8/layout/cycle3"/>
    <dgm:cxn modelId="{41F62885-72A7-4902-B077-EB519DF63A8A}" type="presParOf" srcId="{A065AA96-FCCF-4B59-AC50-58274100676C}" destId="{88D14515-BD88-411F-85D0-1AD9C3650086}" srcOrd="0" destOrd="0" presId="urn:microsoft.com/office/officeart/2005/8/layout/cycle3"/>
    <dgm:cxn modelId="{BCB21B65-AB64-4BB6-8A81-A6909C46DB6A}" type="presParOf" srcId="{88D14515-BD88-411F-85D0-1AD9C3650086}" destId="{5C15FFD1-77B0-4AD1-BDAE-43A6AFCE2C0B}" srcOrd="0" destOrd="0" presId="urn:microsoft.com/office/officeart/2005/8/layout/cycle3"/>
    <dgm:cxn modelId="{1F900175-E5C2-4C39-95A2-D814D4FE11AB}" type="presParOf" srcId="{88D14515-BD88-411F-85D0-1AD9C3650086}" destId="{F00999F7-6317-47AC-A787-0E0BFCCD275C}" srcOrd="1" destOrd="0" presId="urn:microsoft.com/office/officeart/2005/8/layout/cycle3"/>
    <dgm:cxn modelId="{FD859571-72FF-4018-AF8F-7F2AB5DC435E}" type="presParOf" srcId="{88D14515-BD88-411F-85D0-1AD9C3650086}" destId="{D21F2969-AA72-4617-8220-47BE35194A78}" srcOrd="2" destOrd="0" presId="urn:microsoft.com/office/officeart/2005/8/layout/cycle3"/>
    <dgm:cxn modelId="{8DB1CD37-7CF9-47FC-9E46-1C20E777267F}" type="presParOf" srcId="{88D14515-BD88-411F-85D0-1AD9C3650086}" destId="{6C7B7699-4CBF-43B1-9DA7-A458BF97D4B5}" srcOrd="3" destOrd="0" presId="urn:microsoft.com/office/officeart/2005/8/layout/cycle3"/>
    <dgm:cxn modelId="{44F5F3EE-581E-4EDF-A9F5-4F6BE9413873}" type="presParOf" srcId="{88D14515-BD88-411F-85D0-1AD9C3650086}" destId="{539E7A59-EF4C-43F0-A761-A4AAB7735276}" srcOrd="4" destOrd="0" presId="urn:microsoft.com/office/officeart/2005/8/layout/cycle3"/>
    <dgm:cxn modelId="{B1DA630A-65E9-4C6D-B228-402A854D8414}" type="presParOf" srcId="{88D14515-BD88-411F-85D0-1AD9C3650086}" destId="{2E3792BC-0CDF-409D-BBDD-E4E76705A6FA}"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999F7-6317-47AC-A787-0E0BFCCD275C}">
      <dsp:nvSpPr>
        <dsp:cNvPr id="0" name=""/>
        <dsp:cNvSpPr/>
      </dsp:nvSpPr>
      <dsp:spPr>
        <a:xfrm>
          <a:off x="1662986" y="-30900"/>
          <a:ext cx="4903627" cy="4903627"/>
        </a:xfrm>
        <a:prstGeom prst="circularArrow">
          <a:avLst>
            <a:gd name="adj1" fmla="val 5544"/>
            <a:gd name="adj2" fmla="val 330680"/>
            <a:gd name="adj3" fmla="val 13765467"/>
            <a:gd name="adj4" fmla="val 1739233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5FFD1-77B0-4AD1-BDAE-43A6AFCE2C0B}">
      <dsp:nvSpPr>
        <dsp:cNvPr id="0" name=""/>
        <dsp:cNvSpPr/>
      </dsp:nvSpPr>
      <dsp:spPr>
        <a:xfrm>
          <a:off x="2961530" y="511"/>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Process Mgmt</a:t>
          </a:r>
        </a:p>
      </dsp:txBody>
      <dsp:txXfrm>
        <a:off x="3017828" y="56809"/>
        <a:ext cx="2193942" cy="1040673"/>
      </dsp:txXfrm>
    </dsp:sp>
    <dsp:sp modelId="{D21F2969-AA72-4617-8220-47BE35194A78}">
      <dsp:nvSpPr>
        <dsp:cNvPr id="0" name=""/>
        <dsp:cNvSpPr/>
      </dsp:nvSpPr>
      <dsp:spPr>
        <a:xfrm>
          <a:off x="4950284" y="144542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Memory Mgmt</a:t>
          </a:r>
        </a:p>
      </dsp:txBody>
      <dsp:txXfrm>
        <a:off x="5006582" y="1501722"/>
        <a:ext cx="2193942" cy="1040673"/>
      </dsp:txXfrm>
    </dsp:sp>
    <dsp:sp modelId="{6C7B7699-4CBF-43B1-9DA7-A458BF97D4B5}">
      <dsp:nvSpPr>
        <dsp:cNvPr id="0" name=""/>
        <dsp:cNvSpPr/>
      </dsp:nvSpPr>
      <dsp:spPr>
        <a:xfrm>
          <a:off x="4190648" y="378334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I/O Mgmt</a:t>
          </a:r>
        </a:p>
      </dsp:txBody>
      <dsp:txXfrm>
        <a:off x="4246946" y="3839642"/>
        <a:ext cx="2193942" cy="1040673"/>
      </dsp:txXfrm>
    </dsp:sp>
    <dsp:sp modelId="{539E7A59-EF4C-43F0-A761-A4AAB7735276}">
      <dsp:nvSpPr>
        <dsp:cNvPr id="0" name=""/>
        <dsp:cNvSpPr/>
      </dsp:nvSpPr>
      <dsp:spPr>
        <a:xfrm>
          <a:off x="1732413" y="378334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Network Mgmt</a:t>
          </a:r>
        </a:p>
      </dsp:txBody>
      <dsp:txXfrm>
        <a:off x="1788711" y="3839642"/>
        <a:ext cx="2193942" cy="1040673"/>
      </dsp:txXfrm>
    </dsp:sp>
    <dsp:sp modelId="{2E3792BC-0CDF-409D-BBDD-E4E76705A6FA}">
      <dsp:nvSpPr>
        <dsp:cNvPr id="0" name=""/>
        <dsp:cNvSpPr/>
      </dsp:nvSpPr>
      <dsp:spPr>
        <a:xfrm>
          <a:off x="972777" y="144542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Security</a:t>
          </a:r>
        </a:p>
      </dsp:txBody>
      <dsp:txXfrm>
        <a:off x="1029075" y="1501722"/>
        <a:ext cx="2193942" cy="104067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AA06D-030E-49E8-85BD-0D2B59EB9354}" type="datetimeFigureOut">
              <a:rPr lang="en-US" smtClean="0"/>
              <a:t>8/9/2018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DEBD5-C441-437E-B5F1-25029C2490AC}" type="slidenum">
              <a:rPr lang="en-US" smtClean="0"/>
              <a:t>‹#›</a:t>
            </a:fld>
            <a:endParaRPr lang="en-US"/>
          </a:p>
        </p:txBody>
      </p:sp>
    </p:spTree>
    <p:extLst>
      <p:ext uri="{BB962C8B-B14F-4D97-AF65-F5344CB8AC3E}">
        <p14:creationId xmlns:p14="http://schemas.microsoft.com/office/powerpoint/2010/main" val="33727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Process management</a:t>
            </a:r>
          </a:p>
          <a:p>
            <a:r>
              <a:rPr lang="en-US" dirty="0"/>
              <a:t>Memory management</a:t>
            </a:r>
          </a:p>
          <a:p>
            <a:r>
              <a:rPr lang="en-US" dirty="0"/>
              <a:t>I/O and Network Management</a:t>
            </a:r>
          </a:p>
          <a:p>
            <a:r>
              <a:rPr lang="en-US" dirty="0"/>
              <a:t>Protection / Security</a:t>
            </a:r>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165399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2ED112-0BD9-4BD0-80D0-C7322B97983C}"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193457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ED112-0BD9-4BD0-80D0-C7322B97983C}"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84546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ED112-0BD9-4BD0-80D0-C7322B97983C}"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12188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60911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2ED112-0BD9-4BD0-80D0-C7322B97983C}" type="datetimeFigureOut">
              <a:rPr lang="en-US" smtClean="0"/>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335056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2ED112-0BD9-4BD0-80D0-C7322B97983C}"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36869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2ED112-0BD9-4BD0-80D0-C7322B97983C}" type="datetimeFigureOut">
              <a:rPr lang="en-US" smtClean="0"/>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424110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ED112-0BD9-4BD0-80D0-C7322B97983C}" type="datetimeFigureOut">
              <a:rPr lang="en-US" smtClean="0"/>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168329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ED112-0BD9-4BD0-80D0-C7322B97983C}" type="datetimeFigureOut">
              <a:rPr lang="en-US" smtClean="0"/>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216754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2ED112-0BD9-4BD0-80D0-C7322B97983C}"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286286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2ED112-0BD9-4BD0-80D0-C7322B97983C}" type="datetimeFigureOut">
              <a:rPr lang="en-US" smtClean="0"/>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250675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ED112-0BD9-4BD0-80D0-C7322B97983C}" type="datetimeFigureOut">
              <a:rPr lang="en-US" smtClean="0"/>
              <a:t>8/9/2018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AA931-E63E-4020-B682-3ECFF0861A0E}" type="slidenum">
              <a:rPr lang="en-US" smtClean="0"/>
              <a:t>‹#›</a:t>
            </a:fld>
            <a:endParaRPr lang="en-US"/>
          </a:p>
        </p:txBody>
      </p:sp>
    </p:spTree>
    <p:extLst>
      <p:ext uri="{BB962C8B-B14F-4D97-AF65-F5344CB8AC3E}">
        <p14:creationId xmlns:p14="http://schemas.microsoft.com/office/powerpoint/2010/main" val="473006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Operating Systems Architecture</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E9D03844-979A-4CED-84AB-2DD97764A71C}" type="datetime1">
              <a:rPr lang="en-US" smtClean="0"/>
              <a:t>8/9/2018</a:t>
            </a:fld>
            <a:endParaRPr lang="en-US"/>
          </a:p>
        </p:txBody>
      </p:sp>
      <p:sp>
        <p:nvSpPr>
          <p:cNvPr id="3" name="Footer Placeholder 2"/>
          <p:cNvSpPr>
            <a:spLocks noGrp="1"/>
          </p:cNvSpPr>
          <p:nvPr>
            <p:ph type="ftr" sz="quarter" idx="11"/>
          </p:nvPr>
        </p:nvSpPr>
        <p:spPr/>
        <p:txBody>
          <a:bodyPr/>
          <a:lstStyle/>
          <a:p>
            <a:pPr algn="ctr"/>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a:t>
            </a:fld>
            <a:endParaRPr lang="en-US"/>
          </a:p>
        </p:txBody>
      </p:sp>
    </p:spTree>
    <p:extLst>
      <p:ext uri="{BB962C8B-B14F-4D97-AF65-F5344CB8AC3E}">
        <p14:creationId xmlns:p14="http://schemas.microsoft.com/office/powerpoint/2010/main" val="40773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pPr>
            <a:r>
              <a:rPr lang="en-US" altLang="en-US" sz="2000" dirty="0"/>
              <a:t>A process is a program in execution. It is a unit of work within the system. A program is a </a:t>
            </a:r>
            <a:r>
              <a:rPr lang="en-US" altLang="en-US" sz="2000" b="1" i="1" dirty="0">
                <a:solidFill>
                  <a:srgbClr val="FF5A00"/>
                </a:solidFill>
              </a:rPr>
              <a:t>passive entity</a:t>
            </a:r>
            <a:r>
              <a:rPr lang="en-US" altLang="en-US" sz="2000" dirty="0"/>
              <a:t>, a process is </a:t>
            </a:r>
            <a:r>
              <a:rPr lang="en-US" altLang="en-US" sz="2000" dirty="0">
                <a:solidFill>
                  <a:srgbClr val="000000"/>
                </a:solidFill>
              </a:rPr>
              <a:t>an </a:t>
            </a:r>
            <a:r>
              <a:rPr lang="en-US" altLang="en-US" sz="2000" b="1" i="1" dirty="0">
                <a:solidFill>
                  <a:srgbClr val="FF5A00"/>
                </a:solidFill>
              </a:rPr>
              <a:t>active entity</a:t>
            </a:r>
            <a:r>
              <a:rPr lang="en-US" altLang="en-US" sz="2000" dirty="0"/>
              <a:t>.</a:t>
            </a:r>
          </a:p>
          <a:p>
            <a:pPr>
              <a:lnSpc>
                <a:spcPct val="90000"/>
              </a:lnSpc>
            </a:pPr>
            <a:r>
              <a:rPr lang="en-US" altLang="en-US" sz="2000" dirty="0"/>
              <a:t>A process needs resources to accomplish its task</a:t>
            </a:r>
          </a:p>
          <a:p>
            <a:pPr lvl="1">
              <a:lnSpc>
                <a:spcPct val="90000"/>
              </a:lnSpc>
            </a:pPr>
            <a:r>
              <a:rPr lang="en-US" altLang="en-US" sz="1800" dirty="0"/>
              <a:t>CPU, memory, I/O, files</a:t>
            </a:r>
          </a:p>
          <a:p>
            <a:pPr lvl="1">
              <a:lnSpc>
                <a:spcPct val="90000"/>
              </a:lnSpc>
            </a:pPr>
            <a:r>
              <a:rPr lang="en-US" altLang="en-US" sz="1800" dirty="0"/>
              <a:t>Initialization data</a:t>
            </a:r>
          </a:p>
          <a:p>
            <a:r>
              <a:rPr lang="en-US" sz="2000" dirty="0"/>
              <a:t>Handling programs in initialization, execution, and termination</a:t>
            </a:r>
          </a:p>
          <a:p>
            <a:pPr lvl="1"/>
            <a:r>
              <a:rPr lang="en-US" sz="1800" dirty="0"/>
              <a:t>Task scheduling</a:t>
            </a:r>
          </a:p>
          <a:p>
            <a:pPr lvl="1"/>
            <a:r>
              <a:rPr lang="en-US" sz="1800" dirty="0"/>
              <a:t>Program Execution / Termination</a:t>
            </a:r>
          </a:p>
          <a:p>
            <a:pPr>
              <a:lnSpc>
                <a:spcPct val="90000"/>
              </a:lnSpc>
            </a:pPr>
            <a:r>
              <a:rPr lang="en-US" altLang="en-US" sz="2000" dirty="0"/>
              <a:t>Process termination reclaims any reusable resources</a:t>
            </a:r>
          </a:p>
          <a:p>
            <a:pPr>
              <a:lnSpc>
                <a:spcPct val="90000"/>
              </a:lnSpc>
            </a:pPr>
            <a:r>
              <a:rPr lang="en-US" altLang="en-US" sz="2000" dirty="0"/>
              <a:t>Single-threaded processes have one </a:t>
            </a:r>
            <a:r>
              <a:rPr lang="en-US" altLang="en-US" sz="2000" b="1" dirty="0">
                <a:solidFill>
                  <a:srgbClr val="FF5A00"/>
                </a:solidFill>
              </a:rPr>
              <a:t>program counter</a:t>
            </a:r>
            <a:r>
              <a:rPr lang="en-US" altLang="en-US" sz="1600" b="1" dirty="0"/>
              <a:t> </a:t>
            </a:r>
            <a:r>
              <a:rPr lang="en-US" altLang="en-US" sz="2000" dirty="0"/>
              <a:t>specifying location of next instruction to execute</a:t>
            </a:r>
          </a:p>
          <a:p>
            <a:pPr lvl="1">
              <a:lnSpc>
                <a:spcPct val="90000"/>
              </a:lnSpc>
            </a:pPr>
            <a:r>
              <a:rPr lang="en-US" altLang="en-US" sz="1800" dirty="0"/>
              <a:t>Process executes instructions sequentially, one at a time, until completion</a:t>
            </a:r>
          </a:p>
          <a:p>
            <a:pPr>
              <a:lnSpc>
                <a:spcPct val="90000"/>
              </a:lnSpc>
            </a:pPr>
            <a:r>
              <a:rPr lang="en-US" altLang="en-US" sz="2000" dirty="0"/>
              <a:t>Multi-threaded processes have one program counter per thread</a:t>
            </a:r>
          </a:p>
        </p:txBody>
      </p:sp>
      <p:sp>
        <p:nvSpPr>
          <p:cNvPr id="3" name="Date Placeholder 2"/>
          <p:cNvSpPr>
            <a:spLocks noGrp="1"/>
          </p:cNvSpPr>
          <p:nvPr>
            <p:ph type="dt" sz="half" idx="10"/>
          </p:nvPr>
        </p:nvSpPr>
        <p:spPr/>
        <p:txBody>
          <a:bodyPr/>
          <a:lstStyle/>
          <a:p>
            <a:fld id="{2D4C16BC-65FC-460E-B4B6-21D54248088F}"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10</a:t>
            </a:fld>
            <a:endParaRPr lang="en-US" dirty="0"/>
          </a:p>
        </p:txBody>
      </p:sp>
      <p:sp>
        <p:nvSpPr>
          <p:cNvPr id="6" name="Title 5"/>
          <p:cNvSpPr>
            <a:spLocks noGrp="1"/>
          </p:cNvSpPr>
          <p:nvPr>
            <p:ph type="title"/>
          </p:nvPr>
        </p:nvSpPr>
        <p:spPr/>
        <p:txBody>
          <a:bodyPr/>
          <a:lstStyle/>
          <a:p>
            <a:r>
              <a:rPr lang="en-US" dirty="0"/>
              <a:t>Process Management</a:t>
            </a:r>
          </a:p>
        </p:txBody>
      </p:sp>
    </p:spTree>
    <p:extLst>
      <p:ext uri="{BB962C8B-B14F-4D97-AF65-F5344CB8AC3E}">
        <p14:creationId xmlns:p14="http://schemas.microsoft.com/office/powerpoint/2010/main" val="398059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Multitasking / Multiprocessing</a:t>
            </a:r>
          </a:p>
        </p:txBody>
      </p:sp>
      <p:sp>
        <p:nvSpPr>
          <p:cNvPr id="3" name="Content Placeholder 2"/>
          <p:cNvSpPr>
            <a:spLocks noGrp="1"/>
          </p:cNvSpPr>
          <p:nvPr>
            <p:ph sz="quarter" idx="1"/>
          </p:nvPr>
        </p:nvSpPr>
        <p:spPr/>
        <p:txBody>
          <a:bodyPr>
            <a:normAutofit fontScale="85000" lnSpcReduction="20000"/>
          </a:bodyPr>
          <a:lstStyle/>
          <a:p>
            <a:r>
              <a:rPr lang="en-US" b="1" dirty="0">
                <a:solidFill>
                  <a:srgbClr val="FF5A00"/>
                </a:solidFill>
              </a:rPr>
              <a:t>Multitasking</a:t>
            </a:r>
            <a:r>
              <a:rPr lang="en-US" dirty="0"/>
              <a:t> – each application runs as a separate task</a:t>
            </a:r>
          </a:p>
          <a:p>
            <a:r>
              <a:rPr lang="en-US" b="1" dirty="0">
                <a:solidFill>
                  <a:srgbClr val="FF5A00"/>
                </a:solidFill>
              </a:rPr>
              <a:t>Multithreading</a:t>
            </a:r>
            <a:r>
              <a:rPr lang="en-US" dirty="0"/>
              <a:t> – parts of the same application can run as separate tasks (video and image processing)</a:t>
            </a:r>
          </a:p>
          <a:p>
            <a:r>
              <a:rPr lang="en-US" b="1" dirty="0">
                <a:solidFill>
                  <a:srgbClr val="FF5A00"/>
                </a:solidFill>
              </a:rPr>
              <a:t>Multiprocessing</a:t>
            </a:r>
            <a:r>
              <a:rPr lang="en-US" dirty="0"/>
              <a:t> – when a computer has multiple CPUs / Cores, a single running application can thread across cores</a:t>
            </a:r>
            <a:endParaRPr lang="en-US" altLang="en-US" b="1" dirty="0"/>
          </a:p>
          <a:p>
            <a:r>
              <a:rPr lang="en-US" altLang="en-US" b="1" dirty="0">
                <a:solidFill>
                  <a:srgbClr val="FF5A00"/>
                </a:solidFill>
              </a:rPr>
              <a:t>Multiprocessor</a:t>
            </a:r>
            <a:r>
              <a:rPr lang="en-US" altLang="en-US" dirty="0"/>
              <a:t> systems continue to grow in use and importance.</a:t>
            </a:r>
          </a:p>
          <a:p>
            <a:pPr lvl="1"/>
            <a:r>
              <a:rPr lang="en-US" altLang="en-US" dirty="0"/>
              <a:t>Advantages include:</a:t>
            </a:r>
          </a:p>
          <a:p>
            <a:pPr marL="1200150" lvl="2" indent="-342900">
              <a:buFont typeface="Arial" panose="020B0604020202020204" pitchFamily="34" charset="0"/>
              <a:buAutoNum type="arabicPeriod"/>
            </a:pPr>
            <a:r>
              <a:rPr lang="en-US" altLang="en-US" dirty="0"/>
              <a:t>Increased throughput</a:t>
            </a:r>
          </a:p>
          <a:p>
            <a:pPr marL="1200150" lvl="2" indent="-342900">
              <a:buFont typeface="Arial" panose="020B0604020202020204" pitchFamily="34" charset="0"/>
              <a:buAutoNum type="arabicPeriod"/>
            </a:pPr>
            <a:r>
              <a:rPr lang="en-US" altLang="en-US" dirty="0"/>
              <a:t>Economy of scale</a:t>
            </a:r>
          </a:p>
          <a:p>
            <a:pPr marL="1200150" lvl="2" indent="-342900">
              <a:buFont typeface="Arial" panose="020B0604020202020204" pitchFamily="34" charset="0"/>
              <a:buAutoNum type="arabicPeriod"/>
            </a:pPr>
            <a:r>
              <a:rPr lang="en-US" altLang="en-US" dirty="0"/>
              <a:t>Increased reliability (fault tolerance)</a:t>
            </a:r>
          </a:p>
          <a:p>
            <a:pPr lvl="1"/>
            <a:r>
              <a:rPr lang="en-US" altLang="en-US" dirty="0"/>
              <a:t>Two types:</a:t>
            </a:r>
          </a:p>
          <a:p>
            <a:pPr marL="1200150" lvl="2" indent="-342900">
              <a:buFont typeface="Arial" panose="020B0604020202020204" pitchFamily="34" charset="0"/>
              <a:buAutoNum type="arabicPeriod"/>
            </a:pPr>
            <a:r>
              <a:rPr lang="en-US" altLang="en-US" b="1" dirty="0">
                <a:solidFill>
                  <a:srgbClr val="FF5A00"/>
                </a:solidFill>
              </a:rPr>
              <a:t>Asymmetric Multiprocessing</a:t>
            </a:r>
            <a:r>
              <a:rPr lang="en-US" altLang="en-US" b="1" dirty="0"/>
              <a:t> </a:t>
            </a:r>
            <a:r>
              <a:rPr lang="en-US" altLang="en-US" dirty="0"/>
              <a:t>– each processor is assigned a specific task.</a:t>
            </a:r>
          </a:p>
          <a:p>
            <a:pPr marL="1200150" lvl="2" indent="-342900">
              <a:buFont typeface="Arial" panose="020B0604020202020204" pitchFamily="34" charset="0"/>
              <a:buAutoNum type="arabicPeriod"/>
            </a:pPr>
            <a:r>
              <a:rPr lang="en-US" altLang="en-US" b="1" dirty="0">
                <a:solidFill>
                  <a:srgbClr val="FF5A00"/>
                </a:solidFill>
              </a:rPr>
              <a:t>Symmetric Multiprocessing</a:t>
            </a:r>
            <a:r>
              <a:rPr lang="en-US" altLang="en-US" b="1" dirty="0"/>
              <a:t> </a:t>
            </a:r>
            <a:r>
              <a:rPr lang="en-US" altLang="en-US" dirty="0"/>
              <a:t>– each processor performs all tasks</a:t>
            </a:r>
            <a:endParaRPr lang="en-US" b="1" dirty="0"/>
          </a:p>
          <a:p>
            <a:endParaRPr lang="en-US" dirty="0"/>
          </a:p>
        </p:txBody>
      </p:sp>
      <p:sp>
        <p:nvSpPr>
          <p:cNvPr id="4" name="Date Placeholder 3"/>
          <p:cNvSpPr>
            <a:spLocks noGrp="1"/>
          </p:cNvSpPr>
          <p:nvPr>
            <p:ph type="dt" sz="half" idx="10"/>
          </p:nvPr>
        </p:nvSpPr>
        <p:spPr/>
        <p:txBody>
          <a:bodyPr/>
          <a:lstStyle/>
          <a:p>
            <a:fld id="{6FCDC5C3-DD3F-4D0E-87C4-44D34CA71B04}"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11</a:t>
            </a:fld>
            <a:endParaRPr lang="en-US" dirty="0"/>
          </a:p>
        </p:txBody>
      </p:sp>
    </p:spTree>
    <p:extLst>
      <p:ext uri="{BB962C8B-B14F-4D97-AF65-F5344CB8AC3E}">
        <p14:creationId xmlns:p14="http://schemas.microsoft.com/office/powerpoint/2010/main" val="335545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altLang="en-US" dirty="0"/>
              <a:t>To execute a program all (or part) of the instructions must be in memory</a:t>
            </a:r>
          </a:p>
          <a:p>
            <a:r>
              <a:rPr lang="en-US" altLang="en-US" dirty="0"/>
              <a:t>All (or part) of the data that is needed by the program must be in memory.</a:t>
            </a:r>
            <a:endParaRPr lang="en-US" altLang="en-US" sz="800" dirty="0"/>
          </a:p>
          <a:p>
            <a:r>
              <a:rPr lang="en-US" altLang="en-US" dirty="0"/>
              <a:t>Memory management determines what is in memory and when</a:t>
            </a:r>
          </a:p>
          <a:p>
            <a:pPr lvl="1"/>
            <a:r>
              <a:rPr lang="en-US" altLang="en-US" dirty="0"/>
              <a:t>Optimizing CPU utilization and computer response to users</a:t>
            </a:r>
            <a:endParaRPr lang="en-US" altLang="en-US" sz="800" dirty="0"/>
          </a:p>
          <a:p>
            <a:r>
              <a:rPr lang="en-US" altLang="en-US" dirty="0"/>
              <a:t>Memory management activities</a:t>
            </a:r>
          </a:p>
          <a:p>
            <a:pPr lvl="1"/>
            <a:r>
              <a:rPr lang="en-US" altLang="en-US" dirty="0"/>
              <a:t>Keeps track of which parts of memory are currently being used and by what processes</a:t>
            </a:r>
          </a:p>
          <a:p>
            <a:pPr lvl="1"/>
            <a:r>
              <a:rPr lang="en-US" altLang="en-US" dirty="0"/>
              <a:t>Deciding which processes and data to move into and out of memory</a:t>
            </a:r>
          </a:p>
          <a:p>
            <a:pPr lvl="1"/>
            <a:r>
              <a:rPr lang="en-US" altLang="en-US" dirty="0"/>
              <a:t>Allocating and de-allocating memory space as needed</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12</a:t>
            </a:fld>
            <a:endParaRPr lang="en-US" dirty="0"/>
          </a:p>
        </p:txBody>
      </p:sp>
      <p:sp>
        <p:nvSpPr>
          <p:cNvPr id="6" name="Title 5"/>
          <p:cNvSpPr>
            <a:spLocks noGrp="1"/>
          </p:cNvSpPr>
          <p:nvPr>
            <p:ph type="title"/>
          </p:nvPr>
        </p:nvSpPr>
        <p:spPr/>
        <p:txBody>
          <a:bodyPr/>
          <a:lstStyle/>
          <a:p>
            <a:r>
              <a:rPr lang="en-US" dirty="0"/>
              <a:t>Memory Management</a:t>
            </a:r>
          </a:p>
        </p:txBody>
      </p:sp>
    </p:spTree>
    <p:extLst>
      <p:ext uri="{BB962C8B-B14F-4D97-AF65-F5344CB8AC3E}">
        <p14:creationId xmlns:p14="http://schemas.microsoft.com/office/powerpoint/2010/main" val="8591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(cont.)</a:t>
            </a:r>
          </a:p>
        </p:txBody>
      </p:sp>
      <p:sp>
        <p:nvSpPr>
          <p:cNvPr id="3" name="Content Placeholder 2"/>
          <p:cNvSpPr>
            <a:spLocks noGrp="1"/>
          </p:cNvSpPr>
          <p:nvPr>
            <p:ph sz="quarter" idx="1"/>
          </p:nvPr>
        </p:nvSpPr>
        <p:spPr/>
        <p:txBody>
          <a:bodyPr>
            <a:normAutofit/>
          </a:bodyPr>
          <a:lstStyle/>
          <a:p>
            <a:r>
              <a:rPr lang="en-US" b="1" dirty="0">
                <a:solidFill>
                  <a:srgbClr val="FF5A00"/>
                </a:solidFill>
              </a:rPr>
              <a:t>Virtual memory </a:t>
            </a:r>
            <a:r>
              <a:rPr lang="en-US" dirty="0"/>
              <a:t>– the presentation of more memory to applications than is available by using disk.</a:t>
            </a:r>
          </a:p>
          <a:p>
            <a:r>
              <a:rPr lang="en-US" b="1" dirty="0">
                <a:solidFill>
                  <a:srgbClr val="FF5A00"/>
                </a:solidFill>
              </a:rPr>
              <a:t>Paging</a:t>
            </a:r>
            <a:r>
              <a:rPr lang="en-US" dirty="0"/>
              <a:t> – a block of continuous memory of a predetermined size</a:t>
            </a:r>
          </a:p>
          <a:p>
            <a:r>
              <a:rPr lang="en-US" b="1" dirty="0">
                <a:solidFill>
                  <a:srgbClr val="FF5A00"/>
                </a:solidFill>
              </a:rPr>
              <a:t>Page faults</a:t>
            </a:r>
            <a:r>
              <a:rPr lang="en-US" b="1" dirty="0"/>
              <a:t> </a:t>
            </a:r>
            <a:r>
              <a:rPr lang="en-US" dirty="0"/>
              <a:t>– occurs when an application accesses a page that has been virtualized to disk and therefore needs to be re-loaded back into memory</a:t>
            </a:r>
          </a:p>
          <a:p>
            <a:endParaRPr lang="en-US" dirty="0"/>
          </a:p>
        </p:txBody>
      </p:sp>
      <p:sp>
        <p:nvSpPr>
          <p:cNvPr id="4" name="Date Placeholder 3"/>
          <p:cNvSpPr>
            <a:spLocks noGrp="1"/>
          </p:cNvSpPr>
          <p:nvPr>
            <p:ph type="dt" sz="half" idx="10"/>
          </p:nvPr>
        </p:nvSpPr>
        <p:spPr/>
        <p:txBody>
          <a:bodyPr/>
          <a:lstStyle/>
          <a:p>
            <a:fld id="{75EF060C-3BEC-4922-B183-0D56B78DB122}"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49350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90000"/>
              </a:lnSpc>
            </a:pPr>
            <a:r>
              <a:rPr lang="en-US" altLang="en-US" dirty="0"/>
              <a:t>The OS provides a uniform, logical view of information storage</a:t>
            </a:r>
          </a:p>
          <a:p>
            <a:pPr lvl="1">
              <a:lnSpc>
                <a:spcPct val="90000"/>
              </a:lnSpc>
            </a:pPr>
            <a:r>
              <a:rPr lang="en-US" altLang="en-US" dirty="0"/>
              <a:t>Abstracts physical properties to logical storage unit - files</a:t>
            </a:r>
          </a:p>
          <a:p>
            <a:pPr lvl="1">
              <a:lnSpc>
                <a:spcPct val="90000"/>
              </a:lnSpc>
            </a:pPr>
            <a:r>
              <a:rPr lang="en-US" altLang="en-US" dirty="0"/>
              <a:t>Each medium is controlled by device (i.e., disk drive, tape drive)</a:t>
            </a:r>
          </a:p>
          <a:p>
            <a:pPr>
              <a:lnSpc>
                <a:spcPct val="90000"/>
              </a:lnSpc>
            </a:pPr>
            <a:endParaRPr lang="en-US" altLang="en-US" dirty="0"/>
          </a:p>
          <a:p>
            <a:pPr>
              <a:lnSpc>
                <a:spcPct val="90000"/>
              </a:lnSpc>
            </a:pPr>
            <a:r>
              <a:rPr lang="en-US" altLang="en-US" dirty="0"/>
              <a:t>File-System management</a:t>
            </a:r>
          </a:p>
          <a:p>
            <a:pPr lvl="1">
              <a:lnSpc>
                <a:spcPct val="90000"/>
              </a:lnSpc>
            </a:pPr>
            <a:r>
              <a:rPr lang="en-US" altLang="en-US" dirty="0"/>
              <a:t>Organizing of files, usually into directories</a:t>
            </a:r>
          </a:p>
          <a:p>
            <a:pPr lvl="1">
              <a:lnSpc>
                <a:spcPct val="90000"/>
              </a:lnSpc>
            </a:pPr>
            <a:r>
              <a:rPr lang="en-US" altLang="en-US" dirty="0"/>
              <a:t>Access control to determine who can access what files</a:t>
            </a:r>
          </a:p>
          <a:p>
            <a:pPr lvl="1">
              <a:lnSpc>
                <a:spcPct val="90000"/>
              </a:lnSpc>
            </a:pPr>
            <a:r>
              <a:rPr lang="en-US" altLang="en-US" dirty="0"/>
              <a:t>OS activities include:</a:t>
            </a:r>
          </a:p>
          <a:p>
            <a:pPr lvl="2">
              <a:lnSpc>
                <a:spcPct val="90000"/>
              </a:lnSpc>
            </a:pPr>
            <a:r>
              <a:rPr lang="en-US" altLang="en-US" dirty="0"/>
              <a:t>Creating and deleting files and directories</a:t>
            </a:r>
          </a:p>
          <a:p>
            <a:pPr lvl="2">
              <a:lnSpc>
                <a:spcPct val="90000"/>
              </a:lnSpc>
            </a:pPr>
            <a:r>
              <a:rPr lang="en-US" altLang="en-US" dirty="0"/>
              <a:t>Manipulating files and directories</a:t>
            </a:r>
          </a:p>
          <a:p>
            <a:pPr lvl="2">
              <a:lnSpc>
                <a:spcPct val="90000"/>
              </a:lnSpc>
            </a:pPr>
            <a:r>
              <a:rPr lang="en-US" altLang="en-US" dirty="0"/>
              <a:t>Mapping files onto secondary storage</a:t>
            </a:r>
          </a:p>
          <a:p>
            <a:pPr lvl="2">
              <a:lnSpc>
                <a:spcPct val="90000"/>
              </a:lnSpc>
            </a:pPr>
            <a:r>
              <a:rPr lang="en-US" altLang="en-US" dirty="0"/>
              <a:t>Backup files (locally or to separate, non-volatile storage media)</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14</a:t>
            </a:fld>
            <a:endParaRPr lang="en-US" dirty="0"/>
          </a:p>
        </p:txBody>
      </p:sp>
      <p:sp>
        <p:nvSpPr>
          <p:cNvPr id="6" name="Title 5"/>
          <p:cNvSpPr>
            <a:spLocks noGrp="1"/>
          </p:cNvSpPr>
          <p:nvPr>
            <p:ph type="title"/>
          </p:nvPr>
        </p:nvSpPr>
        <p:spPr/>
        <p:txBody>
          <a:bodyPr/>
          <a:lstStyle/>
          <a:p>
            <a:r>
              <a:rPr lang="en-US" dirty="0"/>
              <a:t>Storage Management</a:t>
            </a:r>
          </a:p>
        </p:txBody>
      </p:sp>
    </p:spTree>
    <p:extLst>
      <p:ext uri="{BB962C8B-B14F-4D97-AF65-F5344CB8AC3E}">
        <p14:creationId xmlns:p14="http://schemas.microsoft.com/office/powerpoint/2010/main" val="241650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and Network Management</a:t>
            </a:r>
          </a:p>
        </p:txBody>
      </p:sp>
      <p:sp>
        <p:nvSpPr>
          <p:cNvPr id="3" name="Content Placeholder 2"/>
          <p:cNvSpPr>
            <a:spLocks noGrp="1"/>
          </p:cNvSpPr>
          <p:nvPr>
            <p:ph sz="quarter" idx="1"/>
          </p:nvPr>
        </p:nvSpPr>
        <p:spPr/>
        <p:txBody>
          <a:bodyPr>
            <a:normAutofit fontScale="70000" lnSpcReduction="20000"/>
          </a:bodyPr>
          <a:lstStyle/>
          <a:p>
            <a:r>
              <a:rPr lang="en-US" b="1" dirty="0">
                <a:solidFill>
                  <a:srgbClr val="FF5A00"/>
                </a:solidFill>
              </a:rPr>
              <a:t>Disk management functions</a:t>
            </a:r>
            <a:r>
              <a:rPr lang="en-US" b="1" dirty="0"/>
              <a:t> </a:t>
            </a:r>
            <a:r>
              <a:rPr lang="en-US" dirty="0"/>
              <a:t>such as free space management, storage allocation, de-fragmentation.</a:t>
            </a:r>
          </a:p>
          <a:p>
            <a:r>
              <a:rPr lang="en-US" b="1" dirty="0">
                <a:solidFill>
                  <a:srgbClr val="FF5A00"/>
                </a:solidFill>
              </a:rPr>
              <a:t>Hardware Devices</a:t>
            </a:r>
            <a:r>
              <a:rPr lang="en-US" dirty="0"/>
              <a:t> – Device drivers provide an interface for interaction between the device and the operating system. </a:t>
            </a:r>
          </a:p>
          <a:p>
            <a:r>
              <a:rPr lang="en-US" b="1" dirty="0">
                <a:solidFill>
                  <a:srgbClr val="FF5A00"/>
                </a:solidFill>
              </a:rPr>
              <a:t>Networking</a:t>
            </a:r>
            <a:r>
              <a:rPr lang="en-US" dirty="0"/>
              <a:t> – implementation of network protocols for computer to computer communication</a:t>
            </a:r>
          </a:p>
          <a:p>
            <a:endParaRPr lang="en-US" altLang="en-US" dirty="0"/>
          </a:p>
          <a:p>
            <a:r>
              <a:rPr lang="en-US" altLang="en-US" dirty="0"/>
              <a:t>One purpose of an OS is to obfuscate hardware devices from the user</a:t>
            </a:r>
          </a:p>
          <a:p>
            <a:r>
              <a:rPr lang="en-US" altLang="en-US" dirty="0"/>
              <a:t>I/O </a:t>
            </a:r>
            <a:r>
              <a:rPr lang="en-US" altLang="en-US"/>
              <a:t>subsystem is responsible </a:t>
            </a:r>
            <a:r>
              <a:rPr lang="en-US" altLang="en-US" dirty="0"/>
              <a:t>for</a:t>
            </a:r>
          </a:p>
          <a:p>
            <a:pPr lvl="1"/>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dirty="0"/>
              <a:t>General device-driver interface</a:t>
            </a:r>
          </a:p>
          <a:p>
            <a:pPr lvl="1"/>
            <a:r>
              <a:rPr lang="en-US" altLang="en-US" dirty="0"/>
              <a:t>Drivers for specific hardware devices</a:t>
            </a:r>
          </a:p>
          <a:p>
            <a:endParaRPr lang="en-US" b="1" dirty="0"/>
          </a:p>
        </p:txBody>
      </p:sp>
      <p:sp>
        <p:nvSpPr>
          <p:cNvPr id="4" name="Date Placeholder 3"/>
          <p:cNvSpPr>
            <a:spLocks noGrp="1"/>
          </p:cNvSpPr>
          <p:nvPr>
            <p:ph type="dt" sz="half" idx="10"/>
          </p:nvPr>
        </p:nvSpPr>
        <p:spPr/>
        <p:txBody>
          <a:bodyPr/>
          <a:lstStyle/>
          <a:p>
            <a:fld id="{A13DDFC4-04E2-4365-89E4-6BB3B11AD251}"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3688347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90000"/>
              </a:lnSpc>
            </a:pPr>
            <a:r>
              <a:rPr lang="en-US" altLang="en-US" b="1" dirty="0">
                <a:solidFill>
                  <a:srgbClr val="FF5A00"/>
                </a:solidFill>
              </a:rPr>
              <a:t>Protection</a:t>
            </a:r>
            <a:r>
              <a:rPr lang="en-US" altLang="en-US" b="1" dirty="0">
                <a:solidFill>
                  <a:srgbClr val="3366FF"/>
                </a:solidFill>
              </a:rPr>
              <a:t> </a:t>
            </a:r>
            <a:r>
              <a:rPr lang="en-US" altLang="en-US" dirty="0"/>
              <a:t>– any mechanism for controlling access of processes or users to resources defined by the OS</a:t>
            </a:r>
            <a:endParaRPr lang="en-US" altLang="en-US" sz="800" dirty="0"/>
          </a:p>
          <a:p>
            <a:pPr>
              <a:lnSpc>
                <a:spcPct val="90000"/>
              </a:lnSpc>
            </a:pPr>
            <a:r>
              <a:rPr lang="en-US" altLang="en-US" b="1" dirty="0">
                <a:solidFill>
                  <a:srgbClr val="FF5A00"/>
                </a:solidFill>
              </a:rPr>
              <a:t>Security</a:t>
            </a:r>
            <a:r>
              <a:rPr lang="en-US" altLang="en-US" b="1" dirty="0">
                <a:solidFill>
                  <a:srgbClr val="3366FF"/>
                </a:solidFill>
              </a:rPr>
              <a:t> </a:t>
            </a:r>
            <a:r>
              <a:rPr lang="en-US" altLang="en-US" dirty="0"/>
              <a:t>– defense of the system against internal and external attacks</a:t>
            </a:r>
          </a:p>
          <a:p>
            <a:pPr lvl="1">
              <a:lnSpc>
                <a:spcPct val="90000"/>
              </a:lnSpc>
            </a:pPr>
            <a:r>
              <a:rPr lang="en-US" altLang="en-US" dirty="0"/>
              <a:t>Huge range, including denial-of-service, worms, viruses, identity theft, theft of service</a:t>
            </a:r>
            <a:endParaRPr lang="en-US" altLang="en-US" sz="800" dirty="0"/>
          </a:p>
          <a:p>
            <a:pPr>
              <a:lnSpc>
                <a:spcPct val="90000"/>
              </a:lnSpc>
            </a:pPr>
            <a:r>
              <a:rPr lang="en-US" altLang="en-US" dirty="0"/>
              <a:t>Systems generally first distinguish among users, to determine who can do what</a:t>
            </a:r>
          </a:p>
          <a:p>
            <a:pPr lvl="1">
              <a:lnSpc>
                <a:spcPct val="90000"/>
              </a:lnSpc>
            </a:pPr>
            <a:r>
              <a:rPr lang="en-US" altLang="en-US" dirty="0"/>
              <a:t>User identities (</a:t>
            </a:r>
            <a:r>
              <a:rPr lang="en-US" altLang="en-US" dirty="0">
                <a:solidFill>
                  <a:srgbClr val="333333"/>
                </a:solidFill>
              </a:rPr>
              <a:t>user IDs</a:t>
            </a:r>
            <a:r>
              <a:rPr lang="en-US" altLang="en-US" dirty="0"/>
              <a:t>, security IDs) include name and associated number, one per user</a:t>
            </a:r>
          </a:p>
          <a:p>
            <a:pPr lvl="1">
              <a:lnSpc>
                <a:spcPct val="90000"/>
              </a:lnSpc>
            </a:pPr>
            <a:r>
              <a:rPr lang="en-US" altLang="en-US" dirty="0"/>
              <a:t>User ID then associated with all files, processes of that user to determine access control</a:t>
            </a:r>
          </a:p>
          <a:p>
            <a:pPr lvl="1">
              <a:lnSpc>
                <a:spcPct val="90000"/>
              </a:lnSpc>
            </a:pPr>
            <a:r>
              <a:rPr lang="en-US" altLang="en-US" dirty="0"/>
              <a:t>Group identifier (</a:t>
            </a:r>
            <a:r>
              <a:rPr lang="en-US" altLang="en-US" dirty="0">
                <a:solidFill>
                  <a:srgbClr val="333333"/>
                </a:solidFill>
              </a:rPr>
              <a:t>group ID</a:t>
            </a:r>
            <a:r>
              <a:rPr lang="en-US" altLang="en-US" dirty="0"/>
              <a:t>) allows set of users to be defined and controls managed</a:t>
            </a:r>
          </a:p>
          <a:p>
            <a:pPr lvl="1">
              <a:lnSpc>
                <a:spcPct val="90000"/>
              </a:lnSpc>
            </a:pPr>
            <a:r>
              <a:rPr lang="en-US" altLang="en-US" b="1" dirty="0">
                <a:solidFill>
                  <a:srgbClr val="FF5A00"/>
                </a:solidFill>
              </a:rPr>
              <a:t>Privilege escalation </a:t>
            </a:r>
            <a:r>
              <a:rPr lang="en-US" altLang="en-US" dirty="0"/>
              <a:t>allows user to change to effective ID with more rights</a:t>
            </a:r>
          </a:p>
          <a:p>
            <a:endParaRPr lang="en-US" b="1" dirty="0"/>
          </a:p>
        </p:txBody>
      </p:sp>
      <p:sp>
        <p:nvSpPr>
          <p:cNvPr id="3" name="Date Placeholder 2"/>
          <p:cNvSpPr>
            <a:spLocks noGrp="1"/>
          </p:cNvSpPr>
          <p:nvPr>
            <p:ph type="dt" sz="half" idx="10"/>
          </p:nvPr>
        </p:nvSpPr>
        <p:spPr/>
        <p:txBody>
          <a:bodyPr/>
          <a:lstStyle/>
          <a:p>
            <a:fld id="{2D4C16BC-65FC-460E-B4B6-21D54248088F}"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16</a:t>
            </a:fld>
            <a:endParaRPr lang="en-US" dirty="0"/>
          </a:p>
        </p:txBody>
      </p:sp>
      <p:sp>
        <p:nvSpPr>
          <p:cNvPr id="6" name="Title 5"/>
          <p:cNvSpPr>
            <a:spLocks noGrp="1"/>
          </p:cNvSpPr>
          <p:nvPr>
            <p:ph type="title"/>
          </p:nvPr>
        </p:nvSpPr>
        <p:spPr/>
        <p:txBody>
          <a:bodyPr/>
          <a:lstStyle/>
          <a:p>
            <a:r>
              <a:rPr lang="en-US" dirty="0"/>
              <a:t>Security</a:t>
            </a:r>
          </a:p>
        </p:txBody>
      </p:sp>
    </p:spTree>
    <p:extLst>
      <p:ext uri="{BB962C8B-B14F-4D97-AF65-F5344CB8AC3E}">
        <p14:creationId xmlns:p14="http://schemas.microsoft.com/office/powerpoint/2010/main" val="199739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a:t>
            </a:r>
            <a:r>
              <a:rPr lang="en-US" b="1" dirty="0">
                <a:solidFill>
                  <a:srgbClr val="FF5A00"/>
                </a:solidFill>
              </a:rPr>
              <a:t>user interface</a:t>
            </a:r>
            <a:r>
              <a:rPr lang="en-US" dirty="0"/>
              <a:t> is the space where interactions between humans and machines occur.”</a:t>
            </a:r>
          </a:p>
          <a:p>
            <a:r>
              <a:rPr lang="en-US" dirty="0"/>
              <a:t>The goal is to allow effective operation and control of the machine from the human end, while the machine feeds back information that aids the users decision making process. </a:t>
            </a:r>
          </a:p>
          <a:p>
            <a:r>
              <a:rPr lang="en-US" dirty="0"/>
              <a:t>Typically the goal is to produce a UI which makes it </a:t>
            </a:r>
            <a:r>
              <a:rPr lang="en-US" b="1" dirty="0">
                <a:solidFill>
                  <a:srgbClr val="FF5A00"/>
                </a:solidFill>
              </a:rPr>
              <a:t>easy</a:t>
            </a:r>
            <a:r>
              <a:rPr lang="en-US" dirty="0"/>
              <a:t> (self explanatory), </a:t>
            </a:r>
            <a:r>
              <a:rPr lang="en-US" b="1" dirty="0">
                <a:solidFill>
                  <a:srgbClr val="FF5A00"/>
                </a:solidFill>
              </a:rPr>
              <a:t>efficient</a:t>
            </a:r>
            <a:r>
              <a:rPr lang="en-US" dirty="0"/>
              <a:t> (fast), and </a:t>
            </a:r>
            <a:r>
              <a:rPr lang="en-US" b="1" dirty="0">
                <a:solidFill>
                  <a:srgbClr val="FF5A00"/>
                </a:solidFill>
              </a:rPr>
              <a:t>enjoyable</a:t>
            </a:r>
            <a:r>
              <a:rPr lang="en-US" dirty="0"/>
              <a:t> (user friendly) to operate a machine.</a:t>
            </a:r>
          </a:p>
          <a:p>
            <a:r>
              <a:rPr lang="en-US" dirty="0"/>
              <a:t>The term user interface is generally assumed to mean the </a:t>
            </a:r>
            <a:r>
              <a:rPr lang="en-US" b="1" dirty="0">
                <a:solidFill>
                  <a:srgbClr val="FF5A00"/>
                </a:solidFill>
              </a:rPr>
              <a:t>graphical user interface</a:t>
            </a:r>
            <a:r>
              <a:rPr lang="en-US" dirty="0"/>
              <a:t> (GUI), but </a:t>
            </a:r>
            <a:r>
              <a:rPr lang="en-US" b="1" dirty="0">
                <a:solidFill>
                  <a:srgbClr val="FF5A00"/>
                </a:solidFill>
              </a:rPr>
              <a:t>command-line</a:t>
            </a:r>
            <a:r>
              <a:rPr lang="en-US" dirty="0"/>
              <a:t> (CLI) interfaces also exist for a deeper interaction with the machine and purposes of automation.</a:t>
            </a:r>
          </a:p>
        </p:txBody>
      </p:sp>
      <p:sp>
        <p:nvSpPr>
          <p:cNvPr id="3" name="Date Placeholder 2"/>
          <p:cNvSpPr>
            <a:spLocks noGrp="1"/>
          </p:cNvSpPr>
          <p:nvPr>
            <p:ph type="dt" sz="half" idx="10"/>
          </p:nvPr>
        </p:nvSpPr>
        <p:spPr/>
        <p:txBody>
          <a:bodyPr/>
          <a:lstStyle/>
          <a:p>
            <a:fld id="{2D4C16BC-65FC-460E-B4B6-21D54248088F}"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17</a:t>
            </a:fld>
            <a:endParaRPr lang="en-US" dirty="0"/>
          </a:p>
        </p:txBody>
      </p:sp>
      <p:sp>
        <p:nvSpPr>
          <p:cNvPr id="6" name="Title 5"/>
          <p:cNvSpPr>
            <a:spLocks noGrp="1"/>
          </p:cNvSpPr>
          <p:nvPr>
            <p:ph type="title"/>
          </p:nvPr>
        </p:nvSpPr>
        <p:spPr/>
        <p:txBody>
          <a:bodyPr/>
          <a:lstStyle/>
          <a:p>
            <a:r>
              <a:rPr lang="en-US" dirty="0"/>
              <a:t>User Interfaces</a:t>
            </a:r>
          </a:p>
        </p:txBody>
      </p:sp>
    </p:spTree>
    <p:extLst>
      <p:ext uri="{BB962C8B-B14F-4D97-AF65-F5344CB8AC3E}">
        <p14:creationId xmlns:p14="http://schemas.microsoft.com/office/powerpoint/2010/main" val="523877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A </a:t>
            </a:r>
            <a:r>
              <a:rPr lang="en-US" b="1" dirty="0">
                <a:solidFill>
                  <a:srgbClr val="FF5A00"/>
                </a:solidFill>
              </a:rPr>
              <a:t>command-line interface (CLI) </a:t>
            </a:r>
            <a:r>
              <a:rPr lang="en-US" dirty="0"/>
              <a:t>is a means of interacting with a program where the user issues commands to the program in the form of successive lines of text.</a:t>
            </a:r>
          </a:p>
          <a:p>
            <a:r>
              <a:rPr lang="en-US" dirty="0"/>
              <a:t>The CLI was once the primary means of interaction with most computer systems.  </a:t>
            </a:r>
          </a:p>
          <a:p>
            <a:r>
              <a:rPr lang="en-US" dirty="0"/>
              <a:t>The interface is usually implemented with a command line </a:t>
            </a:r>
            <a:r>
              <a:rPr lang="en-US" dirty="0">
                <a:solidFill>
                  <a:srgbClr val="FF5A00"/>
                </a:solidFill>
              </a:rPr>
              <a:t>shell</a:t>
            </a:r>
            <a:r>
              <a:rPr lang="en-US" dirty="0"/>
              <a:t>, which is a program that accepts commands as text input and converts commands to appropriate operating system functions.</a:t>
            </a:r>
          </a:p>
          <a:p>
            <a:r>
              <a:rPr lang="en-US" dirty="0"/>
              <a:t>Command-line interfaces are less widely used by casual computer users, but typically preferred by more advanced computer users, as they often provide a more concise and powerful means to control a program or operating system.</a:t>
            </a:r>
          </a:p>
          <a:p>
            <a:r>
              <a:rPr lang="en-US" dirty="0"/>
              <a:t>Programs with command-line interfaces are generally easier to </a:t>
            </a:r>
            <a:r>
              <a:rPr lang="en-US" b="1" dirty="0">
                <a:solidFill>
                  <a:srgbClr val="FF5A00"/>
                </a:solidFill>
              </a:rPr>
              <a:t>automate</a:t>
            </a:r>
            <a:r>
              <a:rPr lang="en-US" dirty="0"/>
              <a:t> via </a:t>
            </a:r>
            <a:r>
              <a:rPr lang="en-US" b="1" dirty="0">
                <a:solidFill>
                  <a:srgbClr val="FF5A00"/>
                </a:solidFill>
              </a:rPr>
              <a:t>scripting</a:t>
            </a:r>
            <a:r>
              <a:rPr lang="en-US" dirty="0"/>
              <a:t>.</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18</a:t>
            </a:fld>
            <a:endParaRPr lang="en-US" dirty="0"/>
          </a:p>
        </p:txBody>
      </p:sp>
      <p:sp>
        <p:nvSpPr>
          <p:cNvPr id="6" name="Title 5"/>
          <p:cNvSpPr>
            <a:spLocks noGrp="1"/>
          </p:cNvSpPr>
          <p:nvPr>
            <p:ph type="title"/>
          </p:nvPr>
        </p:nvSpPr>
        <p:spPr/>
        <p:txBody>
          <a:bodyPr/>
          <a:lstStyle/>
          <a:p>
            <a:r>
              <a:rPr lang="en-US" dirty="0"/>
              <a:t>Command-line Interfaces</a:t>
            </a:r>
          </a:p>
        </p:txBody>
      </p:sp>
    </p:spTree>
    <p:extLst>
      <p:ext uri="{BB962C8B-B14F-4D97-AF65-F5344CB8AC3E}">
        <p14:creationId xmlns:p14="http://schemas.microsoft.com/office/powerpoint/2010/main" val="3651372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User Interfaces	</a:t>
            </a:r>
          </a:p>
        </p:txBody>
      </p:sp>
      <p:sp>
        <p:nvSpPr>
          <p:cNvPr id="5" name="Text Placeholder 4"/>
          <p:cNvSpPr>
            <a:spLocks noGrp="1"/>
          </p:cNvSpPr>
          <p:nvPr>
            <p:ph type="body" idx="1"/>
          </p:nvPr>
        </p:nvSpPr>
        <p:spPr>
          <a:xfrm>
            <a:off x="457200" y="1447800"/>
            <a:ext cx="3931920" cy="639762"/>
          </a:xfrm>
        </p:spPr>
        <p:txBody>
          <a:bodyPr/>
          <a:lstStyle/>
          <a:p>
            <a:r>
              <a:rPr lang="en-US" dirty="0"/>
              <a:t>CLI</a:t>
            </a:r>
          </a:p>
        </p:txBody>
      </p:sp>
      <p:sp>
        <p:nvSpPr>
          <p:cNvPr id="7" name="Text Placeholder 6"/>
          <p:cNvSpPr>
            <a:spLocks noGrp="1"/>
          </p:cNvSpPr>
          <p:nvPr>
            <p:ph type="body" sz="half" idx="3"/>
          </p:nvPr>
        </p:nvSpPr>
        <p:spPr>
          <a:xfrm>
            <a:off x="4754880" y="1447800"/>
            <a:ext cx="3931920" cy="639762"/>
          </a:xfrm>
        </p:spPr>
        <p:txBody>
          <a:bodyPr/>
          <a:lstStyle/>
          <a:p>
            <a:r>
              <a:rPr lang="en-US" dirty="0"/>
              <a:t>GUI</a:t>
            </a:r>
          </a:p>
        </p:txBody>
      </p:sp>
      <p:pic>
        <p:nvPicPr>
          <p:cNvPr id="1026" name="Picture 2"/>
          <p:cNvPicPr>
            <a:picLocks noGrp="1" noChangeAspect="1" noChangeArrowheads="1"/>
          </p:cNvPicPr>
          <p:nvPr>
            <p:ph sz="quarter" idx="2"/>
          </p:nvPr>
        </p:nvPicPr>
        <p:blipFill>
          <a:blip r:embed="rId2" cstate="print"/>
          <a:srcRect/>
          <a:stretch>
            <a:fillRect/>
          </a:stretch>
        </p:blipFill>
        <p:spPr bwMode="auto">
          <a:xfrm>
            <a:off x="4754880" y="2138699"/>
            <a:ext cx="2407921" cy="2890501"/>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5C6136DB-4531-4FB1-96C5-AA35C059AF99}" type="datetime1">
              <a:rPr lang="en-US" smtClean="0"/>
              <a:t>8/9/2018</a:t>
            </a:fld>
            <a:endParaRPr lang="en-US"/>
          </a:p>
        </p:txBody>
      </p:sp>
      <p:sp>
        <p:nvSpPr>
          <p:cNvPr id="3" name="Footer Placeholder 2"/>
          <p:cNvSpPr>
            <a:spLocks noGrp="1"/>
          </p:cNvSpPr>
          <p:nvPr>
            <p:ph type="ftr" sz="quarter" idx="11"/>
          </p:nvPr>
        </p:nvSpPr>
        <p:spPr/>
        <p:txBody>
          <a:bodyPr/>
          <a:lstStyle/>
          <a:p>
            <a:pPr algn="ctr"/>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19</a:t>
            </a:fld>
            <a:endParaRPr lang="en-US"/>
          </a:p>
        </p:txBody>
      </p:sp>
      <p:pic>
        <p:nvPicPr>
          <p:cNvPr id="1027" name="Picture 3"/>
          <p:cNvPicPr>
            <a:picLocks noGrp="1" noChangeAspect="1" noChangeArrowheads="1"/>
          </p:cNvPicPr>
          <p:nvPr>
            <p:ph sz="quarter" idx="4"/>
          </p:nvPr>
        </p:nvPicPr>
        <p:blipFill>
          <a:blip r:embed="rId3" cstate="print"/>
          <a:srcRect/>
          <a:stretch>
            <a:fillRect/>
          </a:stretch>
        </p:blipFill>
        <p:spPr bwMode="auto">
          <a:xfrm>
            <a:off x="228600" y="2079084"/>
            <a:ext cx="3001672" cy="2721516"/>
          </a:xfrm>
          <a:prstGeom prst="rect">
            <a:avLst/>
          </a:prstGeom>
          <a:noFill/>
          <a:ln w="9525">
            <a:noFill/>
            <a:miter lim="800000"/>
            <a:headEnd/>
            <a:tailEnd/>
          </a:ln>
        </p:spPr>
      </p:pic>
      <p:pic>
        <p:nvPicPr>
          <p:cNvPr id="8" name="Picture 2" descr="http://lukeplant.me.uk/blogmedia/custom_bash_promp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063" y="3788787"/>
            <a:ext cx="3901058" cy="26120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blog.laptopmag.com/wpress/wp-content/uploads/2013/10/finder_windo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0781" y="3902089"/>
            <a:ext cx="4090949" cy="249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50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(OS)</a:t>
            </a:r>
          </a:p>
        </p:txBody>
      </p:sp>
      <p:sp>
        <p:nvSpPr>
          <p:cNvPr id="3" name="Content Placeholder 2"/>
          <p:cNvSpPr>
            <a:spLocks noGrp="1"/>
          </p:cNvSpPr>
          <p:nvPr>
            <p:ph sz="quarter" idx="1"/>
          </p:nvPr>
        </p:nvSpPr>
        <p:spPr/>
        <p:txBody>
          <a:bodyPr>
            <a:normAutofit fontScale="92500" lnSpcReduction="10000"/>
          </a:bodyPr>
          <a:lstStyle/>
          <a:p>
            <a:r>
              <a:rPr lang="en-US" dirty="0"/>
              <a:t>The </a:t>
            </a:r>
            <a:r>
              <a:rPr lang="en-US" b="1" dirty="0">
                <a:solidFill>
                  <a:schemeClr val="accent2"/>
                </a:solidFill>
              </a:rPr>
              <a:t>operating system</a:t>
            </a:r>
            <a:r>
              <a:rPr lang="en-US" dirty="0">
                <a:solidFill>
                  <a:schemeClr val="accent2"/>
                </a:solidFill>
              </a:rPr>
              <a:t> </a:t>
            </a:r>
            <a:r>
              <a:rPr lang="en-US" dirty="0"/>
              <a:t>is</a:t>
            </a:r>
            <a:r>
              <a:rPr lang="en-US" altLang="en-US" dirty="0"/>
              <a:t> program that acts as an intermediary between a user of a computer and the computer hardware</a:t>
            </a:r>
          </a:p>
          <a:p>
            <a:pPr lvl="1"/>
            <a:r>
              <a:rPr lang="en-US" altLang="en-US" dirty="0"/>
              <a:t>In other words, it’s </a:t>
            </a:r>
            <a:r>
              <a:rPr lang="en-US" dirty="0"/>
              <a:t>the interface between the hardware and the user.</a:t>
            </a:r>
          </a:p>
          <a:p>
            <a:r>
              <a:rPr lang="en-US" dirty="0"/>
              <a:t>The primary roles of the operating system are to:</a:t>
            </a:r>
          </a:p>
          <a:p>
            <a:pPr lvl="1"/>
            <a:r>
              <a:rPr lang="en-US" altLang="en-US" dirty="0"/>
              <a:t>Coordinate executing of programs</a:t>
            </a:r>
          </a:p>
          <a:p>
            <a:pPr lvl="1"/>
            <a:r>
              <a:rPr lang="en-US" altLang="en-US" dirty="0"/>
              <a:t>Make the computer system convenient to use</a:t>
            </a:r>
          </a:p>
          <a:p>
            <a:pPr lvl="1"/>
            <a:r>
              <a:rPr lang="en-US" altLang="en-US" dirty="0"/>
              <a:t>Utilize the computer hardware in an efficient manner</a:t>
            </a:r>
          </a:p>
          <a:p>
            <a:r>
              <a:rPr lang="en-US" dirty="0"/>
              <a:t>The OS provides an abstraction – making it easier for applications to work with each other without causing conflicts.</a:t>
            </a:r>
          </a:p>
        </p:txBody>
      </p:sp>
      <p:sp>
        <p:nvSpPr>
          <p:cNvPr id="4" name="Date Placeholder 3"/>
          <p:cNvSpPr>
            <a:spLocks noGrp="1"/>
          </p:cNvSpPr>
          <p:nvPr>
            <p:ph type="dt" sz="half" idx="10"/>
          </p:nvPr>
        </p:nvSpPr>
        <p:spPr/>
        <p:txBody>
          <a:bodyPr/>
          <a:lstStyle/>
          <a:p>
            <a:fld id="{D0E10555-F749-451E-9382-C23C00E43278}"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420566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For workstations, provides users convenience, </a:t>
            </a:r>
            <a:r>
              <a:rPr lang="en-US" altLang="en-US" b="1" dirty="0">
                <a:solidFill>
                  <a:srgbClr val="FF5A00"/>
                </a:solidFill>
              </a:rPr>
              <a:t>ease</a:t>
            </a:r>
            <a:r>
              <a:rPr lang="en-US" altLang="en-US" dirty="0">
                <a:solidFill>
                  <a:srgbClr val="FF5A00"/>
                </a:solidFill>
              </a:rPr>
              <a:t> </a:t>
            </a:r>
            <a:r>
              <a:rPr lang="en-US" altLang="en-US" b="1" dirty="0">
                <a:solidFill>
                  <a:srgbClr val="FF5A00"/>
                </a:solidFill>
              </a:rPr>
              <a:t>of</a:t>
            </a:r>
            <a:r>
              <a:rPr lang="en-US" altLang="en-US" dirty="0">
                <a:solidFill>
                  <a:srgbClr val="FF5A00"/>
                </a:solidFill>
              </a:rPr>
              <a:t> </a:t>
            </a:r>
            <a:r>
              <a:rPr lang="en-US" altLang="en-US" b="1" dirty="0">
                <a:solidFill>
                  <a:srgbClr val="FF5A00"/>
                </a:solidFill>
              </a:rPr>
              <a:t>use</a:t>
            </a:r>
            <a:r>
              <a:rPr lang="en-US" altLang="en-US" b="1" dirty="0">
                <a:solidFill>
                  <a:srgbClr val="3366FF"/>
                </a:solidFill>
              </a:rPr>
              <a:t> </a:t>
            </a:r>
            <a:r>
              <a:rPr lang="en-US" altLang="en-US" dirty="0"/>
              <a:t>and</a:t>
            </a:r>
            <a:r>
              <a:rPr lang="en-US" altLang="en-US" b="1" dirty="0">
                <a:solidFill>
                  <a:srgbClr val="3366FF"/>
                </a:solidFill>
              </a:rPr>
              <a:t> </a:t>
            </a:r>
            <a:r>
              <a:rPr lang="en-US" altLang="en-US" b="1" dirty="0">
                <a:solidFill>
                  <a:srgbClr val="FF5A00"/>
                </a:solidFill>
              </a:rPr>
              <a:t>good performance </a:t>
            </a:r>
          </a:p>
          <a:p>
            <a:r>
              <a:rPr lang="en-US" altLang="en-US" dirty="0"/>
              <a:t>For shared computers such as </a:t>
            </a:r>
            <a:r>
              <a:rPr lang="en-US" altLang="en-US" b="1" dirty="0">
                <a:solidFill>
                  <a:srgbClr val="FF5A00"/>
                </a:solidFill>
              </a:rPr>
              <a:t>mainframes</a:t>
            </a:r>
            <a:r>
              <a:rPr lang="en-US" altLang="en-US" dirty="0"/>
              <a:t> or </a:t>
            </a:r>
            <a:r>
              <a:rPr lang="en-US" altLang="en-US" b="1" dirty="0">
                <a:solidFill>
                  <a:srgbClr val="FF5A00"/>
                </a:solidFill>
              </a:rPr>
              <a:t>servers</a:t>
            </a:r>
            <a:r>
              <a:rPr lang="en-US" altLang="en-US" dirty="0"/>
              <a:t> it must keep all users happy</a:t>
            </a:r>
          </a:p>
          <a:p>
            <a:r>
              <a:rPr lang="en-US" altLang="en-US" dirty="0"/>
              <a:t>Users of dedicate systems such as </a:t>
            </a:r>
            <a:r>
              <a:rPr lang="en-US" altLang="en-US" b="1" dirty="0">
                <a:solidFill>
                  <a:srgbClr val="FF5A00"/>
                </a:solidFill>
              </a:rPr>
              <a:t>workstations</a:t>
            </a:r>
            <a:r>
              <a:rPr lang="en-US" altLang="en-US" dirty="0"/>
              <a:t> have dedicated resources but frequently use shared resources from </a:t>
            </a:r>
            <a:r>
              <a:rPr lang="en-US" altLang="en-US" b="1" dirty="0">
                <a:solidFill>
                  <a:srgbClr val="FF5A00"/>
                </a:solidFill>
              </a:rPr>
              <a:t>servers</a:t>
            </a:r>
          </a:p>
          <a:p>
            <a:r>
              <a:rPr lang="en-US" altLang="en-US" dirty="0">
                <a:solidFill>
                  <a:srgbClr val="000000"/>
                </a:solidFill>
              </a:rPr>
              <a:t>Handheld computers are resource poor, so optimized for usability and battery life</a:t>
            </a:r>
          </a:p>
          <a:p>
            <a:r>
              <a:rPr lang="en-US" altLang="en-US" dirty="0">
                <a:solidFill>
                  <a:srgbClr val="000000"/>
                </a:solidFill>
              </a:rPr>
              <a:t>Some computers have little or no user interface, such as embedded computers in devices and automobiles</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3</a:t>
            </a:fld>
            <a:endParaRPr lang="en-US" dirty="0"/>
          </a:p>
        </p:txBody>
      </p:sp>
      <p:sp>
        <p:nvSpPr>
          <p:cNvPr id="6" name="Title 5"/>
          <p:cNvSpPr>
            <a:spLocks noGrp="1"/>
          </p:cNvSpPr>
          <p:nvPr>
            <p:ph type="title"/>
          </p:nvPr>
        </p:nvSpPr>
        <p:spPr/>
        <p:txBody>
          <a:bodyPr/>
          <a:lstStyle/>
          <a:p>
            <a:r>
              <a:rPr lang="en-US" altLang="en-US" dirty="0"/>
              <a:t>What Operating Systems Do</a:t>
            </a:r>
            <a:endParaRPr lang="en-US" dirty="0"/>
          </a:p>
        </p:txBody>
      </p:sp>
    </p:spTree>
    <p:extLst>
      <p:ext uri="{BB962C8B-B14F-4D97-AF65-F5344CB8AC3E}">
        <p14:creationId xmlns:p14="http://schemas.microsoft.com/office/powerpoint/2010/main" val="335614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It’s a </a:t>
            </a:r>
            <a:r>
              <a:rPr lang="en-US" altLang="en-US" b="1" dirty="0">
                <a:solidFill>
                  <a:srgbClr val="FF5A00"/>
                </a:solidFill>
              </a:rPr>
              <a:t>resource allocator</a:t>
            </a:r>
          </a:p>
          <a:p>
            <a:pPr lvl="1"/>
            <a:r>
              <a:rPr lang="en-US" altLang="en-US" dirty="0"/>
              <a:t>Manages all resources</a:t>
            </a:r>
          </a:p>
          <a:p>
            <a:pPr lvl="1"/>
            <a:r>
              <a:rPr lang="en-US" altLang="en-US" dirty="0"/>
              <a:t>Decides between conflicting requests for efficient and fair resource use</a:t>
            </a:r>
          </a:p>
          <a:p>
            <a:r>
              <a:rPr lang="en-US" altLang="en-US" dirty="0"/>
              <a:t>It’s a </a:t>
            </a:r>
            <a:r>
              <a:rPr lang="en-US" altLang="en-US" b="1" dirty="0">
                <a:solidFill>
                  <a:srgbClr val="FF5A00"/>
                </a:solidFill>
              </a:rPr>
              <a:t>control program</a:t>
            </a:r>
          </a:p>
          <a:p>
            <a:pPr lvl="1"/>
            <a:r>
              <a:rPr lang="en-US" altLang="en-US" dirty="0"/>
              <a:t>Controls execution of programs to prevent errors and improper use of the computer</a:t>
            </a:r>
          </a:p>
          <a:p>
            <a:r>
              <a:rPr lang="ja-JP" altLang="en-US" dirty="0"/>
              <a:t>“</a:t>
            </a:r>
            <a:r>
              <a:rPr lang="en-US" altLang="ja-JP" dirty="0"/>
              <a:t>The one program running at all times on a computer</a:t>
            </a:r>
            <a:r>
              <a:rPr lang="ja-JP" altLang="en-US" dirty="0"/>
              <a:t>”</a:t>
            </a:r>
            <a:r>
              <a:rPr lang="en-US" altLang="ja-JP" dirty="0"/>
              <a:t> is the </a:t>
            </a:r>
            <a:r>
              <a:rPr lang="en-US" altLang="ja-JP" b="1" dirty="0">
                <a:solidFill>
                  <a:srgbClr val="FF5A00"/>
                </a:solidFill>
              </a:rPr>
              <a:t>kernel</a:t>
            </a:r>
            <a:r>
              <a:rPr lang="en-US" altLang="ja-JP" dirty="0"/>
              <a:t>.</a:t>
            </a:r>
          </a:p>
          <a:p>
            <a:r>
              <a:rPr lang="en-US" altLang="ja-JP" dirty="0"/>
              <a:t>Everything else is either</a:t>
            </a:r>
          </a:p>
          <a:p>
            <a:pPr lvl="1"/>
            <a:r>
              <a:rPr lang="en-US" altLang="ja-JP" dirty="0"/>
              <a:t>a system program (ships with the operating system) , or</a:t>
            </a:r>
          </a:p>
          <a:p>
            <a:pPr lvl="1"/>
            <a:r>
              <a:rPr lang="en-US" altLang="ja-JP" dirty="0"/>
              <a:t>an application program.</a:t>
            </a:r>
            <a:endParaRPr lang="en-US" altLang="en-US" dirty="0"/>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4</a:t>
            </a:fld>
            <a:endParaRPr lang="en-US" dirty="0"/>
          </a:p>
        </p:txBody>
      </p:sp>
      <p:sp>
        <p:nvSpPr>
          <p:cNvPr id="6" name="Title 5"/>
          <p:cNvSpPr>
            <a:spLocks noGrp="1"/>
          </p:cNvSpPr>
          <p:nvPr>
            <p:ph type="title"/>
          </p:nvPr>
        </p:nvSpPr>
        <p:spPr/>
        <p:txBody>
          <a:bodyPr/>
          <a:lstStyle/>
          <a:p>
            <a:r>
              <a:rPr lang="en-US" dirty="0"/>
              <a:t>What is an OS?</a:t>
            </a:r>
          </a:p>
        </p:txBody>
      </p:sp>
    </p:spTree>
    <p:extLst>
      <p:ext uri="{BB962C8B-B14F-4D97-AF65-F5344CB8AC3E}">
        <p14:creationId xmlns:p14="http://schemas.microsoft.com/office/powerpoint/2010/main" val="220278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Operating System Architecture</a:t>
            </a:r>
          </a:p>
        </p:txBody>
      </p:sp>
      <p:sp>
        <p:nvSpPr>
          <p:cNvPr id="8" name="Text Placeholder 7"/>
          <p:cNvSpPr>
            <a:spLocks noGrp="1"/>
          </p:cNvSpPr>
          <p:nvPr>
            <p:ph type="body" idx="2"/>
          </p:nvPr>
        </p:nvSpPr>
        <p:spPr/>
        <p:txBody>
          <a:bodyPr/>
          <a:lstStyle/>
          <a:p>
            <a:r>
              <a:rPr lang="en-US" dirty="0"/>
              <a:t>The operating system is an abstraction between the computer hardware and the user.</a:t>
            </a:r>
          </a:p>
        </p:txBody>
      </p:sp>
      <p:pic>
        <p:nvPicPr>
          <p:cNvPr id="5" name="Picture 4" descr="Fig01-03"/>
          <p:cNvPicPr>
            <a:picLocks noChangeAspect="1" noChangeArrowheads="1"/>
          </p:cNvPicPr>
          <p:nvPr/>
        </p:nvPicPr>
        <p:blipFill>
          <a:blip r:embed="rId2" cstate="print"/>
          <a:srcRect/>
          <a:stretch>
            <a:fillRect/>
          </a:stretch>
        </p:blipFill>
        <p:spPr bwMode="auto">
          <a:xfrm>
            <a:off x="3276600" y="792080"/>
            <a:ext cx="5791200" cy="5860178"/>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E1227847-C8A6-463C-84FF-33FB7C6A13AC}" type="datetime1">
              <a:rPr lang="en-US" smtClean="0"/>
              <a:t>8/9/2018</a:t>
            </a:fld>
            <a:endParaRPr lang="en-US"/>
          </a:p>
        </p:txBody>
      </p:sp>
      <p:sp>
        <p:nvSpPr>
          <p:cNvPr id="3" name="Footer Placeholder 2"/>
          <p:cNvSpPr>
            <a:spLocks noGrp="1"/>
          </p:cNvSpPr>
          <p:nvPr>
            <p:ph type="ftr" sz="quarter" idx="11"/>
          </p:nvPr>
        </p:nvSpPr>
        <p:spPr/>
        <p:txBody>
          <a:bodyPr/>
          <a:lstStyle/>
          <a:p>
            <a:r>
              <a:rPr lang="en-US" dirty="0"/>
              <a:t>IST346: Info Tech Management &amp; Administration</a:t>
            </a:r>
          </a:p>
        </p:txBody>
      </p:sp>
      <p:sp>
        <p:nvSpPr>
          <p:cNvPr id="4" name="Slide Number Placeholder 3"/>
          <p:cNvSpPr>
            <a:spLocks noGrp="1"/>
          </p:cNvSpPr>
          <p:nvPr>
            <p:ph type="sldNum" sz="quarter" idx="12"/>
          </p:nvPr>
        </p:nvSpPr>
        <p:spPr/>
        <p:txBody>
          <a:bodyPr/>
          <a:lstStyle/>
          <a:p>
            <a:fld id="{DF6669D1-DB19-4C99-869C-C84252016461}" type="slidenum">
              <a:rPr lang="en-US" smtClean="0"/>
              <a:pPr/>
              <a:t>5</a:t>
            </a:fld>
            <a:endParaRPr lang="en-US"/>
          </a:p>
        </p:txBody>
      </p:sp>
    </p:spTree>
    <p:extLst>
      <p:ext uri="{BB962C8B-B14F-4D97-AF65-F5344CB8AC3E}">
        <p14:creationId xmlns:p14="http://schemas.microsoft.com/office/powerpoint/2010/main" val="137881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Popular Components Of </a:t>
            </a:r>
            <a:br>
              <a:rPr lang="en-US" dirty="0"/>
            </a:br>
            <a:r>
              <a:rPr lang="en-US" dirty="0"/>
              <a:t>Modern Operating Systems</a:t>
            </a:r>
          </a:p>
        </p:txBody>
      </p:sp>
      <p:sp>
        <p:nvSpPr>
          <p:cNvPr id="3" name="Content Placeholder 2"/>
          <p:cNvSpPr>
            <a:spLocks noGrp="1"/>
          </p:cNvSpPr>
          <p:nvPr>
            <p:ph sz="quarter" idx="1"/>
          </p:nvPr>
        </p:nvSpPr>
        <p:spPr/>
        <p:txBody>
          <a:bodyPr>
            <a:normAutofit fontScale="92500" lnSpcReduction="20000"/>
          </a:bodyPr>
          <a:lstStyle/>
          <a:p>
            <a:r>
              <a:rPr lang="en-US" b="1" dirty="0">
                <a:solidFill>
                  <a:srgbClr val="FF5A00"/>
                </a:solidFill>
              </a:rPr>
              <a:t>Boot loader</a:t>
            </a:r>
            <a:r>
              <a:rPr lang="en-US" dirty="0">
                <a:solidFill>
                  <a:srgbClr val="FF5A00"/>
                </a:solidFill>
              </a:rPr>
              <a:t> </a:t>
            </a:r>
            <a:r>
              <a:rPr lang="en-US" dirty="0"/>
              <a:t>– a simple program to load the OS from volatile storage at startup.</a:t>
            </a:r>
          </a:p>
          <a:p>
            <a:r>
              <a:rPr lang="en-US" b="1" dirty="0">
                <a:solidFill>
                  <a:srgbClr val="FF5A00"/>
                </a:solidFill>
              </a:rPr>
              <a:t>Kernel</a:t>
            </a:r>
            <a:r>
              <a:rPr lang="en-US" dirty="0"/>
              <a:t> – the heart of the OS. Responsible for processes, memory,  protection and devices</a:t>
            </a:r>
          </a:p>
          <a:p>
            <a:r>
              <a:rPr lang="en-US" b="1" dirty="0">
                <a:solidFill>
                  <a:srgbClr val="FF5A00"/>
                </a:solidFill>
              </a:rPr>
              <a:t>File System </a:t>
            </a:r>
            <a:r>
              <a:rPr lang="en-US" dirty="0"/>
              <a:t>– an abstraction for the storage of data on disk.</a:t>
            </a:r>
          </a:p>
          <a:p>
            <a:r>
              <a:rPr lang="en-US" b="1" dirty="0">
                <a:solidFill>
                  <a:srgbClr val="FF5A00"/>
                </a:solidFill>
              </a:rPr>
              <a:t>Network Stack</a:t>
            </a:r>
            <a:r>
              <a:rPr lang="en-US" dirty="0">
                <a:solidFill>
                  <a:srgbClr val="FF5A00"/>
                </a:solidFill>
              </a:rPr>
              <a:t> </a:t>
            </a:r>
            <a:r>
              <a:rPr lang="en-US" dirty="0"/>
              <a:t>– an implementation of network protocols for computer to computer communication</a:t>
            </a:r>
          </a:p>
          <a:p>
            <a:r>
              <a:rPr lang="en-US" b="1" dirty="0">
                <a:solidFill>
                  <a:srgbClr val="FF5A00"/>
                </a:solidFill>
              </a:rPr>
              <a:t>Services</a:t>
            </a:r>
            <a:r>
              <a:rPr lang="en-US" dirty="0"/>
              <a:t> – background process to support basic operation.</a:t>
            </a:r>
            <a:endParaRPr lang="en-US" b="1" dirty="0"/>
          </a:p>
          <a:p>
            <a:r>
              <a:rPr lang="en-US" b="1" dirty="0">
                <a:solidFill>
                  <a:srgbClr val="FF5A00"/>
                </a:solidFill>
              </a:rPr>
              <a:t>UI</a:t>
            </a:r>
            <a:r>
              <a:rPr lang="en-US" dirty="0">
                <a:solidFill>
                  <a:srgbClr val="FF5A00"/>
                </a:solidFill>
              </a:rPr>
              <a:t> </a:t>
            </a:r>
            <a:r>
              <a:rPr lang="en-US" dirty="0"/>
              <a:t>– allows users to interact with the OS. There are command shells like bash or cmd.exe as well as graphical user interface shells, like explorer or finder.</a:t>
            </a:r>
          </a:p>
        </p:txBody>
      </p:sp>
      <p:sp>
        <p:nvSpPr>
          <p:cNvPr id="4" name="Date Placeholder 3"/>
          <p:cNvSpPr>
            <a:spLocks noGrp="1"/>
          </p:cNvSpPr>
          <p:nvPr>
            <p:ph type="dt" sz="half" idx="10"/>
          </p:nvPr>
        </p:nvSpPr>
        <p:spPr/>
        <p:txBody>
          <a:bodyPr/>
          <a:lstStyle/>
          <a:p>
            <a:fld id="{31346382-9CB9-4A7F-886F-D89288D106B0}" type="datetime1">
              <a:rPr lang="en-US" smtClean="0"/>
              <a:t>8/9/2018</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6</a:t>
            </a:fld>
            <a:endParaRPr lang="en-US" dirty="0"/>
          </a:p>
        </p:txBody>
      </p:sp>
    </p:spTree>
    <p:extLst>
      <p:ext uri="{BB962C8B-B14F-4D97-AF65-F5344CB8AC3E}">
        <p14:creationId xmlns:p14="http://schemas.microsoft.com/office/powerpoint/2010/main" val="145821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lnSpcReduction="10000"/>
          </a:bodyPr>
          <a:lstStyle/>
          <a:p>
            <a:r>
              <a:rPr lang="en-US" altLang="en-US" dirty="0"/>
              <a:t>A </a:t>
            </a:r>
            <a:r>
              <a:rPr lang="en-US" altLang="en-US" b="1" dirty="0">
                <a:solidFill>
                  <a:srgbClr val="FF5A00"/>
                </a:solidFill>
              </a:rPr>
              <a:t>bootstrap program</a:t>
            </a:r>
            <a:r>
              <a:rPr lang="en-US" altLang="en-US" dirty="0"/>
              <a:t> is loaded at power-up or restart</a:t>
            </a:r>
          </a:p>
          <a:p>
            <a:pPr lvl="1"/>
            <a:r>
              <a:rPr lang="en-US" altLang="en-US" dirty="0"/>
              <a:t>Typically stored in ROM or EPROM, generally known as </a:t>
            </a:r>
            <a:r>
              <a:rPr lang="en-US" altLang="en-US" b="1" dirty="0">
                <a:solidFill>
                  <a:srgbClr val="FF5A00"/>
                </a:solidFill>
              </a:rPr>
              <a:t>firmware or BIOS</a:t>
            </a:r>
          </a:p>
          <a:p>
            <a:pPr lvl="1"/>
            <a:r>
              <a:rPr lang="en-US" altLang="en-US" dirty="0"/>
              <a:t>Initializes all aspects of system (hardware)</a:t>
            </a:r>
          </a:p>
          <a:p>
            <a:pPr lvl="1"/>
            <a:r>
              <a:rPr lang="en-US" altLang="en-US" dirty="0"/>
              <a:t>Loads operating system kernel and starts execution</a:t>
            </a:r>
          </a:p>
          <a:p>
            <a:pPr lvl="1"/>
            <a:endParaRPr lang="en-US" altLang="en-US" dirty="0"/>
          </a:p>
          <a:p>
            <a:r>
              <a:rPr lang="en-US" altLang="en-US" dirty="0"/>
              <a:t>The kernel takes over and loads the rest of the Operation System.</a:t>
            </a:r>
          </a:p>
          <a:p>
            <a:pPr lvl="1"/>
            <a:r>
              <a:rPr lang="en-US" altLang="en-US" dirty="0"/>
              <a:t>The kernel continues to provide a connection between the application software and the hardware fro this point forward.</a:t>
            </a:r>
          </a:p>
          <a:p>
            <a:endParaRPr lang="en-US" dirty="0"/>
          </a:p>
        </p:txBody>
      </p:sp>
      <p:sp>
        <p:nvSpPr>
          <p:cNvPr id="5" name="Date Placeholder 4"/>
          <p:cNvSpPr>
            <a:spLocks noGrp="1"/>
          </p:cNvSpPr>
          <p:nvPr>
            <p:ph type="dt" sz="half" idx="10"/>
          </p:nvPr>
        </p:nvSpPr>
        <p:spPr/>
        <p:txBody>
          <a:bodyPr/>
          <a:lstStyle/>
          <a:p>
            <a:fld id="{66636369-31D3-4944-9693-765F74D5B6B6}" type="datetime1">
              <a:rPr lang="en-US" smtClean="0"/>
              <a:t>8/9/2018</a:t>
            </a:fld>
            <a:endParaRPr lang="en-US"/>
          </a:p>
        </p:txBody>
      </p:sp>
      <p:sp>
        <p:nvSpPr>
          <p:cNvPr id="6" name="Footer Placeholder 5"/>
          <p:cNvSpPr>
            <a:spLocks noGrp="1"/>
          </p:cNvSpPr>
          <p:nvPr>
            <p:ph type="ftr" sz="quarter" idx="11"/>
          </p:nvPr>
        </p:nvSpPr>
        <p:spPr/>
        <p:txBody>
          <a:bodyPr/>
          <a:lstStyle/>
          <a:p>
            <a:r>
              <a:rPr lang="en-US"/>
              <a:t>IST346: Info Tech Management &amp; Administration</a:t>
            </a:r>
            <a:endParaRPr lang="en-US" dirty="0"/>
          </a:p>
        </p:txBody>
      </p:sp>
      <p:sp>
        <p:nvSpPr>
          <p:cNvPr id="7" name="Slide Number Placeholder 6"/>
          <p:cNvSpPr>
            <a:spLocks noGrp="1"/>
          </p:cNvSpPr>
          <p:nvPr>
            <p:ph type="sldNum" sz="quarter" idx="12"/>
          </p:nvPr>
        </p:nvSpPr>
        <p:spPr/>
        <p:txBody>
          <a:bodyPr/>
          <a:lstStyle/>
          <a:p>
            <a:fld id="{DF6669D1-DB19-4C99-869C-C84252016461}" type="slidenum">
              <a:rPr lang="en-US" smtClean="0"/>
              <a:pPr/>
              <a:t>7</a:t>
            </a:fld>
            <a:endParaRPr lang="en-US"/>
          </a:p>
        </p:txBody>
      </p:sp>
      <p:sp>
        <p:nvSpPr>
          <p:cNvPr id="8" name="Title 7"/>
          <p:cNvSpPr>
            <a:spLocks noGrp="1"/>
          </p:cNvSpPr>
          <p:nvPr>
            <p:ph type="title"/>
          </p:nvPr>
        </p:nvSpPr>
        <p:spPr/>
        <p:txBody>
          <a:bodyPr/>
          <a:lstStyle/>
          <a:p>
            <a:r>
              <a:rPr lang="en-US" dirty="0"/>
              <a:t>Startup</a:t>
            </a:r>
          </a:p>
        </p:txBody>
      </p:sp>
    </p:spTree>
    <p:extLst>
      <p:ext uri="{BB962C8B-B14F-4D97-AF65-F5344CB8AC3E}">
        <p14:creationId xmlns:p14="http://schemas.microsoft.com/office/powerpoint/2010/main" val="194387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229600" cy="762000"/>
          </a:xfrm>
        </p:spPr>
        <p:txBody>
          <a:bodyPr/>
          <a:lstStyle/>
          <a:p>
            <a:r>
              <a:rPr lang="en-US" dirty="0"/>
              <a:t>The Key OS Kernel Responsibilities</a:t>
            </a:r>
          </a:p>
        </p:txBody>
      </p:sp>
      <p:graphicFrame>
        <p:nvGraphicFramePr>
          <p:cNvPr id="6" name="Content Placeholder 5"/>
          <p:cNvGraphicFramePr>
            <a:graphicFrameLocks noGrp="1"/>
          </p:cNvGraphicFramePr>
          <p:nvPr>
            <p:ph sz="quarter" idx="1"/>
            <p:extLst/>
          </p:nvPr>
        </p:nvGraphicFramePr>
        <p:xfrm>
          <a:off x="457200" y="1387475"/>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p:cNvSpPr>
            <a:spLocks noGrp="1"/>
          </p:cNvSpPr>
          <p:nvPr>
            <p:ph type="dt" sz="half" idx="10"/>
          </p:nvPr>
        </p:nvSpPr>
        <p:spPr/>
        <p:txBody>
          <a:bodyPr/>
          <a:lstStyle/>
          <a:p>
            <a:fld id="{1961C168-11B8-45C4-90F8-50A82D02BEF3}" type="datetime1">
              <a:rPr lang="en-US" smtClean="0"/>
              <a:t>8/9/2018</a:t>
            </a:fld>
            <a:endParaRPr lang="en-US" dirty="0"/>
          </a:p>
        </p:txBody>
      </p:sp>
      <p:sp>
        <p:nvSpPr>
          <p:cNvPr id="3" name="Footer Placeholder 2"/>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246434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825625"/>
            <a:ext cx="7143750" cy="4351338"/>
          </a:xfrm>
        </p:spPr>
        <p:txBody>
          <a:bodyPr/>
          <a:lstStyle/>
          <a:p>
            <a:pPr>
              <a:lnSpc>
                <a:spcPct val="90000"/>
              </a:lnSpc>
            </a:pPr>
            <a:r>
              <a:rPr lang="en-US" altLang="en-US" b="1" dirty="0">
                <a:solidFill>
                  <a:srgbClr val="FF5A00"/>
                </a:solidFill>
              </a:rPr>
              <a:t>Dual-mode</a:t>
            </a:r>
            <a:r>
              <a:rPr lang="en-US" altLang="en-US" b="1" dirty="0">
                <a:solidFill>
                  <a:srgbClr val="3366FF"/>
                </a:solidFill>
              </a:rPr>
              <a:t> </a:t>
            </a:r>
            <a:r>
              <a:rPr lang="en-US" altLang="en-US" dirty="0"/>
              <a:t>operations allows an OS to protect itself and other system components</a:t>
            </a:r>
          </a:p>
          <a:p>
            <a:pPr lvl="1">
              <a:lnSpc>
                <a:spcPct val="90000"/>
              </a:lnSpc>
            </a:pPr>
            <a:endParaRPr lang="en-US" altLang="en-US" dirty="0"/>
          </a:p>
          <a:p>
            <a:pPr lvl="1">
              <a:lnSpc>
                <a:spcPct val="90000"/>
              </a:lnSpc>
            </a:pPr>
            <a:r>
              <a:rPr lang="en-US" altLang="en-US" dirty="0"/>
              <a:t>Two modes are </a:t>
            </a:r>
            <a:r>
              <a:rPr lang="en-US" altLang="en-US" b="1" dirty="0">
                <a:solidFill>
                  <a:srgbClr val="FF5A00"/>
                </a:solidFill>
              </a:rPr>
              <a:t>User mode</a:t>
            </a:r>
            <a:r>
              <a:rPr lang="en-US" altLang="en-US" b="1" dirty="0"/>
              <a:t> </a:t>
            </a:r>
            <a:r>
              <a:rPr lang="en-US" altLang="en-US" dirty="0"/>
              <a:t>and</a:t>
            </a:r>
            <a:r>
              <a:rPr lang="en-US" altLang="en-US" b="1" dirty="0"/>
              <a:t> </a:t>
            </a:r>
            <a:r>
              <a:rPr lang="en-US" altLang="en-US" b="1" dirty="0">
                <a:solidFill>
                  <a:srgbClr val="FF5A00"/>
                </a:solidFill>
              </a:rPr>
              <a:t>kernel mode</a:t>
            </a:r>
            <a:r>
              <a:rPr lang="en-US" altLang="en-US" b="1" dirty="0"/>
              <a:t> </a:t>
            </a:r>
          </a:p>
          <a:p>
            <a:pPr lvl="2">
              <a:lnSpc>
                <a:spcPct val="90000"/>
              </a:lnSpc>
            </a:pPr>
            <a:r>
              <a:rPr lang="en-US" altLang="en-US" dirty="0"/>
              <a:t>Provides ability to distinguish when system is running user code or kernel code</a:t>
            </a:r>
          </a:p>
          <a:p>
            <a:pPr lvl="2">
              <a:lnSpc>
                <a:spcPct val="90000"/>
              </a:lnSpc>
            </a:pPr>
            <a:r>
              <a:rPr lang="en-US" altLang="en-US" dirty="0"/>
              <a:t>Some instructions designated as </a:t>
            </a:r>
            <a:r>
              <a:rPr lang="en-US" altLang="en-US" b="1" dirty="0">
                <a:solidFill>
                  <a:srgbClr val="FF5A00"/>
                </a:solidFill>
              </a:rPr>
              <a:t>privileged</a:t>
            </a:r>
            <a:r>
              <a:rPr lang="en-US" altLang="en-US" dirty="0"/>
              <a:t>, only executable in kernel mode</a:t>
            </a:r>
          </a:p>
          <a:p>
            <a:pPr lvl="2">
              <a:lnSpc>
                <a:spcPct val="90000"/>
              </a:lnSpc>
            </a:pPr>
            <a:r>
              <a:rPr lang="en-US" altLang="en-US" dirty="0"/>
              <a:t>System call changes mode to kernel, return</a:t>
            </a:r>
            <a:br>
              <a:rPr lang="en-US" altLang="en-US" dirty="0"/>
            </a:br>
            <a:r>
              <a:rPr lang="en-US" altLang="en-US" dirty="0"/>
              <a:t> from call resets it to user</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8/9/2018</a:t>
            </a:fld>
            <a:endParaRPr lang="en-US" dirty="0"/>
          </a:p>
        </p:txBody>
      </p:sp>
      <p:sp>
        <p:nvSpPr>
          <p:cNvPr id="4" name="Footer Placeholder 3"/>
          <p:cNvSpPr>
            <a:spLocks noGrp="1"/>
          </p:cNvSpPr>
          <p:nvPr>
            <p:ph type="ftr" sz="quarter" idx="11"/>
          </p:nvPr>
        </p:nvSpPr>
        <p:spPr/>
        <p:txBody>
          <a:bodyPr/>
          <a:lstStyle/>
          <a:p>
            <a:r>
              <a:rPr lang="en-US"/>
              <a:t>IST346: Info Tech Management &amp; Administration</a:t>
            </a:r>
            <a:endParaRPr lang="en-US" dirty="0"/>
          </a:p>
        </p:txBody>
      </p:sp>
      <p:sp>
        <p:nvSpPr>
          <p:cNvPr id="5" name="Slide Number Placeholder 4"/>
          <p:cNvSpPr>
            <a:spLocks noGrp="1"/>
          </p:cNvSpPr>
          <p:nvPr>
            <p:ph type="sldNum" sz="quarter" idx="12"/>
          </p:nvPr>
        </p:nvSpPr>
        <p:spPr/>
        <p:txBody>
          <a:bodyPr/>
          <a:lstStyle/>
          <a:p>
            <a:fld id="{DF6669D1-DB19-4C99-869C-C84252016461}" type="slidenum">
              <a:rPr lang="en-US" smtClean="0"/>
              <a:pPr/>
              <a:t>9</a:t>
            </a:fld>
            <a:endParaRPr lang="en-US" dirty="0"/>
          </a:p>
        </p:txBody>
      </p:sp>
      <p:sp>
        <p:nvSpPr>
          <p:cNvPr id="6" name="Title 5"/>
          <p:cNvSpPr>
            <a:spLocks noGrp="1"/>
          </p:cNvSpPr>
          <p:nvPr>
            <p:ph type="title"/>
          </p:nvPr>
        </p:nvSpPr>
        <p:spPr/>
        <p:txBody>
          <a:bodyPr/>
          <a:lstStyle/>
          <a:p>
            <a:r>
              <a:rPr lang="en-US" dirty="0"/>
              <a:t>Operating Systems Operations</a:t>
            </a:r>
          </a:p>
        </p:txBody>
      </p:sp>
      <p:pic>
        <p:nvPicPr>
          <p:cNvPr id="7" name="Picture 2" descr="http://upload.wikimedia.org/wikipedia/commons/thumb/8/8f/Kernel_Layout.svg/220px-Kernel_Layou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381" y="4451351"/>
            <a:ext cx="2408619"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626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1383</Words>
  <Application>Microsoft Office PowerPoint</Application>
  <PresentationFormat>On-screen Show (4:3)</PresentationFormat>
  <Paragraphs>200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游ゴシック</vt:lpstr>
      <vt:lpstr>Arial</vt:lpstr>
      <vt:lpstr>Calibri</vt:lpstr>
      <vt:lpstr>Calibri Light</vt:lpstr>
      <vt:lpstr>Office Theme</vt:lpstr>
      <vt:lpstr>Operating Systems Architecture</vt:lpstr>
      <vt:lpstr>Operating System (OS)</vt:lpstr>
      <vt:lpstr>What Operating Systems Do</vt:lpstr>
      <vt:lpstr>What is an OS?</vt:lpstr>
      <vt:lpstr>Operating System Architecture</vt:lpstr>
      <vt:lpstr>Popular Components Of  Modern Operating Systems</vt:lpstr>
      <vt:lpstr>Startup</vt:lpstr>
      <vt:lpstr>The Key OS Kernel Responsibilities</vt:lpstr>
      <vt:lpstr>Operating Systems Operations</vt:lpstr>
      <vt:lpstr>Process Management</vt:lpstr>
      <vt:lpstr>Multitasking / Multiprocessing</vt:lpstr>
      <vt:lpstr>Memory Management</vt:lpstr>
      <vt:lpstr>Memory management (cont.)</vt:lpstr>
      <vt:lpstr>Storage Management</vt:lpstr>
      <vt:lpstr>I/O and Network Management</vt:lpstr>
      <vt:lpstr>Security</vt:lpstr>
      <vt:lpstr>User Interfaces</vt:lpstr>
      <vt:lpstr>Command-line Interfaces</vt:lpstr>
      <vt:lpstr>User Interfaces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Architecture</dc:title>
  <dc:creator>Michael Fudge</dc:creator>
  <cp:lastModifiedBy>Michael Fudge</cp:lastModifiedBy>
  <cp:revision>1</cp:revision>
  <dcterms:created xsi:type="dcterms:W3CDTF">2018-08-10T02:52:29Z</dcterms:created>
  <dcterms:modified xsi:type="dcterms:W3CDTF">2018-08-10T02:56:21Z</dcterms:modified>
</cp:coreProperties>
</file>