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0"/>
  </p:notesMasterIdLst>
  <p:sldIdLst>
    <p:sldId id="256" r:id="rId3"/>
    <p:sldId id="257" r:id="rId4"/>
    <p:sldId id="260" r:id="rId5"/>
    <p:sldId id="258" r:id="rId6"/>
    <p:sldId id="259" r:id="rId7"/>
    <p:sldId id="296" r:id="rId8"/>
    <p:sldId id="278" r:id="rId9"/>
    <p:sldId id="261" r:id="rId10"/>
    <p:sldId id="279" r:id="rId11"/>
    <p:sldId id="280" r:id="rId12"/>
    <p:sldId id="281" r:id="rId13"/>
    <p:sldId id="297" r:id="rId14"/>
    <p:sldId id="282" r:id="rId15"/>
    <p:sldId id="288" r:id="rId16"/>
    <p:sldId id="293" r:id="rId17"/>
    <p:sldId id="295"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35" autoAdjust="0"/>
  </p:normalViewPr>
  <p:slideViewPr>
    <p:cSldViewPr snapToGrid="0">
      <p:cViewPr varScale="1">
        <p:scale>
          <a:sx n="94" d="100"/>
          <a:sy n="94" d="100"/>
        </p:scale>
        <p:origin x="11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Theory to Practice Ratio</c:v>
                </c:pt>
              </c:strCache>
            </c:strRef>
          </c:tx>
          <c:cat>
            <c:strRef>
              <c:f>Sheet1!$A$2:$A$3</c:f>
              <c:strCache>
                <c:ptCount val="2"/>
                <c:pt idx="0">
                  <c:v>Theory 60%</c:v>
                </c:pt>
                <c:pt idx="1">
                  <c:v>Practice 40%</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0-4AE8-471B-A1E8-35A283F2995C}"/>
            </c:ext>
          </c:extLst>
        </c:ser>
        <c:dLbls>
          <c:showLegendKey val="0"/>
          <c:showVal val="0"/>
          <c:showCatName val="0"/>
          <c:showSerName val="0"/>
          <c:showPercent val="0"/>
          <c:showBubbleSize val="0"/>
          <c:showLeaderLines val="1"/>
        </c:dLbls>
      </c:pie3DChart>
    </c:plotArea>
    <c:legend>
      <c:legendPos val="r"/>
      <c:overlay val="0"/>
      <c:txPr>
        <a:bodyPr/>
        <a:lstStyle/>
        <a:p>
          <a:pPr>
            <a:defRPr sz="2800"/>
          </a:pPr>
          <a:endParaRPr lang="en-US"/>
        </a:p>
      </c:txPr>
    </c:legend>
    <c:plotVisOnly val="1"/>
    <c:dispBlanksAs val="zero"/>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3B5EA-9C9F-4142-92B9-781E1BD81B23}"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630D8E85-CC34-400D-A63E-98808D3D2CBD}">
      <dgm:prSet/>
      <dgm:spPr/>
      <dgm:t>
        <a:bodyPr/>
        <a:lstStyle/>
        <a:p>
          <a:r>
            <a:rPr lang="en-US" dirty="0"/>
            <a:t>Education</a:t>
          </a:r>
        </a:p>
      </dgm:t>
    </dgm:pt>
    <dgm:pt modelId="{FFC731A5-E849-4485-8028-5508A4DE8223}" type="parTrans" cxnId="{A3ABCB03-4A5D-41D1-A0DD-3436BD9F414A}">
      <dgm:prSet/>
      <dgm:spPr/>
      <dgm:t>
        <a:bodyPr/>
        <a:lstStyle/>
        <a:p>
          <a:endParaRPr lang="en-US"/>
        </a:p>
      </dgm:t>
    </dgm:pt>
    <dgm:pt modelId="{75EDA5AF-58DC-480F-AC68-DBB8A02E2BAC}" type="sibTrans" cxnId="{A3ABCB03-4A5D-41D1-A0DD-3436BD9F414A}">
      <dgm:prSet/>
      <dgm:spPr/>
      <dgm:t>
        <a:bodyPr/>
        <a:lstStyle/>
        <a:p>
          <a:endParaRPr lang="en-US"/>
        </a:p>
      </dgm:t>
    </dgm:pt>
    <dgm:pt modelId="{C02781C4-D64E-4496-92F5-55621BF1C410}">
      <dgm:prSet/>
      <dgm:spPr/>
      <dgm:t>
        <a:bodyPr/>
        <a:lstStyle/>
        <a:p>
          <a:r>
            <a:rPr lang="en-US" dirty="0" err="1"/>
            <a:t>Djfhkjd</a:t>
          </a:r>
          <a:endParaRPr lang="en-US" dirty="0"/>
        </a:p>
      </dgm:t>
    </dgm:pt>
    <dgm:pt modelId="{F8BAD248-E5EB-4F83-BDA3-70A5328675CF}" type="parTrans" cxnId="{54736928-4B1E-4A3B-AB23-5941A6873019}">
      <dgm:prSet/>
      <dgm:spPr/>
    </dgm:pt>
    <dgm:pt modelId="{E51893C6-B7F7-4BAC-B05E-1994886C7937}" type="sibTrans" cxnId="{54736928-4B1E-4A3B-AB23-5941A6873019}">
      <dgm:prSet/>
      <dgm:spPr/>
    </dgm:pt>
    <dgm:pt modelId="{5AAB595D-84A7-4E1F-99D4-80C70D7CEE46}">
      <dgm:prSet/>
      <dgm:spPr/>
      <dgm:t>
        <a:bodyPr/>
        <a:lstStyle/>
        <a:p>
          <a:r>
            <a:rPr lang="en-US" dirty="0" err="1"/>
            <a:t>Dshfkj</a:t>
          </a:r>
          <a:endParaRPr lang="en-US" dirty="0"/>
        </a:p>
      </dgm:t>
    </dgm:pt>
    <dgm:pt modelId="{623F718A-37CF-4383-AF0E-BF6529F9006A}" type="parTrans" cxnId="{D5010860-9821-4E00-BC5E-3D4428C99699}">
      <dgm:prSet/>
      <dgm:spPr/>
    </dgm:pt>
    <dgm:pt modelId="{90FE4D75-6A08-45BC-970A-1CEB940D01A5}" type="sibTrans" cxnId="{D5010860-9821-4E00-BC5E-3D4428C99699}">
      <dgm:prSet/>
      <dgm:spPr/>
    </dgm:pt>
    <dgm:pt modelId="{49D2A95E-628D-49F8-B9D2-F3FDE003AB35}">
      <dgm:prSet/>
      <dgm:spPr/>
      <dgm:t>
        <a:bodyPr/>
        <a:lstStyle/>
        <a:p>
          <a:r>
            <a:rPr lang="en-US" dirty="0"/>
            <a:t>Employment</a:t>
          </a:r>
        </a:p>
      </dgm:t>
    </dgm:pt>
    <dgm:pt modelId="{2A98F31F-68A6-41AF-B318-502E0C71CD11}" type="parTrans" cxnId="{2D13AC00-2747-44DB-8D38-C12BCA256B93}">
      <dgm:prSet/>
      <dgm:spPr/>
    </dgm:pt>
    <dgm:pt modelId="{87CEDD52-CB19-439D-92B5-0582CC0ACAD6}" type="sibTrans" cxnId="{2D13AC00-2747-44DB-8D38-C12BCA256B93}">
      <dgm:prSet/>
      <dgm:spPr/>
    </dgm:pt>
    <dgm:pt modelId="{549B5C30-784E-44F0-91B7-E54F7D265E69}">
      <dgm:prSet/>
      <dgm:spPr/>
      <dgm:t>
        <a:bodyPr/>
        <a:lstStyle/>
        <a:p>
          <a:r>
            <a:rPr lang="en-US" dirty="0"/>
            <a:t>Something</a:t>
          </a:r>
        </a:p>
      </dgm:t>
    </dgm:pt>
    <dgm:pt modelId="{8D791C26-B08C-4B15-87CE-9338D0A7CCE1}" type="parTrans" cxnId="{9DD95769-AC3C-42CF-B21E-0FCBA15F4812}">
      <dgm:prSet/>
      <dgm:spPr/>
    </dgm:pt>
    <dgm:pt modelId="{B818B728-E21E-4F65-9CF9-F7ECEAE5A7E7}" type="sibTrans" cxnId="{9DD95769-AC3C-42CF-B21E-0FCBA15F4812}">
      <dgm:prSet/>
      <dgm:spPr/>
    </dgm:pt>
    <dgm:pt modelId="{94834B84-99D6-4FB5-B4B2-729CAAD48C96}">
      <dgm:prSet/>
      <dgm:spPr/>
      <dgm:t>
        <a:bodyPr/>
        <a:lstStyle/>
        <a:p>
          <a:r>
            <a:rPr lang="en-US" dirty="0"/>
            <a:t>something</a:t>
          </a:r>
        </a:p>
      </dgm:t>
    </dgm:pt>
    <dgm:pt modelId="{638651D3-0438-4712-9CA3-EC585238146A}" type="parTrans" cxnId="{F8897BDE-C54E-4B5E-96AB-697920FEC921}">
      <dgm:prSet/>
      <dgm:spPr/>
    </dgm:pt>
    <dgm:pt modelId="{44ED1BDC-03DD-41C4-97A4-DE5A878E87B6}" type="sibTrans" cxnId="{F8897BDE-C54E-4B5E-96AB-697920FEC921}">
      <dgm:prSet/>
      <dgm:spPr/>
    </dgm:pt>
    <dgm:pt modelId="{B16FC0FC-C067-4002-906E-4DDCA56C5505}" type="pres">
      <dgm:prSet presAssocID="{9063B5EA-9C9F-4142-92B9-781E1BD81B23}" presName="linear" presStyleCnt="0">
        <dgm:presLayoutVars>
          <dgm:animLvl val="lvl"/>
          <dgm:resizeHandles val="exact"/>
        </dgm:presLayoutVars>
      </dgm:prSet>
      <dgm:spPr/>
    </dgm:pt>
    <dgm:pt modelId="{4706DC4B-B768-4FB0-AA19-26F1D209C950}" type="pres">
      <dgm:prSet presAssocID="{630D8E85-CC34-400D-A63E-98808D3D2CBD}" presName="parentText" presStyleLbl="node1" presStyleIdx="0" presStyleCnt="2">
        <dgm:presLayoutVars>
          <dgm:chMax val="0"/>
          <dgm:bulletEnabled val="1"/>
        </dgm:presLayoutVars>
      </dgm:prSet>
      <dgm:spPr/>
    </dgm:pt>
    <dgm:pt modelId="{0123DC90-8825-42EC-AA72-062269CE129B}" type="pres">
      <dgm:prSet presAssocID="{630D8E85-CC34-400D-A63E-98808D3D2CBD}" presName="childText" presStyleLbl="revTx" presStyleIdx="0" presStyleCnt="2">
        <dgm:presLayoutVars>
          <dgm:bulletEnabled val="1"/>
        </dgm:presLayoutVars>
      </dgm:prSet>
      <dgm:spPr/>
    </dgm:pt>
    <dgm:pt modelId="{3A090A9B-2EBE-432C-B3A9-4A7293C39B7F}" type="pres">
      <dgm:prSet presAssocID="{49D2A95E-628D-49F8-B9D2-F3FDE003AB35}" presName="parentText" presStyleLbl="node1" presStyleIdx="1" presStyleCnt="2">
        <dgm:presLayoutVars>
          <dgm:chMax val="0"/>
          <dgm:bulletEnabled val="1"/>
        </dgm:presLayoutVars>
      </dgm:prSet>
      <dgm:spPr/>
    </dgm:pt>
    <dgm:pt modelId="{EABDD72B-9305-48C9-AF03-1FC8D86674FA}" type="pres">
      <dgm:prSet presAssocID="{49D2A95E-628D-49F8-B9D2-F3FDE003AB35}" presName="childText" presStyleLbl="revTx" presStyleIdx="1" presStyleCnt="2">
        <dgm:presLayoutVars>
          <dgm:bulletEnabled val="1"/>
        </dgm:presLayoutVars>
      </dgm:prSet>
      <dgm:spPr/>
    </dgm:pt>
  </dgm:ptLst>
  <dgm:cxnLst>
    <dgm:cxn modelId="{2D13AC00-2747-44DB-8D38-C12BCA256B93}" srcId="{9063B5EA-9C9F-4142-92B9-781E1BD81B23}" destId="{49D2A95E-628D-49F8-B9D2-F3FDE003AB35}" srcOrd="1" destOrd="0" parTransId="{2A98F31F-68A6-41AF-B318-502E0C71CD11}" sibTransId="{87CEDD52-CB19-439D-92B5-0582CC0ACAD6}"/>
    <dgm:cxn modelId="{2441C202-2EDB-4A5E-A77B-FB25DF41D0D3}" type="presOf" srcId="{9063B5EA-9C9F-4142-92B9-781E1BD81B23}" destId="{B16FC0FC-C067-4002-906E-4DDCA56C5505}" srcOrd="0" destOrd="0" presId="urn:microsoft.com/office/officeart/2005/8/layout/vList2"/>
    <dgm:cxn modelId="{A3ABCB03-4A5D-41D1-A0DD-3436BD9F414A}" srcId="{9063B5EA-9C9F-4142-92B9-781E1BD81B23}" destId="{630D8E85-CC34-400D-A63E-98808D3D2CBD}" srcOrd="0" destOrd="0" parTransId="{FFC731A5-E849-4485-8028-5508A4DE8223}" sibTransId="{75EDA5AF-58DC-480F-AC68-DBB8A02E2BAC}"/>
    <dgm:cxn modelId="{79409707-9D11-4FD1-BAFB-DE12168874F5}" type="presOf" srcId="{630D8E85-CC34-400D-A63E-98808D3D2CBD}" destId="{4706DC4B-B768-4FB0-AA19-26F1D209C950}" srcOrd="0" destOrd="0" presId="urn:microsoft.com/office/officeart/2005/8/layout/vList2"/>
    <dgm:cxn modelId="{54736928-4B1E-4A3B-AB23-5941A6873019}" srcId="{630D8E85-CC34-400D-A63E-98808D3D2CBD}" destId="{C02781C4-D64E-4496-92F5-55621BF1C410}" srcOrd="0" destOrd="0" parTransId="{F8BAD248-E5EB-4F83-BDA3-70A5328675CF}" sibTransId="{E51893C6-B7F7-4BAC-B05E-1994886C7937}"/>
    <dgm:cxn modelId="{D5010860-9821-4E00-BC5E-3D4428C99699}" srcId="{630D8E85-CC34-400D-A63E-98808D3D2CBD}" destId="{5AAB595D-84A7-4E1F-99D4-80C70D7CEE46}" srcOrd="1" destOrd="0" parTransId="{623F718A-37CF-4383-AF0E-BF6529F9006A}" sibTransId="{90FE4D75-6A08-45BC-970A-1CEB940D01A5}"/>
    <dgm:cxn modelId="{9DD95769-AC3C-42CF-B21E-0FCBA15F4812}" srcId="{49D2A95E-628D-49F8-B9D2-F3FDE003AB35}" destId="{549B5C30-784E-44F0-91B7-E54F7D265E69}" srcOrd="0" destOrd="0" parTransId="{8D791C26-B08C-4B15-87CE-9338D0A7CCE1}" sibTransId="{B818B728-E21E-4F65-9CF9-F7ECEAE5A7E7}"/>
    <dgm:cxn modelId="{E2F26250-57DE-427F-82CF-D680808346B0}" type="presOf" srcId="{94834B84-99D6-4FB5-B4B2-729CAAD48C96}" destId="{EABDD72B-9305-48C9-AF03-1FC8D86674FA}" srcOrd="0" destOrd="1" presId="urn:microsoft.com/office/officeart/2005/8/layout/vList2"/>
    <dgm:cxn modelId="{EFAFE2C8-80B1-428B-A181-23E79A842582}" type="presOf" srcId="{5AAB595D-84A7-4E1F-99D4-80C70D7CEE46}" destId="{0123DC90-8825-42EC-AA72-062269CE129B}" srcOrd="0" destOrd="1" presId="urn:microsoft.com/office/officeart/2005/8/layout/vList2"/>
    <dgm:cxn modelId="{46E526DB-1430-4304-80ED-75975EC30F82}" type="presOf" srcId="{49D2A95E-628D-49F8-B9D2-F3FDE003AB35}" destId="{3A090A9B-2EBE-432C-B3A9-4A7293C39B7F}" srcOrd="0" destOrd="0" presId="urn:microsoft.com/office/officeart/2005/8/layout/vList2"/>
    <dgm:cxn modelId="{F8897BDE-C54E-4B5E-96AB-697920FEC921}" srcId="{49D2A95E-628D-49F8-B9D2-F3FDE003AB35}" destId="{94834B84-99D6-4FB5-B4B2-729CAAD48C96}" srcOrd="1" destOrd="0" parTransId="{638651D3-0438-4712-9CA3-EC585238146A}" sibTransId="{44ED1BDC-03DD-41C4-97A4-DE5A878E87B6}"/>
    <dgm:cxn modelId="{C9F25BE7-65D9-4E83-94BB-4D48121804F3}" type="presOf" srcId="{549B5C30-784E-44F0-91B7-E54F7D265E69}" destId="{EABDD72B-9305-48C9-AF03-1FC8D86674FA}" srcOrd="0" destOrd="0" presId="urn:microsoft.com/office/officeart/2005/8/layout/vList2"/>
    <dgm:cxn modelId="{24D158F3-0F39-4886-AA92-7BF8F04B644F}" type="presOf" srcId="{C02781C4-D64E-4496-92F5-55621BF1C410}" destId="{0123DC90-8825-42EC-AA72-062269CE129B}" srcOrd="0" destOrd="0" presId="urn:microsoft.com/office/officeart/2005/8/layout/vList2"/>
    <dgm:cxn modelId="{048BA0B9-C829-4963-A80F-913671487747}" type="presParOf" srcId="{B16FC0FC-C067-4002-906E-4DDCA56C5505}" destId="{4706DC4B-B768-4FB0-AA19-26F1D209C950}" srcOrd="0" destOrd="0" presId="urn:microsoft.com/office/officeart/2005/8/layout/vList2"/>
    <dgm:cxn modelId="{475AFF21-C126-40A8-B2E3-4A092B12F231}" type="presParOf" srcId="{B16FC0FC-C067-4002-906E-4DDCA56C5505}" destId="{0123DC90-8825-42EC-AA72-062269CE129B}" srcOrd="1" destOrd="0" presId="urn:microsoft.com/office/officeart/2005/8/layout/vList2"/>
    <dgm:cxn modelId="{7A1DE94D-88F9-4C05-A94C-F3E7A0D8958F}" type="presParOf" srcId="{B16FC0FC-C067-4002-906E-4DDCA56C5505}" destId="{3A090A9B-2EBE-432C-B3A9-4A7293C39B7F}" srcOrd="2" destOrd="0" presId="urn:microsoft.com/office/officeart/2005/8/layout/vList2"/>
    <dgm:cxn modelId="{BF8A3B53-58CA-42F3-B577-51F82D1319D3}" type="presParOf" srcId="{B16FC0FC-C067-4002-906E-4DDCA56C5505}" destId="{EABDD72B-9305-48C9-AF03-1FC8D86674F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46E337-6F7A-4953-99D5-0CBE47375686}" type="doc">
      <dgm:prSet loTypeId="urn:microsoft.com/office/officeart/2005/8/layout/matrix3" loCatId="matrix" qsTypeId="urn:microsoft.com/office/officeart/2005/8/quickstyle/simple2" qsCatId="simple" csTypeId="urn:microsoft.com/office/officeart/2005/8/colors/colorful2" csCatId="colorful"/>
      <dgm:spPr/>
      <dgm:t>
        <a:bodyPr/>
        <a:lstStyle/>
        <a:p>
          <a:endParaRPr lang="en-US"/>
        </a:p>
      </dgm:t>
    </dgm:pt>
    <dgm:pt modelId="{C3465A71-7252-49A9-9313-64B2800FC0E7}">
      <dgm:prSet/>
      <dgm:spPr/>
      <dgm:t>
        <a:bodyPr/>
        <a:lstStyle/>
        <a:p>
          <a:r>
            <a:rPr lang="en-US"/>
            <a:t>Your Name</a:t>
          </a:r>
        </a:p>
      </dgm:t>
    </dgm:pt>
    <dgm:pt modelId="{E8ECC074-3CDF-45A1-9EEB-F30FE641D121}" type="parTrans" cxnId="{DC91F3AF-8BB8-4BD9-BEF8-297FD9A3FB1D}">
      <dgm:prSet/>
      <dgm:spPr/>
      <dgm:t>
        <a:bodyPr/>
        <a:lstStyle/>
        <a:p>
          <a:endParaRPr lang="en-US"/>
        </a:p>
      </dgm:t>
    </dgm:pt>
    <dgm:pt modelId="{E7E447BD-C4B8-49A1-AAD7-D9FC1BFA855A}" type="sibTrans" cxnId="{DC91F3AF-8BB8-4BD9-BEF8-297FD9A3FB1D}">
      <dgm:prSet/>
      <dgm:spPr/>
      <dgm:t>
        <a:bodyPr/>
        <a:lstStyle/>
        <a:p>
          <a:endParaRPr lang="en-US"/>
        </a:p>
      </dgm:t>
    </dgm:pt>
    <dgm:pt modelId="{CE669030-54BA-4357-A609-D9BE51A85F24}">
      <dgm:prSet/>
      <dgm:spPr/>
      <dgm:t>
        <a:bodyPr/>
        <a:lstStyle/>
        <a:p>
          <a:r>
            <a:rPr lang="en-US"/>
            <a:t>Year </a:t>
          </a:r>
        </a:p>
      </dgm:t>
    </dgm:pt>
    <dgm:pt modelId="{A3157053-C6D7-4D16-B8E7-E6979AA61933}" type="parTrans" cxnId="{70D8A92B-B45B-4C7F-90C5-0402ECC6A7D0}">
      <dgm:prSet/>
      <dgm:spPr/>
      <dgm:t>
        <a:bodyPr/>
        <a:lstStyle/>
        <a:p>
          <a:endParaRPr lang="en-US"/>
        </a:p>
      </dgm:t>
    </dgm:pt>
    <dgm:pt modelId="{EA0316A6-6817-40B0-B5EE-4A8A048989A4}" type="sibTrans" cxnId="{70D8A92B-B45B-4C7F-90C5-0402ECC6A7D0}">
      <dgm:prSet/>
      <dgm:spPr/>
      <dgm:t>
        <a:bodyPr/>
        <a:lstStyle/>
        <a:p>
          <a:endParaRPr lang="en-US"/>
        </a:p>
      </dgm:t>
    </dgm:pt>
    <dgm:pt modelId="{899A21A7-07DF-4FE8-A773-FE63FA2F86F3}">
      <dgm:prSet/>
      <dgm:spPr/>
      <dgm:t>
        <a:bodyPr/>
        <a:lstStyle/>
        <a:p>
          <a:r>
            <a:rPr lang="en-US"/>
            <a:t>Where are you from?</a:t>
          </a:r>
        </a:p>
      </dgm:t>
    </dgm:pt>
    <dgm:pt modelId="{C5F5210D-3F12-45D1-823C-2917AD1DA32B}" type="parTrans" cxnId="{1561F018-F2E7-4A91-B0F6-30581D158890}">
      <dgm:prSet/>
      <dgm:spPr/>
      <dgm:t>
        <a:bodyPr/>
        <a:lstStyle/>
        <a:p>
          <a:endParaRPr lang="en-US"/>
        </a:p>
      </dgm:t>
    </dgm:pt>
    <dgm:pt modelId="{58B92D96-A9FF-4529-BEA7-AB5E55A1B06F}" type="sibTrans" cxnId="{1561F018-F2E7-4A91-B0F6-30581D158890}">
      <dgm:prSet/>
      <dgm:spPr/>
      <dgm:t>
        <a:bodyPr/>
        <a:lstStyle/>
        <a:p>
          <a:endParaRPr lang="en-US"/>
        </a:p>
      </dgm:t>
    </dgm:pt>
    <dgm:pt modelId="{B9DA5BF0-31F2-4B12-BB8D-6371702C09D8}">
      <dgm:prSet/>
      <dgm:spPr/>
      <dgm:t>
        <a:bodyPr/>
        <a:lstStyle/>
        <a:p>
          <a:r>
            <a:rPr lang="en-US"/>
            <a:t>Do you have any  IT Experience?</a:t>
          </a:r>
        </a:p>
      </dgm:t>
    </dgm:pt>
    <dgm:pt modelId="{2787361E-1BB2-422B-99E2-A8B5D9A0AF99}" type="parTrans" cxnId="{CB9BA88C-9DDB-4218-BCD7-2C3A90E5EB03}">
      <dgm:prSet/>
      <dgm:spPr/>
      <dgm:t>
        <a:bodyPr/>
        <a:lstStyle/>
        <a:p>
          <a:endParaRPr lang="en-US"/>
        </a:p>
      </dgm:t>
    </dgm:pt>
    <dgm:pt modelId="{D43274EA-A047-4CD8-A0B9-5FE617F8BE9F}" type="sibTrans" cxnId="{CB9BA88C-9DDB-4218-BCD7-2C3A90E5EB03}">
      <dgm:prSet/>
      <dgm:spPr/>
      <dgm:t>
        <a:bodyPr/>
        <a:lstStyle/>
        <a:p>
          <a:endParaRPr lang="en-US"/>
        </a:p>
      </dgm:t>
    </dgm:pt>
    <dgm:pt modelId="{0B45F48B-0B35-4E78-B3E0-0ACC170F64DC}" type="pres">
      <dgm:prSet presAssocID="{9A46E337-6F7A-4953-99D5-0CBE47375686}" presName="matrix" presStyleCnt="0">
        <dgm:presLayoutVars>
          <dgm:chMax val="1"/>
          <dgm:dir/>
          <dgm:resizeHandles val="exact"/>
        </dgm:presLayoutVars>
      </dgm:prSet>
      <dgm:spPr/>
    </dgm:pt>
    <dgm:pt modelId="{965B0297-34E2-4051-95C4-F924A11E41F9}" type="pres">
      <dgm:prSet presAssocID="{9A46E337-6F7A-4953-99D5-0CBE47375686}" presName="diamond" presStyleLbl="bgShp" presStyleIdx="0" presStyleCnt="1"/>
      <dgm:spPr/>
    </dgm:pt>
    <dgm:pt modelId="{0FEBD18A-562F-428E-A00B-1D102D3F200E}" type="pres">
      <dgm:prSet presAssocID="{9A46E337-6F7A-4953-99D5-0CBE47375686}" presName="quad1" presStyleLbl="node1" presStyleIdx="0" presStyleCnt="4">
        <dgm:presLayoutVars>
          <dgm:chMax val="0"/>
          <dgm:chPref val="0"/>
          <dgm:bulletEnabled val="1"/>
        </dgm:presLayoutVars>
      </dgm:prSet>
      <dgm:spPr/>
    </dgm:pt>
    <dgm:pt modelId="{F9E8E775-B8BA-4DDD-BF93-629C74F0DFD3}" type="pres">
      <dgm:prSet presAssocID="{9A46E337-6F7A-4953-99D5-0CBE47375686}" presName="quad2" presStyleLbl="node1" presStyleIdx="1" presStyleCnt="4">
        <dgm:presLayoutVars>
          <dgm:chMax val="0"/>
          <dgm:chPref val="0"/>
          <dgm:bulletEnabled val="1"/>
        </dgm:presLayoutVars>
      </dgm:prSet>
      <dgm:spPr/>
    </dgm:pt>
    <dgm:pt modelId="{F1A082E9-0A5D-426C-A1E8-46D9C1EE3005}" type="pres">
      <dgm:prSet presAssocID="{9A46E337-6F7A-4953-99D5-0CBE47375686}" presName="quad3" presStyleLbl="node1" presStyleIdx="2" presStyleCnt="4">
        <dgm:presLayoutVars>
          <dgm:chMax val="0"/>
          <dgm:chPref val="0"/>
          <dgm:bulletEnabled val="1"/>
        </dgm:presLayoutVars>
      </dgm:prSet>
      <dgm:spPr/>
    </dgm:pt>
    <dgm:pt modelId="{532651D6-03F2-44E6-B153-343DFDB37E84}" type="pres">
      <dgm:prSet presAssocID="{9A46E337-6F7A-4953-99D5-0CBE47375686}" presName="quad4" presStyleLbl="node1" presStyleIdx="3" presStyleCnt="4">
        <dgm:presLayoutVars>
          <dgm:chMax val="0"/>
          <dgm:chPref val="0"/>
          <dgm:bulletEnabled val="1"/>
        </dgm:presLayoutVars>
      </dgm:prSet>
      <dgm:spPr/>
    </dgm:pt>
  </dgm:ptLst>
  <dgm:cxnLst>
    <dgm:cxn modelId="{6029480D-C292-49CA-AC03-E09BAE50EF13}" type="presOf" srcId="{CE669030-54BA-4357-A609-D9BE51A85F24}" destId="{F9E8E775-B8BA-4DDD-BF93-629C74F0DFD3}" srcOrd="0" destOrd="0" presId="urn:microsoft.com/office/officeart/2005/8/layout/matrix3"/>
    <dgm:cxn modelId="{1561F018-F2E7-4A91-B0F6-30581D158890}" srcId="{9A46E337-6F7A-4953-99D5-0CBE47375686}" destId="{899A21A7-07DF-4FE8-A773-FE63FA2F86F3}" srcOrd="2" destOrd="0" parTransId="{C5F5210D-3F12-45D1-823C-2917AD1DA32B}" sibTransId="{58B92D96-A9FF-4529-BEA7-AB5E55A1B06F}"/>
    <dgm:cxn modelId="{70D8A92B-B45B-4C7F-90C5-0402ECC6A7D0}" srcId="{9A46E337-6F7A-4953-99D5-0CBE47375686}" destId="{CE669030-54BA-4357-A609-D9BE51A85F24}" srcOrd="1" destOrd="0" parTransId="{A3157053-C6D7-4D16-B8E7-E6979AA61933}" sibTransId="{EA0316A6-6817-40B0-B5EE-4A8A048989A4}"/>
    <dgm:cxn modelId="{25370B3C-359B-463E-9626-89E30B5D424F}" type="presOf" srcId="{C3465A71-7252-49A9-9313-64B2800FC0E7}" destId="{0FEBD18A-562F-428E-A00B-1D102D3F200E}" srcOrd="0" destOrd="0" presId="urn:microsoft.com/office/officeart/2005/8/layout/matrix3"/>
    <dgm:cxn modelId="{89EB3763-8B96-45D6-B2A5-CE74228B1D6D}" type="presOf" srcId="{9A46E337-6F7A-4953-99D5-0CBE47375686}" destId="{0B45F48B-0B35-4E78-B3E0-0ACC170F64DC}" srcOrd="0" destOrd="0" presId="urn:microsoft.com/office/officeart/2005/8/layout/matrix3"/>
    <dgm:cxn modelId="{CB9BA88C-9DDB-4218-BCD7-2C3A90E5EB03}" srcId="{9A46E337-6F7A-4953-99D5-0CBE47375686}" destId="{B9DA5BF0-31F2-4B12-BB8D-6371702C09D8}" srcOrd="3" destOrd="0" parTransId="{2787361E-1BB2-422B-99E2-A8B5D9A0AF99}" sibTransId="{D43274EA-A047-4CD8-A0B9-5FE617F8BE9F}"/>
    <dgm:cxn modelId="{DC91F3AF-8BB8-4BD9-BEF8-297FD9A3FB1D}" srcId="{9A46E337-6F7A-4953-99D5-0CBE47375686}" destId="{C3465A71-7252-49A9-9313-64B2800FC0E7}" srcOrd="0" destOrd="0" parTransId="{E8ECC074-3CDF-45A1-9EEB-F30FE641D121}" sibTransId="{E7E447BD-C4B8-49A1-AAD7-D9FC1BFA855A}"/>
    <dgm:cxn modelId="{17CD26CB-BEC7-4FD5-9E6C-2609DD719B95}" type="presOf" srcId="{899A21A7-07DF-4FE8-A773-FE63FA2F86F3}" destId="{F1A082E9-0A5D-426C-A1E8-46D9C1EE3005}" srcOrd="0" destOrd="0" presId="urn:microsoft.com/office/officeart/2005/8/layout/matrix3"/>
    <dgm:cxn modelId="{44064FD0-6B91-4091-83D5-5E4AF00C5406}" type="presOf" srcId="{B9DA5BF0-31F2-4B12-BB8D-6371702C09D8}" destId="{532651D6-03F2-44E6-B153-343DFDB37E84}" srcOrd="0" destOrd="0" presId="urn:microsoft.com/office/officeart/2005/8/layout/matrix3"/>
    <dgm:cxn modelId="{6418B7D4-7725-498B-9AC4-663EEC137F6C}" type="presParOf" srcId="{0B45F48B-0B35-4E78-B3E0-0ACC170F64DC}" destId="{965B0297-34E2-4051-95C4-F924A11E41F9}" srcOrd="0" destOrd="0" presId="urn:microsoft.com/office/officeart/2005/8/layout/matrix3"/>
    <dgm:cxn modelId="{F63B47A3-1C8A-4A49-9822-FC4943AF8C3C}" type="presParOf" srcId="{0B45F48B-0B35-4E78-B3E0-0ACC170F64DC}" destId="{0FEBD18A-562F-428E-A00B-1D102D3F200E}" srcOrd="1" destOrd="0" presId="urn:microsoft.com/office/officeart/2005/8/layout/matrix3"/>
    <dgm:cxn modelId="{25D296CC-0823-46D9-AE4E-4AB20F71B189}" type="presParOf" srcId="{0B45F48B-0B35-4E78-B3E0-0ACC170F64DC}" destId="{F9E8E775-B8BA-4DDD-BF93-629C74F0DFD3}" srcOrd="2" destOrd="0" presId="urn:microsoft.com/office/officeart/2005/8/layout/matrix3"/>
    <dgm:cxn modelId="{A2B90157-382D-4E16-B75C-572E1A5650ED}" type="presParOf" srcId="{0B45F48B-0B35-4E78-B3E0-0ACC170F64DC}" destId="{F1A082E9-0A5D-426C-A1E8-46D9C1EE3005}" srcOrd="3" destOrd="0" presId="urn:microsoft.com/office/officeart/2005/8/layout/matrix3"/>
    <dgm:cxn modelId="{52F23864-F7B2-4AC5-A106-24F48B7EBF48}" type="presParOf" srcId="{0B45F48B-0B35-4E78-B3E0-0ACC170F64DC}" destId="{532651D6-03F2-44E6-B153-343DFDB37E8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154A55-03DD-462C-9772-B2F7C6E38326}" type="doc">
      <dgm:prSet loTypeId="urn:microsoft.com/office/officeart/2005/8/layout/list1" loCatId="list" qsTypeId="urn:microsoft.com/office/officeart/2005/8/quickstyle/simple2" qsCatId="simple" csTypeId="urn:microsoft.com/office/officeart/2005/8/colors/accent3_2" csCatId="accent3"/>
      <dgm:spPr/>
      <dgm:t>
        <a:bodyPr/>
        <a:lstStyle/>
        <a:p>
          <a:endParaRPr lang="en-US"/>
        </a:p>
      </dgm:t>
    </dgm:pt>
    <dgm:pt modelId="{A7B5A376-0BDE-444D-AF32-C78E04EB8ACC}">
      <dgm:prSet/>
      <dgm:spPr/>
      <dgm:t>
        <a:bodyPr/>
        <a:lstStyle/>
        <a:p>
          <a:r>
            <a:rPr lang="en-US"/>
            <a:t>Three Parts</a:t>
          </a:r>
        </a:p>
      </dgm:t>
    </dgm:pt>
    <dgm:pt modelId="{E0AEDD90-68DC-4102-B832-B04372FAC5D4}" type="parTrans" cxnId="{BEDC6C34-F11C-4DF7-A7F1-9F5C67D560C3}">
      <dgm:prSet/>
      <dgm:spPr/>
      <dgm:t>
        <a:bodyPr/>
        <a:lstStyle/>
        <a:p>
          <a:endParaRPr lang="en-US"/>
        </a:p>
      </dgm:t>
    </dgm:pt>
    <dgm:pt modelId="{719123F4-3497-4881-B55F-1249FF55698E}" type="sibTrans" cxnId="{BEDC6C34-F11C-4DF7-A7F1-9F5C67D560C3}">
      <dgm:prSet/>
      <dgm:spPr/>
      <dgm:t>
        <a:bodyPr/>
        <a:lstStyle/>
        <a:p>
          <a:endParaRPr lang="en-US"/>
        </a:p>
      </dgm:t>
    </dgm:pt>
    <dgm:pt modelId="{24D6A708-990C-45EA-944D-BA43D6314338}">
      <dgm:prSet/>
      <dgm:spPr/>
      <dgm:t>
        <a:bodyPr/>
        <a:lstStyle/>
        <a:p>
          <a:r>
            <a:rPr lang="en-US"/>
            <a:t>Part one: IT Foundations</a:t>
          </a:r>
        </a:p>
      </dgm:t>
    </dgm:pt>
    <dgm:pt modelId="{BCFB33B1-8B9E-4E14-8DF7-35A27CFD22D4}" type="parTrans" cxnId="{1EAAD33C-91D9-4B12-8A36-4E45F677B0D9}">
      <dgm:prSet/>
      <dgm:spPr/>
      <dgm:t>
        <a:bodyPr/>
        <a:lstStyle/>
        <a:p>
          <a:endParaRPr lang="en-US"/>
        </a:p>
      </dgm:t>
    </dgm:pt>
    <dgm:pt modelId="{0C830568-D7A4-4C1A-9A3C-31670F8246DA}" type="sibTrans" cxnId="{1EAAD33C-91D9-4B12-8A36-4E45F677B0D9}">
      <dgm:prSet/>
      <dgm:spPr/>
      <dgm:t>
        <a:bodyPr/>
        <a:lstStyle/>
        <a:p>
          <a:endParaRPr lang="en-US"/>
        </a:p>
      </dgm:t>
    </dgm:pt>
    <dgm:pt modelId="{6A277D70-DD7C-4889-8A32-4D55D38E44D2}">
      <dgm:prSet/>
      <dgm:spPr/>
      <dgm:t>
        <a:bodyPr/>
        <a:lstStyle/>
        <a:p>
          <a:r>
            <a:rPr lang="en-US"/>
            <a:t>What is IT? Networking, Command line, Virtualization, etc…</a:t>
          </a:r>
        </a:p>
      </dgm:t>
    </dgm:pt>
    <dgm:pt modelId="{43CFF84C-10C5-4322-80EF-5BF06747238A}" type="parTrans" cxnId="{284E4C29-9E61-405C-993C-FA7A6FF5BB51}">
      <dgm:prSet/>
      <dgm:spPr/>
      <dgm:t>
        <a:bodyPr/>
        <a:lstStyle/>
        <a:p>
          <a:endParaRPr lang="en-US"/>
        </a:p>
      </dgm:t>
    </dgm:pt>
    <dgm:pt modelId="{00AC7424-DAA4-4222-8802-902E6C34DEB8}" type="sibTrans" cxnId="{284E4C29-9E61-405C-993C-FA7A6FF5BB51}">
      <dgm:prSet/>
      <dgm:spPr/>
      <dgm:t>
        <a:bodyPr/>
        <a:lstStyle/>
        <a:p>
          <a:endParaRPr lang="en-US"/>
        </a:p>
      </dgm:t>
    </dgm:pt>
    <dgm:pt modelId="{391C2CEB-AF2C-4D2B-8F02-FFD9D8E1CD28}">
      <dgm:prSet/>
      <dgm:spPr/>
      <dgm:t>
        <a:bodyPr/>
        <a:lstStyle/>
        <a:p>
          <a:r>
            <a:rPr lang="en-US"/>
            <a:t>Part two: IT Fundamentals</a:t>
          </a:r>
        </a:p>
      </dgm:t>
    </dgm:pt>
    <dgm:pt modelId="{B57E6B98-F792-4452-B41C-64A616E0009C}" type="parTrans" cxnId="{4CE08594-97F2-4269-9CC4-1E3CC7BA2EB4}">
      <dgm:prSet/>
      <dgm:spPr/>
      <dgm:t>
        <a:bodyPr/>
        <a:lstStyle/>
        <a:p>
          <a:endParaRPr lang="en-US"/>
        </a:p>
      </dgm:t>
    </dgm:pt>
    <dgm:pt modelId="{16C16E0E-398B-4637-9DCC-A9A385905964}" type="sibTrans" cxnId="{4CE08594-97F2-4269-9CC4-1E3CC7BA2EB4}">
      <dgm:prSet/>
      <dgm:spPr/>
      <dgm:t>
        <a:bodyPr/>
        <a:lstStyle/>
        <a:p>
          <a:endParaRPr lang="en-US"/>
        </a:p>
      </dgm:t>
    </dgm:pt>
    <dgm:pt modelId="{BE2E5A2C-7B2B-46DD-9C3D-842F14559FED}">
      <dgm:prSet/>
      <dgm:spPr/>
      <dgm:t>
        <a:bodyPr/>
        <a:lstStyle/>
        <a:p>
          <a:r>
            <a:rPr lang="en-US"/>
            <a:t>Clients and Servers, Hardware, Services, Security, etc…</a:t>
          </a:r>
        </a:p>
      </dgm:t>
    </dgm:pt>
    <dgm:pt modelId="{57C80035-2194-4791-8F4A-EC63D8C03729}" type="parTrans" cxnId="{DE8AFBA3-F975-4E33-9E8F-691A35348C16}">
      <dgm:prSet/>
      <dgm:spPr/>
      <dgm:t>
        <a:bodyPr/>
        <a:lstStyle/>
        <a:p>
          <a:endParaRPr lang="en-US"/>
        </a:p>
      </dgm:t>
    </dgm:pt>
    <dgm:pt modelId="{3D4E64CB-4676-45F7-9750-C427B206E643}" type="sibTrans" cxnId="{DE8AFBA3-F975-4E33-9E8F-691A35348C16}">
      <dgm:prSet/>
      <dgm:spPr/>
      <dgm:t>
        <a:bodyPr/>
        <a:lstStyle/>
        <a:p>
          <a:endParaRPr lang="en-US"/>
        </a:p>
      </dgm:t>
    </dgm:pt>
    <dgm:pt modelId="{390A6B23-A30F-4827-A84B-66092A01C1A3}">
      <dgm:prSet/>
      <dgm:spPr/>
      <dgm:t>
        <a:bodyPr/>
        <a:lstStyle/>
        <a:p>
          <a:r>
            <a:rPr lang="en-US"/>
            <a:t>Part three: IT Architectures in Practice</a:t>
          </a:r>
        </a:p>
      </dgm:t>
    </dgm:pt>
    <dgm:pt modelId="{149F03F4-30B2-4AA3-A492-A21893617EA3}" type="parTrans" cxnId="{F372D604-AFF3-4C6C-A301-900BC88B7E01}">
      <dgm:prSet/>
      <dgm:spPr/>
      <dgm:t>
        <a:bodyPr/>
        <a:lstStyle/>
        <a:p>
          <a:endParaRPr lang="en-US"/>
        </a:p>
      </dgm:t>
    </dgm:pt>
    <dgm:pt modelId="{07244EDA-3BE7-411A-8DD5-B2AE440F7F35}" type="sibTrans" cxnId="{F372D604-AFF3-4C6C-A301-900BC88B7E01}">
      <dgm:prSet/>
      <dgm:spPr/>
      <dgm:t>
        <a:bodyPr/>
        <a:lstStyle/>
        <a:p>
          <a:endParaRPr lang="en-US"/>
        </a:p>
      </dgm:t>
    </dgm:pt>
    <dgm:pt modelId="{57F1AA56-4409-4A79-A023-3F0FA04C5F2C}">
      <dgm:prSet/>
      <dgm:spPr/>
      <dgm:t>
        <a:bodyPr/>
        <a:lstStyle/>
        <a:p>
          <a:r>
            <a:rPr lang="en-US"/>
            <a:t>Web, IoT, Mobile, Email</a:t>
          </a:r>
        </a:p>
      </dgm:t>
    </dgm:pt>
    <dgm:pt modelId="{868DE915-0AED-4013-983D-722D41E82783}" type="parTrans" cxnId="{C13F989D-70A5-4C71-8C2E-F3FA48D1316C}">
      <dgm:prSet/>
      <dgm:spPr/>
      <dgm:t>
        <a:bodyPr/>
        <a:lstStyle/>
        <a:p>
          <a:endParaRPr lang="en-US"/>
        </a:p>
      </dgm:t>
    </dgm:pt>
    <dgm:pt modelId="{B47C0E92-FC30-4158-B797-916352BC2B93}" type="sibTrans" cxnId="{C13F989D-70A5-4C71-8C2E-F3FA48D1316C}">
      <dgm:prSet/>
      <dgm:spPr/>
      <dgm:t>
        <a:bodyPr/>
        <a:lstStyle/>
        <a:p>
          <a:endParaRPr lang="en-US"/>
        </a:p>
      </dgm:t>
    </dgm:pt>
    <dgm:pt modelId="{EB50A707-120D-48DE-8CD6-05E8D708DA8D}" type="pres">
      <dgm:prSet presAssocID="{F7154A55-03DD-462C-9772-B2F7C6E38326}" presName="linear" presStyleCnt="0">
        <dgm:presLayoutVars>
          <dgm:dir/>
          <dgm:animLvl val="lvl"/>
          <dgm:resizeHandles val="exact"/>
        </dgm:presLayoutVars>
      </dgm:prSet>
      <dgm:spPr/>
    </dgm:pt>
    <dgm:pt modelId="{6353ECF3-D890-49C6-AF9A-67B1856011CD}" type="pres">
      <dgm:prSet presAssocID="{A7B5A376-0BDE-444D-AF32-C78E04EB8ACC}" presName="parentLin" presStyleCnt="0"/>
      <dgm:spPr/>
    </dgm:pt>
    <dgm:pt modelId="{D5EF04D0-35AD-4BD0-AA28-5D87251DC7C0}" type="pres">
      <dgm:prSet presAssocID="{A7B5A376-0BDE-444D-AF32-C78E04EB8ACC}" presName="parentLeftMargin" presStyleLbl="node1" presStyleIdx="0" presStyleCnt="1"/>
      <dgm:spPr/>
    </dgm:pt>
    <dgm:pt modelId="{24BCAB40-AF6F-482C-81FD-B90E3135C14B}" type="pres">
      <dgm:prSet presAssocID="{A7B5A376-0BDE-444D-AF32-C78E04EB8ACC}" presName="parentText" presStyleLbl="node1" presStyleIdx="0" presStyleCnt="1">
        <dgm:presLayoutVars>
          <dgm:chMax val="0"/>
          <dgm:bulletEnabled val="1"/>
        </dgm:presLayoutVars>
      </dgm:prSet>
      <dgm:spPr/>
    </dgm:pt>
    <dgm:pt modelId="{963C60EF-4B23-4289-B9AE-AB6E874BB2CE}" type="pres">
      <dgm:prSet presAssocID="{A7B5A376-0BDE-444D-AF32-C78E04EB8ACC}" presName="negativeSpace" presStyleCnt="0"/>
      <dgm:spPr/>
    </dgm:pt>
    <dgm:pt modelId="{F62A3C96-3DEB-40F3-A1C4-3C532BAC8ABC}" type="pres">
      <dgm:prSet presAssocID="{A7B5A376-0BDE-444D-AF32-C78E04EB8ACC}" presName="childText" presStyleLbl="conFgAcc1" presStyleIdx="0" presStyleCnt="1">
        <dgm:presLayoutVars>
          <dgm:bulletEnabled val="1"/>
        </dgm:presLayoutVars>
      </dgm:prSet>
      <dgm:spPr/>
    </dgm:pt>
  </dgm:ptLst>
  <dgm:cxnLst>
    <dgm:cxn modelId="{F372D604-AFF3-4C6C-A301-900BC88B7E01}" srcId="{A7B5A376-0BDE-444D-AF32-C78E04EB8ACC}" destId="{390A6B23-A30F-4827-A84B-66092A01C1A3}" srcOrd="2" destOrd="0" parTransId="{149F03F4-30B2-4AA3-A492-A21893617EA3}" sibTransId="{07244EDA-3BE7-411A-8DD5-B2AE440F7F35}"/>
    <dgm:cxn modelId="{2EFE5611-A40C-4423-9E05-FD9938F38A91}" type="presOf" srcId="{391C2CEB-AF2C-4D2B-8F02-FFD9D8E1CD28}" destId="{F62A3C96-3DEB-40F3-A1C4-3C532BAC8ABC}" srcOrd="0" destOrd="2" presId="urn:microsoft.com/office/officeart/2005/8/layout/list1"/>
    <dgm:cxn modelId="{515BC21A-CFBF-461B-B3F2-57D676F8DFDA}" type="presOf" srcId="{24D6A708-990C-45EA-944D-BA43D6314338}" destId="{F62A3C96-3DEB-40F3-A1C4-3C532BAC8ABC}" srcOrd="0" destOrd="0" presId="urn:microsoft.com/office/officeart/2005/8/layout/list1"/>
    <dgm:cxn modelId="{284E4C29-9E61-405C-993C-FA7A6FF5BB51}" srcId="{24D6A708-990C-45EA-944D-BA43D6314338}" destId="{6A277D70-DD7C-4889-8A32-4D55D38E44D2}" srcOrd="0" destOrd="0" parTransId="{43CFF84C-10C5-4322-80EF-5BF06747238A}" sibTransId="{00AC7424-DAA4-4222-8802-902E6C34DEB8}"/>
    <dgm:cxn modelId="{407E0E34-2C9B-4DD9-A19E-B532EC218AD8}" type="presOf" srcId="{6A277D70-DD7C-4889-8A32-4D55D38E44D2}" destId="{F62A3C96-3DEB-40F3-A1C4-3C532BAC8ABC}" srcOrd="0" destOrd="1" presId="urn:microsoft.com/office/officeart/2005/8/layout/list1"/>
    <dgm:cxn modelId="{BEDC6C34-F11C-4DF7-A7F1-9F5C67D560C3}" srcId="{F7154A55-03DD-462C-9772-B2F7C6E38326}" destId="{A7B5A376-0BDE-444D-AF32-C78E04EB8ACC}" srcOrd="0" destOrd="0" parTransId="{E0AEDD90-68DC-4102-B832-B04372FAC5D4}" sibTransId="{719123F4-3497-4881-B55F-1249FF55698E}"/>
    <dgm:cxn modelId="{8BA9FD36-7038-4D2B-9A4A-EEAFC34E5E25}" type="presOf" srcId="{390A6B23-A30F-4827-A84B-66092A01C1A3}" destId="{F62A3C96-3DEB-40F3-A1C4-3C532BAC8ABC}" srcOrd="0" destOrd="4" presId="urn:microsoft.com/office/officeart/2005/8/layout/list1"/>
    <dgm:cxn modelId="{1EAAD33C-91D9-4B12-8A36-4E45F677B0D9}" srcId="{A7B5A376-0BDE-444D-AF32-C78E04EB8ACC}" destId="{24D6A708-990C-45EA-944D-BA43D6314338}" srcOrd="0" destOrd="0" parTransId="{BCFB33B1-8B9E-4E14-8DF7-35A27CFD22D4}" sibTransId="{0C830568-D7A4-4C1A-9A3C-31670F8246DA}"/>
    <dgm:cxn modelId="{C0AC5986-1419-49BD-B113-9418BE3B4367}" type="presOf" srcId="{BE2E5A2C-7B2B-46DD-9C3D-842F14559FED}" destId="{F62A3C96-3DEB-40F3-A1C4-3C532BAC8ABC}" srcOrd="0" destOrd="3" presId="urn:microsoft.com/office/officeart/2005/8/layout/list1"/>
    <dgm:cxn modelId="{4CE08594-97F2-4269-9CC4-1E3CC7BA2EB4}" srcId="{A7B5A376-0BDE-444D-AF32-C78E04EB8ACC}" destId="{391C2CEB-AF2C-4D2B-8F02-FFD9D8E1CD28}" srcOrd="1" destOrd="0" parTransId="{B57E6B98-F792-4452-B41C-64A616E0009C}" sibTransId="{16C16E0E-398B-4637-9DCC-A9A385905964}"/>
    <dgm:cxn modelId="{B48FBD97-DAE4-41C0-A0CD-E87056508078}" type="presOf" srcId="{A7B5A376-0BDE-444D-AF32-C78E04EB8ACC}" destId="{24BCAB40-AF6F-482C-81FD-B90E3135C14B}" srcOrd="1" destOrd="0" presId="urn:microsoft.com/office/officeart/2005/8/layout/list1"/>
    <dgm:cxn modelId="{C13F989D-70A5-4C71-8C2E-F3FA48D1316C}" srcId="{390A6B23-A30F-4827-A84B-66092A01C1A3}" destId="{57F1AA56-4409-4A79-A023-3F0FA04C5F2C}" srcOrd="0" destOrd="0" parTransId="{868DE915-0AED-4013-983D-722D41E82783}" sibTransId="{B47C0E92-FC30-4158-B797-916352BC2B93}"/>
    <dgm:cxn modelId="{DE8AFBA3-F975-4E33-9E8F-691A35348C16}" srcId="{391C2CEB-AF2C-4D2B-8F02-FFD9D8E1CD28}" destId="{BE2E5A2C-7B2B-46DD-9C3D-842F14559FED}" srcOrd="0" destOrd="0" parTransId="{57C80035-2194-4791-8F4A-EC63D8C03729}" sibTransId="{3D4E64CB-4676-45F7-9750-C427B206E643}"/>
    <dgm:cxn modelId="{6C410DAB-892E-41A8-B85B-257BA48C70A9}" type="presOf" srcId="{57F1AA56-4409-4A79-A023-3F0FA04C5F2C}" destId="{F62A3C96-3DEB-40F3-A1C4-3C532BAC8ABC}" srcOrd="0" destOrd="5" presId="urn:microsoft.com/office/officeart/2005/8/layout/list1"/>
    <dgm:cxn modelId="{8B95C8D3-7DD8-4434-B284-8A75A3B39BB8}" type="presOf" srcId="{F7154A55-03DD-462C-9772-B2F7C6E38326}" destId="{EB50A707-120D-48DE-8CD6-05E8D708DA8D}" srcOrd="0" destOrd="0" presId="urn:microsoft.com/office/officeart/2005/8/layout/list1"/>
    <dgm:cxn modelId="{85D980F4-AF48-47C0-95E2-7866582AAEBA}" type="presOf" srcId="{A7B5A376-0BDE-444D-AF32-C78E04EB8ACC}" destId="{D5EF04D0-35AD-4BD0-AA28-5D87251DC7C0}" srcOrd="0" destOrd="0" presId="urn:microsoft.com/office/officeart/2005/8/layout/list1"/>
    <dgm:cxn modelId="{C219F92A-FE93-489C-A727-E90746EF77FC}" type="presParOf" srcId="{EB50A707-120D-48DE-8CD6-05E8D708DA8D}" destId="{6353ECF3-D890-49C6-AF9A-67B1856011CD}" srcOrd="0" destOrd="0" presId="urn:microsoft.com/office/officeart/2005/8/layout/list1"/>
    <dgm:cxn modelId="{4A4DEF77-2986-4299-9E45-0159783F6077}" type="presParOf" srcId="{6353ECF3-D890-49C6-AF9A-67B1856011CD}" destId="{D5EF04D0-35AD-4BD0-AA28-5D87251DC7C0}" srcOrd="0" destOrd="0" presId="urn:microsoft.com/office/officeart/2005/8/layout/list1"/>
    <dgm:cxn modelId="{F7CDAA6C-397C-4653-AE04-1D23699353C9}" type="presParOf" srcId="{6353ECF3-D890-49C6-AF9A-67B1856011CD}" destId="{24BCAB40-AF6F-482C-81FD-B90E3135C14B}" srcOrd="1" destOrd="0" presId="urn:microsoft.com/office/officeart/2005/8/layout/list1"/>
    <dgm:cxn modelId="{97F549E8-CD89-4937-A931-1FD880CB8338}" type="presParOf" srcId="{EB50A707-120D-48DE-8CD6-05E8D708DA8D}" destId="{963C60EF-4B23-4289-B9AE-AB6E874BB2CE}" srcOrd="1" destOrd="0" presId="urn:microsoft.com/office/officeart/2005/8/layout/list1"/>
    <dgm:cxn modelId="{03EA7AF0-55DF-48C4-8FAA-E9D3A59CB3D7}" type="presParOf" srcId="{EB50A707-120D-48DE-8CD6-05E8D708DA8D}" destId="{F62A3C96-3DEB-40F3-A1C4-3C532BAC8ABC}"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6DC4B-B768-4FB0-AA19-26F1D209C950}">
      <dsp:nvSpPr>
        <dsp:cNvPr id="0" name=""/>
        <dsp:cNvSpPr/>
      </dsp:nvSpPr>
      <dsp:spPr>
        <a:xfrm>
          <a:off x="0" y="37732"/>
          <a:ext cx="6269038" cy="129519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dirty="0"/>
            <a:t>Education</a:t>
          </a:r>
        </a:p>
      </dsp:txBody>
      <dsp:txXfrm>
        <a:off x="63226" y="100958"/>
        <a:ext cx="6142586" cy="1168738"/>
      </dsp:txXfrm>
    </dsp:sp>
    <dsp:sp modelId="{0123DC90-8825-42EC-AA72-062269CE129B}">
      <dsp:nvSpPr>
        <dsp:cNvPr id="0" name=""/>
        <dsp:cNvSpPr/>
      </dsp:nvSpPr>
      <dsp:spPr>
        <a:xfrm>
          <a:off x="0" y="1332922"/>
          <a:ext cx="6269038" cy="145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042" tIns="68580" rIns="384048" bIns="68580" numCol="1" spcCol="1270" anchor="t" anchorCtr="0">
          <a:noAutofit/>
        </a:bodyPr>
        <a:lstStyle/>
        <a:p>
          <a:pPr marL="285750" lvl="1" indent="-285750" algn="l" defTabSz="1866900">
            <a:lnSpc>
              <a:spcPct val="90000"/>
            </a:lnSpc>
            <a:spcBef>
              <a:spcPct val="0"/>
            </a:spcBef>
            <a:spcAft>
              <a:spcPct val="20000"/>
            </a:spcAft>
            <a:buChar char="•"/>
          </a:pPr>
          <a:r>
            <a:rPr lang="en-US" sz="4200" kern="1200" dirty="0" err="1"/>
            <a:t>Djfhkjd</a:t>
          </a:r>
          <a:endParaRPr lang="en-US" sz="4200" kern="1200" dirty="0"/>
        </a:p>
        <a:p>
          <a:pPr marL="285750" lvl="1" indent="-285750" algn="l" defTabSz="1866900">
            <a:lnSpc>
              <a:spcPct val="90000"/>
            </a:lnSpc>
            <a:spcBef>
              <a:spcPct val="0"/>
            </a:spcBef>
            <a:spcAft>
              <a:spcPct val="20000"/>
            </a:spcAft>
            <a:buChar char="•"/>
          </a:pPr>
          <a:r>
            <a:rPr lang="en-US" sz="4200" kern="1200" dirty="0" err="1"/>
            <a:t>Dshfkj</a:t>
          </a:r>
          <a:endParaRPr lang="en-US" sz="4200" kern="1200" dirty="0"/>
        </a:p>
      </dsp:txBody>
      <dsp:txXfrm>
        <a:off x="0" y="1332922"/>
        <a:ext cx="6269038" cy="1453140"/>
      </dsp:txXfrm>
    </dsp:sp>
    <dsp:sp modelId="{3A090A9B-2EBE-432C-B3A9-4A7293C39B7F}">
      <dsp:nvSpPr>
        <dsp:cNvPr id="0" name=""/>
        <dsp:cNvSpPr/>
      </dsp:nvSpPr>
      <dsp:spPr>
        <a:xfrm>
          <a:off x="0" y="2786062"/>
          <a:ext cx="6269038" cy="129519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dirty="0"/>
            <a:t>Employment</a:t>
          </a:r>
        </a:p>
      </dsp:txBody>
      <dsp:txXfrm>
        <a:off x="63226" y="2849288"/>
        <a:ext cx="6142586" cy="1168738"/>
      </dsp:txXfrm>
    </dsp:sp>
    <dsp:sp modelId="{EABDD72B-9305-48C9-AF03-1FC8D86674FA}">
      <dsp:nvSpPr>
        <dsp:cNvPr id="0" name=""/>
        <dsp:cNvSpPr/>
      </dsp:nvSpPr>
      <dsp:spPr>
        <a:xfrm>
          <a:off x="0" y="4081252"/>
          <a:ext cx="6269038" cy="145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042" tIns="68580" rIns="384048" bIns="68580" numCol="1" spcCol="1270" anchor="t" anchorCtr="0">
          <a:noAutofit/>
        </a:bodyPr>
        <a:lstStyle/>
        <a:p>
          <a:pPr marL="285750" lvl="1" indent="-285750" algn="l" defTabSz="1866900">
            <a:lnSpc>
              <a:spcPct val="90000"/>
            </a:lnSpc>
            <a:spcBef>
              <a:spcPct val="0"/>
            </a:spcBef>
            <a:spcAft>
              <a:spcPct val="20000"/>
            </a:spcAft>
            <a:buChar char="•"/>
          </a:pPr>
          <a:r>
            <a:rPr lang="en-US" sz="4200" kern="1200" dirty="0"/>
            <a:t>Something</a:t>
          </a:r>
        </a:p>
        <a:p>
          <a:pPr marL="285750" lvl="1" indent="-285750" algn="l" defTabSz="1866900">
            <a:lnSpc>
              <a:spcPct val="90000"/>
            </a:lnSpc>
            <a:spcBef>
              <a:spcPct val="0"/>
            </a:spcBef>
            <a:spcAft>
              <a:spcPct val="20000"/>
            </a:spcAft>
            <a:buChar char="•"/>
          </a:pPr>
          <a:r>
            <a:rPr lang="en-US" sz="4200" kern="1200" dirty="0"/>
            <a:t>something</a:t>
          </a:r>
        </a:p>
      </dsp:txBody>
      <dsp:txXfrm>
        <a:off x="0" y="4081252"/>
        <a:ext cx="6269038" cy="1453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0297-34E2-4051-95C4-F924A11E41F9}">
      <dsp:nvSpPr>
        <dsp:cNvPr id="0" name=""/>
        <dsp:cNvSpPr/>
      </dsp:nvSpPr>
      <dsp:spPr>
        <a:xfrm>
          <a:off x="348456" y="0"/>
          <a:ext cx="5572125" cy="5572125"/>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EBD18A-562F-428E-A00B-1D102D3F200E}">
      <dsp:nvSpPr>
        <dsp:cNvPr id="0" name=""/>
        <dsp:cNvSpPr/>
      </dsp:nvSpPr>
      <dsp:spPr>
        <a:xfrm>
          <a:off x="877808" y="529351"/>
          <a:ext cx="2173128" cy="217312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Your Name</a:t>
          </a:r>
        </a:p>
      </dsp:txBody>
      <dsp:txXfrm>
        <a:off x="983891" y="635434"/>
        <a:ext cx="1960962" cy="1960962"/>
      </dsp:txXfrm>
    </dsp:sp>
    <dsp:sp modelId="{F9E8E775-B8BA-4DDD-BF93-629C74F0DFD3}">
      <dsp:nvSpPr>
        <dsp:cNvPr id="0" name=""/>
        <dsp:cNvSpPr/>
      </dsp:nvSpPr>
      <dsp:spPr>
        <a:xfrm>
          <a:off x="3218100" y="529351"/>
          <a:ext cx="2173128" cy="2173128"/>
        </a:xfrm>
        <a:prstGeom prst="roundRect">
          <a:avLst/>
        </a:prstGeom>
        <a:solidFill>
          <a:schemeClr val="accent2">
            <a:hueOff val="-485121"/>
            <a:satOff val="-27976"/>
            <a:lumOff val="287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Year </a:t>
          </a:r>
        </a:p>
      </dsp:txBody>
      <dsp:txXfrm>
        <a:off x="3324183" y="635434"/>
        <a:ext cx="1960962" cy="1960962"/>
      </dsp:txXfrm>
    </dsp:sp>
    <dsp:sp modelId="{F1A082E9-0A5D-426C-A1E8-46D9C1EE3005}">
      <dsp:nvSpPr>
        <dsp:cNvPr id="0" name=""/>
        <dsp:cNvSpPr/>
      </dsp:nvSpPr>
      <dsp:spPr>
        <a:xfrm>
          <a:off x="877808" y="2869644"/>
          <a:ext cx="2173128" cy="2173128"/>
        </a:xfrm>
        <a:prstGeom prst="roundRect">
          <a:avLst/>
        </a:prstGeom>
        <a:solidFill>
          <a:schemeClr val="accent2">
            <a:hueOff val="-970242"/>
            <a:satOff val="-55952"/>
            <a:lumOff val="575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Where are you from?</a:t>
          </a:r>
        </a:p>
      </dsp:txBody>
      <dsp:txXfrm>
        <a:off x="983891" y="2975727"/>
        <a:ext cx="1960962" cy="1960962"/>
      </dsp:txXfrm>
    </dsp:sp>
    <dsp:sp modelId="{532651D6-03F2-44E6-B153-343DFDB37E84}">
      <dsp:nvSpPr>
        <dsp:cNvPr id="0" name=""/>
        <dsp:cNvSpPr/>
      </dsp:nvSpPr>
      <dsp:spPr>
        <a:xfrm>
          <a:off x="3218100" y="2869644"/>
          <a:ext cx="2173128" cy="2173128"/>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Do you have any  IT Experience?</a:t>
          </a:r>
        </a:p>
      </dsp:txBody>
      <dsp:txXfrm>
        <a:off x="3324183" y="2975727"/>
        <a:ext cx="1960962" cy="19609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3C96-3DEB-40F3-A1C4-3C532BAC8ABC}">
      <dsp:nvSpPr>
        <dsp:cNvPr id="0" name=""/>
        <dsp:cNvSpPr/>
      </dsp:nvSpPr>
      <dsp:spPr>
        <a:xfrm>
          <a:off x="0" y="479002"/>
          <a:ext cx="6269038" cy="5027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547" tIns="583184" rIns="486547"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Part one: IT Foundations</a:t>
          </a:r>
        </a:p>
        <a:p>
          <a:pPr marL="571500" lvl="2" indent="-285750" algn="l" defTabSz="1244600">
            <a:lnSpc>
              <a:spcPct val="90000"/>
            </a:lnSpc>
            <a:spcBef>
              <a:spcPct val="0"/>
            </a:spcBef>
            <a:spcAft>
              <a:spcPct val="15000"/>
            </a:spcAft>
            <a:buChar char="•"/>
          </a:pPr>
          <a:r>
            <a:rPr lang="en-US" sz="2800" kern="1200"/>
            <a:t>What is IT? Networking, Command line, Virtualization, etc…</a:t>
          </a:r>
        </a:p>
        <a:p>
          <a:pPr marL="285750" lvl="1" indent="-285750" algn="l" defTabSz="1244600">
            <a:lnSpc>
              <a:spcPct val="90000"/>
            </a:lnSpc>
            <a:spcBef>
              <a:spcPct val="0"/>
            </a:spcBef>
            <a:spcAft>
              <a:spcPct val="15000"/>
            </a:spcAft>
            <a:buChar char="•"/>
          </a:pPr>
          <a:r>
            <a:rPr lang="en-US" sz="2800" kern="1200"/>
            <a:t>Part two: IT Fundamentals</a:t>
          </a:r>
        </a:p>
        <a:p>
          <a:pPr marL="571500" lvl="2" indent="-285750" algn="l" defTabSz="1244600">
            <a:lnSpc>
              <a:spcPct val="90000"/>
            </a:lnSpc>
            <a:spcBef>
              <a:spcPct val="0"/>
            </a:spcBef>
            <a:spcAft>
              <a:spcPct val="15000"/>
            </a:spcAft>
            <a:buChar char="•"/>
          </a:pPr>
          <a:r>
            <a:rPr lang="en-US" sz="2800" kern="1200"/>
            <a:t>Clients and Servers, Hardware, Services, Security, etc…</a:t>
          </a:r>
        </a:p>
        <a:p>
          <a:pPr marL="285750" lvl="1" indent="-285750" algn="l" defTabSz="1244600">
            <a:lnSpc>
              <a:spcPct val="90000"/>
            </a:lnSpc>
            <a:spcBef>
              <a:spcPct val="0"/>
            </a:spcBef>
            <a:spcAft>
              <a:spcPct val="15000"/>
            </a:spcAft>
            <a:buChar char="•"/>
          </a:pPr>
          <a:r>
            <a:rPr lang="en-US" sz="2800" kern="1200"/>
            <a:t>Part three: IT Architectures in Practice</a:t>
          </a:r>
        </a:p>
        <a:p>
          <a:pPr marL="571500" lvl="2" indent="-285750" algn="l" defTabSz="1244600">
            <a:lnSpc>
              <a:spcPct val="90000"/>
            </a:lnSpc>
            <a:spcBef>
              <a:spcPct val="0"/>
            </a:spcBef>
            <a:spcAft>
              <a:spcPct val="15000"/>
            </a:spcAft>
            <a:buChar char="•"/>
          </a:pPr>
          <a:r>
            <a:rPr lang="en-US" sz="2800" kern="1200"/>
            <a:t>Web, IoT, Mobile, Email</a:t>
          </a:r>
        </a:p>
      </dsp:txBody>
      <dsp:txXfrm>
        <a:off x="0" y="479002"/>
        <a:ext cx="6269038" cy="5027400"/>
      </dsp:txXfrm>
    </dsp:sp>
    <dsp:sp modelId="{24BCAB40-AF6F-482C-81FD-B90E3135C14B}">
      <dsp:nvSpPr>
        <dsp:cNvPr id="0" name=""/>
        <dsp:cNvSpPr/>
      </dsp:nvSpPr>
      <dsp:spPr>
        <a:xfrm>
          <a:off x="313451" y="65722"/>
          <a:ext cx="4388326" cy="82656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5868" tIns="0" rIns="165868" bIns="0" numCol="1" spcCol="1270" anchor="ctr" anchorCtr="0">
          <a:noAutofit/>
        </a:bodyPr>
        <a:lstStyle/>
        <a:p>
          <a:pPr marL="0" lvl="0" indent="0" algn="l" defTabSz="1244600">
            <a:lnSpc>
              <a:spcPct val="90000"/>
            </a:lnSpc>
            <a:spcBef>
              <a:spcPct val="0"/>
            </a:spcBef>
            <a:spcAft>
              <a:spcPct val="35000"/>
            </a:spcAft>
            <a:buNone/>
          </a:pPr>
          <a:r>
            <a:rPr lang="en-US" sz="2800" kern="1200"/>
            <a:t>Three Parts</a:t>
          </a:r>
        </a:p>
      </dsp:txBody>
      <dsp:txXfrm>
        <a:off x="353800" y="106071"/>
        <a:ext cx="4307628" cy="7458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 Out the Syllabus while People are getting settled</a:t>
            </a:r>
          </a:p>
        </p:txBody>
      </p:sp>
      <p:sp>
        <p:nvSpPr>
          <p:cNvPr id="4" name="Slide Number Placeholder 3"/>
          <p:cNvSpPr>
            <a:spLocks noGrp="1"/>
          </p:cNvSpPr>
          <p:nvPr>
            <p:ph type="sldNum" sz="quarter" idx="10"/>
          </p:nvPr>
        </p:nvSpPr>
        <p:spPr/>
        <p:txBody>
          <a:bodyPr/>
          <a:lstStyle/>
          <a:p>
            <a:fld id="{0112F830-31CF-4898-9DC8-86941997CB87}" type="slidenum">
              <a:rPr lang="en-US" smtClean="0"/>
              <a:t>1</a:t>
            </a:fld>
            <a:endParaRPr lang="en-US"/>
          </a:p>
        </p:txBody>
      </p:sp>
    </p:spTree>
    <p:extLst>
      <p:ext uri="{BB962C8B-B14F-4D97-AF65-F5344CB8AC3E}">
        <p14:creationId xmlns:p14="http://schemas.microsoft.com/office/powerpoint/2010/main" val="4209348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theoretical aspect of this course cover the foundations of and best practices in IT Management and Administration. </a:t>
            </a:r>
          </a:p>
          <a:p>
            <a:endParaRPr lang="en-US" dirty="0"/>
          </a:p>
          <a:p>
            <a:r>
              <a:rPr lang="en-US" dirty="0"/>
              <a:t>The practice aspect of this course you will learn how the concepts are applied through examples. </a:t>
            </a:r>
          </a:p>
          <a:p>
            <a:endParaRPr lang="en-US" dirty="0"/>
          </a:p>
          <a:p>
            <a:r>
              <a:rPr lang="en-US" dirty="0"/>
              <a:t>For example you will learn about data storage systems file systems and file services for users. In practice you will have a lab activity where you setup the file system, secure it and share it with clients so that you can gain a better understanding of how the theory is applied. </a:t>
            </a:r>
          </a:p>
          <a:p>
            <a:endParaRPr lang="en-US" dirty="0"/>
          </a:p>
          <a:p>
            <a:r>
              <a:rPr lang="en-US" dirty="0"/>
              <a:t>It’s not training. That’s not the purpose. The goal is to help you see how all of the concepts you will learn are used in practice so that you can gain a deeper understanding of how they work and the challenges with administering them.</a:t>
            </a:r>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7</a:t>
            </a:fld>
            <a:endParaRPr lang="en-US"/>
          </a:p>
        </p:txBody>
      </p:sp>
    </p:spTree>
    <p:extLst>
      <p:ext uri="{BB962C8B-B14F-4D97-AF65-F5344CB8AC3E}">
        <p14:creationId xmlns:p14="http://schemas.microsoft.com/office/powerpoint/2010/main" val="179579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schedule from the syllabus</a:t>
            </a:r>
          </a:p>
        </p:txBody>
      </p:sp>
      <p:sp>
        <p:nvSpPr>
          <p:cNvPr id="4" name="Slide Number Placeholder 3"/>
          <p:cNvSpPr>
            <a:spLocks noGrp="1"/>
          </p:cNvSpPr>
          <p:nvPr>
            <p:ph type="sldNum" sz="quarter" idx="10"/>
          </p:nvPr>
        </p:nvSpPr>
        <p:spPr/>
        <p:txBody>
          <a:bodyPr/>
          <a:lstStyle/>
          <a:p>
            <a:fld id="{0112F830-31CF-4898-9DC8-86941997CB87}" type="slidenum">
              <a:rPr lang="en-US" smtClean="0"/>
              <a:t>13</a:t>
            </a:fld>
            <a:endParaRPr lang="en-US"/>
          </a:p>
        </p:txBody>
      </p:sp>
    </p:spTree>
    <p:extLst>
      <p:ext uri="{BB962C8B-B14F-4D97-AF65-F5344CB8AC3E}">
        <p14:creationId xmlns:p14="http://schemas.microsoft.com/office/powerpoint/2010/main" val="292213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ALWAYS CONSULT THE SYLLABUS</a:t>
            </a:r>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15</a:t>
            </a:fld>
            <a:endParaRPr lang="en-US"/>
          </a:p>
        </p:txBody>
      </p:sp>
    </p:spTree>
    <p:extLst>
      <p:ext uri="{BB962C8B-B14F-4D97-AF65-F5344CB8AC3E}">
        <p14:creationId xmlns:p14="http://schemas.microsoft.com/office/powerpoint/2010/main" val="3472177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219225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709448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061302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567507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528755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788604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231362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25473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648294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54700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9288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AC65AB-5746-43EA-A59E-648FB11CA309}" type="datetimeFigureOut">
              <a:rPr lang="en-US" smtClean="0"/>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66412215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EE2A2A2-F8AA-47DF-8AF1-796DFF8E8CEC}"/>
              </a:ext>
            </a:extLst>
          </p:cNvPr>
          <p:cNvSpPr>
            <a:spLocks noGrp="1"/>
          </p:cNvSpPr>
          <p:nvPr>
            <p:ph type="ctrTitle"/>
          </p:nvPr>
        </p:nvSpPr>
        <p:spPr>
          <a:xfrm>
            <a:off x="4380588" y="965199"/>
            <a:ext cx="6766078" cy="4927601"/>
          </a:xfrm>
        </p:spPr>
        <p:txBody>
          <a:bodyPr anchor="ctr">
            <a:normAutofit/>
          </a:bodyPr>
          <a:lstStyle/>
          <a:p>
            <a:pPr algn="l"/>
            <a:r>
              <a:rPr lang="en-US" sz="4800">
                <a:solidFill>
                  <a:schemeClr val="bg1"/>
                </a:solidFill>
              </a:rPr>
              <a:t>IST346 Information Technology Management &amp; Administration </a:t>
            </a:r>
          </a:p>
        </p:txBody>
      </p:sp>
      <p:sp>
        <p:nvSpPr>
          <p:cNvPr id="3" name="Subtitle 2">
            <a:extLst>
              <a:ext uri="{FF2B5EF4-FFF2-40B4-BE49-F238E27FC236}">
                <a16:creationId xmlns:a16="http://schemas.microsoft.com/office/drawing/2014/main" id="{5694B4A4-A68F-45C0-8CB2-E87922E0C9E4}"/>
              </a:ext>
            </a:extLst>
          </p:cNvPr>
          <p:cNvSpPr>
            <a:spLocks noGrp="1"/>
          </p:cNvSpPr>
          <p:nvPr>
            <p:ph type="subTitle" idx="1"/>
          </p:nvPr>
        </p:nvSpPr>
        <p:spPr>
          <a:xfrm>
            <a:off x="1023257" y="965198"/>
            <a:ext cx="2707937" cy="4927602"/>
          </a:xfrm>
        </p:spPr>
        <p:txBody>
          <a:bodyPr anchor="ctr">
            <a:normAutofit/>
          </a:bodyPr>
          <a:lstStyle/>
          <a:p>
            <a:pPr algn="r"/>
            <a:r>
              <a:rPr lang="en-US" sz="2000" dirty="0">
                <a:solidFill>
                  <a:srgbClr val="FFC000"/>
                </a:solidFill>
              </a:rPr>
              <a:t>TODO-Instructor-Name</a:t>
            </a:r>
          </a:p>
          <a:p>
            <a:pPr algn="r"/>
            <a:r>
              <a:rPr lang="en-US" sz="2000" dirty="0">
                <a:solidFill>
                  <a:srgbClr val="FFC000"/>
                </a:solidFill>
              </a:rPr>
              <a:t>TODO-Meeting-Pattern</a:t>
            </a:r>
          </a:p>
          <a:p>
            <a:pPr algn="r"/>
            <a:r>
              <a:rPr lang="en-US" sz="2000" dirty="0">
                <a:solidFill>
                  <a:srgbClr val="FFC000"/>
                </a:solidFill>
              </a:rPr>
              <a:t>TODO-Room-Location</a:t>
            </a:r>
          </a:p>
          <a:p>
            <a:pPr algn="r"/>
            <a:endParaRPr lang="en-US" sz="2000" dirty="0">
              <a:solidFill>
                <a:srgbClr val="FFC000"/>
              </a:solidFill>
            </a:endParaRPr>
          </a:p>
        </p:txBody>
      </p:sp>
    </p:spTree>
    <p:extLst>
      <p:ext uri="{BB962C8B-B14F-4D97-AF65-F5344CB8AC3E}">
        <p14:creationId xmlns:p14="http://schemas.microsoft.com/office/powerpoint/2010/main" val="68092166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486E93-9102-428E-A402-63CF076172B9}"/>
              </a:ext>
            </a:extLst>
          </p:cNvPr>
          <p:cNvSpPr>
            <a:spLocks noGrp="1"/>
          </p:cNvSpPr>
          <p:nvPr>
            <p:ph type="title"/>
          </p:nvPr>
        </p:nvSpPr>
        <p:spPr/>
        <p:txBody>
          <a:bodyPr/>
          <a:lstStyle/>
          <a:p>
            <a:r>
              <a:rPr lang="en-US" sz="4800" dirty="0"/>
              <a:t>Exams</a:t>
            </a:r>
            <a:endParaRPr lang="en-US" dirty="0"/>
          </a:p>
        </p:txBody>
      </p:sp>
      <p:sp>
        <p:nvSpPr>
          <p:cNvPr id="6" name="Content Placeholder 5">
            <a:extLst>
              <a:ext uri="{FF2B5EF4-FFF2-40B4-BE49-F238E27FC236}">
                <a16:creationId xmlns:a16="http://schemas.microsoft.com/office/drawing/2014/main" id="{A773CFA9-6420-40F7-BDFF-05FF38194B63}"/>
              </a:ext>
            </a:extLst>
          </p:cNvPr>
          <p:cNvSpPr>
            <a:spLocks noGrp="1"/>
          </p:cNvSpPr>
          <p:nvPr>
            <p:ph idx="1"/>
          </p:nvPr>
        </p:nvSpPr>
        <p:spPr/>
        <p:txBody>
          <a:bodyPr>
            <a:normAutofit/>
          </a:bodyPr>
          <a:lstStyle/>
          <a:p>
            <a:r>
              <a:rPr lang="en-US" sz="3200" dirty="0"/>
              <a:t>4 Exams, your best 3 grades will count towards your final score in the course.</a:t>
            </a:r>
          </a:p>
          <a:p>
            <a:r>
              <a:rPr lang="en-US" sz="3200" dirty="0"/>
              <a:t>Exams will cover the class material, homework / labs, and assigned readings.</a:t>
            </a:r>
          </a:p>
          <a:p>
            <a:r>
              <a:rPr lang="en-US" sz="3200" dirty="0"/>
              <a:t>A study guide will be posted 1 week before the exam.</a:t>
            </a:r>
          </a:p>
          <a:p>
            <a:r>
              <a:rPr lang="en-US" sz="3200" dirty="0"/>
              <a:t>Exam format consists of multiple choice and short answer.</a:t>
            </a:r>
          </a:p>
        </p:txBody>
      </p:sp>
    </p:spTree>
    <p:extLst>
      <p:ext uri="{BB962C8B-B14F-4D97-AF65-F5344CB8AC3E}">
        <p14:creationId xmlns:p14="http://schemas.microsoft.com/office/powerpoint/2010/main" val="350297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486E93-9102-428E-A402-63CF076172B9}"/>
              </a:ext>
            </a:extLst>
          </p:cNvPr>
          <p:cNvSpPr>
            <a:spLocks noGrp="1"/>
          </p:cNvSpPr>
          <p:nvPr>
            <p:ph type="title"/>
          </p:nvPr>
        </p:nvSpPr>
        <p:spPr>
          <a:xfrm>
            <a:off x="838200" y="376142"/>
            <a:ext cx="10515600" cy="1325563"/>
          </a:xfrm>
        </p:spPr>
        <p:txBody>
          <a:bodyPr/>
          <a:lstStyle/>
          <a:p>
            <a:r>
              <a:rPr lang="en-US" dirty="0"/>
              <a:t>Group IT Research Presentation</a:t>
            </a:r>
          </a:p>
        </p:txBody>
      </p:sp>
      <p:sp>
        <p:nvSpPr>
          <p:cNvPr id="6" name="Content Placeholder 5">
            <a:extLst>
              <a:ext uri="{FF2B5EF4-FFF2-40B4-BE49-F238E27FC236}">
                <a16:creationId xmlns:a16="http://schemas.microsoft.com/office/drawing/2014/main" id="{A773CFA9-6420-40F7-BDFF-05FF38194B63}"/>
              </a:ext>
            </a:extLst>
          </p:cNvPr>
          <p:cNvSpPr>
            <a:spLocks noGrp="1"/>
          </p:cNvSpPr>
          <p:nvPr>
            <p:ph idx="1"/>
          </p:nvPr>
        </p:nvSpPr>
        <p:spPr>
          <a:xfrm>
            <a:off x="838200" y="1836642"/>
            <a:ext cx="10515600" cy="4351338"/>
          </a:xfrm>
        </p:spPr>
        <p:txBody>
          <a:bodyPr>
            <a:normAutofit fontScale="92500" lnSpcReduction="10000"/>
          </a:bodyPr>
          <a:lstStyle/>
          <a:p>
            <a:r>
              <a:rPr lang="en-US" sz="3200" dirty="0"/>
              <a:t>You will be divided into groups of 3-4 students. </a:t>
            </a:r>
          </a:p>
          <a:p>
            <a:r>
              <a:rPr lang="en-US" sz="3200" dirty="0"/>
              <a:t>Groups will be tasked with researching an IT product or service, then giving a presentation on it.</a:t>
            </a:r>
          </a:p>
          <a:p>
            <a:r>
              <a:rPr lang="en-US" sz="3200" dirty="0"/>
              <a:t>The instructor may give you a scenario under which to select the product/service.</a:t>
            </a:r>
          </a:p>
          <a:p>
            <a:r>
              <a:rPr lang="en-US" sz="3200" dirty="0"/>
              <a:t>Things to consider:</a:t>
            </a:r>
          </a:p>
          <a:p>
            <a:pPr lvl="1"/>
            <a:r>
              <a:rPr lang="en-US" sz="2800" dirty="0"/>
              <a:t>What is it? What does it do? Why is it valuable to an organization? What does it cost? How is it licensed? How is it implemented? What is required to use it? </a:t>
            </a:r>
          </a:p>
          <a:p>
            <a:r>
              <a:rPr lang="en-US" sz="3200" dirty="0"/>
              <a:t>No two groups can evaluate the same product or service.</a:t>
            </a:r>
          </a:p>
        </p:txBody>
      </p:sp>
    </p:spTree>
    <p:extLst>
      <p:ext uri="{BB962C8B-B14F-4D97-AF65-F5344CB8AC3E}">
        <p14:creationId xmlns:p14="http://schemas.microsoft.com/office/powerpoint/2010/main" val="1064991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306A3FC-AF04-4CFB-92B3-C9D8DBCEA34F}"/>
              </a:ext>
            </a:extLst>
          </p:cNvPr>
          <p:cNvSpPr>
            <a:spLocks noGrp="1"/>
          </p:cNvSpPr>
          <p:nvPr>
            <p:ph type="title"/>
          </p:nvPr>
        </p:nvSpPr>
        <p:spPr>
          <a:xfrm>
            <a:off x="943277" y="712269"/>
            <a:ext cx="3370998" cy="5502264"/>
          </a:xfrm>
        </p:spPr>
        <p:txBody>
          <a:bodyPr>
            <a:normAutofit/>
          </a:bodyPr>
          <a:lstStyle/>
          <a:p>
            <a:r>
              <a:rPr lang="en-US">
                <a:solidFill>
                  <a:srgbClr val="FFFFFF"/>
                </a:solidFill>
              </a:rPr>
              <a:t>How This Course is Organized</a:t>
            </a:r>
          </a:p>
        </p:txBody>
      </p:sp>
      <p:graphicFrame>
        <p:nvGraphicFramePr>
          <p:cNvPr id="5" name="Content Placeholder 2">
            <a:extLst>
              <a:ext uri="{FF2B5EF4-FFF2-40B4-BE49-F238E27FC236}">
                <a16:creationId xmlns:a16="http://schemas.microsoft.com/office/drawing/2014/main" id="{778679EB-1B24-48DC-9F6E-994F7AC09374}"/>
              </a:ext>
            </a:extLst>
          </p:cNvPr>
          <p:cNvGraphicFramePr>
            <a:graphicFrameLocks noGrp="1"/>
          </p:cNvGraphicFramePr>
          <p:nvPr>
            <p:ph idx="1"/>
            <p:extLst>
              <p:ext uri="{D42A27DB-BD31-4B8C-83A1-F6EECF244321}">
                <p14:modId xmlns:p14="http://schemas.microsoft.com/office/powerpoint/2010/main" val="2468821351"/>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029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2CEBA7D-1610-46D8-AAD9-C1ADE7A6EE16}"/>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4800" kern="1200">
                <a:solidFill>
                  <a:schemeClr val="bg1"/>
                </a:solidFill>
                <a:latin typeface="+mj-lt"/>
                <a:ea typeface="+mj-ea"/>
                <a:cs typeface="+mj-cs"/>
              </a:rPr>
              <a:t>Course Schedule</a:t>
            </a:r>
          </a:p>
        </p:txBody>
      </p:sp>
      <p:sp>
        <p:nvSpPr>
          <p:cNvPr id="4" name="Text Placeholder 3">
            <a:extLst>
              <a:ext uri="{FF2B5EF4-FFF2-40B4-BE49-F238E27FC236}">
                <a16:creationId xmlns:a16="http://schemas.microsoft.com/office/drawing/2014/main" id="{FD9791D6-097D-44FF-9687-CDC92ED8FDDA}"/>
              </a:ext>
            </a:extLst>
          </p:cNvPr>
          <p:cNvSpPr>
            <a:spLocks noGrp="1"/>
          </p:cNvSpPr>
          <p:nvPr>
            <p:ph type="body" idx="1"/>
          </p:nvPr>
        </p:nvSpPr>
        <p:spPr>
          <a:xfrm>
            <a:off x="1023257" y="965198"/>
            <a:ext cx="2707937" cy="4927602"/>
          </a:xfrm>
        </p:spPr>
        <p:txBody>
          <a:bodyPr vert="horz" lIns="91440" tIns="45720" rIns="91440" bIns="45720" rtlCol="0" anchor="ctr">
            <a:normAutofit/>
          </a:bodyPr>
          <a:lstStyle/>
          <a:p>
            <a:pPr algn="r"/>
            <a:endParaRPr lang="en-US" sz="2000" kern="1200" dirty="0">
              <a:solidFill>
                <a:srgbClr val="FFC000"/>
              </a:solidFill>
              <a:latin typeface="+mn-lt"/>
              <a:ea typeface="+mn-ea"/>
              <a:cs typeface="+mn-cs"/>
            </a:endParaRPr>
          </a:p>
        </p:txBody>
      </p:sp>
    </p:spTree>
    <p:extLst>
      <p:ext uri="{BB962C8B-B14F-4D97-AF65-F5344CB8AC3E}">
        <p14:creationId xmlns:p14="http://schemas.microsoft.com/office/powerpoint/2010/main" val="237539646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1" descr="A sign in front of a door on brick building says pull, but the student in pushing.&#10;&#10;The building says &quot;Midvale school for the gifted&quot;&#10;"/>
          <p:cNvPicPr>
            <a:picLocks noChangeAspect="1" noChangeArrowheads="1"/>
          </p:cNvPicPr>
          <p:nvPr/>
        </p:nvPicPr>
        <p:blipFill rotWithShape="1">
          <a:blip r:embed="rId2" cstate="print"/>
          <a:srcRect r="504" b="3"/>
          <a:stretch/>
        </p:blipFill>
        <p:spPr bwMode="auto">
          <a:xfrm>
            <a:off x="7556409" y="640082"/>
            <a:ext cx="3995928" cy="5577837"/>
          </a:xfrm>
          <a:prstGeom prst="rect">
            <a:avLst/>
          </a:prstGeom>
          <a:noFill/>
          <a:effectLst/>
        </p:spPr>
      </p:pic>
      <p:sp>
        <p:nvSpPr>
          <p:cNvPr id="2" name="Content Placeholder 1"/>
          <p:cNvSpPr>
            <a:spLocks noGrp="1"/>
          </p:cNvSpPr>
          <p:nvPr>
            <p:ph idx="1"/>
          </p:nvPr>
        </p:nvSpPr>
        <p:spPr>
          <a:xfrm>
            <a:off x="527010" y="1808480"/>
            <a:ext cx="6708410" cy="4415339"/>
          </a:xfrm>
        </p:spPr>
        <p:txBody>
          <a:bodyPr>
            <a:normAutofit fontScale="92500" lnSpcReduction="10000"/>
          </a:bodyPr>
          <a:lstStyle/>
          <a:p>
            <a:r>
              <a:rPr lang="en-US" sz="2400"/>
              <a:t>#1 Keep and eye on those due dates!</a:t>
            </a:r>
          </a:p>
          <a:p>
            <a:r>
              <a:rPr lang="en-US" sz="2400"/>
              <a:t>#2 Come to class prepared.</a:t>
            </a:r>
          </a:p>
          <a:p>
            <a:pPr lvl="1"/>
            <a:r>
              <a:rPr lang="en-US"/>
              <a:t>Read and review the required materials </a:t>
            </a:r>
            <a:br>
              <a:rPr lang="en-US"/>
            </a:br>
            <a:r>
              <a:rPr lang="en-US"/>
              <a:t>before class</a:t>
            </a:r>
          </a:p>
          <a:p>
            <a:pPr lvl="1"/>
            <a:r>
              <a:rPr lang="en-US"/>
              <a:t>Make the most of your face time with me</a:t>
            </a:r>
          </a:p>
          <a:p>
            <a:pPr lvl="1"/>
            <a:r>
              <a:rPr lang="en-US"/>
              <a:t>The course build upon itself so if you fall</a:t>
            </a:r>
            <a:br>
              <a:rPr lang="en-US"/>
            </a:br>
            <a:r>
              <a:rPr lang="en-US"/>
              <a:t>behind you will get lost quickly</a:t>
            </a:r>
          </a:p>
          <a:p>
            <a:r>
              <a:rPr lang="en-US" sz="2400"/>
              <a:t>#3 Take an interest in the course material</a:t>
            </a:r>
          </a:p>
          <a:p>
            <a:pPr lvl="1"/>
            <a:r>
              <a:rPr lang="en-US"/>
              <a:t>Be passionate; have fun. </a:t>
            </a:r>
          </a:p>
          <a:p>
            <a:pPr lvl="1"/>
            <a:r>
              <a:rPr lang="en-US"/>
              <a:t>How does it apply to your career? everyday life?</a:t>
            </a:r>
          </a:p>
          <a:p>
            <a:pPr lvl="1"/>
            <a:r>
              <a:rPr lang="en-US"/>
              <a:t>How can you put the knowledge you learn in class to practice outside of class?</a:t>
            </a:r>
          </a:p>
          <a:p>
            <a:r>
              <a:rPr lang="en-US" sz="2400"/>
              <a:t>#4 Ask for help instead of falling behind!</a:t>
            </a:r>
            <a:endParaRPr lang="en-US" sz="2400" dirty="0"/>
          </a:p>
        </p:txBody>
      </p:sp>
      <p:sp>
        <p:nvSpPr>
          <p:cNvPr id="6" name="Title 5"/>
          <p:cNvSpPr>
            <a:spLocks noGrp="1"/>
          </p:cNvSpPr>
          <p:nvPr>
            <p:ph type="title"/>
          </p:nvPr>
        </p:nvSpPr>
        <p:spPr>
          <a:xfrm>
            <a:off x="527009" y="354946"/>
            <a:ext cx="6586491" cy="1676603"/>
          </a:xfrm>
        </p:spPr>
        <p:txBody>
          <a:bodyPr>
            <a:normAutofit/>
          </a:bodyPr>
          <a:lstStyle/>
          <a:p>
            <a:r>
              <a:rPr lang="en-US" dirty="0"/>
              <a:t>Recipe for Success!</a:t>
            </a:r>
          </a:p>
        </p:txBody>
      </p:sp>
    </p:spTree>
    <p:extLst>
      <p:ext uri="{BB962C8B-B14F-4D97-AF65-F5344CB8AC3E}">
        <p14:creationId xmlns:p14="http://schemas.microsoft.com/office/powerpoint/2010/main" val="2474691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3090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C0A2-0FBC-4FD8-99C8-5BE017C081E6}"/>
              </a:ext>
            </a:extLst>
          </p:cNvPr>
          <p:cNvSpPr>
            <a:spLocks noGrp="1"/>
          </p:cNvSpPr>
          <p:nvPr>
            <p:ph type="title"/>
          </p:nvPr>
        </p:nvSpPr>
        <p:spPr/>
        <p:txBody>
          <a:bodyPr>
            <a:normAutofit/>
          </a:bodyPr>
          <a:lstStyle/>
          <a:p>
            <a:r>
              <a:rPr lang="en-US" sz="4800" dirty="0"/>
              <a:t>Your To-Do List For Next Class</a:t>
            </a:r>
          </a:p>
        </p:txBody>
      </p:sp>
      <p:sp>
        <p:nvSpPr>
          <p:cNvPr id="3" name="Content Placeholder 2">
            <a:extLst>
              <a:ext uri="{FF2B5EF4-FFF2-40B4-BE49-F238E27FC236}">
                <a16:creationId xmlns:a16="http://schemas.microsoft.com/office/drawing/2014/main" id="{A0CE4E65-3524-408A-B9CE-20BAEBFA1991}"/>
              </a:ext>
            </a:extLst>
          </p:cNvPr>
          <p:cNvSpPr>
            <a:spLocks noGrp="1"/>
          </p:cNvSpPr>
          <p:nvPr>
            <p:ph idx="1"/>
          </p:nvPr>
        </p:nvSpPr>
        <p:spPr/>
        <p:txBody>
          <a:bodyPr>
            <a:normAutofit/>
          </a:bodyPr>
          <a:lstStyle/>
          <a:p>
            <a:pPr marL="514350" indent="-514350">
              <a:buFont typeface="+mj-lt"/>
              <a:buAutoNum type="arabicPeriod"/>
            </a:pPr>
            <a:r>
              <a:rPr lang="en-US" sz="3200" dirty="0"/>
              <a:t>Review the Syllabus</a:t>
            </a:r>
          </a:p>
          <a:p>
            <a:pPr marL="514350" indent="-514350">
              <a:buFont typeface="+mj-lt"/>
              <a:buAutoNum type="arabicPeriod"/>
            </a:pPr>
            <a:r>
              <a:rPr lang="en-US" dirty="0"/>
              <a:t>Buy the textbook</a:t>
            </a:r>
          </a:p>
          <a:p>
            <a:pPr marL="514350" indent="-514350">
              <a:buFont typeface="+mj-lt"/>
              <a:buAutoNum type="arabicPeriod"/>
            </a:pPr>
            <a:r>
              <a:rPr lang="en-US" dirty="0"/>
              <a:t>Read the Preface from the textbook</a:t>
            </a:r>
          </a:p>
          <a:p>
            <a:pPr marL="514350" indent="-514350">
              <a:buFont typeface="+mj-lt"/>
              <a:buAutoNum type="arabicPeriod"/>
            </a:pPr>
            <a:endParaRPr lang="en-US" dirty="0"/>
          </a:p>
          <a:p>
            <a:pPr marL="0" indent="0">
              <a:buNone/>
            </a:pPr>
            <a:br>
              <a:rPr lang="en-US" dirty="0"/>
            </a:br>
            <a:br>
              <a:rPr lang="en-US" dirty="0"/>
            </a:br>
            <a:r>
              <a:rPr lang="en-US" dirty="0"/>
              <a:t>Be prepared to answer questions and engage in discussion. It counts for your participation grade.</a:t>
            </a:r>
          </a:p>
        </p:txBody>
      </p:sp>
    </p:spTree>
    <p:extLst>
      <p:ext uri="{BB962C8B-B14F-4D97-AF65-F5344CB8AC3E}">
        <p14:creationId xmlns:p14="http://schemas.microsoft.com/office/powerpoint/2010/main" val="1060460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7940570-1A88-4539-9B21-7117D9FB8A3C}"/>
              </a:ext>
            </a:extLst>
          </p:cNvPr>
          <p:cNvSpPr>
            <a:spLocks noGrp="1"/>
          </p:cNvSpPr>
          <p:nvPr>
            <p:ph type="title"/>
          </p:nvPr>
        </p:nvSpPr>
        <p:spPr>
          <a:xfrm>
            <a:off x="943277" y="712269"/>
            <a:ext cx="3370998" cy="5502264"/>
          </a:xfrm>
        </p:spPr>
        <p:txBody>
          <a:bodyPr>
            <a:normAutofit/>
          </a:bodyPr>
          <a:lstStyle/>
          <a:p>
            <a:r>
              <a:rPr lang="en-US">
                <a:solidFill>
                  <a:srgbClr val="FFFFFF"/>
                </a:solidFill>
              </a:rPr>
              <a:t>About Me</a:t>
            </a:r>
          </a:p>
        </p:txBody>
      </p:sp>
      <p:graphicFrame>
        <p:nvGraphicFramePr>
          <p:cNvPr id="5" name="Content Placeholder 2">
            <a:extLst>
              <a:ext uri="{FF2B5EF4-FFF2-40B4-BE49-F238E27FC236}">
                <a16:creationId xmlns:a16="http://schemas.microsoft.com/office/drawing/2014/main" id="{B578A49D-5B5A-455C-B602-87AAD7FB8364}"/>
              </a:ext>
            </a:extLst>
          </p:cNvPr>
          <p:cNvGraphicFramePr>
            <a:graphicFrameLocks noGrp="1"/>
          </p:cNvGraphicFramePr>
          <p:nvPr>
            <p:ph idx="1"/>
            <p:extLst>
              <p:ext uri="{D42A27DB-BD31-4B8C-83A1-F6EECF244321}">
                <p14:modId xmlns:p14="http://schemas.microsoft.com/office/powerpoint/2010/main" val="136183454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81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1AE168-84BA-419A-998B-52B4CC21C18E}"/>
              </a:ext>
            </a:extLst>
          </p:cNvPr>
          <p:cNvSpPr>
            <a:spLocks noGrp="1"/>
          </p:cNvSpPr>
          <p:nvPr>
            <p:ph type="title"/>
          </p:nvPr>
        </p:nvSpPr>
        <p:spPr>
          <a:xfrm>
            <a:off x="943277" y="712269"/>
            <a:ext cx="3370998" cy="5502264"/>
          </a:xfrm>
        </p:spPr>
        <p:txBody>
          <a:bodyPr>
            <a:normAutofit/>
          </a:bodyPr>
          <a:lstStyle/>
          <a:p>
            <a:r>
              <a:rPr lang="en-US">
                <a:solidFill>
                  <a:srgbClr val="FFFFFF"/>
                </a:solidFill>
              </a:rPr>
              <a:t>About You</a:t>
            </a:r>
          </a:p>
        </p:txBody>
      </p:sp>
      <p:graphicFrame>
        <p:nvGraphicFramePr>
          <p:cNvPr id="5" name="Content Placeholder 2">
            <a:extLst>
              <a:ext uri="{FF2B5EF4-FFF2-40B4-BE49-F238E27FC236}">
                <a16:creationId xmlns:a16="http://schemas.microsoft.com/office/drawing/2014/main" id="{29515AAA-CAC2-4885-8FD1-410B1D71DB87}"/>
              </a:ext>
            </a:extLst>
          </p:cNvPr>
          <p:cNvGraphicFramePr>
            <a:graphicFrameLocks noGrp="1"/>
          </p:cNvGraphicFramePr>
          <p:nvPr>
            <p:ph idx="1"/>
            <p:extLst>
              <p:ext uri="{D42A27DB-BD31-4B8C-83A1-F6EECF244321}">
                <p14:modId xmlns:p14="http://schemas.microsoft.com/office/powerpoint/2010/main" val="3135554191"/>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082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C51C9FAD-2605-4F81-86E6-6F0DBCF741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1136428" y="627564"/>
            <a:ext cx="8707368" cy="1325563"/>
          </a:xfrm>
        </p:spPr>
        <p:txBody>
          <a:bodyPr>
            <a:normAutofit/>
          </a:bodyPr>
          <a:lstStyle/>
          <a:p>
            <a:r>
              <a:rPr lang="en-US" dirty="0"/>
              <a:t>What Will I Learn in This Course ?</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91345" y="1953127"/>
            <a:ext cx="8024056" cy="4205077"/>
          </a:xfrm>
        </p:spPr>
        <p:txBody>
          <a:bodyPr anchor="ctr">
            <a:normAutofit/>
          </a:bodyPr>
          <a:lstStyle/>
          <a:p>
            <a:pPr lvl="0"/>
            <a:r>
              <a:rPr lang="en-US" sz="2400" dirty="0"/>
              <a:t>Discuss the strategic role that technology plays in today's competitive business environment.</a:t>
            </a:r>
          </a:p>
          <a:p>
            <a:pPr lvl="0"/>
            <a:r>
              <a:rPr lang="en-US" sz="2400" dirty="0"/>
              <a:t>Understand the role that IT plays in improving business processes by helping organizations cut costs and become more competitive.</a:t>
            </a:r>
          </a:p>
          <a:p>
            <a:pPr lvl="0"/>
            <a:r>
              <a:rPr lang="en-US" sz="2400" dirty="0"/>
              <a:t>Survey several technologies and assess the implications of implementing them to solve business problems in an enterprise environment. </a:t>
            </a:r>
          </a:p>
          <a:p>
            <a:pPr lvl="0"/>
            <a:r>
              <a:rPr lang="en-US" sz="2400" dirty="0"/>
              <a:t>Evaluate information technology services through the lenses of: support, management, cost, security, value, and functionality. </a:t>
            </a:r>
          </a:p>
        </p:txBody>
      </p:sp>
    </p:spTree>
    <p:extLst>
      <p:ext uri="{BB962C8B-B14F-4D97-AF65-F5344CB8AC3E}">
        <p14:creationId xmlns:p14="http://schemas.microsoft.com/office/powerpoint/2010/main" val="1001285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6" name="Content Placeholder 5" descr="A close up of the text book cover. The practice of system and network administration - devops and other best practices for enterprise it. 3rd edition.&#10;&#10;Description generated with very high confidence">
            <a:extLst>
              <a:ext uri="{FF2B5EF4-FFF2-40B4-BE49-F238E27FC236}">
                <a16:creationId xmlns:a16="http://schemas.microsoft.com/office/drawing/2014/main" id="{69977245-B581-4D12-BAA7-E8F6FE0DD96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46984" y="643467"/>
            <a:ext cx="4152327" cy="5410199"/>
          </a:xfrm>
          <a:prstGeom prst="rect">
            <a:avLst/>
          </a:prstGeom>
        </p:spPr>
      </p:pic>
      <p:sp>
        <p:nvSpPr>
          <p:cNvPr id="2" name="Title 1">
            <a:extLst>
              <a:ext uri="{FF2B5EF4-FFF2-40B4-BE49-F238E27FC236}">
                <a16:creationId xmlns:a16="http://schemas.microsoft.com/office/drawing/2014/main" id="{0225C721-1FFB-4C99-9BA5-EDFF67CDF0BA}"/>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3600" kern="1200" dirty="0">
                <a:solidFill>
                  <a:schemeClr val="bg1"/>
                </a:solidFill>
                <a:latin typeface="+mj-lt"/>
                <a:ea typeface="+mj-ea"/>
                <a:cs typeface="+mj-cs"/>
              </a:rPr>
              <a:t>Text book</a:t>
            </a:r>
            <a:br>
              <a:rPr lang="en-US" sz="3600" kern="1200" dirty="0">
                <a:solidFill>
                  <a:schemeClr val="bg1"/>
                </a:solidFill>
                <a:latin typeface="+mj-lt"/>
                <a:ea typeface="+mj-ea"/>
                <a:cs typeface="+mj-cs"/>
              </a:rPr>
            </a:br>
            <a:r>
              <a:rPr lang="en-US" sz="3600" kern="1200" dirty="0">
                <a:solidFill>
                  <a:schemeClr val="bg1"/>
                </a:solidFill>
                <a:latin typeface="+mj-lt"/>
                <a:ea typeface="+mj-ea"/>
                <a:cs typeface="+mj-cs"/>
              </a:rPr>
              <a:t>Is Required</a:t>
            </a:r>
          </a:p>
        </p:txBody>
      </p:sp>
      <p:sp>
        <p:nvSpPr>
          <p:cNvPr id="3" name="Content Placeholder 2">
            <a:extLst>
              <a:ext uri="{FF2B5EF4-FFF2-40B4-BE49-F238E27FC236}">
                <a16:creationId xmlns:a16="http://schemas.microsoft.com/office/drawing/2014/main" id="{B8ADA8AA-D384-4859-86C1-A7B21258E8CE}"/>
              </a:ext>
            </a:extLst>
          </p:cNvPr>
          <p:cNvSpPr>
            <a:spLocks noGrp="1"/>
          </p:cNvSpPr>
          <p:nvPr>
            <p:ph sz="half" idx="1"/>
          </p:nvPr>
        </p:nvSpPr>
        <p:spPr>
          <a:xfrm>
            <a:off x="643468" y="2638044"/>
            <a:ext cx="3363974" cy="3864356"/>
          </a:xfrm>
        </p:spPr>
        <p:txBody>
          <a:bodyPr vert="horz" lIns="91440" tIns="45720" rIns="91440" bIns="45720" rtlCol="0">
            <a:normAutofit/>
          </a:bodyPr>
          <a:lstStyle/>
          <a:p>
            <a:r>
              <a:rPr lang="en-US" dirty="0">
                <a:solidFill>
                  <a:schemeClr val="bg1"/>
                </a:solidFill>
              </a:rPr>
              <a:t>The Practice of System and Network Administration, 3</a:t>
            </a:r>
            <a:r>
              <a:rPr lang="en-US" baseline="30000" dirty="0">
                <a:solidFill>
                  <a:schemeClr val="bg1"/>
                </a:solidFill>
              </a:rPr>
              <a:t>rd</a:t>
            </a:r>
            <a:r>
              <a:rPr lang="en-US" dirty="0">
                <a:solidFill>
                  <a:schemeClr val="bg1"/>
                </a:solidFill>
              </a:rPr>
              <a:t> Edition.</a:t>
            </a:r>
          </a:p>
          <a:p>
            <a:r>
              <a:rPr lang="en-US" dirty="0">
                <a:solidFill>
                  <a:schemeClr val="bg1"/>
                </a:solidFill>
              </a:rPr>
              <a:t>ISBN:  0321919165</a:t>
            </a:r>
          </a:p>
          <a:p>
            <a:r>
              <a:rPr lang="en-US" dirty="0">
                <a:solidFill>
                  <a:schemeClr val="bg1"/>
                </a:solidFill>
              </a:rPr>
              <a:t>Buy $50, Rent $15</a:t>
            </a:r>
          </a:p>
          <a:p>
            <a:pPr marL="0" indent="0">
              <a:buNone/>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82182111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picture containing stationary, writing implement, pen&#10;&#10;Description generated with very high confidence">
            <a:extLst>
              <a:ext uri="{FF2B5EF4-FFF2-40B4-BE49-F238E27FC236}">
                <a16:creationId xmlns:a16="http://schemas.microsoft.com/office/drawing/2014/main" id="{6EFF7BE2-60AB-49CC-A0BB-54547BB72C7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1484552"/>
            <a:ext cx="5459470" cy="3889872"/>
          </a:xfrm>
          <a:prstGeom prst="rect">
            <a:avLst/>
          </a:prstGeom>
        </p:spPr>
      </p:pic>
      <p:sp>
        <p:nvSpPr>
          <p:cNvPr id="2" name="Title 1">
            <a:extLst>
              <a:ext uri="{FF2B5EF4-FFF2-40B4-BE49-F238E27FC236}">
                <a16:creationId xmlns:a16="http://schemas.microsoft.com/office/drawing/2014/main" id="{A96B12D0-B74E-4276-AEA7-BD60DC908C16}"/>
              </a:ext>
            </a:extLst>
          </p:cNvPr>
          <p:cNvSpPr>
            <a:spLocks noGrp="1"/>
          </p:cNvSpPr>
          <p:nvPr>
            <p:ph type="title"/>
          </p:nvPr>
        </p:nvSpPr>
        <p:spPr>
          <a:xfrm>
            <a:off x="634276" y="803705"/>
            <a:ext cx="4208656" cy="3034857"/>
          </a:xfrm>
        </p:spPr>
        <p:txBody>
          <a:bodyPr vert="horz" lIns="91440" tIns="45720" rIns="91440" bIns="45720" rtlCol="0" anchor="b">
            <a:normAutofit fontScale="90000"/>
          </a:bodyPr>
          <a:lstStyle/>
          <a:p>
            <a:pPr algn="r"/>
            <a:r>
              <a:rPr lang="en-US" sz="5000" kern="1200" dirty="0">
                <a:solidFill>
                  <a:srgbClr val="FFFFFF"/>
                </a:solidFill>
                <a:latin typeface="+mj-lt"/>
                <a:ea typeface="+mj-ea"/>
                <a:cs typeface="+mj-cs"/>
              </a:rPr>
              <a:t>Also, You Need a 8.5x11 Notebook and a Writing Instrument!</a:t>
            </a:r>
          </a:p>
        </p:txBody>
      </p:sp>
      <p:sp>
        <p:nvSpPr>
          <p:cNvPr id="3" name="Content Placeholder 2">
            <a:extLst>
              <a:ext uri="{FF2B5EF4-FFF2-40B4-BE49-F238E27FC236}">
                <a16:creationId xmlns:a16="http://schemas.microsoft.com/office/drawing/2014/main" id="{AFF9C666-A6D5-49F6-A9AB-46C637738A1E}"/>
              </a:ext>
            </a:extLst>
          </p:cNvPr>
          <p:cNvSpPr>
            <a:spLocks noGrp="1"/>
          </p:cNvSpPr>
          <p:nvPr>
            <p:ph sz="half" idx="1"/>
          </p:nvPr>
        </p:nvSpPr>
        <p:spPr>
          <a:xfrm>
            <a:off x="325120" y="4013165"/>
            <a:ext cx="4517813" cy="2205732"/>
          </a:xfrm>
        </p:spPr>
        <p:txBody>
          <a:bodyPr vert="horz" lIns="91440" tIns="45720" rIns="91440" bIns="45720" rtlCol="0" anchor="t">
            <a:normAutofit/>
          </a:bodyPr>
          <a:lstStyle/>
          <a:p>
            <a:pPr marL="0" indent="0" algn="r">
              <a:buNone/>
            </a:pPr>
            <a:r>
              <a:rPr lang="en-US" sz="2400" b="1" kern="1200" dirty="0">
                <a:solidFill>
                  <a:srgbClr val="FFFFFF"/>
                </a:solidFill>
                <a:latin typeface="+mn-lt"/>
                <a:ea typeface="+mn-ea"/>
                <a:cs typeface="+mn-cs"/>
              </a:rPr>
              <a:t>Bring it with you to every class. </a:t>
            </a:r>
          </a:p>
          <a:p>
            <a:pPr marL="0" indent="0" algn="r">
              <a:buNone/>
            </a:pPr>
            <a:r>
              <a:rPr lang="en-US" sz="2400" kern="1200" dirty="0">
                <a:solidFill>
                  <a:srgbClr val="FFFFFF"/>
                </a:solidFill>
                <a:latin typeface="+mn-lt"/>
                <a:ea typeface="+mn-ea"/>
                <a:cs typeface="+mn-cs"/>
              </a:rPr>
              <a:t>Pen and paper in the digital age? </a:t>
            </a:r>
          </a:p>
          <a:p>
            <a:pPr marL="0" indent="0" algn="r">
              <a:buNone/>
            </a:pPr>
            <a:r>
              <a:rPr lang="en-US" sz="2400" kern="1200" dirty="0">
                <a:solidFill>
                  <a:srgbClr val="FFFFFF"/>
                </a:solidFill>
                <a:latin typeface="+mn-lt"/>
                <a:ea typeface="+mn-ea"/>
                <a:cs typeface="+mn-cs"/>
              </a:rPr>
              <a:t>Oh, the humanity! </a:t>
            </a:r>
            <a:r>
              <a:rPr lang="en-US" sz="2400" dirty="0">
                <a:solidFill>
                  <a:srgbClr val="FFFFFF"/>
                </a:solidFill>
              </a:rPr>
              <a:t>What’s next? Cat and dogs living  together in harmony?!?!?</a:t>
            </a:r>
            <a:endParaRPr lang="en-US" sz="2400" kern="1200" dirty="0">
              <a:solidFill>
                <a:srgbClr val="FFFFFF"/>
              </a:solidFill>
              <a:latin typeface="+mn-lt"/>
              <a:ea typeface="+mn-ea"/>
              <a:cs typeface="+mn-cs"/>
            </a:endParaRPr>
          </a:p>
        </p:txBody>
      </p:sp>
    </p:spTree>
    <p:extLst>
      <p:ext uri="{BB962C8B-B14F-4D97-AF65-F5344CB8AC3E}">
        <p14:creationId xmlns:p14="http://schemas.microsoft.com/office/powerpoint/2010/main" val="36857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800" dirty="0"/>
              <a:t>“Theory to Practice” Ratio for IST346</a:t>
            </a:r>
          </a:p>
        </p:txBody>
      </p:sp>
      <p:graphicFrame>
        <p:nvGraphicFramePr>
          <p:cNvPr id="7" name="Content Placeholder 3"/>
          <p:cNvGraphicFramePr>
            <a:graphicFrameLocks/>
          </p:cNvGraphicFramePr>
          <p:nvPr>
            <p:extLst>
              <p:ext uri="{D42A27DB-BD31-4B8C-83A1-F6EECF244321}">
                <p14:modId xmlns:p14="http://schemas.microsoft.com/office/powerpoint/2010/main" val="2117399417"/>
              </p:ext>
            </p:extLst>
          </p:nvPr>
        </p:nvGraphicFramePr>
        <p:xfrm>
          <a:off x="1375272" y="1690688"/>
          <a:ext cx="10203456" cy="49554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932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1B142E-1EDA-4B91-BDBF-61CB9C806A52}"/>
              </a:ext>
            </a:extLst>
          </p:cNvPr>
          <p:cNvSpPr>
            <a:spLocks noGrp="1"/>
          </p:cNvSpPr>
          <p:nvPr>
            <p:ph type="title"/>
          </p:nvPr>
        </p:nvSpPr>
        <p:spPr/>
        <p:txBody>
          <a:bodyPr>
            <a:normAutofit/>
          </a:bodyPr>
          <a:lstStyle/>
          <a:p>
            <a:r>
              <a:rPr lang="en-US" sz="4800" dirty="0"/>
              <a:t>How Will I Be Graded?</a:t>
            </a:r>
          </a:p>
        </p:txBody>
      </p:sp>
      <p:graphicFrame>
        <p:nvGraphicFramePr>
          <p:cNvPr id="9" name="Content Placeholder 8">
            <a:extLst>
              <a:ext uri="{FF2B5EF4-FFF2-40B4-BE49-F238E27FC236}">
                <a16:creationId xmlns:a16="http://schemas.microsoft.com/office/drawing/2014/main" id="{E2064D35-1BF7-47F4-B3A1-FF0F8BF29D10}"/>
              </a:ext>
            </a:extLst>
          </p:cNvPr>
          <p:cNvGraphicFramePr>
            <a:graphicFrameLocks noGrp="1"/>
          </p:cNvGraphicFramePr>
          <p:nvPr>
            <p:ph sz="half" idx="1"/>
            <p:extLst>
              <p:ext uri="{D42A27DB-BD31-4B8C-83A1-F6EECF244321}">
                <p14:modId xmlns:p14="http://schemas.microsoft.com/office/powerpoint/2010/main" val="1641343965"/>
              </p:ext>
            </p:extLst>
          </p:nvPr>
        </p:nvGraphicFramePr>
        <p:xfrm>
          <a:off x="838200" y="1852766"/>
          <a:ext cx="5364296" cy="1884426"/>
        </p:xfrm>
        <a:graphic>
          <a:graphicData uri="http://schemas.openxmlformats.org/drawingml/2006/table">
            <a:tbl>
              <a:tblPr firstRow="1" firstCol="1" bandRow="1">
                <a:tableStyleId>{5C22544A-7EE6-4342-B048-85BDC9FD1C3A}</a:tableStyleId>
              </a:tblPr>
              <a:tblGrid>
                <a:gridCol w="2188868">
                  <a:extLst>
                    <a:ext uri="{9D8B030D-6E8A-4147-A177-3AD203B41FA5}">
                      <a16:colId xmlns:a16="http://schemas.microsoft.com/office/drawing/2014/main" val="4026057998"/>
                    </a:ext>
                  </a:extLst>
                </a:gridCol>
                <a:gridCol w="1313578">
                  <a:extLst>
                    <a:ext uri="{9D8B030D-6E8A-4147-A177-3AD203B41FA5}">
                      <a16:colId xmlns:a16="http://schemas.microsoft.com/office/drawing/2014/main" val="3927157525"/>
                    </a:ext>
                  </a:extLst>
                </a:gridCol>
                <a:gridCol w="1028321">
                  <a:extLst>
                    <a:ext uri="{9D8B030D-6E8A-4147-A177-3AD203B41FA5}">
                      <a16:colId xmlns:a16="http://schemas.microsoft.com/office/drawing/2014/main" val="2986349692"/>
                    </a:ext>
                  </a:extLst>
                </a:gridCol>
                <a:gridCol w="833529">
                  <a:extLst>
                    <a:ext uri="{9D8B030D-6E8A-4147-A177-3AD203B41FA5}">
                      <a16:colId xmlns:a16="http://schemas.microsoft.com/office/drawing/2014/main" val="888060869"/>
                    </a:ext>
                  </a:extLst>
                </a:gridCol>
              </a:tblGrid>
              <a:tr h="0">
                <a:tc>
                  <a:txBody>
                    <a:bodyPr/>
                    <a:lstStyle/>
                    <a:p>
                      <a:pPr marL="0" marR="0">
                        <a:lnSpc>
                          <a:spcPct val="107000"/>
                        </a:lnSpc>
                        <a:spcBef>
                          <a:spcPts val="0"/>
                        </a:spcBef>
                        <a:spcAft>
                          <a:spcPts val="0"/>
                        </a:spcAft>
                      </a:pPr>
                      <a:r>
                        <a:rPr lang="en-US" sz="2000">
                          <a:effectLst/>
                        </a:rPr>
                        <a:t>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Quantity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Points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2512620"/>
                  </a:ext>
                </a:extLst>
              </a:tr>
              <a:tr h="0">
                <a:tc>
                  <a:txBody>
                    <a:bodyPr/>
                    <a:lstStyle/>
                    <a:p>
                      <a:pPr marL="0" marR="0" lvl="0" indent="0">
                        <a:lnSpc>
                          <a:spcPct val="107000"/>
                        </a:lnSpc>
                        <a:spcBef>
                          <a:spcPts val="0"/>
                        </a:spcBef>
                        <a:spcAft>
                          <a:spcPts val="0"/>
                        </a:spcAft>
                        <a:buFont typeface="+mj-lt"/>
                        <a:buNone/>
                      </a:pPr>
                      <a:r>
                        <a:rPr lang="en-US" sz="2000" dirty="0">
                          <a:effectLst/>
                        </a:rPr>
                        <a:t>Participation (P)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nSpc>
                          <a:spcPct val="107000"/>
                        </a:lnSpc>
                        <a:spcBef>
                          <a:spcPts val="0"/>
                        </a:spcBef>
                        <a:spcAft>
                          <a:spcPts val="0"/>
                        </a:spcAft>
                        <a:buFont typeface="+mj-lt"/>
                        <a:buNone/>
                      </a:pPr>
                      <a:r>
                        <a:rPr lang="en-US" sz="2000" dirty="0">
                          <a:effectLst/>
                        </a:rPr>
                        <a:t>20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5743901"/>
                  </a:ext>
                </a:extLst>
              </a:tr>
              <a:tr h="0">
                <a:tc>
                  <a:txBody>
                    <a:bodyPr/>
                    <a:lstStyle/>
                    <a:p>
                      <a:pPr marL="0" marR="0" lvl="0" indent="0">
                        <a:lnSpc>
                          <a:spcPct val="107000"/>
                        </a:lnSpc>
                        <a:spcBef>
                          <a:spcPts val="0"/>
                        </a:spcBef>
                        <a:spcAft>
                          <a:spcPts val="0"/>
                        </a:spcAft>
                        <a:buFont typeface="+mj-lt"/>
                        <a:buNone/>
                      </a:pPr>
                      <a:r>
                        <a:rPr lang="en-US" sz="2000" dirty="0">
                          <a:effectLst/>
                        </a:rPr>
                        <a:t>Exams (EX)</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4 </a:t>
                      </a:r>
                      <a:r>
                        <a:rPr lang="en-US" sz="1600">
                          <a:effectLst/>
                        </a:rPr>
                        <a:t>(3 best)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60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0371998"/>
                  </a:ext>
                </a:extLst>
              </a:tr>
              <a:tr h="0">
                <a:tc>
                  <a:txBody>
                    <a:bodyPr/>
                    <a:lstStyle/>
                    <a:p>
                      <a:pPr marL="0" marR="0" lvl="0" indent="0">
                        <a:lnSpc>
                          <a:spcPct val="107000"/>
                        </a:lnSpc>
                        <a:spcBef>
                          <a:spcPts val="0"/>
                        </a:spcBef>
                        <a:spcAft>
                          <a:spcPts val="0"/>
                        </a:spcAft>
                        <a:buFont typeface="+mj-lt"/>
                        <a:buNone/>
                      </a:pPr>
                      <a:r>
                        <a:rPr lang="en-US" sz="2000" dirty="0">
                          <a:effectLst/>
                        </a:rPr>
                        <a:t>IT Research Presentation (IT)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20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9377061"/>
                  </a:ext>
                </a:extLst>
              </a:tr>
              <a:tr h="0">
                <a:tc>
                  <a:txBody>
                    <a:bodyPr/>
                    <a:lstStyle/>
                    <a:p>
                      <a:pPr marL="0" marR="0">
                        <a:lnSpc>
                          <a:spcPct val="107000"/>
                        </a:lnSpc>
                        <a:spcBef>
                          <a:spcPts val="0"/>
                        </a:spcBef>
                        <a:spcAft>
                          <a:spcPts val="0"/>
                        </a:spcAft>
                      </a:pPr>
                      <a:r>
                        <a:rPr lang="en-US" sz="2000">
                          <a:effectLst/>
                        </a:rPr>
                        <a:t>Total Points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488412"/>
                  </a:ext>
                </a:extLst>
              </a:tr>
            </a:tbl>
          </a:graphicData>
        </a:graphic>
      </p:graphicFrame>
      <p:graphicFrame>
        <p:nvGraphicFramePr>
          <p:cNvPr id="10" name="Content Placeholder 9">
            <a:extLst>
              <a:ext uri="{FF2B5EF4-FFF2-40B4-BE49-F238E27FC236}">
                <a16:creationId xmlns:a16="http://schemas.microsoft.com/office/drawing/2014/main" id="{196A8E2B-2B0B-4904-AB9D-1FA902AA6470}"/>
              </a:ext>
            </a:extLst>
          </p:cNvPr>
          <p:cNvGraphicFramePr>
            <a:graphicFrameLocks noGrp="1"/>
          </p:cNvGraphicFramePr>
          <p:nvPr>
            <p:ph sz="half" idx="2"/>
            <p:extLst>
              <p:ext uri="{D42A27DB-BD31-4B8C-83A1-F6EECF244321}">
                <p14:modId xmlns:p14="http://schemas.microsoft.com/office/powerpoint/2010/main" val="698341763"/>
              </p:ext>
            </p:extLst>
          </p:nvPr>
        </p:nvGraphicFramePr>
        <p:xfrm>
          <a:off x="6647248" y="1852766"/>
          <a:ext cx="5063682" cy="3963924"/>
        </p:xfrm>
        <a:graphic>
          <a:graphicData uri="http://schemas.openxmlformats.org/drawingml/2006/table">
            <a:tbl>
              <a:tblPr firstRow="1" firstCol="1" bandRow="1">
                <a:tableStyleId>{5C22544A-7EE6-4342-B048-85BDC9FD1C3A}</a:tableStyleId>
              </a:tblPr>
              <a:tblGrid>
                <a:gridCol w="1658114">
                  <a:extLst>
                    <a:ext uri="{9D8B030D-6E8A-4147-A177-3AD203B41FA5}">
                      <a16:colId xmlns:a16="http://schemas.microsoft.com/office/drawing/2014/main" val="3021517950"/>
                    </a:ext>
                  </a:extLst>
                </a:gridCol>
                <a:gridCol w="1729422">
                  <a:extLst>
                    <a:ext uri="{9D8B030D-6E8A-4147-A177-3AD203B41FA5}">
                      <a16:colId xmlns:a16="http://schemas.microsoft.com/office/drawing/2014/main" val="3459803858"/>
                    </a:ext>
                  </a:extLst>
                </a:gridCol>
                <a:gridCol w="1676146">
                  <a:extLst>
                    <a:ext uri="{9D8B030D-6E8A-4147-A177-3AD203B41FA5}">
                      <a16:colId xmlns:a16="http://schemas.microsoft.com/office/drawing/2014/main" val="2041291319"/>
                    </a:ext>
                  </a:extLst>
                </a:gridCol>
              </a:tblGrid>
              <a:tr h="0">
                <a:tc>
                  <a:txBody>
                    <a:bodyPr/>
                    <a:lstStyle/>
                    <a:p>
                      <a:pPr marL="0" marR="0" algn="ctr">
                        <a:lnSpc>
                          <a:spcPct val="107000"/>
                        </a:lnSpc>
                        <a:spcBef>
                          <a:spcPts val="0"/>
                        </a:spcBef>
                        <a:spcAft>
                          <a:spcPts val="0"/>
                        </a:spcAft>
                      </a:pPr>
                      <a:r>
                        <a:rPr lang="en-US" sz="2000">
                          <a:effectLst/>
                        </a:rPr>
                        <a:t>Student Achievement</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tc>
                <a:tc>
                  <a:txBody>
                    <a:bodyPr/>
                    <a:lstStyle/>
                    <a:p>
                      <a:pPr marL="0" marR="0" algn="ctr">
                        <a:lnSpc>
                          <a:spcPct val="107000"/>
                        </a:lnSpc>
                        <a:spcBef>
                          <a:spcPts val="0"/>
                        </a:spcBef>
                        <a:spcAft>
                          <a:spcPts val="0"/>
                        </a:spcAft>
                      </a:pPr>
                      <a:r>
                        <a:rPr lang="en-US" sz="2000">
                          <a:effectLst/>
                        </a:rPr>
                        <a:t>Total Points</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000">
                          <a:effectLst/>
                        </a:rPr>
                        <a:t>Registrar Grade</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98845786"/>
                  </a:ext>
                </a:extLst>
              </a:tr>
              <a:tr h="0">
                <a:tc>
                  <a:txBody>
                    <a:bodyPr/>
                    <a:lstStyle/>
                    <a:p>
                      <a:pPr marL="0" marR="0">
                        <a:lnSpc>
                          <a:spcPct val="107000"/>
                        </a:lnSpc>
                        <a:spcBef>
                          <a:spcPts val="0"/>
                        </a:spcBef>
                        <a:spcAft>
                          <a:spcPts val="0"/>
                        </a:spcAft>
                      </a:pPr>
                      <a:r>
                        <a:rPr lang="en-US" sz="2000">
                          <a:effectLst/>
                        </a:rPr>
                        <a:t>Mastery</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2000">
                          <a:effectLst/>
                        </a:rPr>
                        <a:t>95 – 100</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effectLst/>
                        </a:rPr>
                        <a:t>A</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52379326"/>
                  </a:ext>
                </a:extLst>
              </a:tr>
              <a:tr h="0">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2000">
                          <a:effectLst/>
                        </a:rPr>
                        <a:t>90 – 94</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effectLst/>
                        </a:rPr>
                        <a:t>A -</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92445453"/>
                  </a:ext>
                </a:extLst>
              </a:tr>
              <a:tr h="0">
                <a:tc>
                  <a:txBody>
                    <a:bodyPr/>
                    <a:lstStyle/>
                    <a:p>
                      <a:pPr marL="0" marR="0">
                        <a:lnSpc>
                          <a:spcPct val="107000"/>
                        </a:lnSpc>
                        <a:spcBef>
                          <a:spcPts val="0"/>
                        </a:spcBef>
                        <a:spcAft>
                          <a:spcPts val="0"/>
                        </a:spcAft>
                      </a:pPr>
                      <a:r>
                        <a:rPr lang="en-US" sz="2000">
                          <a:effectLst/>
                        </a:rPr>
                        <a:t>High Passing</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2000">
                          <a:effectLst/>
                        </a:rPr>
                        <a:t>85 – 89</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effectLst/>
                        </a:rPr>
                        <a:t>B +</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94815120"/>
                  </a:ext>
                </a:extLst>
              </a:tr>
              <a:tr h="0">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2000">
                          <a:effectLst/>
                        </a:rPr>
                        <a:t>80 – 84</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effectLst/>
                        </a:rPr>
                        <a:t>B</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19773969"/>
                  </a:ext>
                </a:extLst>
              </a:tr>
              <a:tr h="0">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2000">
                          <a:effectLst/>
                        </a:rPr>
                        <a:t>75 – 79</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effectLst/>
                        </a:rPr>
                        <a:t>B -</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35230094"/>
                  </a:ext>
                </a:extLst>
              </a:tr>
              <a:tr h="0">
                <a:tc>
                  <a:txBody>
                    <a:bodyPr/>
                    <a:lstStyle/>
                    <a:p>
                      <a:pPr marL="0" marR="0">
                        <a:lnSpc>
                          <a:spcPct val="107000"/>
                        </a:lnSpc>
                        <a:spcBef>
                          <a:spcPts val="0"/>
                        </a:spcBef>
                        <a:spcAft>
                          <a:spcPts val="0"/>
                        </a:spcAft>
                      </a:pPr>
                      <a:r>
                        <a:rPr lang="en-US" sz="2000">
                          <a:effectLst/>
                        </a:rPr>
                        <a:t>Low Passing</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2000">
                          <a:effectLst/>
                        </a:rPr>
                        <a:t>70 – 74</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effectLst/>
                        </a:rPr>
                        <a:t>C +</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50028466"/>
                  </a:ext>
                </a:extLst>
              </a:tr>
              <a:tr h="0">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2000">
                          <a:effectLst/>
                        </a:rPr>
                        <a:t>65 – 69</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effectLst/>
                        </a:rPr>
                        <a:t>C</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76923788"/>
                  </a:ext>
                </a:extLst>
              </a:tr>
              <a:tr h="0">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2000">
                          <a:effectLst/>
                        </a:rPr>
                        <a:t>60 – 64</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effectLst/>
                        </a:rPr>
                        <a:t>C -</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95622761"/>
                  </a:ext>
                </a:extLst>
              </a:tr>
              <a:tr h="0">
                <a:tc>
                  <a:txBody>
                    <a:bodyPr/>
                    <a:lstStyle/>
                    <a:p>
                      <a:pPr marL="0" marR="0">
                        <a:lnSpc>
                          <a:spcPct val="107000"/>
                        </a:lnSpc>
                        <a:spcBef>
                          <a:spcPts val="0"/>
                        </a:spcBef>
                        <a:spcAft>
                          <a:spcPts val="0"/>
                        </a:spcAft>
                      </a:pPr>
                      <a:r>
                        <a:rPr lang="en-US" sz="2000">
                          <a:effectLst/>
                        </a:rPr>
                        <a:t>Unsatisfactory</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2000">
                          <a:effectLst/>
                        </a:rPr>
                        <a:t>50 – 60</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effectLst/>
                        </a:rPr>
                        <a:t>D</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32442607"/>
                  </a:ext>
                </a:extLst>
              </a:tr>
              <a:tr h="0">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2000">
                          <a:effectLst/>
                        </a:rPr>
                        <a:t>0 – 49</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dirty="0">
                          <a:effectLst/>
                        </a:rPr>
                        <a:t>F</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29993509"/>
                  </a:ext>
                </a:extLst>
              </a:tr>
            </a:tbl>
          </a:graphicData>
        </a:graphic>
      </p:graphicFrame>
      <p:sp>
        <p:nvSpPr>
          <p:cNvPr id="11" name="TextBox 10">
            <a:extLst>
              <a:ext uri="{FF2B5EF4-FFF2-40B4-BE49-F238E27FC236}">
                <a16:creationId xmlns:a16="http://schemas.microsoft.com/office/drawing/2014/main" id="{DFD754F4-B232-4EA4-877C-2C96CCC3E87A}"/>
              </a:ext>
            </a:extLst>
          </p:cNvPr>
          <p:cNvSpPr txBox="1"/>
          <p:nvPr/>
        </p:nvSpPr>
        <p:spPr>
          <a:xfrm flipH="1">
            <a:off x="838200" y="4186410"/>
            <a:ext cx="4899203" cy="1938992"/>
          </a:xfrm>
          <a:prstGeom prst="rect">
            <a:avLst/>
          </a:prstGeom>
          <a:noFill/>
        </p:spPr>
        <p:txBody>
          <a:bodyPr wrap="square" rtlCol="0">
            <a:spAutoFit/>
          </a:bodyPr>
          <a:lstStyle/>
          <a:p>
            <a:r>
              <a:rPr lang="en-US" sz="2400" dirty="0"/>
              <a:t>Exam Dates:</a:t>
            </a:r>
          </a:p>
          <a:p>
            <a:pPr marL="285750" indent="-285750">
              <a:buFont typeface="Arial" panose="020B0604020202020204" pitchFamily="34" charset="0"/>
              <a:buChar char="•"/>
            </a:pPr>
            <a:r>
              <a:rPr lang="en-US" sz="2400" dirty="0"/>
              <a:t>TODO-List-Dates</a:t>
            </a:r>
          </a:p>
          <a:p>
            <a:r>
              <a:rPr lang="en-US" sz="2400" dirty="0"/>
              <a:t>Project Presentation Date:</a:t>
            </a:r>
          </a:p>
          <a:p>
            <a:pPr marL="285750" indent="-285750">
              <a:buFont typeface="Arial" panose="020B0604020202020204" pitchFamily="34" charset="0"/>
              <a:buChar char="•"/>
            </a:pPr>
            <a:r>
              <a:rPr lang="en-US" sz="2400" dirty="0"/>
              <a:t>TODO-List-Date</a:t>
            </a:r>
          </a:p>
          <a:p>
            <a:endParaRPr lang="en-US" sz="2400" dirty="0"/>
          </a:p>
        </p:txBody>
      </p:sp>
    </p:spTree>
    <p:extLst>
      <p:ext uri="{BB962C8B-B14F-4D97-AF65-F5344CB8AC3E}">
        <p14:creationId xmlns:p14="http://schemas.microsoft.com/office/powerpoint/2010/main" val="282206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486E93-9102-428E-A402-63CF076172B9}"/>
              </a:ext>
            </a:extLst>
          </p:cNvPr>
          <p:cNvSpPr>
            <a:spLocks noGrp="1"/>
          </p:cNvSpPr>
          <p:nvPr>
            <p:ph type="title"/>
          </p:nvPr>
        </p:nvSpPr>
        <p:spPr/>
        <p:txBody>
          <a:bodyPr>
            <a:normAutofit/>
          </a:bodyPr>
          <a:lstStyle/>
          <a:p>
            <a:r>
              <a:rPr lang="en-US" sz="4800" dirty="0"/>
              <a:t>Participation</a:t>
            </a:r>
          </a:p>
        </p:txBody>
      </p:sp>
      <p:sp>
        <p:nvSpPr>
          <p:cNvPr id="6" name="Content Placeholder 5">
            <a:extLst>
              <a:ext uri="{FF2B5EF4-FFF2-40B4-BE49-F238E27FC236}">
                <a16:creationId xmlns:a16="http://schemas.microsoft.com/office/drawing/2014/main" id="{A773CFA9-6420-40F7-BDFF-05FF38194B63}"/>
              </a:ext>
            </a:extLst>
          </p:cNvPr>
          <p:cNvSpPr>
            <a:spLocks noGrp="1"/>
          </p:cNvSpPr>
          <p:nvPr>
            <p:ph idx="1"/>
          </p:nvPr>
        </p:nvSpPr>
        <p:spPr/>
        <p:txBody>
          <a:bodyPr>
            <a:normAutofit/>
          </a:bodyPr>
          <a:lstStyle/>
          <a:p>
            <a:r>
              <a:rPr lang="en-US" sz="3200" dirty="0"/>
              <a:t>Graded every class and worth 1 point. </a:t>
            </a:r>
          </a:p>
          <a:p>
            <a:r>
              <a:rPr lang="en-US" sz="3200" dirty="0"/>
              <a:t>It is expected you will:</a:t>
            </a:r>
          </a:p>
          <a:p>
            <a:pPr lvl="1"/>
            <a:r>
              <a:rPr lang="en-US" sz="2800" dirty="0"/>
              <a:t>Attend class,</a:t>
            </a:r>
          </a:p>
          <a:p>
            <a:pPr lvl="1"/>
            <a:r>
              <a:rPr lang="en-US" sz="2800" dirty="0"/>
              <a:t>Be prepared by completing out of class assigned work,</a:t>
            </a:r>
          </a:p>
          <a:p>
            <a:pPr lvl="1"/>
            <a:r>
              <a:rPr lang="en-US" sz="2800" dirty="0"/>
              <a:t>Engage in class discussion, and </a:t>
            </a:r>
          </a:p>
          <a:p>
            <a:pPr lvl="1"/>
            <a:r>
              <a:rPr lang="en-US" sz="2800" dirty="0"/>
              <a:t>Contribute to class group activities.</a:t>
            </a:r>
          </a:p>
          <a:p>
            <a:r>
              <a:rPr lang="en-US" sz="3200" dirty="0"/>
              <a:t>You meet expectations, you get credit.</a:t>
            </a:r>
          </a:p>
        </p:txBody>
      </p:sp>
    </p:spTree>
    <p:extLst>
      <p:ext uri="{BB962C8B-B14F-4D97-AF65-F5344CB8AC3E}">
        <p14:creationId xmlns:p14="http://schemas.microsoft.com/office/powerpoint/2010/main" val="3682790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TotalTime>
  <Words>779</Words>
  <Application>Microsoft Office PowerPoint</Application>
  <PresentationFormat>Widescreen</PresentationFormat>
  <Paragraphs>151</Paragraphs>
  <Slides>17</Slides>
  <Notes>4</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Times New Roman</vt:lpstr>
      <vt:lpstr>Office Theme</vt:lpstr>
      <vt:lpstr>1_Office Theme</vt:lpstr>
      <vt:lpstr>IST346 Information Technology Management &amp; Administration </vt:lpstr>
      <vt:lpstr>About Me</vt:lpstr>
      <vt:lpstr>About You</vt:lpstr>
      <vt:lpstr>What Will I Learn in This Course ?</vt:lpstr>
      <vt:lpstr>Text book Is Required</vt:lpstr>
      <vt:lpstr>Also, You Need a 8.5x11 Notebook and a Writing Instrument!</vt:lpstr>
      <vt:lpstr>“Theory to Practice” Ratio for IST346</vt:lpstr>
      <vt:lpstr>How Will I Be Graded?</vt:lpstr>
      <vt:lpstr>Participation</vt:lpstr>
      <vt:lpstr>Exams</vt:lpstr>
      <vt:lpstr>Group IT Research Presentation</vt:lpstr>
      <vt:lpstr>How This Course is Organized</vt:lpstr>
      <vt:lpstr>Course Schedule</vt:lpstr>
      <vt:lpstr>Recipe for Success!</vt:lpstr>
      <vt:lpstr>Your To-Do List</vt:lpstr>
      <vt:lpstr>Your To-Do List For Next Class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Technology Management &amp; Administration </dc:title>
  <dc:creator>Michael Fudge</dc:creator>
  <cp:lastModifiedBy>Michael Fudge</cp:lastModifiedBy>
  <cp:revision>19</cp:revision>
  <dcterms:created xsi:type="dcterms:W3CDTF">2018-06-15T01:33:02Z</dcterms:created>
  <dcterms:modified xsi:type="dcterms:W3CDTF">2018-08-09T18:32:24Z</dcterms:modified>
</cp:coreProperties>
</file>