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97" r:id="rId2"/>
    <p:sldId id="289" r:id="rId3"/>
    <p:sldId id="258" r:id="rId4"/>
    <p:sldId id="302" r:id="rId5"/>
    <p:sldId id="298" r:id="rId6"/>
    <p:sldId id="303" r:id="rId7"/>
    <p:sldId id="305" r:id="rId8"/>
    <p:sldId id="306" r:id="rId9"/>
    <p:sldId id="291" r:id="rId10"/>
    <p:sldId id="304" r:id="rId11"/>
    <p:sldId id="308" r:id="rId12"/>
    <p:sldId id="309" r:id="rId13"/>
    <p:sldId id="307" r:id="rId14"/>
    <p:sldId id="262" r:id="rId15"/>
    <p:sldId id="310" r:id="rId16"/>
    <p:sldId id="272" r:id="rId17"/>
    <p:sldId id="273" r:id="rId18"/>
    <p:sldId id="274" r:id="rId19"/>
    <p:sldId id="311" r:id="rId20"/>
    <p:sldId id="292" r:id="rId21"/>
    <p:sldId id="295" r:id="rId22"/>
    <p:sldId id="293"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BB16D09-154B-4F43-9FDE-3E04AE8D56C8}">
          <p14:sldIdLst>
            <p14:sldId id="297"/>
            <p14:sldId id="289"/>
            <p14:sldId id="258"/>
          </p14:sldIdLst>
        </p14:section>
        <p14:section name="Content" id="{2C67B003-B916-43D3-BE5B-B3D36B8F4E1C}">
          <p14:sldIdLst>
            <p14:sldId id="302"/>
            <p14:sldId id="298"/>
            <p14:sldId id="303"/>
            <p14:sldId id="305"/>
            <p14:sldId id="306"/>
            <p14:sldId id="291"/>
            <p14:sldId id="304"/>
            <p14:sldId id="308"/>
            <p14:sldId id="309"/>
            <p14:sldId id="307"/>
            <p14:sldId id="262"/>
            <p14:sldId id="310"/>
            <p14:sldId id="272"/>
            <p14:sldId id="273"/>
            <p14:sldId id="274"/>
            <p14:sldId id="311"/>
          </p14:sldIdLst>
        </p14:section>
        <p14:section name="Wrap-Up" id="{250B09FA-E151-4F0D-B4D4-21A2DA6D2F7E}">
          <p14:sldIdLst>
            <p14:sldId id="292"/>
            <p14:sldId id="295"/>
            <p14:sldId id="293"/>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35" autoAdjust="0"/>
  </p:normalViewPr>
  <p:slideViewPr>
    <p:cSldViewPr snapToGrid="0">
      <p:cViewPr varScale="1">
        <p:scale>
          <a:sx n="94" d="100"/>
          <a:sy n="94" d="100"/>
        </p:scale>
        <p:origin x="11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B8214-0E7E-4EFC-9E1C-25F6159D4170}" type="datetimeFigureOut">
              <a:rPr lang="en-US" smtClean="0"/>
              <a:t>8/9/2018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2F830-31CF-4898-9DC8-86941997CB87}" type="slidenum">
              <a:rPr lang="en-US" smtClean="0"/>
              <a:t>‹#›</a:t>
            </a:fld>
            <a:endParaRPr lang="en-US"/>
          </a:p>
        </p:txBody>
      </p:sp>
    </p:spTree>
    <p:extLst>
      <p:ext uri="{BB962C8B-B14F-4D97-AF65-F5344CB8AC3E}">
        <p14:creationId xmlns:p14="http://schemas.microsoft.com/office/powerpoint/2010/main" val="366963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1-2 minutes for each question. Its important to provide them  with the opportunity to think about their answer before calling on them. These answers are based on the reading, labs, and assigned homework.</a:t>
            </a:r>
          </a:p>
        </p:txBody>
      </p:sp>
      <p:sp>
        <p:nvSpPr>
          <p:cNvPr id="4" name="Slide Number Placeholder 3"/>
          <p:cNvSpPr>
            <a:spLocks noGrp="1"/>
          </p:cNvSpPr>
          <p:nvPr>
            <p:ph type="sldNum" sz="quarter" idx="10"/>
          </p:nvPr>
        </p:nvSpPr>
        <p:spPr/>
        <p:txBody>
          <a:bodyPr/>
          <a:lstStyle/>
          <a:p>
            <a:fld id="{0112F830-31CF-4898-9DC8-86941997CB87}" type="slidenum">
              <a:rPr lang="en-US" smtClean="0"/>
              <a:t>3</a:t>
            </a:fld>
            <a:endParaRPr lang="en-US"/>
          </a:p>
        </p:txBody>
      </p:sp>
    </p:spTree>
    <p:extLst>
      <p:ext uri="{BB962C8B-B14F-4D97-AF65-F5344CB8AC3E}">
        <p14:creationId xmlns:p14="http://schemas.microsoft.com/office/powerpoint/2010/main" val="2193502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ROI = (gain – cost) / cost</a:t>
            </a:r>
          </a:p>
          <a:p>
            <a:r>
              <a:rPr lang="en-US" dirty="0"/>
              <a:t>ROI = (5000 – 2000) / 2000</a:t>
            </a:r>
          </a:p>
          <a:p>
            <a:r>
              <a:rPr lang="en-US" dirty="0"/>
              <a:t>ROI = 3000 / 2000</a:t>
            </a:r>
          </a:p>
          <a:p>
            <a:r>
              <a:rPr lang="en-US" dirty="0"/>
              <a:t>ROI = 150%</a:t>
            </a:r>
          </a:p>
          <a:p>
            <a:endParaRPr lang="en-US" dirty="0"/>
          </a:p>
          <a:p>
            <a:r>
              <a:rPr lang="en-US" dirty="0"/>
              <a:t>A = 2000 * 3 = 6000 over 3 years</a:t>
            </a:r>
          </a:p>
          <a:p>
            <a:r>
              <a:rPr lang="en-US" dirty="0"/>
              <a:t>B = 5000 over 3 years</a:t>
            </a:r>
          </a:p>
          <a:p>
            <a:r>
              <a:rPr lang="en-US" dirty="0"/>
              <a:t>B has lower TCO assuming identical direct costs</a:t>
            </a:r>
          </a:p>
          <a:p>
            <a:endParaRPr lang="en-US" dirty="0"/>
          </a:p>
          <a:p>
            <a:r>
              <a:rPr lang="en-US" dirty="0"/>
              <a:t>In reality the indirect costs of option B need to be more than $1000 over three years for option A to be viable. </a:t>
            </a:r>
          </a:p>
        </p:txBody>
      </p:sp>
      <p:sp>
        <p:nvSpPr>
          <p:cNvPr id="4" name="Slide Number Placeholder 3"/>
          <p:cNvSpPr>
            <a:spLocks noGrp="1"/>
          </p:cNvSpPr>
          <p:nvPr>
            <p:ph type="sldNum" sz="quarter" idx="10"/>
          </p:nvPr>
        </p:nvSpPr>
        <p:spPr/>
        <p:txBody>
          <a:bodyPr/>
          <a:lstStyle/>
          <a:p>
            <a:fld id="{0112F830-31CF-4898-9DC8-86941997CB87}" type="slidenum">
              <a:rPr lang="en-US" smtClean="0"/>
              <a:t>19</a:t>
            </a:fld>
            <a:endParaRPr lang="en-US"/>
          </a:p>
        </p:txBody>
      </p:sp>
    </p:spTree>
    <p:extLst>
      <p:ext uri="{BB962C8B-B14F-4D97-AF65-F5344CB8AC3E}">
        <p14:creationId xmlns:p14="http://schemas.microsoft.com/office/powerpoint/2010/main" val="3361509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ALWAYS CONSULT THE SYLLABUS</a:t>
            </a:r>
          </a:p>
        </p:txBody>
      </p:sp>
      <p:sp>
        <p:nvSpPr>
          <p:cNvPr id="4" name="Slide Number Placeholder 3"/>
          <p:cNvSpPr>
            <a:spLocks noGrp="1"/>
          </p:cNvSpPr>
          <p:nvPr>
            <p:ph type="sldNum" sz="quarter" idx="10"/>
          </p:nvPr>
        </p:nvSpPr>
        <p:spPr/>
        <p:txBody>
          <a:bodyPr/>
          <a:lstStyle/>
          <a:p>
            <a:fld id="{0112F830-31CF-4898-9DC8-86941997CB87}" type="slidenum">
              <a:rPr lang="en-US" smtClean="0"/>
              <a:t>20</a:t>
            </a:fld>
            <a:endParaRPr lang="en-US"/>
          </a:p>
        </p:txBody>
      </p:sp>
    </p:spTree>
    <p:extLst>
      <p:ext uri="{BB962C8B-B14F-4D97-AF65-F5344CB8AC3E}">
        <p14:creationId xmlns:p14="http://schemas.microsoft.com/office/powerpoint/2010/main" val="3774120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5</a:t>
            </a:fld>
            <a:endParaRPr lang="en-US"/>
          </a:p>
        </p:txBody>
      </p:sp>
    </p:spTree>
    <p:extLst>
      <p:ext uri="{BB962C8B-B14F-4D97-AF65-F5344CB8AC3E}">
        <p14:creationId xmlns:p14="http://schemas.microsoft.com/office/powerpoint/2010/main" val="3785810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Operational work is user-generated or system generated work. It is not strategic but commoditized.</a:t>
            </a:r>
          </a:p>
          <a:p>
            <a:r>
              <a:rPr lang="en-US" dirty="0"/>
              <a:t>- Problem and issues with systems, people or processed. </a:t>
            </a:r>
          </a:p>
          <a:p>
            <a:r>
              <a:rPr lang="en-US" dirty="0"/>
              <a:t>- Requests for new features or upgrades to software.</a:t>
            </a:r>
          </a:p>
          <a:p>
            <a:r>
              <a:rPr lang="en-US" dirty="0"/>
              <a:t>- Training / education</a:t>
            </a:r>
          </a:p>
          <a:p>
            <a:r>
              <a:rPr lang="en-US" dirty="0"/>
              <a:t>- Maintenance of systems such as patching software, replacing old hardware or freeing up disk space, etc.</a:t>
            </a:r>
          </a:p>
          <a:p>
            <a:endParaRPr lang="en-US" dirty="0"/>
          </a:p>
          <a:p>
            <a:r>
              <a:rPr lang="en-US" dirty="0"/>
              <a:t>Strategic work is game-changing. It drives innovation and makes IT a differentiator within your organization, saving people time and the organization money.</a:t>
            </a:r>
          </a:p>
          <a:p>
            <a:endParaRPr lang="en-US" dirty="0"/>
          </a:p>
          <a:p>
            <a:pPr marL="171450" indent="-171450">
              <a:buFontTx/>
              <a:buChar char="-"/>
            </a:pPr>
            <a:r>
              <a:rPr lang="en-US" dirty="0"/>
              <a:t>Migrations to new platforms or systems. Such as moving email to the cloud.</a:t>
            </a:r>
          </a:p>
          <a:p>
            <a:pPr marL="171450" indent="-171450">
              <a:buFontTx/>
              <a:buChar char="-"/>
            </a:pPr>
            <a:r>
              <a:rPr lang="en-US" dirty="0"/>
              <a:t>Identifying the problem or issues which consume the most time or resources </a:t>
            </a:r>
          </a:p>
          <a:p>
            <a:pPr marL="171450" indent="-171450">
              <a:buFontTx/>
              <a:buChar char="-"/>
            </a:pPr>
            <a:r>
              <a:rPr lang="en-US" dirty="0"/>
              <a:t>Aligning the IT with the strategy within the organization</a:t>
            </a:r>
          </a:p>
          <a:p>
            <a:pPr marL="171450" indent="-171450">
              <a:buFontTx/>
              <a:buChar char="-"/>
            </a:pPr>
            <a:r>
              <a:rPr lang="en-US" dirty="0"/>
              <a:t>IT innovation. Generating new ways to leverage IT to improve the way the organization works.</a:t>
            </a:r>
          </a:p>
          <a:p>
            <a:endParaRPr lang="en-US" dirty="0"/>
          </a:p>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6</a:t>
            </a:fld>
            <a:endParaRPr lang="en-US"/>
          </a:p>
        </p:txBody>
      </p:sp>
    </p:spTree>
    <p:extLst>
      <p:ext uri="{BB962C8B-B14F-4D97-AF65-F5344CB8AC3E}">
        <p14:creationId xmlns:p14="http://schemas.microsoft.com/office/powerpoint/2010/main" val="1026840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to have </a:t>
            </a:r>
          </a:p>
        </p:txBody>
      </p:sp>
      <p:sp>
        <p:nvSpPr>
          <p:cNvPr id="4" name="Slide Number Placeholder 3"/>
          <p:cNvSpPr>
            <a:spLocks noGrp="1"/>
          </p:cNvSpPr>
          <p:nvPr>
            <p:ph type="sldNum" sz="quarter" idx="10"/>
          </p:nvPr>
        </p:nvSpPr>
        <p:spPr/>
        <p:txBody>
          <a:bodyPr/>
          <a:lstStyle/>
          <a:p>
            <a:fld id="{0112F830-31CF-4898-9DC8-86941997CB87}" type="slidenum">
              <a:rPr lang="en-US" smtClean="0"/>
              <a:t>8</a:t>
            </a:fld>
            <a:endParaRPr lang="en-US"/>
          </a:p>
        </p:txBody>
      </p:sp>
    </p:spTree>
    <p:extLst>
      <p:ext uri="{BB962C8B-B14F-4D97-AF65-F5344CB8AC3E}">
        <p14:creationId xmlns:p14="http://schemas.microsoft.com/office/powerpoint/2010/main" val="2688997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A4A723-DC4B-4734-BC8E-55811E9B0B89}" type="slidenum">
              <a:rPr lang="en-US"/>
              <a:pPr/>
              <a:t>14</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r>
              <a:rPr lang="en-US" dirty="0"/>
              <a:t>Direct Costs are the costs you can budget and measure.</a:t>
            </a:r>
          </a:p>
          <a:p>
            <a:r>
              <a:rPr lang="en-US" dirty="0"/>
              <a:t>Indirect Costs are costs of running helpdesks, the costs of users who support themselves and others, and downtime</a:t>
            </a:r>
          </a:p>
        </p:txBody>
      </p:sp>
    </p:spTree>
    <p:extLst>
      <p:ext uri="{BB962C8B-B14F-4D97-AF65-F5344CB8AC3E}">
        <p14:creationId xmlns:p14="http://schemas.microsoft.com/office/powerpoint/2010/main" val="3833619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way to use the TCO formula is to compare indirect costs.</a:t>
            </a:r>
          </a:p>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15</a:t>
            </a:fld>
            <a:endParaRPr lang="en-US"/>
          </a:p>
        </p:txBody>
      </p:sp>
    </p:spTree>
    <p:extLst>
      <p:ext uri="{BB962C8B-B14F-4D97-AF65-F5344CB8AC3E}">
        <p14:creationId xmlns:p14="http://schemas.microsoft.com/office/powerpoint/2010/main" val="1164349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16</a:t>
            </a:fld>
            <a:endParaRPr lang="en-US"/>
          </a:p>
        </p:txBody>
      </p:sp>
    </p:spTree>
    <p:extLst>
      <p:ext uri="{BB962C8B-B14F-4D97-AF65-F5344CB8AC3E}">
        <p14:creationId xmlns:p14="http://schemas.microsoft.com/office/powerpoint/2010/main" val="2656768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17</a:t>
            </a:fld>
            <a:endParaRPr lang="en-US"/>
          </a:p>
        </p:txBody>
      </p:sp>
    </p:spTree>
    <p:extLst>
      <p:ext uri="{BB962C8B-B14F-4D97-AF65-F5344CB8AC3E}">
        <p14:creationId xmlns:p14="http://schemas.microsoft.com/office/powerpoint/2010/main" val="1271863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18</a:t>
            </a:fld>
            <a:endParaRPr lang="en-US"/>
          </a:p>
        </p:txBody>
      </p:sp>
    </p:spTree>
    <p:extLst>
      <p:ext uri="{BB962C8B-B14F-4D97-AF65-F5344CB8AC3E}">
        <p14:creationId xmlns:p14="http://schemas.microsoft.com/office/powerpoint/2010/main" val="1512096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4425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40367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69440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8AC65AB-5746-43EA-A59E-648FB11CA30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46990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AC65AB-5746-43EA-A59E-648FB11CA30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9997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AC65AB-5746-43EA-A59E-648FB11CA309}" type="datetimeFigureOut">
              <a:rPr lang="en-US" smtClean="0"/>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94050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4800"/>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AC65AB-5746-43EA-A59E-648FB11CA309}" type="datetimeFigureOut">
              <a:rPr lang="en-US" smtClean="0"/>
              <a:t>8/9/2018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04645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Date Placeholder 2"/>
          <p:cNvSpPr>
            <a:spLocks noGrp="1"/>
          </p:cNvSpPr>
          <p:nvPr>
            <p:ph type="dt" sz="half" idx="10"/>
          </p:nvPr>
        </p:nvSpPr>
        <p:spPr/>
        <p:txBody>
          <a:bodyPr/>
          <a:lstStyle/>
          <a:p>
            <a:fld id="{C8AC65AB-5746-43EA-A59E-648FB11CA309}" type="datetimeFigureOut">
              <a:rPr lang="en-US" smtClean="0"/>
              <a:t>8/9/2018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84628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C65AB-5746-43EA-A59E-648FB11CA309}" type="datetimeFigureOut">
              <a:rPr lang="en-US" smtClean="0"/>
              <a:t>8/9/2018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73460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90657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475264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C65AB-5746-43EA-A59E-648FB11CA309}" type="datetimeFigureOut">
              <a:rPr lang="en-US" smtClean="0"/>
              <a:t>8/9/2018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20645-7F81-4BA8-B50B-A38660F2E32B}" type="slidenum">
              <a:rPr lang="en-US" smtClean="0"/>
              <a:t>‹#›</a:t>
            </a:fld>
            <a:endParaRPr lang="en-US"/>
          </a:p>
        </p:txBody>
      </p:sp>
    </p:spTree>
    <p:extLst>
      <p:ext uri="{BB962C8B-B14F-4D97-AF65-F5344CB8AC3E}">
        <p14:creationId xmlns:p14="http://schemas.microsoft.com/office/powerpoint/2010/main" val="160952288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21.xml.rels><?xml version="1.0" encoding="UTF-8" standalone="yes"?>
<Relationships xmlns="http://schemas.openxmlformats.org/package/2006/relationships"><Relationship Id="rId2" Type="http://schemas.openxmlformats.org/officeDocument/2006/relationships/hyperlink" Target="http://www.webcitation.org/70I0LNJd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http://www.glasbergen.com/wp-content/gallery/global/global6.gif">
            <a:extLst>
              <a:ext uri="{FF2B5EF4-FFF2-40B4-BE49-F238E27FC236}">
                <a16:creationId xmlns:a16="http://schemas.microsoft.com/office/drawing/2014/main" id="{A9BC627B-E721-452A-932F-9FD4D95998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87865" y="961812"/>
            <a:ext cx="6689668" cy="49309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464B7A8-7B93-4A00-8368-BA592CA6004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IST346: Managing IT</a:t>
            </a:r>
          </a:p>
        </p:txBody>
      </p:sp>
    </p:spTree>
    <p:extLst>
      <p:ext uri="{BB962C8B-B14F-4D97-AF65-F5344CB8AC3E}">
        <p14:creationId xmlns:p14="http://schemas.microsoft.com/office/powerpoint/2010/main" val="746790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0A78F4-2C74-4042-B76A-957FCB0C448B}"/>
              </a:ext>
            </a:extLst>
          </p:cNvPr>
          <p:cNvSpPr>
            <a:spLocks noGrp="1"/>
          </p:cNvSpPr>
          <p:nvPr>
            <p:ph type="title"/>
          </p:nvPr>
        </p:nvSpPr>
        <p:spPr/>
        <p:txBody>
          <a:bodyPr/>
          <a:lstStyle/>
          <a:p>
            <a:r>
              <a:rPr lang="en-US" dirty="0"/>
              <a:t>Draw a Workflow Diagram</a:t>
            </a:r>
          </a:p>
        </p:txBody>
      </p:sp>
      <p:sp>
        <p:nvSpPr>
          <p:cNvPr id="8" name="Content Placeholder 7">
            <a:extLst>
              <a:ext uri="{FF2B5EF4-FFF2-40B4-BE49-F238E27FC236}">
                <a16:creationId xmlns:a16="http://schemas.microsoft.com/office/drawing/2014/main" id="{B370B043-29CF-450F-A5FC-1CA6D1709CFE}"/>
              </a:ext>
            </a:extLst>
          </p:cNvPr>
          <p:cNvSpPr>
            <a:spLocks noGrp="1"/>
          </p:cNvSpPr>
          <p:nvPr>
            <p:ph idx="1"/>
          </p:nvPr>
        </p:nvSpPr>
        <p:spPr/>
        <p:txBody>
          <a:bodyPr>
            <a:normAutofit/>
          </a:bodyPr>
          <a:lstStyle/>
          <a:p>
            <a:r>
              <a:rPr lang="en-US" dirty="0"/>
              <a:t>Partner up with someone in the class.</a:t>
            </a:r>
          </a:p>
          <a:p>
            <a:r>
              <a:rPr lang="en-US" dirty="0"/>
              <a:t>On a 8.5x11 sheet of paper put both your names. </a:t>
            </a:r>
          </a:p>
          <a:p>
            <a:r>
              <a:rPr lang="en-US" dirty="0"/>
              <a:t>Draw a workflow diagram for managing IT operations – user requests from start until completion.</a:t>
            </a:r>
          </a:p>
          <a:p>
            <a:r>
              <a:rPr lang="en-US" dirty="0"/>
              <a:t>Make sure the helpdesk, end-users, IT staff at minimum are on the diagram. </a:t>
            </a:r>
          </a:p>
          <a:p>
            <a:r>
              <a:rPr lang="en-US" dirty="0"/>
              <a:t>When you are done we will discuss your diagrams, and you will hand them in.</a:t>
            </a:r>
          </a:p>
          <a:p>
            <a:endParaRPr lang="en-US" dirty="0"/>
          </a:p>
        </p:txBody>
      </p:sp>
    </p:spTree>
    <p:extLst>
      <p:ext uri="{BB962C8B-B14F-4D97-AF65-F5344CB8AC3E}">
        <p14:creationId xmlns:p14="http://schemas.microsoft.com/office/powerpoint/2010/main" val="1071125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3765D-C655-45C3-AD86-EAE431DA6922}"/>
              </a:ext>
            </a:extLst>
          </p:cNvPr>
          <p:cNvSpPr>
            <a:spLocks noGrp="1"/>
          </p:cNvSpPr>
          <p:nvPr>
            <p:ph type="title"/>
          </p:nvPr>
        </p:nvSpPr>
        <p:spPr/>
        <p:txBody>
          <a:bodyPr/>
          <a:lstStyle/>
          <a:p>
            <a:r>
              <a:rPr lang="en-US" dirty="0"/>
              <a:t>IT Services Models</a:t>
            </a:r>
          </a:p>
        </p:txBody>
      </p:sp>
      <p:sp>
        <p:nvSpPr>
          <p:cNvPr id="3" name="Content Placeholder 2">
            <a:extLst>
              <a:ext uri="{FF2B5EF4-FFF2-40B4-BE49-F238E27FC236}">
                <a16:creationId xmlns:a16="http://schemas.microsoft.com/office/drawing/2014/main" id="{1FC5045E-C599-400A-8528-3D5EACE78843}"/>
              </a:ext>
            </a:extLst>
          </p:cNvPr>
          <p:cNvSpPr>
            <a:spLocks noGrp="1"/>
          </p:cNvSpPr>
          <p:nvPr>
            <p:ph idx="1"/>
          </p:nvPr>
        </p:nvSpPr>
        <p:spPr/>
        <p:txBody>
          <a:bodyPr/>
          <a:lstStyle/>
          <a:p>
            <a:r>
              <a:rPr lang="en-US" b="1" dirty="0">
                <a:solidFill>
                  <a:schemeClr val="accent2"/>
                </a:solidFill>
              </a:rPr>
              <a:t>Centralized</a:t>
            </a:r>
            <a:r>
              <a:rPr lang="en-US" dirty="0"/>
              <a:t> – One service is managed and supported across the entire enterprise.</a:t>
            </a:r>
          </a:p>
          <a:p>
            <a:r>
              <a:rPr lang="en-US" b="1" dirty="0">
                <a:solidFill>
                  <a:schemeClr val="accent2"/>
                </a:solidFill>
              </a:rPr>
              <a:t>Distributed</a:t>
            </a:r>
            <a:r>
              <a:rPr lang="en-US" dirty="0"/>
              <a:t> – One service is managed and supported by individual units with the enterprise.</a:t>
            </a:r>
          </a:p>
          <a:p>
            <a:r>
              <a:rPr lang="en-US" b="1" dirty="0">
                <a:solidFill>
                  <a:schemeClr val="accent2"/>
                </a:solidFill>
              </a:rPr>
              <a:t>Decentralized</a:t>
            </a:r>
            <a:r>
              <a:rPr lang="en-US" dirty="0"/>
              <a:t> – Multiple iterations of the same service are managed and supported  by individual units within the enterprise.</a:t>
            </a:r>
          </a:p>
        </p:txBody>
      </p:sp>
    </p:spTree>
    <p:extLst>
      <p:ext uri="{BB962C8B-B14F-4D97-AF65-F5344CB8AC3E}">
        <p14:creationId xmlns:p14="http://schemas.microsoft.com/office/powerpoint/2010/main" val="1483999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2655E-63DB-4F39-A3AF-12CC8C2BE9B7}"/>
              </a:ext>
            </a:extLst>
          </p:cNvPr>
          <p:cNvSpPr>
            <a:spLocks noGrp="1"/>
          </p:cNvSpPr>
          <p:nvPr>
            <p:ph type="title"/>
          </p:nvPr>
        </p:nvSpPr>
        <p:spPr/>
        <p:txBody>
          <a:bodyPr/>
          <a:lstStyle/>
          <a:p>
            <a:r>
              <a:rPr lang="en-US" dirty="0"/>
              <a:t>Centralized vs Decentralized</a:t>
            </a:r>
          </a:p>
        </p:txBody>
      </p:sp>
      <p:sp>
        <p:nvSpPr>
          <p:cNvPr id="4" name="Text Placeholder 3">
            <a:extLst>
              <a:ext uri="{FF2B5EF4-FFF2-40B4-BE49-F238E27FC236}">
                <a16:creationId xmlns:a16="http://schemas.microsoft.com/office/drawing/2014/main" id="{AFD983CA-8539-4D81-8CD4-8135EA8E52AA}"/>
              </a:ext>
            </a:extLst>
          </p:cNvPr>
          <p:cNvSpPr>
            <a:spLocks noGrp="1"/>
          </p:cNvSpPr>
          <p:nvPr>
            <p:ph type="body" idx="1"/>
          </p:nvPr>
        </p:nvSpPr>
        <p:spPr/>
        <p:txBody>
          <a:bodyPr/>
          <a:lstStyle/>
          <a:p>
            <a:r>
              <a:rPr lang="en-US" dirty="0">
                <a:solidFill>
                  <a:schemeClr val="accent2"/>
                </a:solidFill>
              </a:rPr>
              <a:t>Centralized</a:t>
            </a:r>
          </a:p>
        </p:txBody>
      </p:sp>
      <p:sp>
        <p:nvSpPr>
          <p:cNvPr id="5" name="Content Placeholder 4">
            <a:extLst>
              <a:ext uri="{FF2B5EF4-FFF2-40B4-BE49-F238E27FC236}">
                <a16:creationId xmlns:a16="http://schemas.microsoft.com/office/drawing/2014/main" id="{E0A1AA84-BB6C-4C88-8C9B-79CD9A4F7A5B}"/>
              </a:ext>
            </a:extLst>
          </p:cNvPr>
          <p:cNvSpPr>
            <a:spLocks noGrp="1"/>
          </p:cNvSpPr>
          <p:nvPr>
            <p:ph sz="half" idx="2"/>
          </p:nvPr>
        </p:nvSpPr>
        <p:spPr/>
        <p:txBody>
          <a:bodyPr/>
          <a:lstStyle/>
          <a:p>
            <a:r>
              <a:rPr lang="en-US" dirty="0"/>
              <a:t>Economies of Scale – improved efficiencies and reduced costs.</a:t>
            </a:r>
          </a:p>
          <a:p>
            <a:r>
              <a:rPr lang="en-US" dirty="0"/>
              <a:t>Encourages specialization among IT staff as they become proficient in managing at scale.</a:t>
            </a:r>
          </a:p>
        </p:txBody>
      </p:sp>
      <p:sp>
        <p:nvSpPr>
          <p:cNvPr id="6" name="Text Placeholder 5">
            <a:extLst>
              <a:ext uri="{FF2B5EF4-FFF2-40B4-BE49-F238E27FC236}">
                <a16:creationId xmlns:a16="http://schemas.microsoft.com/office/drawing/2014/main" id="{9E1BB9C1-725F-4C45-AB8A-B9D90B3330B1}"/>
              </a:ext>
            </a:extLst>
          </p:cNvPr>
          <p:cNvSpPr>
            <a:spLocks noGrp="1"/>
          </p:cNvSpPr>
          <p:nvPr>
            <p:ph type="body" sz="quarter" idx="3"/>
          </p:nvPr>
        </p:nvSpPr>
        <p:spPr/>
        <p:txBody>
          <a:bodyPr/>
          <a:lstStyle/>
          <a:p>
            <a:r>
              <a:rPr lang="en-US" dirty="0">
                <a:solidFill>
                  <a:schemeClr val="accent2"/>
                </a:solidFill>
              </a:rPr>
              <a:t>Decentralized</a:t>
            </a:r>
          </a:p>
        </p:txBody>
      </p:sp>
      <p:sp>
        <p:nvSpPr>
          <p:cNvPr id="7" name="Content Placeholder 6">
            <a:extLst>
              <a:ext uri="{FF2B5EF4-FFF2-40B4-BE49-F238E27FC236}">
                <a16:creationId xmlns:a16="http://schemas.microsoft.com/office/drawing/2014/main" id="{8C7CC105-1159-46FC-8ED6-65A1146E9D15}"/>
              </a:ext>
            </a:extLst>
          </p:cNvPr>
          <p:cNvSpPr>
            <a:spLocks noGrp="1"/>
          </p:cNvSpPr>
          <p:nvPr>
            <p:ph sz="quarter" idx="4"/>
          </p:nvPr>
        </p:nvSpPr>
        <p:spPr/>
        <p:txBody>
          <a:bodyPr/>
          <a:lstStyle/>
          <a:p>
            <a:r>
              <a:rPr lang="en-US" dirty="0"/>
              <a:t>Faster response times and more agility.</a:t>
            </a:r>
          </a:p>
          <a:p>
            <a:r>
              <a:rPr lang="en-US" dirty="0"/>
              <a:t>No single point of failure within a service.</a:t>
            </a:r>
          </a:p>
        </p:txBody>
      </p:sp>
      <p:sp>
        <p:nvSpPr>
          <p:cNvPr id="8" name="Rectangle 7">
            <a:extLst>
              <a:ext uri="{FF2B5EF4-FFF2-40B4-BE49-F238E27FC236}">
                <a16:creationId xmlns:a16="http://schemas.microsoft.com/office/drawing/2014/main" id="{EA06BD2B-9B9B-4808-B66C-A0DDFFB87747}"/>
              </a:ext>
            </a:extLst>
          </p:cNvPr>
          <p:cNvSpPr/>
          <p:nvPr/>
        </p:nvSpPr>
        <p:spPr>
          <a:xfrm>
            <a:off x="1971040" y="5110480"/>
            <a:ext cx="7874000" cy="115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Core infrastructure services should be centralized, services strategic to the operations of a unit should be decentralized.</a:t>
            </a:r>
          </a:p>
        </p:txBody>
      </p:sp>
    </p:spTree>
    <p:extLst>
      <p:ext uri="{BB962C8B-B14F-4D97-AF65-F5344CB8AC3E}">
        <p14:creationId xmlns:p14="http://schemas.microsoft.com/office/powerpoint/2010/main" val="201871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2C6E19EA-C754-4E2D-BC91-246219233B46}"/>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a:solidFill>
                  <a:schemeClr val="tx1">
                    <a:lumMod val="85000"/>
                    <a:lumOff val="15000"/>
                  </a:schemeClr>
                </a:solidFill>
                <a:latin typeface="+mj-lt"/>
                <a:ea typeface="+mj-ea"/>
                <a:cs typeface="+mj-cs"/>
              </a:rPr>
              <a:t>ROI and TCO calculations</a:t>
            </a:r>
          </a:p>
        </p:txBody>
      </p:sp>
      <p:sp>
        <p:nvSpPr>
          <p:cNvPr id="5" name="Text Placeholder 4">
            <a:extLst>
              <a:ext uri="{FF2B5EF4-FFF2-40B4-BE49-F238E27FC236}">
                <a16:creationId xmlns:a16="http://schemas.microsoft.com/office/drawing/2014/main" id="{CB1D0707-AD6F-4AF8-96BD-7AE656175324}"/>
              </a:ext>
            </a:extLst>
          </p:cNvPr>
          <p:cNvSpPr>
            <a:spLocks noGrp="1"/>
          </p:cNvSpPr>
          <p:nvPr>
            <p:ph type="body" idx="1"/>
          </p:nvPr>
        </p:nvSpPr>
        <p:spPr>
          <a:xfrm>
            <a:off x="1023257" y="965198"/>
            <a:ext cx="2707937" cy="4927602"/>
          </a:xfrm>
        </p:spPr>
        <p:txBody>
          <a:bodyPr vert="horz" lIns="91440" tIns="45720" rIns="91440" bIns="45720" rtlCol="0" anchor="ctr">
            <a:normAutofit/>
          </a:bodyPr>
          <a:lstStyle/>
          <a:p>
            <a:pPr algn="r"/>
            <a:endParaRPr lang="en-US" sz="2000" kern="1200">
              <a:solidFill>
                <a:schemeClr val="accent1"/>
              </a:solidFill>
              <a:latin typeface="+mn-lt"/>
              <a:ea typeface="+mn-ea"/>
              <a:cs typeface="+mn-cs"/>
            </a:endParaRPr>
          </a:p>
        </p:txBody>
      </p:sp>
    </p:spTree>
    <p:extLst>
      <p:ext uri="{BB962C8B-B14F-4D97-AF65-F5344CB8AC3E}">
        <p14:creationId xmlns:p14="http://schemas.microsoft.com/office/powerpoint/2010/main" val="711094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r>
              <a:rPr lang="en-US" dirty="0"/>
              <a:t>TCO: Total Cost of Ownership</a:t>
            </a:r>
          </a:p>
        </p:txBody>
      </p:sp>
      <p:sp>
        <p:nvSpPr>
          <p:cNvPr id="26627" name="Rectangle 3"/>
          <p:cNvSpPr>
            <a:spLocks noGrp="1" noChangeArrowheads="1"/>
          </p:cNvSpPr>
          <p:nvPr>
            <p:ph type="body" idx="1"/>
          </p:nvPr>
        </p:nvSpPr>
        <p:spPr>
          <a:xfrm>
            <a:off x="1046480" y="1690687"/>
            <a:ext cx="9641840" cy="4802187"/>
          </a:xfrm>
        </p:spPr>
        <p:txBody>
          <a:bodyPr>
            <a:normAutofit/>
          </a:bodyPr>
          <a:lstStyle/>
          <a:p>
            <a:pPr marL="274320" lvl="1">
              <a:spcBef>
                <a:spcPts val="600"/>
              </a:spcBef>
              <a:buClr>
                <a:schemeClr val="accent1"/>
              </a:buClr>
            </a:pPr>
            <a:r>
              <a:rPr lang="en-US" dirty="0"/>
              <a:t>TCO a calculation designed to help managers assess the </a:t>
            </a:r>
            <a:r>
              <a:rPr lang="en-US" u="sng" dirty="0"/>
              <a:t>economic value of an investment through its cost.</a:t>
            </a:r>
          </a:p>
          <a:p>
            <a:pPr marL="274320" lvl="1">
              <a:spcBef>
                <a:spcPts val="600"/>
              </a:spcBef>
              <a:buClr>
                <a:schemeClr val="accent1"/>
              </a:buClr>
            </a:pPr>
            <a:r>
              <a:rPr lang="en-US" dirty="0"/>
              <a:t>In the IT world, your investment is typically a service or asset. </a:t>
            </a:r>
          </a:p>
          <a:p>
            <a:pPr marL="274320" lvl="1">
              <a:spcBef>
                <a:spcPts val="600"/>
              </a:spcBef>
              <a:buClr>
                <a:schemeClr val="accent1"/>
              </a:buClr>
            </a:pPr>
            <a:r>
              <a:rPr lang="en-US" dirty="0"/>
              <a:t>TCO is a useful way to compare similar investments.</a:t>
            </a:r>
          </a:p>
          <a:p>
            <a:pPr marL="274320" lvl="1">
              <a:spcBef>
                <a:spcPts val="600"/>
              </a:spcBef>
              <a:buClr>
                <a:schemeClr val="accent1"/>
              </a:buClr>
            </a:pPr>
            <a:r>
              <a:rPr lang="en-US" dirty="0"/>
              <a:t>TCO calculations consist of both </a:t>
            </a:r>
            <a:r>
              <a:rPr lang="en-US" u="sng" dirty="0"/>
              <a:t>direct</a:t>
            </a:r>
            <a:r>
              <a:rPr lang="en-US" dirty="0"/>
              <a:t> and </a:t>
            </a:r>
            <a:r>
              <a:rPr lang="en-US" u="sng" dirty="0"/>
              <a:t>indirect</a:t>
            </a:r>
            <a:r>
              <a:rPr lang="en-US" b="1" i="1" dirty="0"/>
              <a:t> </a:t>
            </a:r>
            <a:r>
              <a:rPr lang="en-US" dirty="0"/>
              <a:t>costs</a:t>
            </a:r>
          </a:p>
          <a:p>
            <a:pPr lvl="1">
              <a:lnSpc>
                <a:spcPct val="90000"/>
              </a:lnSpc>
            </a:pPr>
            <a:r>
              <a:rPr lang="en-US" b="1" dirty="0"/>
              <a:t>Direct Costs</a:t>
            </a:r>
            <a:r>
              <a:rPr lang="en-US" dirty="0"/>
              <a:t>: Are </a:t>
            </a:r>
            <a:r>
              <a:rPr lang="en-US" u="sng" dirty="0"/>
              <a:t>directly accountable </a:t>
            </a:r>
            <a:r>
              <a:rPr lang="en-US" dirty="0"/>
              <a:t>to the investment. </a:t>
            </a:r>
            <a:br>
              <a:rPr lang="en-US" dirty="0"/>
            </a:br>
            <a:r>
              <a:rPr lang="en-US" dirty="0" err="1"/>
              <a:t>Eg</a:t>
            </a:r>
            <a:r>
              <a:rPr lang="en-US" dirty="0"/>
              <a:t>. Hardware, Software, Operation, and Admin. Costs</a:t>
            </a:r>
          </a:p>
          <a:p>
            <a:pPr lvl="1">
              <a:lnSpc>
                <a:spcPct val="90000"/>
              </a:lnSpc>
            </a:pPr>
            <a:r>
              <a:rPr lang="en-US" b="1" dirty="0"/>
              <a:t>Indirect Costs</a:t>
            </a:r>
            <a:r>
              <a:rPr lang="en-US" dirty="0"/>
              <a:t>: Are not </a:t>
            </a:r>
            <a:r>
              <a:rPr lang="en-US" u="sng" dirty="0"/>
              <a:t>directly accountable </a:t>
            </a:r>
            <a:r>
              <a:rPr lang="en-US" dirty="0"/>
              <a:t>to the investment. </a:t>
            </a:r>
            <a:br>
              <a:rPr lang="en-US" dirty="0"/>
            </a:br>
            <a:r>
              <a:rPr lang="en-US" dirty="0" err="1"/>
              <a:t>Eg</a:t>
            </a:r>
            <a:r>
              <a:rPr lang="en-US" dirty="0"/>
              <a:t>. End user operations (support), Downtime, Loss of Productivity, Switching Costs</a:t>
            </a:r>
          </a:p>
        </p:txBody>
      </p:sp>
    </p:spTree>
    <p:extLst>
      <p:ext uri="{BB962C8B-B14F-4D97-AF65-F5344CB8AC3E}">
        <p14:creationId xmlns:p14="http://schemas.microsoft.com/office/powerpoint/2010/main" val="3224990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E20C0-BD8B-4E23-A1B7-831D5B5D757F}"/>
              </a:ext>
            </a:extLst>
          </p:cNvPr>
          <p:cNvSpPr>
            <a:spLocks noGrp="1"/>
          </p:cNvSpPr>
          <p:nvPr>
            <p:ph type="title"/>
          </p:nvPr>
        </p:nvSpPr>
        <p:spPr/>
        <p:txBody>
          <a:bodyPr/>
          <a:lstStyle/>
          <a:p>
            <a:r>
              <a:rPr lang="en-US" dirty="0"/>
              <a:t>TCO Example – Indirect cost comparison</a:t>
            </a:r>
          </a:p>
        </p:txBody>
      </p:sp>
      <p:sp>
        <p:nvSpPr>
          <p:cNvPr id="3" name="Content Placeholder 2">
            <a:extLst>
              <a:ext uri="{FF2B5EF4-FFF2-40B4-BE49-F238E27FC236}">
                <a16:creationId xmlns:a16="http://schemas.microsoft.com/office/drawing/2014/main" id="{2387FACE-AAE6-4BEC-BE5A-2060550F1BC1}"/>
              </a:ext>
            </a:extLst>
          </p:cNvPr>
          <p:cNvSpPr>
            <a:spLocks noGrp="1"/>
          </p:cNvSpPr>
          <p:nvPr>
            <p:ph idx="1"/>
          </p:nvPr>
        </p:nvSpPr>
        <p:spPr>
          <a:xfrm>
            <a:off x="838200" y="1564640"/>
            <a:ext cx="10515600" cy="4928235"/>
          </a:xfrm>
        </p:spPr>
        <p:txBody>
          <a:bodyPr>
            <a:normAutofit fontScale="92500" lnSpcReduction="20000"/>
          </a:bodyPr>
          <a:lstStyle/>
          <a:p>
            <a:r>
              <a:rPr lang="en-US" dirty="0"/>
              <a:t>I can host my </a:t>
            </a:r>
            <a:r>
              <a:rPr lang="en-US" dirty="0" err="1"/>
              <a:t>Wordpress</a:t>
            </a:r>
            <a:r>
              <a:rPr lang="en-US" dirty="0"/>
              <a:t> Blog:</a:t>
            </a:r>
          </a:p>
          <a:p>
            <a:pPr lvl="1"/>
            <a:r>
              <a:rPr lang="en-US" dirty="0"/>
              <a:t>On wordpress.com for $</a:t>
            </a:r>
            <a:r>
              <a:rPr lang="en-US" dirty="0">
                <a:solidFill>
                  <a:schemeClr val="accent2"/>
                </a:solidFill>
              </a:rPr>
              <a:t>48</a:t>
            </a:r>
            <a:r>
              <a:rPr lang="en-US" dirty="0"/>
              <a:t>/year. </a:t>
            </a:r>
            <a:r>
              <a:rPr lang="en-US" dirty="0">
                <a:solidFill>
                  <a:schemeClr val="accent1"/>
                </a:solidFill>
              </a:rPr>
              <a:t>TCO</a:t>
            </a:r>
            <a:r>
              <a:rPr lang="en-US" baseline="-25000" dirty="0">
                <a:solidFill>
                  <a:schemeClr val="accent1"/>
                </a:solidFill>
              </a:rPr>
              <a:t>1</a:t>
            </a:r>
            <a:endParaRPr lang="en-US" dirty="0">
              <a:solidFill>
                <a:schemeClr val="accent1"/>
              </a:solidFill>
            </a:endParaRPr>
          </a:p>
          <a:p>
            <a:pPr lvl="1"/>
            <a:r>
              <a:rPr lang="en-US" dirty="0"/>
              <a:t>Or in my basement on an old PC for “free” (let’s assume electricity costs add up to about $</a:t>
            </a:r>
            <a:r>
              <a:rPr lang="en-US" dirty="0">
                <a:solidFill>
                  <a:schemeClr val="accent2"/>
                </a:solidFill>
              </a:rPr>
              <a:t>35</a:t>
            </a:r>
            <a:r>
              <a:rPr lang="en-US" dirty="0"/>
              <a:t>/year. </a:t>
            </a:r>
            <a:r>
              <a:rPr lang="en-US" dirty="0">
                <a:solidFill>
                  <a:schemeClr val="accent1"/>
                </a:solidFill>
              </a:rPr>
              <a:t>TCO</a:t>
            </a:r>
            <a:r>
              <a:rPr lang="en-US" baseline="-25000" dirty="0">
                <a:solidFill>
                  <a:schemeClr val="accent1"/>
                </a:solidFill>
              </a:rPr>
              <a:t>2</a:t>
            </a:r>
            <a:br>
              <a:rPr lang="en-US" baseline="-25000" dirty="0">
                <a:solidFill>
                  <a:schemeClr val="accent1"/>
                </a:solidFill>
              </a:rPr>
            </a:br>
            <a:endParaRPr lang="en-US" baseline="-25000" dirty="0">
              <a:solidFill>
                <a:schemeClr val="accent1"/>
              </a:solidFill>
            </a:endParaRPr>
          </a:p>
          <a:p>
            <a:pPr marL="0" indent="0">
              <a:buNone/>
            </a:pPr>
            <a:r>
              <a:rPr lang="en-US" sz="2800" dirty="0">
                <a:solidFill>
                  <a:schemeClr val="accent1"/>
                </a:solidFill>
                <a:latin typeface="Consolas" panose="020B0609020204030204" pitchFamily="49" charset="0"/>
              </a:rPr>
              <a:t>TCO</a:t>
            </a:r>
            <a:r>
              <a:rPr lang="en-US" sz="2800" baseline="-25000" dirty="0">
                <a:solidFill>
                  <a:schemeClr val="accent1"/>
                </a:solidFill>
                <a:latin typeface="Consolas" panose="020B0609020204030204" pitchFamily="49" charset="0"/>
              </a:rPr>
              <a:t>1</a:t>
            </a:r>
            <a:r>
              <a:rPr lang="en-US" sz="2800" dirty="0">
                <a:latin typeface="Consolas" panose="020B0609020204030204" pitchFamily="49" charset="0"/>
              </a:rPr>
              <a:t>=$</a:t>
            </a:r>
            <a:r>
              <a:rPr lang="en-US" sz="2800" dirty="0">
                <a:solidFill>
                  <a:schemeClr val="accent2"/>
                </a:solidFill>
                <a:latin typeface="Consolas" panose="020B0609020204030204" pitchFamily="49" charset="0"/>
              </a:rPr>
              <a:t>48</a:t>
            </a:r>
            <a:r>
              <a:rPr lang="en-US" sz="2800" dirty="0">
                <a:latin typeface="Consolas" panose="020B0609020204030204" pitchFamily="49" charset="0"/>
              </a:rPr>
              <a:t> + Indirect Costs</a:t>
            </a:r>
            <a:r>
              <a:rPr lang="en-US" sz="2800" baseline="-25000" dirty="0">
                <a:latin typeface="Consolas" panose="020B0609020204030204" pitchFamily="49" charset="0"/>
              </a:rPr>
              <a:t>1</a:t>
            </a:r>
            <a:br>
              <a:rPr lang="en-US" sz="2800" dirty="0">
                <a:latin typeface="Consolas" panose="020B0609020204030204" pitchFamily="49" charset="0"/>
              </a:rPr>
            </a:br>
            <a:r>
              <a:rPr lang="en-US" sz="2800" dirty="0">
                <a:solidFill>
                  <a:schemeClr val="accent1"/>
                </a:solidFill>
                <a:latin typeface="Consolas" panose="020B0609020204030204" pitchFamily="49" charset="0"/>
              </a:rPr>
              <a:t>TCO</a:t>
            </a:r>
            <a:r>
              <a:rPr lang="en-US" sz="2800" baseline="-25000" dirty="0">
                <a:solidFill>
                  <a:schemeClr val="accent1"/>
                </a:solidFill>
                <a:latin typeface="Consolas" panose="020B0609020204030204" pitchFamily="49" charset="0"/>
              </a:rPr>
              <a:t>2</a:t>
            </a:r>
            <a:r>
              <a:rPr lang="en-US" sz="2800" dirty="0">
                <a:latin typeface="Consolas" panose="020B0609020204030204" pitchFamily="49" charset="0"/>
              </a:rPr>
              <a:t>=$</a:t>
            </a:r>
            <a:r>
              <a:rPr lang="en-US" sz="2800" dirty="0">
                <a:solidFill>
                  <a:schemeClr val="accent2"/>
                </a:solidFill>
                <a:latin typeface="Consolas" panose="020B0609020204030204" pitchFamily="49" charset="0"/>
              </a:rPr>
              <a:t>35</a:t>
            </a:r>
            <a:r>
              <a:rPr lang="en-US" sz="2800" dirty="0">
                <a:latin typeface="Consolas" panose="020B0609020204030204" pitchFamily="49" charset="0"/>
              </a:rPr>
              <a:t> + Indirect Costs</a:t>
            </a:r>
            <a:r>
              <a:rPr lang="en-US" sz="2800" baseline="-25000" dirty="0">
                <a:latin typeface="Consolas" panose="020B0609020204030204" pitchFamily="49" charset="0"/>
              </a:rPr>
              <a:t>2</a:t>
            </a:r>
            <a:br>
              <a:rPr lang="en-US" sz="2800" baseline="-25000" dirty="0">
                <a:latin typeface="Consolas" panose="020B0609020204030204" pitchFamily="49" charset="0"/>
              </a:rPr>
            </a:br>
            <a:r>
              <a:rPr lang="en-US" sz="2800" dirty="0">
                <a:latin typeface="Consolas" panose="020B0609020204030204" pitchFamily="49" charset="0"/>
              </a:rPr>
              <a:t>$</a:t>
            </a:r>
            <a:r>
              <a:rPr lang="en-US" sz="2800" dirty="0">
                <a:solidFill>
                  <a:schemeClr val="accent2"/>
                </a:solidFill>
                <a:latin typeface="Consolas" panose="020B0609020204030204" pitchFamily="49" charset="0"/>
              </a:rPr>
              <a:t>48</a:t>
            </a:r>
            <a:r>
              <a:rPr lang="en-US" sz="2800" dirty="0">
                <a:latin typeface="Consolas" panose="020B0609020204030204" pitchFamily="49" charset="0"/>
              </a:rPr>
              <a:t> + Indirect Costs</a:t>
            </a:r>
            <a:r>
              <a:rPr lang="en-US" sz="2800" baseline="-25000" dirty="0">
                <a:latin typeface="Consolas" panose="020B0609020204030204" pitchFamily="49" charset="0"/>
              </a:rPr>
              <a:t>1</a:t>
            </a:r>
            <a:r>
              <a:rPr lang="en-US" sz="2800" dirty="0">
                <a:latin typeface="Consolas" panose="020B0609020204030204" pitchFamily="49" charset="0"/>
              </a:rPr>
              <a:t> ==  $</a:t>
            </a:r>
            <a:r>
              <a:rPr lang="en-US" sz="2800" dirty="0">
                <a:solidFill>
                  <a:schemeClr val="accent2"/>
                </a:solidFill>
                <a:latin typeface="Consolas" panose="020B0609020204030204" pitchFamily="49" charset="0"/>
              </a:rPr>
              <a:t>35</a:t>
            </a:r>
            <a:r>
              <a:rPr lang="en-US" sz="2800" dirty="0">
                <a:latin typeface="Consolas" panose="020B0609020204030204" pitchFamily="49" charset="0"/>
              </a:rPr>
              <a:t> + Indirect Costs</a:t>
            </a:r>
            <a:r>
              <a:rPr lang="en-US" sz="2800" baseline="-25000" dirty="0">
                <a:latin typeface="Consolas" panose="020B0609020204030204" pitchFamily="49" charset="0"/>
              </a:rPr>
              <a:t>2</a:t>
            </a:r>
            <a:br>
              <a:rPr lang="en-US" sz="2800" baseline="-25000" dirty="0">
                <a:latin typeface="Consolas" panose="020B0609020204030204" pitchFamily="49" charset="0"/>
              </a:rPr>
            </a:br>
            <a:r>
              <a:rPr lang="en-US" sz="2800" dirty="0">
                <a:latin typeface="Consolas" panose="020B0609020204030204" pitchFamily="49" charset="0"/>
              </a:rPr>
              <a:t>$</a:t>
            </a:r>
            <a:r>
              <a:rPr lang="en-US" sz="2800" dirty="0">
                <a:solidFill>
                  <a:schemeClr val="accent2"/>
                </a:solidFill>
                <a:latin typeface="Consolas" panose="020B0609020204030204" pitchFamily="49" charset="0"/>
              </a:rPr>
              <a:t>8</a:t>
            </a:r>
            <a:r>
              <a:rPr lang="en-US" sz="2800" dirty="0">
                <a:latin typeface="Consolas" panose="020B0609020204030204" pitchFamily="49" charset="0"/>
              </a:rPr>
              <a:t> + Indirect Costs</a:t>
            </a:r>
            <a:r>
              <a:rPr lang="en-US" sz="2800" baseline="-25000" dirty="0">
                <a:latin typeface="Consolas" panose="020B0609020204030204" pitchFamily="49" charset="0"/>
              </a:rPr>
              <a:t>1</a:t>
            </a:r>
            <a:r>
              <a:rPr lang="en-US" sz="2800" dirty="0">
                <a:latin typeface="Consolas" panose="020B0609020204030204" pitchFamily="49" charset="0"/>
              </a:rPr>
              <a:t> == Indirect Costs</a:t>
            </a:r>
            <a:r>
              <a:rPr lang="en-US" sz="2800" baseline="-25000" dirty="0">
                <a:latin typeface="Consolas" panose="020B0609020204030204" pitchFamily="49" charset="0"/>
              </a:rPr>
              <a:t>2</a:t>
            </a:r>
            <a:br>
              <a:rPr lang="en-US" sz="2800" baseline="-25000" dirty="0">
                <a:latin typeface="Consolas" panose="020B0609020204030204" pitchFamily="49" charset="0"/>
              </a:rPr>
            </a:br>
            <a:br>
              <a:rPr lang="en-US" sz="2800" baseline="-25000" dirty="0"/>
            </a:br>
            <a:br>
              <a:rPr lang="en-US" sz="2800" baseline="-25000" dirty="0"/>
            </a:br>
            <a:endParaRPr lang="en-US" sz="2800" baseline="-25000" dirty="0"/>
          </a:p>
          <a:p>
            <a:r>
              <a:rPr lang="en-US" sz="2800" dirty="0">
                <a:solidFill>
                  <a:schemeClr val="accent1"/>
                </a:solidFill>
              </a:rPr>
              <a:t>TCO</a:t>
            </a:r>
            <a:r>
              <a:rPr lang="en-US" sz="2800" baseline="-25000" dirty="0">
                <a:solidFill>
                  <a:schemeClr val="accent1"/>
                </a:solidFill>
              </a:rPr>
              <a:t>1</a:t>
            </a:r>
            <a:r>
              <a:rPr lang="en-US" sz="2800" dirty="0"/>
              <a:t> Costs $8 more than </a:t>
            </a:r>
            <a:r>
              <a:rPr lang="en-US" sz="2800" dirty="0">
                <a:solidFill>
                  <a:schemeClr val="accent1"/>
                </a:solidFill>
              </a:rPr>
              <a:t>TCO</a:t>
            </a:r>
            <a:r>
              <a:rPr lang="en-US" sz="2800" baseline="-25000" dirty="0">
                <a:solidFill>
                  <a:schemeClr val="accent1"/>
                </a:solidFill>
              </a:rPr>
              <a:t>2</a:t>
            </a:r>
            <a:r>
              <a:rPr lang="en-US" sz="2800" dirty="0"/>
              <a:t>, but who supports </a:t>
            </a:r>
            <a:r>
              <a:rPr lang="en-US" sz="2800" dirty="0" err="1"/>
              <a:t>Wordpress</a:t>
            </a:r>
            <a:r>
              <a:rPr lang="en-US" sz="2800" dirty="0"/>
              <a:t>, Updates it, and deals with power outages as part of those indirect costs in </a:t>
            </a:r>
            <a:r>
              <a:rPr lang="en-US" sz="2800" dirty="0">
                <a:solidFill>
                  <a:schemeClr val="accent1"/>
                </a:solidFill>
              </a:rPr>
              <a:t>TCO</a:t>
            </a:r>
            <a:r>
              <a:rPr lang="en-US" sz="2800" baseline="-25000" dirty="0">
                <a:solidFill>
                  <a:schemeClr val="accent1"/>
                </a:solidFill>
              </a:rPr>
              <a:t>2</a:t>
            </a:r>
            <a:r>
              <a:rPr lang="en-US" sz="2800" dirty="0"/>
              <a:t>? Me. </a:t>
            </a:r>
          </a:p>
          <a:p>
            <a:r>
              <a:rPr lang="en-US" sz="2800" dirty="0"/>
              <a:t>Is my time worth more than $8 year? YES! Thus </a:t>
            </a:r>
            <a:r>
              <a:rPr lang="en-US" sz="2800" dirty="0">
                <a:solidFill>
                  <a:schemeClr val="accent1"/>
                </a:solidFill>
              </a:rPr>
              <a:t>TCO</a:t>
            </a:r>
            <a:r>
              <a:rPr lang="en-US" sz="2800" baseline="-25000" dirty="0">
                <a:solidFill>
                  <a:schemeClr val="accent1"/>
                </a:solidFill>
              </a:rPr>
              <a:t>1 </a:t>
            </a:r>
            <a:r>
              <a:rPr lang="en-US" sz="2800" dirty="0"/>
              <a:t>is lower.</a:t>
            </a:r>
          </a:p>
        </p:txBody>
      </p:sp>
    </p:spTree>
    <p:extLst>
      <p:ext uri="{BB962C8B-B14F-4D97-AF65-F5344CB8AC3E}">
        <p14:creationId xmlns:p14="http://schemas.microsoft.com/office/powerpoint/2010/main" val="2804387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ROI: Return on Investment</a:t>
            </a:r>
          </a:p>
        </p:txBody>
      </p:sp>
      <p:sp>
        <p:nvSpPr>
          <p:cNvPr id="3" name="Content Placeholder 2"/>
          <p:cNvSpPr>
            <a:spLocks noGrp="1"/>
          </p:cNvSpPr>
          <p:nvPr>
            <p:ph sz="quarter" idx="1"/>
          </p:nvPr>
        </p:nvSpPr>
        <p:spPr>
          <a:xfrm>
            <a:off x="838200" y="1690688"/>
            <a:ext cx="10515600" cy="4486275"/>
          </a:xfrm>
        </p:spPr>
        <p:txBody>
          <a:bodyPr>
            <a:normAutofit/>
          </a:bodyPr>
          <a:lstStyle/>
          <a:p>
            <a:pPr marL="274320" lvl="1">
              <a:spcBef>
                <a:spcPts val="600"/>
              </a:spcBef>
              <a:buClr>
                <a:schemeClr val="accent1"/>
              </a:buClr>
            </a:pPr>
            <a:r>
              <a:rPr lang="en-US" dirty="0"/>
              <a:t>ROI is a type of calculation designed to help managers assess the </a:t>
            </a:r>
            <a:r>
              <a:rPr lang="en-US" u="sng" dirty="0"/>
              <a:t>economic value of an investment through its potential</a:t>
            </a:r>
          </a:p>
          <a:p>
            <a:r>
              <a:rPr lang="en-US" sz="2800" b="1" dirty="0"/>
              <a:t>ROI = (gain-cost)/cost</a:t>
            </a:r>
          </a:p>
          <a:p>
            <a:r>
              <a:rPr lang="en-US" sz="2800" dirty="0"/>
              <a:t>Example gain=$7,500 cost=$5,000  ROI=50%</a:t>
            </a:r>
          </a:p>
          <a:p>
            <a:r>
              <a:rPr lang="en-US" sz="2800" dirty="0"/>
              <a:t>Positive ROI is </a:t>
            </a:r>
            <a:r>
              <a:rPr lang="en-US" sz="2800" u="sng" dirty="0"/>
              <a:t>good</a:t>
            </a:r>
            <a:r>
              <a:rPr lang="en-US" sz="2800" dirty="0"/>
              <a:t>, negative is </a:t>
            </a:r>
            <a:r>
              <a:rPr lang="en-US" sz="2800" u="sng" dirty="0"/>
              <a:t>bad</a:t>
            </a:r>
            <a:r>
              <a:rPr lang="en-US" sz="2800" dirty="0"/>
              <a:t>.</a:t>
            </a:r>
          </a:p>
          <a:p>
            <a:r>
              <a:rPr lang="en-US" sz="2800" dirty="0"/>
              <a:t>ROI is used in IT to help compare similar IT investments. </a:t>
            </a:r>
          </a:p>
          <a:p>
            <a:r>
              <a:rPr lang="en-US" sz="2800" dirty="0"/>
              <a:t>In IT, typically ROI is calculated over the expected lifecycle of a system or over 3 years (average life expectancy)</a:t>
            </a:r>
          </a:p>
        </p:txBody>
      </p:sp>
      <p:sp>
        <p:nvSpPr>
          <p:cNvPr id="4" name="Date Placeholder 3"/>
          <p:cNvSpPr>
            <a:spLocks noGrp="1"/>
          </p:cNvSpPr>
          <p:nvPr>
            <p:ph type="dt" sz="half" idx="10"/>
          </p:nvPr>
        </p:nvSpPr>
        <p:spPr/>
        <p:txBody>
          <a:bodyPr/>
          <a:lstStyle/>
          <a:p>
            <a:fld id="{00F3DF3C-BDA7-4AA6-A722-60FB963345ED}" type="datetime1">
              <a:rPr lang="en-US" smtClean="0"/>
              <a:t>8/9/2018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16</a:t>
            </a:fld>
            <a:endParaRPr lang="en-US" dirty="0"/>
          </a:p>
        </p:txBody>
      </p:sp>
    </p:spTree>
    <p:extLst>
      <p:ext uri="{BB962C8B-B14F-4D97-AF65-F5344CB8AC3E}">
        <p14:creationId xmlns:p14="http://schemas.microsoft.com/office/powerpoint/2010/main" val="4109980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9601200" cy="685800"/>
          </a:xfrm>
        </p:spPr>
        <p:txBody>
          <a:bodyPr>
            <a:normAutofit fontScale="90000"/>
          </a:bodyPr>
          <a:lstStyle/>
          <a:p>
            <a:r>
              <a:rPr lang="en-US" dirty="0"/>
              <a:t>ROI Example: Selling Products on the Web</a:t>
            </a:r>
          </a:p>
        </p:txBody>
      </p:sp>
      <p:sp>
        <p:nvSpPr>
          <p:cNvPr id="3" name="Content Placeholder 2"/>
          <p:cNvSpPr>
            <a:spLocks noGrp="1"/>
          </p:cNvSpPr>
          <p:nvPr>
            <p:ph sz="quarter" idx="1"/>
          </p:nvPr>
        </p:nvSpPr>
        <p:spPr>
          <a:xfrm>
            <a:off x="965200" y="1295400"/>
            <a:ext cx="9865360" cy="5105400"/>
          </a:xfrm>
        </p:spPr>
        <p:txBody>
          <a:bodyPr>
            <a:normAutofit fontScale="85000" lnSpcReduction="20000"/>
          </a:bodyPr>
          <a:lstStyle/>
          <a:p>
            <a:pPr marL="0" indent="0">
              <a:buNone/>
            </a:pPr>
            <a:r>
              <a:rPr lang="en-US" dirty="0"/>
              <a:t>You work for a parts distributor. Currently you do not sell products on line.</a:t>
            </a:r>
            <a:br>
              <a:rPr lang="en-US" dirty="0"/>
            </a:br>
            <a:endParaRPr lang="en-US" dirty="0"/>
          </a:p>
          <a:p>
            <a:pPr marL="457200" indent="-457200">
              <a:buFont typeface="+mj-lt"/>
              <a:buAutoNum type="alphaUcPeriod"/>
            </a:pPr>
            <a:r>
              <a:rPr lang="en-US" dirty="0"/>
              <a:t>A recent TCO study has revealed it will cost $12,000/year to begin selling products on the web.  </a:t>
            </a:r>
          </a:p>
          <a:p>
            <a:pPr lvl="1"/>
            <a:r>
              <a:rPr lang="en-US" dirty="0"/>
              <a:t>If you would like a 25% ROI, what is the expected gain?</a:t>
            </a:r>
          </a:p>
          <a:p>
            <a:pPr marL="457200" indent="-457200">
              <a:buFont typeface="+mj-lt"/>
              <a:buAutoNum type="alphaUcPeriod"/>
            </a:pPr>
            <a:r>
              <a:rPr lang="en-US" dirty="0"/>
              <a:t>If another option is to partner with Amazon.com to sell your parts on line at a cost of $5,000/year What is the expected gain for the same 25% ROI? Is it better?</a:t>
            </a:r>
          </a:p>
          <a:p>
            <a:pPr marL="457200" indent="-457200">
              <a:buFont typeface="+mj-lt"/>
              <a:buAutoNum type="alphaUcPeriod"/>
            </a:pPr>
            <a:r>
              <a:rPr lang="en-US" dirty="0"/>
              <a:t>If the marketing department claims that by spending $5,000 next year on local advertising they can generate an additional $9000 in additional sales.</a:t>
            </a:r>
          </a:p>
          <a:p>
            <a:endParaRPr lang="en-US" dirty="0"/>
          </a:p>
          <a:p>
            <a:pPr marL="0" indent="0">
              <a:buNone/>
            </a:pPr>
            <a:r>
              <a:rPr lang="en-US" dirty="0"/>
              <a:t>Which option has the best ROI?</a:t>
            </a:r>
          </a:p>
        </p:txBody>
      </p:sp>
    </p:spTree>
    <p:extLst>
      <p:ext uri="{BB962C8B-B14F-4D97-AF65-F5344CB8AC3E}">
        <p14:creationId xmlns:p14="http://schemas.microsoft.com/office/powerpoint/2010/main" val="1853154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760" y="533400"/>
            <a:ext cx="10596880" cy="685800"/>
          </a:xfrm>
        </p:spPr>
        <p:txBody>
          <a:bodyPr>
            <a:normAutofit fontScale="90000"/>
          </a:bodyPr>
          <a:lstStyle/>
          <a:p>
            <a:r>
              <a:rPr lang="en-US" dirty="0"/>
              <a:t>ROI Example: Selling Products on the Web</a:t>
            </a:r>
          </a:p>
        </p:txBody>
      </p:sp>
      <p:sp>
        <p:nvSpPr>
          <p:cNvPr id="3" name="Content Placeholder 2"/>
          <p:cNvSpPr>
            <a:spLocks noGrp="1"/>
          </p:cNvSpPr>
          <p:nvPr>
            <p:ph sz="quarter" idx="1"/>
          </p:nvPr>
        </p:nvSpPr>
        <p:spPr/>
        <p:txBody>
          <a:bodyPr>
            <a:normAutofit fontScale="85000" lnSpcReduction="20000"/>
          </a:bodyPr>
          <a:lstStyle/>
          <a:p>
            <a:pPr marL="457200" indent="-457200">
              <a:buFont typeface="+mj-lt"/>
              <a:buAutoNum type="alphaUcPeriod"/>
            </a:pPr>
            <a:r>
              <a:rPr lang="en-US" dirty="0">
                <a:latin typeface="Consolas" panose="020B0609020204030204" pitchFamily="49" charset="0"/>
              </a:rPr>
              <a:t>.25 = (gain – 12000)/12000 </a:t>
            </a:r>
            <a:br>
              <a:rPr lang="en-US" dirty="0">
                <a:latin typeface="Consolas" panose="020B0609020204030204" pitchFamily="49" charset="0"/>
              </a:rPr>
            </a:br>
            <a:r>
              <a:rPr lang="en-US" dirty="0">
                <a:latin typeface="Consolas" panose="020B0609020204030204" pitchFamily="49" charset="0"/>
                <a:sym typeface="Wingdings" pitchFamily="2" charset="2"/>
              </a:rPr>
              <a:t>3000 = gain-12000 </a:t>
            </a:r>
            <a:br>
              <a:rPr lang="en-US" dirty="0">
                <a:latin typeface="Consolas" panose="020B0609020204030204" pitchFamily="49" charset="0"/>
                <a:sym typeface="Wingdings" pitchFamily="2" charset="2"/>
              </a:rPr>
            </a:br>
            <a:r>
              <a:rPr lang="en-US" dirty="0">
                <a:latin typeface="Consolas" panose="020B0609020204030204" pitchFamily="49" charset="0"/>
                <a:sym typeface="Wingdings" pitchFamily="2" charset="2"/>
              </a:rPr>
              <a:t>gain = 15000</a:t>
            </a:r>
          </a:p>
          <a:p>
            <a:pPr marL="457200" indent="-457200">
              <a:buFont typeface="+mj-lt"/>
              <a:buAutoNum type="alphaUcPeriod"/>
            </a:pPr>
            <a:r>
              <a:rPr lang="en-US" dirty="0">
                <a:latin typeface="Consolas" panose="020B0609020204030204" pitchFamily="49" charset="0"/>
                <a:sym typeface="Wingdings" pitchFamily="2" charset="2"/>
              </a:rPr>
              <a:t>.25 = (gain – 5000)/5000 </a:t>
            </a:r>
            <a:br>
              <a:rPr lang="en-US" dirty="0">
                <a:latin typeface="Consolas" panose="020B0609020204030204" pitchFamily="49" charset="0"/>
                <a:sym typeface="Wingdings" pitchFamily="2" charset="2"/>
              </a:rPr>
            </a:br>
            <a:r>
              <a:rPr lang="en-US" dirty="0">
                <a:latin typeface="Consolas" panose="020B0609020204030204" pitchFamily="49" charset="0"/>
                <a:sym typeface="Wingdings" pitchFamily="2" charset="2"/>
              </a:rPr>
              <a:t>1250 = gain – 5000 </a:t>
            </a:r>
            <a:br>
              <a:rPr lang="en-US" dirty="0">
                <a:latin typeface="Consolas" panose="020B0609020204030204" pitchFamily="49" charset="0"/>
                <a:sym typeface="Wingdings" pitchFamily="2" charset="2"/>
              </a:rPr>
            </a:br>
            <a:r>
              <a:rPr lang="en-US" dirty="0">
                <a:latin typeface="Consolas" panose="020B0609020204030204" pitchFamily="49" charset="0"/>
                <a:sym typeface="Wingdings" pitchFamily="2" charset="2"/>
              </a:rPr>
              <a:t>gain = 6250</a:t>
            </a:r>
          </a:p>
          <a:p>
            <a:pPr marL="457200" indent="-457200">
              <a:buFont typeface="+mj-lt"/>
              <a:buAutoNum type="alphaUcPeriod"/>
            </a:pPr>
            <a:r>
              <a:rPr lang="en-US" dirty="0">
                <a:latin typeface="Consolas" panose="020B0609020204030204" pitchFamily="49" charset="0"/>
                <a:sym typeface="Wingdings" pitchFamily="2" charset="2"/>
              </a:rPr>
              <a:t>ROI = (9000-5000)/5000 </a:t>
            </a:r>
            <a:br>
              <a:rPr lang="en-US" dirty="0">
                <a:latin typeface="Consolas" panose="020B0609020204030204" pitchFamily="49" charset="0"/>
                <a:sym typeface="Wingdings" pitchFamily="2" charset="2"/>
              </a:rPr>
            </a:br>
            <a:r>
              <a:rPr lang="en-US" dirty="0">
                <a:latin typeface="Consolas" panose="020B0609020204030204" pitchFamily="49" charset="0"/>
                <a:sym typeface="Wingdings" pitchFamily="2" charset="2"/>
              </a:rPr>
              <a:t>ROI = 4000/5000 = .8</a:t>
            </a:r>
          </a:p>
          <a:p>
            <a:pPr marL="0" indent="0">
              <a:buNone/>
            </a:pPr>
            <a:endParaRPr lang="en-US" dirty="0">
              <a:sym typeface="Wingdings" pitchFamily="2" charset="2"/>
            </a:endParaRPr>
          </a:p>
          <a:p>
            <a:r>
              <a:rPr lang="en-US" dirty="0">
                <a:sym typeface="Wingdings" pitchFamily="2" charset="2"/>
              </a:rPr>
              <a:t>Option C has the highest ROI. In this example it is the best option.</a:t>
            </a:r>
          </a:p>
          <a:p>
            <a:r>
              <a:rPr lang="en-US" dirty="0">
                <a:sym typeface="Wingdings" pitchFamily="2" charset="2"/>
              </a:rPr>
              <a:t>Option A and B have the same ROI but option B has a lower TCO so…</a:t>
            </a:r>
          </a:p>
          <a:p>
            <a:r>
              <a:rPr lang="en-US" dirty="0">
                <a:sym typeface="Wingdings" pitchFamily="2" charset="2"/>
              </a:rPr>
              <a:t>Option B is better than option A</a:t>
            </a:r>
            <a:endParaRPr lang="en-US" dirty="0"/>
          </a:p>
        </p:txBody>
      </p:sp>
    </p:spTree>
    <p:extLst>
      <p:ext uri="{BB962C8B-B14F-4D97-AF65-F5344CB8AC3E}">
        <p14:creationId xmlns:p14="http://schemas.microsoft.com/office/powerpoint/2010/main" val="1261642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descr="Checkmark">
            <a:extLst>
              <a:ext uri="{FF2B5EF4-FFF2-40B4-BE49-F238E27FC236}">
                <a16:creationId xmlns:a16="http://schemas.microsoft.com/office/drawing/2014/main" id="{83088B2D-89F4-467A-8692-31CDEE023F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
        <p:nvSpPr>
          <p:cNvPr id="2" name="Title 1">
            <a:extLst>
              <a:ext uri="{FF2B5EF4-FFF2-40B4-BE49-F238E27FC236}">
                <a16:creationId xmlns:a16="http://schemas.microsoft.com/office/drawing/2014/main" id="{29BBA9DC-F699-48D8-8EAF-2CAE22A057F0}"/>
              </a:ext>
            </a:extLst>
          </p:cNvPr>
          <p:cNvSpPr>
            <a:spLocks noGrp="1"/>
          </p:cNvSpPr>
          <p:nvPr>
            <p:ph type="title"/>
          </p:nvPr>
        </p:nvSpPr>
        <p:spPr>
          <a:xfrm>
            <a:off x="1913468" y="365125"/>
            <a:ext cx="9440332" cy="1325563"/>
          </a:xfrm>
        </p:spPr>
        <p:txBody>
          <a:bodyPr>
            <a:normAutofit/>
          </a:bodyPr>
          <a:lstStyle/>
          <a:p>
            <a:r>
              <a:rPr lang="en-US" dirty="0"/>
              <a:t>Check Yourself</a:t>
            </a:r>
          </a:p>
        </p:txBody>
      </p:sp>
      <p:sp>
        <p:nvSpPr>
          <p:cNvPr id="3" name="Content Placeholder 2">
            <a:extLst>
              <a:ext uri="{FF2B5EF4-FFF2-40B4-BE49-F238E27FC236}">
                <a16:creationId xmlns:a16="http://schemas.microsoft.com/office/drawing/2014/main" id="{57712AC8-58A5-48A6-8096-C79E9306A869}"/>
              </a:ext>
            </a:extLst>
          </p:cNvPr>
          <p:cNvSpPr>
            <a:spLocks noGrp="1"/>
          </p:cNvSpPr>
          <p:nvPr>
            <p:ph idx="1"/>
          </p:nvPr>
        </p:nvSpPr>
        <p:spPr>
          <a:xfrm>
            <a:off x="838200" y="1825625"/>
            <a:ext cx="10515600" cy="4351338"/>
          </a:xfrm>
        </p:spPr>
        <p:txBody>
          <a:bodyPr>
            <a:normAutofit/>
          </a:bodyPr>
          <a:lstStyle/>
          <a:p>
            <a:pPr marL="514350" indent="-514350">
              <a:buFont typeface="+mj-lt"/>
              <a:buAutoNum type="arabicPeriod"/>
            </a:pPr>
            <a:r>
              <a:rPr lang="en-US" sz="3000" err="1"/>
              <a:t>Fudgeco</a:t>
            </a:r>
            <a:r>
              <a:rPr lang="en-US" sz="3000"/>
              <a:t> has determined that switching from in-house email to Google Gmail in the cloud will save the company $5000 /year. If it costs, $2000 /year to host </a:t>
            </a:r>
            <a:r>
              <a:rPr lang="en-US" sz="3000" err="1"/>
              <a:t>gmail</a:t>
            </a:r>
            <a:r>
              <a:rPr lang="en-US" sz="3000"/>
              <a:t>, what is the ROI?</a:t>
            </a:r>
          </a:p>
          <a:p>
            <a:pPr marL="514350" indent="-514350">
              <a:buFont typeface="+mj-lt"/>
              <a:buAutoNum type="arabicPeriod"/>
            </a:pPr>
            <a:r>
              <a:rPr lang="en-US" sz="3000"/>
              <a:t>It costs $2000 / year to host Gmail in the cloud, but $5000 over 3 years to rent a Google Gmail appliance and store it in your data center. Assuming the same indirect costs, which has lower TCO? </a:t>
            </a:r>
          </a:p>
          <a:p>
            <a:pPr marL="514350" indent="-514350">
              <a:buFont typeface="+mj-lt"/>
              <a:buAutoNum type="arabicPeriod"/>
            </a:pPr>
            <a:r>
              <a:rPr lang="en-US" sz="3000"/>
              <a:t>Now do an indirect costs comparison. At which point is the other option viable?</a:t>
            </a:r>
          </a:p>
          <a:p>
            <a:pPr marL="514350" indent="-514350">
              <a:buFont typeface="+mj-lt"/>
              <a:buAutoNum type="arabicPeriod"/>
            </a:pPr>
            <a:endParaRPr lang="en-US" sz="3000"/>
          </a:p>
        </p:txBody>
      </p:sp>
    </p:spTree>
    <p:extLst>
      <p:ext uri="{BB962C8B-B14F-4D97-AF65-F5344CB8AC3E}">
        <p14:creationId xmlns:p14="http://schemas.microsoft.com/office/powerpoint/2010/main" val="159697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18DA7E-9FB8-4C9B-A87D-898E8D6893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619" y="365125"/>
            <a:ext cx="1119981" cy="1119981"/>
          </a:xfrm>
          <a:prstGeom prst="rect">
            <a:avLst/>
          </a:prstGeom>
        </p:spPr>
      </p:pic>
      <p:sp>
        <p:nvSpPr>
          <p:cNvPr id="2" name="Title 1">
            <a:extLst>
              <a:ext uri="{FF2B5EF4-FFF2-40B4-BE49-F238E27FC236}">
                <a16:creationId xmlns:a16="http://schemas.microsoft.com/office/drawing/2014/main" id="{47181E45-C23A-4FDF-9335-310AC4537DAD}"/>
              </a:ext>
            </a:extLst>
          </p:cNvPr>
          <p:cNvSpPr>
            <a:spLocks noGrp="1"/>
          </p:cNvSpPr>
          <p:nvPr>
            <p:ph type="title"/>
          </p:nvPr>
        </p:nvSpPr>
        <p:spPr>
          <a:xfrm>
            <a:off x="1913468" y="365125"/>
            <a:ext cx="9440332" cy="1325563"/>
          </a:xfrm>
        </p:spPr>
        <p:txBody>
          <a:bodyPr>
            <a:normAutofit/>
          </a:bodyPr>
          <a:lstStyle/>
          <a:p>
            <a:r>
              <a:rPr lang="en-US" dirty="0"/>
              <a:t>Agenda</a:t>
            </a:r>
          </a:p>
        </p:txBody>
      </p:sp>
      <p:sp>
        <p:nvSpPr>
          <p:cNvPr id="3" name="Content Placeholder 2">
            <a:extLst>
              <a:ext uri="{FF2B5EF4-FFF2-40B4-BE49-F238E27FC236}">
                <a16:creationId xmlns:a16="http://schemas.microsoft.com/office/drawing/2014/main" id="{88161BE5-48BE-423F-986A-2C585BFE6C45}"/>
              </a:ext>
            </a:extLst>
          </p:cNvPr>
          <p:cNvSpPr>
            <a:spLocks noGrp="1"/>
          </p:cNvSpPr>
          <p:nvPr>
            <p:ph idx="1"/>
          </p:nvPr>
        </p:nvSpPr>
        <p:spPr>
          <a:xfrm>
            <a:off x="838200" y="1825625"/>
            <a:ext cx="10515600" cy="4351338"/>
          </a:xfrm>
        </p:spPr>
        <p:txBody>
          <a:bodyPr>
            <a:normAutofit/>
          </a:bodyPr>
          <a:lstStyle/>
          <a:p>
            <a:r>
              <a:rPr lang="en-US" dirty="0"/>
              <a:t>Discussion</a:t>
            </a:r>
          </a:p>
          <a:p>
            <a:r>
              <a:rPr lang="en-US" dirty="0"/>
              <a:t>Content</a:t>
            </a:r>
          </a:p>
          <a:p>
            <a:pPr lvl="1"/>
            <a:r>
              <a:rPr lang="en-US" dirty="0"/>
              <a:t>Managing IT</a:t>
            </a:r>
          </a:p>
          <a:p>
            <a:pPr lvl="1"/>
            <a:r>
              <a:rPr lang="en-US" dirty="0"/>
              <a:t>IT Calculations</a:t>
            </a:r>
          </a:p>
          <a:p>
            <a:pPr lvl="1"/>
            <a:r>
              <a:rPr lang="en-US" dirty="0"/>
              <a:t>Centralization vs Decentralization</a:t>
            </a:r>
          </a:p>
          <a:p>
            <a:r>
              <a:rPr lang="en-US" dirty="0"/>
              <a:t>Summary</a:t>
            </a:r>
          </a:p>
          <a:p>
            <a:r>
              <a:rPr lang="en-US" dirty="0"/>
              <a:t>Homework</a:t>
            </a:r>
          </a:p>
          <a:p>
            <a:r>
              <a:rPr lang="en-US" dirty="0"/>
              <a:t>Questions</a:t>
            </a:r>
          </a:p>
        </p:txBody>
      </p:sp>
    </p:spTree>
    <p:extLst>
      <p:ext uri="{BB962C8B-B14F-4D97-AF65-F5344CB8AC3E}">
        <p14:creationId xmlns:p14="http://schemas.microsoft.com/office/powerpoint/2010/main" val="2890802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1AC97B56-0A17-4E09-BF93-240A658CD4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8C2470-B33F-489C-85D3-DB9DBD5FD510}"/>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sz="6000" kern="1200" dirty="0">
                <a:solidFill>
                  <a:srgbClr val="FFFFFF"/>
                </a:solidFill>
                <a:latin typeface="+mj-lt"/>
                <a:ea typeface="+mj-ea"/>
                <a:cs typeface="+mj-cs"/>
              </a:rPr>
              <a:t>Your To-Do List</a:t>
            </a:r>
          </a:p>
        </p:txBody>
      </p:sp>
      <p:sp>
        <p:nvSpPr>
          <p:cNvPr id="3" name="Content Placeholder 2">
            <a:extLst>
              <a:ext uri="{FF2B5EF4-FFF2-40B4-BE49-F238E27FC236}">
                <a16:creationId xmlns:a16="http://schemas.microsoft.com/office/drawing/2014/main" id="{A0438F36-24BA-4093-B476-DCD76C10362F}"/>
              </a:ext>
            </a:extLst>
          </p:cNvPr>
          <p:cNvSpPr>
            <a:spLocks noGrp="1"/>
          </p:cNvSpPr>
          <p:nvPr>
            <p:ph idx="1"/>
          </p:nvPr>
        </p:nvSpPr>
        <p:spPr>
          <a:xfrm>
            <a:off x="1079500" y="4843002"/>
            <a:ext cx="5433479" cy="1234345"/>
          </a:xfrm>
        </p:spPr>
        <p:txBody>
          <a:bodyPr vert="horz" lIns="91440" tIns="45720" rIns="91440" bIns="45720" rtlCol="0" anchor="ctr">
            <a:normAutofit/>
          </a:bodyPr>
          <a:lstStyle/>
          <a:p>
            <a:pPr marL="0" indent="0">
              <a:buNone/>
            </a:pPr>
            <a:r>
              <a:rPr lang="en-US" sz="2400" kern="1200">
                <a:solidFill>
                  <a:srgbClr val="1B1B1B"/>
                </a:solidFill>
                <a:latin typeface="+mn-lt"/>
                <a:ea typeface="+mn-ea"/>
                <a:cs typeface="+mn-cs"/>
              </a:rPr>
              <a:t>What to work on for next class</a:t>
            </a:r>
          </a:p>
        </p:txBody>
      </p:sp>
      <p:sp>
        <p:nvSpPr>
          <p:cNvPr id="4" name="Rectangle 3">
            <a:extLst>
              <a:ext uri="{FF2B5EF4-FFF2-40B4-BE49-F238E27FC236}">
                <a16:creationId xmlns:a16="http://schemas.microsoft.com/office/drawing/2014/main" id="{1207E67E-7394-4606-A6DF-DA68FC43D951}"/>
              </a:ext>
            </a:extLst>
          </p:cNvPr>
          <p:cNvSpPr/>
          <p:nvPr/>
        </p:nvSpPr>
        <p:spPr>
          <a:xfrm>
            <a:off x="9619345" y="4521269"/>
            <a:ext cx="2115455" cy="18865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3807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C0A2-0FBC-4FD8-99C8-5BE017C081E6}"/>
              </a:ext>
            </a:extLst>
          </p:cNvPr>
          <p:cNvSpPr>
            <a:spLocks noGrp="1"/>
          </p:cNvSpPr>
          <p:nvPr>
            <p:ph type="title"/>
          </p:nvPr>
        </p:nvSpPr>
        <p:spPr/>
        <p:txBody>
          <a:bodyPr>
            <a:normAutofit/>
          </a:bodyPr>
          <a:lstStyle/>
          <a:p>
            <a:r>
              <a:rPr lang="en-US" sz="4800" dirty="0"/>
              <a:t>Your To-Do List For Next Class</a:t>
            </a:r>
          </a:p>
        </p:txBody>
      </p:sp>
      <p:sp>
        <p:nvSpPr>
          <p:cNvPr id="3" name="Content Placeholder 2">
            <a:extLst>
              <a:ext uri="{FF2B5EF4-FFF2-40B4-BE49-F238E27FC236}">
                <a16:creationId xmlns:a16="http://schemas.microsoft.com/office/drawing/2014/main" id="{A0CE4E65-3524-408A-B9CE-20BAEBFA1991}"/>
              </a:ext>
            </a:extLst>
          </p:cNvPr>
          <p:cNvSpPr>
            <a:spLocks noGrp="1"/>
          </p:cNvSpPr>
          <p:nvPr>
            <p:ph idx="1"/>
          </p:nvPr>
        </p:nvSpPr>
        <p:spPr/>
        <p:txBody>
          <a:bodyPr>
            <a:normAutofit/>
          </a:bodyPr>
          <a:lstStyle/>
          <a:p>
            <a:r>
              <a:rPr lang="en-US" dirty="0"/>
              <a:t>Read (04 – Networking Fundamentals):</a:t>
            </a:r>
          </a:p>
          <a:p>
            <a:pPr lvl="1"/>
            <a:r>
              <a:rPr lang="en-US" dirty="0"/>
              <a:t>Networking Basics: </a:t>
            </a:r>
            <a:r>
              <a:rPr lang="en-US" dirty="0">
                <a:hlinkClick r:id="rId2"/>
              </a:rPr>
              <a:t>http://www.webcitation.org/70I0LNJde</a:t>
            </a:r>
            <a:endParaRPr lang="en-US" dirty="0"/>
          </a:p>
          <a:p>
            <a:r>
              <a:rPr lang="en-US" dirty="0"/>
              <a:t>Homework:</a:t>
            </a:r>
          </a:p>
          <a:p>
            <a:pPr lvl="1"/>
            <a:r>
              <a:rPr lang="en-US" dirty="0"/>
              <a:t>ROI/TCO Exercises</a:t>
            </a:r>
          </a:p>
        </p:txBody>
      </p:sp>
    </p:spTree>
    <p:extLst>
      <p:ext uri="{BB962C8B-B14F-4D97-AF65-F5344CB8AC3E}">
        <p14:creationId xmlns:p14="http://schemas.microsoft.com/office/powerpoint/2010/main" val="1060460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4372D082-455A-4D13-9AD3-3D3C8E3860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pic>
        <p:nvPicPr>
          <p:cNvPr id="7" name="Graphic 6">
            <a:extLst>
              <a:ext uri="{FF2B5EF4-FFF2-40B4-BE49-F238E27FC236}">
                <a16:creationId xmlns:a16="http://schemas.microsoft.com/office/drawing/2014/main" id="{C2D9C269-F0E5-4794-A5B4-EA04FD2047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sp>
        <p:nvSpPr>
          <p:cNvPr id="2" name="Title 1">
            <a:extLst>
              <a:ext uri="{FF2B5EF4-FFF2-40B4-BE49-F238E27FC236}">
                <a16:creationId xmlns:a16="http://schemas.microsoft.com/office/drawing/2014/main" id="{3A72E24B-250D-407C-98D9-47C79A7DB005}"/>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6000" kern="1200">
                <a:solidFill>
                  <a:schemeClr val="tx1"/>
                </a:solidFill>
                <a:latin typeface="+mj-lt"/>
                <a:ea typeface="+mj-ea"/>
                <a:cs typeface="+mj-cs"/>
              </a:rPr>
              <a:t>Exit Ticket</a:t>
            </a:r>
          </a:p>
        </p:txBody>
      </p:sp>
      <p:sp>
        <p:nvSpPr>
          <p:cNvPr id="3" name="Content Placeholder 2">
            <a:extLst>
              <a:ext uri="{FF2B5EF4-FFF2-40B4-BE49-F238E27FC236}">
                <a16:creationId xmlns:a16="http://schemas.microsoft.com/office/drawing/2014/main" id="{47B850F7-2047-4E01-BD80-512565CB5F91}"/>
              </a:ext>
            </a:extLst>
          </p:cNvPr>
          <p:cNvSpPr>
            <a:spLocks noGrp="1"/>
          </p:cNvSpPr>
          <p:nvPr>
            <p:ph idx="1"/>
          </p:nvPr>
        </p:nvSpPr>
        <p:spPr>
          <a:xfrm>
            <a:off x="2370667" y="4670258"/>
            <a:ext cx="5293449" cy="1371405"/>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What was the most confusing thing we covered in this lesson?</a:t>
            </a:r>
          </a:p>
        </p:txBody>
      </p:sp>
    </p:spTree>
    <p:extLst>
      <p:ext uri="{BB962C8B-B14F-4D97-AF65-F5344CB8AC3E}">
        <p14:creationId xmlns:p14="http://schemas.microsoft.com/office/powerpoint/2010/main" val="2421930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ACAAF5D7-299C-47E0-BF58-5B55CABE4E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609B61-82D2-41BE-878C-5AA5CB99D844}"/>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kern="1200">
                <a:solidFill>
                  <a:srgbClr val="FFFFFF"/>
                </a:solidFill>
                <a:latin typeface="+mj-lt"/>
                <a:ea typeface="+mj-ea"/>
                <a:cs typeface="+mj-cs"/>
              </a:rPr>
              <a:t>Questions?</a:t>
            </a:r>
          </a:p>
        </p:txBody>
      </p:sp>
      <p:sp>
        <p:nvSpPr>
          <p:cNvPr id="3" name="Text Placeholder 2">
            <a:extLst>
              <a:ext uri="{FF2B5EF4-FFF2-40B4-BE49-F238E27FC236}">
                <a16:creationId xmlns:a16="http://schemas.microsoft.com/office/drawing/2014/main" id="{5313E040-28CB-4E2D-87FE-76D4CD5AA7CB}"/>
              </a:ext>
            </a:extLst>
          </p:cNvPr>
          <p:cNvSpPr>
            <a:spLocks noGrp="1"/>
          </p:cNvSpPr>
          <p:nvPr>
            <p:ph type="body" idx="1"/>
          </p:nvPr>
        </p:nvSpPr>
        <p:spPr>
          <a:xfrm>
            <a:off x="1079500" y="4843002"/>
            <a:ext cx="5433479" cy="1234345"/>
          </a:xfrm>
        </p:spPr>
        <p:txBody>
          <a:bodyPr vert="horz" lIns="91440" tIns="45720" rIns="91440" bIns="45720" rtlCol="0" anchor="ctr">
            <a:normAutofit/>
          </a:bodyPr>
          <a:lstStyle/>
          <a:p>
            <a:endParaRPr lang="en-US" sz="2400" kern="1200" dirty="0">
              <a:solidFill>
                <a:srgbClr val="1B1B1B"/>
              </a:solidFill>
              <a:latin typeface="+mn-lt"/>
              <a:ea typeface="+mn-ea"/>
              <a:cs typeface="+mn-cs"/>
            </a:endParaRPr>
          </a:p>
        </p:txBody>
      </p:sp>
    </p:spTree>
    <p:extLst>
      <p:ext uri="{BB962C8B-B14F-4D97-AF65-F5344CB8AC3E}">
        <p14:creationId xmlns:p14="http://schemas.microsoft.com/office/powerpoint/2010/main" val="320748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49FAD-5FE2-405D-B69A-08F3F9D69B7A}"/>
              </a:ext>
            </a:extLst>
          </p:cNvPr>
          <p:cNvSpPr>
            <a:spLocks noGrp="1"/>
          </p:cNvSpPr>
          <p:nvPr>
            <p:ph type="title"/>
          </p:nvPr>
        </p:nvSpPr>
        <p:spPr>
          <a:xfrm>
            <a:off x="838200" y="631825"/>
            <a:ext cx="10515600" cy="1325563"/>
          </a:xfrm>
        </p:spPr>
        <p:txBody>
          <a:bodyPr>
            <a:normAutofit/>
          </a:bodyPr>
          <a:lstStyle/>
          <a:p>
            <a:r>
              <a:rPr lang="en-US" dirty="0"/>
              <a:t>Discussion Questions</a:t>
            </a:r>
          </a:p>
        </p:txBody>
      </p:sp>
      <p:sp>
        <p:nvSpPr>
          <p:cNvPr id="3" name="Content Placeholder 2">
            <a:extLst>
              <a:ext uri="{FF2B5EF4-FFF2-40B4-BE49-F238E27FC236}">
                <a16:creationId xmlns:a16="http://schemas.microsoft.com/office/drawing/2014/main" id="{90E8D228-254D-4BFA-ADE9-CEE3CA6F7672}"/>
              </a:ext>
            </a:extLst>
          </p:cNvPr>
          <p:cNvSpPr>
            <a:spLocks noGrp="1"/>
          </p:cNvSpPr>
          <p:nvPr>
            <p:ph idx="1"/>
          </p:nvPr>
        </p:nvSpPr>
        <p:spPr>
          <a:xfrm>
            <a:off x="838200" y="2057400"/>
            <a:ext cx="10515600" cy="3871762"/>
          </a:xfrm>
        </p:spPr>
        <p:txBody>
          <a:bodyPr>
            <a:normAutofit/>
          </a:bodyPr>
          <a:lstStyle/>
          <a:p>
            <a:pPr marL="514350" lvl="0" indent="-514350">
              <a:buFont typeface="+mj-lt"/>
              <a:buAutoNum type="arabicPeriod"/>
            </a:pPr>
            <a:r>
              <a:rPr lang="en-US" dirty="0"/>
              <a:t>What is WIP? Who often generates the “W” in WIP?</a:t>
            </a:r>
          </a:p>
          <a:p>
            <a:pPr marL="514350" lvl="0" indent="-514350">
              <a:buFont typeface="+mj-lt"/>
              <a:buAutoNum type="arabicPeriod"/>
            </a:pPr>
            <a:r>
              <a:rPr lang="en-US" dirty="0"/>
              <a:t>What two systems can be used to manage WIP?</a:t>
            </a:r>
          </a:p>
          <a:p>
            <a:pPr marL="514350" lvl="0" indent="-514350">
              <a:buFont typeface="+mj-lt"/>
              <a:buAutoNum type="arabicPeriod"/>
            </a:pPr>
            <a:r>
              <a:rPr lang="en-US" dirty="0"/>
              <a:t>What does the author mean by “SA”?</a:t>
            </a:r>
          </a:p>
          <a:p>
            <a:pPr marL="514350" lvl="0" indent="-514350">
              <a:buFont typeface="+mj-lt"/>
              <a:buAutoNum type="arabicPeriod"/>
            </a:pPr>
            <a:r>
              <a:rPr lang="en-US" dirty="0"/>
              <a:t>Why is it important to identify where your IT team spends its time?</a:t>
            </a:r>
          </a:p>
          <a:p>
            <a:pPr marL="514350" lvl="0" indent="-514350">
              <a:buFont typeface="+mj-lt"/>
              <a:buAutoNum type="arabicPeriod"/>
            </a:pPr>
            <a:r>
              <a:rPr lang="en-US" dirty="0"/>
              <a:t>Explain the small batches principle.</a:t>
            </a:r>
          </a:p>
          <a:p>
            <a:pPr marL="514350" lvl="0" indent="-514350">
              <a:buFont typeface="+mj-lt"/>
              <a:buAutoNum type="arabicPeriod"/>
            </a:pPr>
            <a:r>
              <a:rPr lang="en-US" dirty="0"/>
              <a:t>What is a MVP? </a:t>
            </a:r>
          </a:p>
        </p:txBody>
      </p:sp>
    </p:spTree>
    <p:extLst>
      <p:ext uri="{BB962C8B-B14F-4D97-AF65-F5344CB8AC3E}">
        <p14:creationId xmlns:p14="http://schemas.microsoft.com/office/powerpoint/2010/main" val="1001285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2A7D0-DB09-4EBA-8D52-E6A5934B6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1A3688C8-DFCE-4CCD-BCF0-5FB239E5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D598FBE3-48D2-40A2-B7E6-F485834C82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8482FDCF-45F3-40F1-8751-19B7AFB3C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100583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85771E49-170A-42CE-97FA-3B3C4CC9D678}"/>
              </a:ext>
            </a:extLst>
          </p:cNvPr>
          <p:cNvSpPr>
            <a:spLocks noGrp="1"/>
          </p:cNvSpPr>
          <p:nvPr>
            <p:ph type="title"/>
          </p:nvPr>
        </p:nvSpPr>
        <p:spPr>
          <a:xfrm>
            <a:off x="1158240" y="1122363"/>
            <a:ext cx="6339840" cy="2387600"/>
          </a:xfrm>
        </p:spPr>
        <p:txBody>
          <a:bodyPr vert="horz" lIns="91440" tIns="45720" rIns="91440" bIns="45720" rtlCol="0" anchor="b">
            <a:normAutofit fontScale="90000"/>
          </a:bodyPr>
          <a:lstStyle/>
          <a:p>
            <a:r>
              <a:rPr lang="en-US" sz="6600" kern="1200" dirty="0">
                <a:solidFill>
                  <a:schemeClr val="tx1">
                    <a:lumMod val="85000"/>
                    <a:lumOff val="15000"/>
                  </a:schemeClr>
                </a:solidFill>
                <a:latin typeface="+mj-lt"/>
                <a:ea typeface="+mj-ea"/>
                <a:cs typeface="+mj-cs"/>
              </a:rPr>
              <a:t>Information Technology</a:t>
            </a:r>
            <a:br>
              <a:rPr lang="en-US" sz="6600" kern="1200" dirty="0">
                <a:solidFill>
                  <a:schemeClr val="tx1">
                    <a:lumMod val="85000"/>
                    <a:lumOff val="15000"/>
                  </a:schemeClr>
                </a:solidFill>
                <a:latin typeface="+mj-lt"/>
                <a:ea typeface="+mj-ea"/>
                <a:cs typeface="+mj-cs"/>
              </a:rPr>
            </a:br>
            <a:r>
              <a:rPr lang="en-US" sz="6600" kern="1200" dirty="0">
                <a:solidFill>
                  <a:schemeClr val="tx1">
                    <a:lumMod val="85000"/>
                    <a:lumOff val="15000"/>
                  </a:schemeClr>
                </a:solidFill>
                <a:latin typeface="+mj-lt"/>
                <a:ea typeface="+mj-ea"/>
                <a:cs typeface="+mj-cs"/>
              </a:rPr>
              <a:t>Management</a:t>
            </a:r>
          </a:p>
        </p:txBody>
      </p:sp>
      <p:sp>
        <p:nvSpPr>
          <p:cNvPr id="5" name="Text Placeholder 4">
            <a:extLst>
              <a:ext uri="{FF2B5EF4-FFF2-40B4-BE49-F238E27FC236}">
                <a16:creationId xmlns:a16="http://schemas.microsoft.com/office/drawing/2014/main" id="{AADF7686-67D9-45E0-A4DF-A1D23F1FB799}"/>
              </a:ext>
            </a:extLst>
          </p:cNvPr>
          <p:cNvSpPr>
            <a:spLocks noGrp="1"/>
          </p:cNvSpPr>
          <p:nvPr>
            <p:ph type="body" idx="1"/>
          </p:nvPr>
        </p:nvSpPr>
        <p:spPr>
          <a:xfrm>
            <a:off x="1158240" y="4700587"/>
            <a:ext cx="7772400" cy="1779891"/>
          </a:xfrm>
        </p:spPr>
        <p:txBody>
          <a:bodyPr vert="horz" lIns="91440" tIns="45720" rIns="91440" bIns="45720" rtlCol="0">
            <a:normAutofit/>
          </a:bodyPr>
          <a:lstStyle/>
          <a:p>
            <a:r>
              <a:rPr lang="en-US" sz="2800" kern="1200" dirty="0">
                <a:solidFill>
                  <a:schemeClr val="tx1">
                    <a:lumMod val="85000"/>
                    <a:lumOff val="15000"/>
                  </a:schemeClr>
                </a:solidFill>
                <a:latin typeface="+mn-lt"/>
                <a:ea typeface="+mn-ea"/>
                <a:cs typeface="+mn-cs"/>
              </a:rPr>
              <a:t>The process of overseeing the systems, </a:t>
            </a:r>
            <a:r>
              <a:rPr lang="en-US" sz="2800" dirty="0">
                <a:solidFill>
                  <a:schemeClr val="tx1">
                    <a:lumMod val="85000"/>
                    <a:lumOff val="15000"/>
                  </a:schemeClr>
                </a:solidFill>
              </a:rPr>
              <a:t>services, </a:t>
            </a:r>
            <a:r>
              <a:rPr lang="en-US" sz="2800" kern="1200" dirty="0">
                <a:solidFill>
                  <a:schemeClr val="tx1">
                    <a:lumMod val="85000"/>
                    <a:lumOff val="15000"/>
                  </a:schemeClr>
                </a:solidFill>
                <a:latin typeface="+mn-lt"/>
                <a:ea typeface="+mn-ea"/>
                <a:cs typeface="+mn-cs"/>
              </a:rPr>
              <a:t>people resources, and processes within an IT organization.</a:t>
            </a:r>
          </a:p>
        </p:txBody>
      </p:sp>
    </p:spTree>
    <p:extLst>
      <p:ext uri="{BB962C8B-B14F-4D97-AF65-F5344CB8AC3E}">
        <p14:creationId xmlns:p14="http://schemas.microsoft.com/office/powerpoint/2010/main" val="2776511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Fire">
            <a:extLst>
              <a:ext uri="{FF2B5EF4-FFF2-40B4-BE49-F238E27FC236}">
                <a16:creationId xmlns:a16="http://schemas.microsoft.com/office/drawing/2014/main" id="{12E9ADD0-D0A1-4561-9123-60716D0AFD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
        <p:nvSpPr>
          <p:cNvPr id="2" name="Title 1">
            <a:extLst>
              <a:ext uri="{FF2B5EF4-FFF2-40B4-BE49-F238E27FC236}">
                <a16:creationId xmlns:a16="http://schemas.microsoft.com/office/drawing/2014/main" id="{2EDCDA59-766A-47BE-AB90-EAD3DAC1944B}"/>
              </a:ext>
            </a:extLst>
          </p:cNvPr>
          <p:cNvSpPr>
            <a:spLocks noGrp="1"/>
          </p:cNvSpPr>
          <p:nvPr>
            <p:ph type="title"/>
          </p:nvPr>
        </p:nvSpPr>
        <p:spPr>
          <a:xfrm>
            <a:off x="883921" y="627564"/>
            <a:ext cx="8351519" cy="1325563"/>
          </a:xfrm>
        </p:spPr>
        <p:txBody>
          <a:bodyPr>
            <a:normAutofit/>
          </a:bodyPr>
          <a:lstStyle/>
          <a:p>
            <a:r>
              <a:rPr lang="en-US" sz="4400" dirty="0"/>
              <a:t>Managing IT: Mission Impossible?</a:t>
            </a:r>
          </a:p>
        </p:txBody>
      </p:sp>
      <p:sp>
        <p:nvSpPr>
          <p:cNvPr id="3" name="Content Placeholder 2">
            <a:extLst>
              <a:ext uri="{FF2B5EF4-FFF2-40B4-BE49-F238E27FC236}">
                <a16:creationId xmlns:a16="http://schemas.microsoft.com/office/drawing/2014/main" id="{58C32CFA-FD44-49C0-92E6-15096FDADA42}"/>
              </a:ext>
            </a:extLst>
          </p:cNvPr>
          <p:cNvSpPr>
            <a:spLocks noGrp="1"/>
          </p:cNvSpPr>
          <p:nvPr>
            <p:ph idx="1"/>
          </p:nvPr>
        </p:nvSpPr>
        <p:spPr>
          <a:xfrm>
            <a:off x="883920" y="1442720"/>
            <a:ext cx="8031479" cy="5171439"/>
          </a:xfrm>
        </p:spPr>
        <p:txBody>
          <a:bodyPr anchor="ctr">
            <a:normAutofit/>
          </a:bodyPr>
          <a:lstStyle/>
          <a:p>
            <a:r>
              <a:rPr lang="en-US" sz="2200" dirty="0"/>
              <a:t>Keeping essential services operational, while trying not to work 24x7x365.</a:t>
            </a:r>
          </a:p>
          <a:p>
            <a:r>
              <a:rPr lang="en-US" sz="2200" dirty="0"/>
              <a:t>Providing people access to the resources they need, but not access to the resources they don’t.</a:t>
            </a:r>
          </a:p>
          <a:p>
            <a:r>
              <a:rPr lang="en-US" sz="2200" dirty="0"/>
              <a:t>Keeping internal costs down, but productivity up.</a:t>
            </a:r>
          </a:p>
          <a:p>
            <a:r>
              <a:rPr lang="en-US" sz="2200" dirty="0"/>
              <a:t>Fixing problems reported by end-users, with a keen eye towards strategic planning.</a:t>
            </a:r>
          </a:p>
          <a:p>
            <a:r>
              <a:rPr lang="en-US" sz="2200" dirty="0"/>
              <a:t>Managing the work and keeping everyone happy. </a:t>
            </a:r>
            <a:r>
              <a:rPr lang="en-US" sz="2200" dirty="0">
                <a:sym typeface="Wingdings" panose="05000000000000000000" pitchFamily="2" charset="2"/>
              </a:rPr>
              <a:t></a:t>
            </a:r>
            <a:endParaRPr lang="en-US" sz="2200" dirty="0"/>
          </a:p>
          <a:p>
            <a:endParaRPr lang="en-US" sz="2200" dirty="0"/>
          </a:p>
        </p:txBody>
      </p:sp>
    </p:spTree>
    <p:extLst>
      <p:ext uri="{BB962C8B-B14F-4D97-AF65-F5344CB8AC3E}">
        <p14:creationId xmlns:p14="http://schemas.microsoft.com/office/powerpoint/2010/main" val="86624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3060-BD38-4F78-82DA-EE69C0BBCF78}"/>
              </a:ext>
            </a:extLst>
          </p:cNvPr>
          <p:cNvSpPr>
            <a:spLocks noGrp="1"/>
          </p:cNvSpPr>
          <p:nvPr>
            <p:ph type="title"/>
          </p:nvPr>
        </p:nvSpPr>
        <p:spPr/>
        <p:txBody>
          <a:bodyPr/>
          <a:lstStyle/>
          <a:p>
            <a:r>
              <a:rPr lang="en-US" dirty="0"/>
              <a:t>Manage The Work</a:t>
            </a:r>
          </a:p>
        </p:txBody>
      </p:sp>
      <p:sp>
        <p:nvSpPr>
          <p:cNvPr id="4" name="Text Placeholder 3">
            <a:extLst>
              <a:ext uri="{FF2B5EF4-FFF2-40B4-BE49-F238E27FC236}">
                <a16:creationId xmlns:a16="http://schemas.microsoft.com/office/drawing/2014/main" id="{87FA2418-B93B-48DF-B7FD-C89B56097A7F}"/>
              </a:ext>
            </a:extLst>
          </p:cNvPr>
          <p:cNvSpPr>
            <a:spLocks noGrp="1"/>
          </p:cNvSpPr>
          <p:nvPr>
            <p:ph type="body" idx="1"/>
          </p:nvPr>
        </p:nvSpPr>
        <p:spPr/>
        <p:txBody>
          <a:bodyPr/>
          <a:lstStyle/>
          <a:p>
            <a:r>
              <a:rPr lang="en-US" dirty="0">
                <a:solidFill>
                  <a:schemeClr val="accent2"/>
                </a:solidFill>
              </a:rPr>
              <a:t>Operational</a:t>
            </a:r>
          </a:p>
        </p:txBody>
      </p:sp>
      <p:sp>
        <p:nvSpPr>
          <p:cNvPr id="3" name="Content Placeholder 2">
            <a:extLst>
              <a:ext uri="{FF2B5EF4-FFF2-40B4-BE49-F238E27FC236}">
                <a16:creationId xmlns:a16="http://schemas.microsoft.com/office/drawing/2014/main" id="{3DC0D651-EC3C-4FB8-8CE8-AF017FB091B3}"/>
              </a:ext>
            </a:extLst>
          </p:cNvPr>
          <p:cNvSpPr>
            <a:spLocks noGrp="1"/>
          </p:cNvSpPr>
          <p:nvPr>
            <p:ph sz="half" idx="2"/>
          </p:nvPr>
        </p:nvSpPr>
        <p:spPr/>
        <p:txBody>
          <a:bodyPr/>
          <a:lstStyle/>
          <a:p>
            <a:r>
              <a:rPr lang="en-US" dirty="0"/>
              <a:t>Problems / Issues</a:t>
            </a:r>
          </a:p>
          <a:p>
            <a:r>
              <a:rPr lang="en-US" dirty="0"/>
              <a:t>Feature Requests</a:t>
            </a:r>
          </a:p>
          <a:p>
            <a:r>
              <a:rPr lang="en-US" dirty="0"/>
              <a:t>Training End-Users</a:t>
            </a:r>
          </a:p>
          <a:p>
            <a:r>
              <a:rPr lang="en-US" dirty="0"/>
              <a:t>Maintenance  / Patches / Upgrades</a:t>
            </a:r>
          </a:p>
        </p:txBody>
      </p:sp>
      <p:sp>
        <p:nvSpPr>
          <p:cNvPr id="5" name="Text Placeholder 4">
            <a:extLst>
              <a:ext uri="{FF2B5EF4-FFF2-40B4-BE49-F238E27FC236}">
                <a16:creationId xmlns:a16="http://schemas.microsoft.com/office/drawing/2014/main" id="{603E340D-ED61-4D5D-AB35-D78AB9DEAB0F}"/>
              </a:ext>
            </a:extLst>
          </p:cNvPr>
          <p:cNvSpPr>
            <a:spLocks noGrp="1"/>
          </p:cNvSpPr>
          <p:nvPr>
            <p:ph type="body" sz="quarter" idx="3"/>
          </p:nvPr>
        </p:nvSpPr>
        <p:spPr/>
        <p:txBody>
          <a:bodyPr/>
          <a:lstStyle/>
          <a:p>
            <a:r>
              <a:rPr lang="en-US" dirty="0">
                <a:solidFill>
                  <a:schemeClr val="accent2"/>
                </a:solidFill>
              </a:rPr>
              <a:t>Strategic</a:t>
            </a:r>
          </a:p>
        </p:txBody>
      </p:sp>
      <p:sp>
        <p:nvSpPr>
          <p:cNvPr id="6" name="Content Placeholder 5">
            <a:extLst>
              <a:ext uri="{FF2B5EF4-FFF2-40B4-BE49-F238E27FC236}">
                <a16:creationId xmlns:a16="http://schemas.microsoft.com/office/drawing/2014/main" id="{AA6A8FC5-486E-4588-8BC6-6C7F1AE62BE2}"/>
              </a:ext>
            </a:extLst>
          </p:cNvPr>
          <p:cNvSpPr>
            <a:spLocks noGrp="1"/>
          </p:cNvSpPr>
          <p:nvPr>
            <p:ph sz="quarter" idx="4"/>
          </p:nvPr>
        </p:nvSpPr>
        <p:spPr/>
        <p:txBody>
          <a:bodyPr/>
          <a:lstStyle/>
          <a:p>
            <a:r>
              <a:rPr lang="en-US" dirty="0"/>
              <a:t>Migrations to new Platforms</a:t>
            </a:r>
          </a:p>
          <a:p>
            <a:r>
              <a:rPr lang="en-US" dirty="0"/>
              <a:t>Identifying Black Holes / Time Drains</a:t>
            </a:r>
          </a:p>
          <a:p>
            <a:r>
              <a:rPr lang="en-US" dirty="0"/>
              <a:t>Alignment with Organizational Strategy</a:t>
            </a:r>
          </a:p>
          <a:p>
            <a:r>
              <a:rPr lang="en-US" dirty="0"/>
              <a:t>Innovation</a:t>
            </a:r>
          </a:p>
          <a:p>
            <a:endParaRPr lang="en-US" dirty="0"/>
          </a:p>
        </p:txBody>
      </p:sp>
      <p:sp>
        <p:nvSpPr>
          <p:cNvPr id="7" name="Explosion: 14 Points 6">
            <a:extLst>
              <a:ext uri="{FF2B5EF4-FFF2-40B4-BE49-F238E27FC236}">
                <a16:creationId xmlns:a16="http://schemas.microsoft.com/office/drawing/2014/main" id="{0BFDC1B6-CB6F-45AC-95C2-C7084106B9D8}"/>
              </a:ext>
            </a:extLst>
          </p:cNvPr>
          <p:cNvSpPr/>
          <p:nvPr/>
        </p:nvSpPr>
        <p:spPr>
          <a:xfrm>
            <a:off x="2374899" y="799306"/>
            <a:ext cx="6045201" cy="5259388"/>
          </a:xfrm>
          <a:prstGeom prst="irregularSeal2">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Not Get So Bogged Down in the Operational That you Neglect Strategic Work!</a:t>
            </a:r>
          </a:p>
        </p:txBody>
      </p:sp>
    </p:spTree>
    <p:extLst>
      <p:ext uri="{BB962C8B-B14F-4D97-AF65-F5344CB8AC3E}">
        <p14:creationId xmlns:p14="http://schemas.microsoft.com/office/powerpoint/2010/main" val="394725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3DD605D-6CD7-46F6-89C1-0784C8EAB777}"/>
              </a:ext>
            </a:extLst>
          </p:cNvPr>
          <p:cNvSpPr>
            <a:spLocks noGrp="1"/>
          </p:cNvSpPr>
          <p:nvPr>
            <p:ph type="title"/>
          </p:nvPr>
        </p:nvSpPr>
        <p:spPr/>
        <p:txBody>
          <a:bodyPr/>
          <a:lstStyle/>
          <a:p>
            <a:r>
              <a:rPr lang="en-US" dirty="0"/>
              <a:t>Helpdesks</a:t>
            </a:r>
          </a:p>
        </p:txBody>
      </p:sp>
      <p:sp>
        <p:nvSpPr>
          <p:cNvPr id="9" name="Content Placeholder 8">
            <a:extLst>
              <a:ext uri="{FF2B5EF4-FFF2-40B4-BE49-F238E27FC236}">
                <a16:creationId xmlns:a16="http://schemas.microsoft.com/office/drawing/2014/main" id="{DB9CDD4B-116F-43C9-9F6E-589D9EEC78EE}"/>
              </a:ext>
            </a:extLst>
          </p:cNvPr>
          <p:cNvSpPr>
            <a:spLocks noGrp="1"/>
          </p:cNvSpPr>
          <p:nvPr>
            <p:ph idx="1"/>
          </p:nvPr>
        </p:nvSpPr>
        <p:spPr/>
        <p:txBody>
          <a:bodyPr>
            <a:normAutofit/>
          </a:bodyPr>
          <a:lstStyle/>
          <a:p>
            <a:r>
              <a:rPr lang="en-US" dirty="0"/>
              <a:t>The “public face” of your organization</a:t>
            </a:r>
          </a:p>
          <a:p>
            <a:r>
              <a:rPr lang="en-US" dirty="0"/>
              <a:t>Interaction with end-users (customers).</a:t>
            </a:r>
          </a:p>
          <a:p>
            <a:r>
              <a:rPr lang="en-US" dirty="0"/>
              <a:t>Helpdesk should be a friendly, pleasant experience.</a:t>
            </a:r>
          </a:p>
          <a:p>
            <a:r>
              <a:rPr lang="en-US" dirty="0"/>
              <a:t>Define hours of operations and have instructions for what your customers can do and expect off-hours.</a:t>
            </a:r>
          </a:p>
          <a:p>
            <a:r>
              <a:rPr lang="en-US" dirty="0"/>
              <a:t>A Helpdesk generates operational work in progress</a:t>
            </a:r>
          </a:p>
          <a:p>
            <a:r>
              <a:rPr lang="en-US" dirty="0"/>
              <a:t>Strategic managers use helpdesk data to demonstrate where time is spent, identify black holes and drive IT innovation.</a:t>
            </a:r>
          </a:p>
          <a:p>
            <a:endParaRPr lang="en-US" dirty="0"/>
          </a:p>
        </p:txBody>
      </p:sp>
    </p:spTree>
    <p:extLst>
      <p:ext uri="{BB962C8B-B14F-4D97-AF65-F5344CB8AC3E}">
        <p14:creationId xmlns:p14="http://schemas.microsoft.com/office/powerpoint/2010/main" val="1710626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F673A-63F4-4818-99ED-3BCA4C8B9570}"/>
              </a:ext>
            </a:extLst>
          </p:cNvPr>
          <p:cNvSpPr>
            <a:spLocks noGrp="1"/>
          </p:cNvSpPr>
          <p:nvPr>
            <p:ph type="title"/>
          </p:nvPr>
        </p:nvSpPr>
        <p:spPr/>
        <p:txBody>
          <a:bodyPr/>
          <a:lstStyle/>
          <a:p>
            <a:r>
              <a:rPr lang="en-US" dirty="0"/>
              <a:t>Managing Operational Work</a:t>
            </a:r>
          </a:p>
        </p:txBody>
      </p:sp>
      <p:sp>
        <p:nvSpPr>
          <p:cNvPr id="3" name="Content Placeholder 2">
            <a:extLst>
              <a:ext uri="{FF2B5EF4-FFF2-40B4-BE49-F238E27FC236}">
                <a16:creationId xmlns:a16="http://schemas.microsoft.com/office/drawing/2014/main" id="{C58B2073-F2AD-4408-8C13-A1ACC7A50403}"/>
              </a:ext>
            </a:extLst>
          </p:cNvPr>
          <p:cNvSpPr>
            <a:spLocks noGrp="1"/>
          </p:cNvSpPr>
          <p:nvPr>
            <p:ph idx="1"/>
          </p:nvPr>
        </p:nvSpPr>
        <p:spPr/>
        <p:txBody>
          <a:bodyPr/>
          <a:lstStyle/>
          <a:p>
            <a:r>
              <a:rPr lang="en-US" dirty="0"/>
              <a:t>Track ALL Operational Work in a system.</a:t>
            </a:r>
          </a:p>
          <a:p>
            <a:r>
              <a:rPr lang="en-US" dirty="0"/>
              <a:t>Use A Ticketing System to track work.</a:t>
            </a:r>
          </a:p>
          <a:p>
            <a:pPr lvl="1"/>
            <a:r>
              <a:rPr lang="en-US" dirty="0"/>
              <a:t>End-Users file requests, or they are logged through the helpdesk.</a:t>
            </a:r>
          </a:p>
          <a:p>
            <a:pPr lvl="1"/>
            <a:r>
              <a:rPr lang="en-US" dirty="0"/>
              <a:t>A Triage process assigns work to those qualified to complete it and prioritizes it.</a:t>
            </a:r>
          </a:p>
          <a:p>
            <a:r>
              <a:rPr lang="en-US" dirty="0"/>
              <a:t>Use A Kanban board to manage the work</a:t>
            </a:r>
          </a:p>
          <a:p>
            <a:pPr lvl="1"/>
            <a:r>
              <a:rPr lang="en-US" dirty="0"/>
              <a:t>Helps to organize what should be done when as there is only a finite number of hours in the week.</a:t>
            </a:r>
          </a:p>
          <a:p>
            <a:pPr lvl="1"/>
            <a:endParaRPr lang="en-US" dirty="0"/>
          </a:p>
        </p:txBody>
      </p:sp>
    </p:spTree>
    <p:extLst>
      <p:ext uri="{BB962C8B-B14F-4D97-AF65-F5344CB8AC3E}">
        <p14:creationId xmlns:p14="http://schemas.microsoft.com/office/powerpoint/2010/main" val="1271118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FB3C3C-EBB1-4B82-9794-E31B1025EF08}"/>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a:solidFill>
                  <a:schemeClr val="tx1"/>
                </a:solidFill>
                <a:latin typeface="+mj-lt"/>
                <a:ea typeface="+mj-ea"/>
                <a:cs typeface="+mj-cs"/>
              </a:rPr>
              <a:t>Group Activity</a:t>
            </a:r>
          </a:p>
        </p:txBody>
      </p:sp>
      <p:sp>
        <p:nvSpPr>
          <p:cNvPr id="3" name="Content Placeholder 2">
            <a:extLst>
              <a:ext uri="{FF2B5EF4-FFF2-40B4-BE49-F238E27FC236}">
                <a16:creationId xmlns:a16="http://schemas.microsoft.com/office/drawing/2014/main" id="{CBA2879E-1AF9-4D8F-B250-23032E7D8B2D}"/>
              </a:ext>
            </a:extLst>
          </p:cNvPr>
          <p:cNvSpPr>
            <a:spLocks noGrp="1"/>
          </p:cNvSpPr>
          <p:nvPr>
            <p:ph idx="1"/>
          </p:nvPr>
        </p:nvSpPr>
        <p:spPr>
          <a:xfrm>
            <a:off x="1524000" y="3947050"/>
            <a:ext cx="9144000" cy="572583"/>
          </a:xfrm>
        </p:spPr>
        <p:txBody>
          <a:bodyPr vert="horz" lIns="91440" tIns="45720" rIns="91440" bIns="45720" rtlCol="0">
            <a:normAutofit/>
          </a:bodyPr>
          <a:lstStyle/>
          <a:p>
            <a:pPr marL="0" indent="0">
              <a:buNone/>
            </a:pPr>
            <a:r>
              <a:rPr lang="en-US" sz="2000" kern="1200" dirty="0">
                <a:solidFill>
                  <a:schemeClr val="tx1"/>
                </a:solidFill>
                <a:latin typeface="+mn-lt"/>
                <a:ea typeface="+mn-ea"/>
                <a:cs typeface="+mn-cs"/>
              </a:rPr>
              <a:t>Managing Operational Work</a:t>
            </a:r>
          </a:p>
        </p:txBody>
      </p:sp>
    </p:spTree>
    <p:extLst>
      <p:ext uri="{BB962C8B-B14F-4D97-AF65-F5344CB8AC3E}">
        <p14:creationId xmlns:p14="http://schemas.microsoft.com/office/powerpoint/2010/main" val="31948663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440</TotalTime>
  <Words>1282</Words>
  <Application>Microsoft Office PowerPoint</Application>
  <PresentationFormat>Widescreen</PresentationFormat>
  <Paragraphs>165</Paragraphs>
  <Slides>23</Slides>
  <Notes>11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Consolas</vt:lpstr>
      <vt:lpstr>Wingdings</vt:lpstr>
      <vt:lpstr>Office Theme</vt:lpstr>
      <vt:lpstr>IST346: Managing IT</vt:lpstr>
      <vt:lpstr>Agenda</vt:lpstr>
      <vt:lpstr>Discussion Questions</vt:lpstr>
      <vt:lpstr>Information Technology Management</vt:lpstr>
      <vt:lpstr>Managing IT: Mission Impossible?</vt:lpstr>
      <vt:lpstr>Manage The Work</vt:lpstr>
      <vt:lpstr>Helpdesks</vt:lpstr>
      <vt:lpstr>Managing Operational Work</vt:lpstr>
      <vt:lpstr>Group Activity</vt:lpstr>
      <vt:lpstr>Draw a Workflow Diagram</vt:lpstr>
      <vt:lpstr>IT Services Models</vt:lpstr>
      <vt:lpstr>Centralized vs Decentralized</vt:lpstr>
      <vt:lpstr>ROI and TCO calculations</vt:lpstr>
      <vt:lpstr>TCO: Total Cost of Ownership</vt:lpstr>
      <vt:lpstr>TCO Example – Indirect cost comparison</vt:lpstr>
      <vt:lpstr>ROI: Return on Investment</vt:lpstr>
      <vt:lpstr>ROI Example: Selling Products on the Web</vt:lpstr>
      <vt:lpstr>ROI Example: Selling Products on the Web</vt:lpstr>
      <vt:lpstr>Check Yourself</vt:lpstr>
      <vt:lpstr>Your To-Do List</vt:lpstr>
      <vt:lpstr>Your To-Do List For Next Class</vt:lpstr>
      <vt:lpstr>Exit Ticket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 Information Technology Management &amp; Administration </dc:title>
  <dc:creator>Michael Fudge</dc:creator>
  <cp:lastModifiedBy>Michael Fudge</cp:lastModifiedBy>
  <cp:revision>42</cp:revision>
  <dcterms:created xsi:type="dcterms:W3CDTF">2018-06-15T01:33:02Z</dcterms:created>
  <dcterms:modified xsi:type="dcterms:W3CDTF">2018-08-09T18:49:31Z</dcterms:modified>
</cp:coreProperties>
</file>