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4224" r:id="rId5"/>
  </p:sldMasterIdLst>
  <p:notesMasterIdLst>
    <p:notesMasterId r:id="rId34"/>
  </p:notesMasterIdLst>
  <p:sldIdLst>
    <p:sldId id="256" r:id="rId6"/>
    <p:sldId id="260" r:id="rId7"/>
    <p:sldId id="284" r:id="rId8"/>
    <p:sldId id="287" r:id="rId9"/>
    <p:sldId id="286" r:id="rId10"/>
    <p:sldId id="285" r:id="rId11"/>
    <p:sldId id="288" r:id="rId12"/>
    <p:sldId id="261" r:id="rId13"/>
    <p:sldId id="262" r:id="rId14"/>
    <p:sldId id="275" r:id="rId15"/>
    <p:sldId id="276" r:id="rId16"/>
    <p:sldId id="263" r:id="rId17"/>
    <p:sldId id="268" r:id="rId18"/>
    <p:sldId id="273" r:id="rId19"/>
    <p:sldId id="264" r:id="rId20"/>
    <p:sldId id="278" r:id="rId21"/>
    <p:sldId id="277" r:id="rId22"/>
    <p:sldId id="265" r:id="rId23"/>
    <p:sldId id="279" r:id="rId24"/>
    <p:sldId id="266" r:id="rId25"/>
    <p:sldId id="280" r:id="rId26"/>
    <p:sldId id="267" r:id="rId27"/>
    <p:sldId id="281" r:id="rId28"/>
    <p:sldId id="282" r:id="rId29"/>
    <p:sldId id="283" r:id="rId30"/>
    <p:sldId id="269" r:id="rId31"/>
    <p:sldId id="270" r:id="rId32"/>
    <p:sldId id="272" r:id="rId33"/>
  </p:sldIdLst>
  <p:sldSz cx="9144000" cy="6858000" type="screen4x3"/>
  <p:notesSz cx="6858000" cy="9144000"/>
  <p:embeddedFontLst>
    <p:embeddedFont>
      <p:font typeface="ＭＳ Ｐゴシック" panose="020B0604020202020204" charset="-128"/>
      <p:regular r:id="rId35"/>
    </p:embeddedFont>
    <p:embeddedFont>
      <p:font typeface="Calibri" panose="020F050202020403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A00"/>
    <a:srgbClr val="3333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71300" autoAdjust="0"/>
  </p:normalViewPr>
  <p:slideViewPr>
    <p:cSldViewPr>
      <p:cViewPr varScale="1">
        <p:scale>
          <a:sx n="108" d="100"/>
          <a:sy n="108" d="100"/>
        </p:scale>
        <p:origin x="96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3BC32-A35A-4C27-AE77-051C054FFE9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7190E9A-262F-4B18-BAE0-0A32F8A8C678}">
      <dgm:prSet phldrT="[Text]"/>
      <dgm:spPr/>
      <dgm:t>
        <a:bodyPr/>
        <a:lstStyle/>
        <a:p>
          <a:r>
            <a:rPr lang="en-US" dirty="0" smtClean="0"/>
            <a:t>Process Mgmt</a:t>
          </a:r>
          <a:endParaRPr lang="en-US" dirty="0"/>
        </a:p>
      </dgm:t>
    </dgm:pt>
    <dgm:pt modelId="{96E775C8-8E1A-4873-8595-5A1E3A96358F}" type="parTrans" cxnId="{69DE05DF-AEBC-4C6B-B5BC-8D2B0F6FA2D2}">
      <dgm:prSet/>
      <dgm:spPr/>
      <dgm:t>
        <a:bodyPr/>
        <a:lstStyle/>
        <a:p>
          <a:endParaRPr lang="en-US"/>
        </a:p>
      </dgm:t>
    </dgm:pt>
    <dgm:pt modelId="{721392A4-EC4F-4F36-AF22-7D2E255A89B2}" type="sibTrans" cxnId="{69DE05DF-AEBC-4C6B-B5BC-8D2B0F6FA2D2}">
      <dgm:prSet/>
      <dgm:spPr/>
      <dgm:t>
        <a:bodyPr/>
        <a:lstStyle/>
        <a:p>
          <a:endParaRPr lang="en-US"/>
        </a:p>
      </dgm:t>
    </dgm:pt>
    <dgm:pt modelId="{F074D7E3-2DC8-408D-9BC0-7F19DDFA7C04}">
      <dgm:prSet phldrT="[Text]"/>
      <dgm:spPr/>
      <dgm:t>
        <a:bodyPr/>
        <a:lstStyle/>
        <a:p>
          <a:r>
            <a:rPr lang="en-US" dirty="0" smtClean="0"/>
            <a:t>Memory Mgmt</a:t>
          </a:r>
          <a:endParaRPr lang="en-US" dirty="0"/>
        </a:p>
      </dgm:t>
    </dgm:pt>
    <dgm:pt modelId="{D442F8DB-AFA7-4C4C-BAF3-EF208D3B8255}" type="parTrans" cxnId="{598F8331-28EA-430D-BF86-E327DA552A12}">
      <dgm:prSet/>
      <dgm:spPr/>
      <dgm:t>
        <a:bodyPr/>
        <a:lstStyle/>
        <a:p>
          <a:endParaRPr lang="en-US"/>
        </a:p>
      </dgm:t>
    </dgm:pt>
    <dgm:pt modelId="{04C39F71-0009-4A95-BA60-8A01902E4C70}" type="sibTrans" cxnId="{598F8331-28EA-430D-BF86-E327DA552A12}">
      <dgm:prSet/>
      <dgm:spPr/>
      <dgm:t>
        <a:bodyPr/>
        <a:lstStyle/>
        <a:p>
          <a:endParaRPr lang="en-US"/>
        </a:p>
      </dgm:t>
    </dgm:pt>
    <dgm:pt modelId="{36A2F580-2BEA-4E1F-A3F9-2E37033557E8}">
      <dgm:prSet phldrT="[Text]"/>
      <dgm:spPr/>
      <dgm:t>
        <a:bodyPr/>
        <a:lstStyle/>
        <a:p>
          <a:r>
            <a:rPr lang="en-US" dirty="0" smtClean="0"/>
            <a:t>I/O Mgmt</a:t>
          </a:r>
          <a:endParaRPr lang="en-US" dirty="0"/>
        </a:p>
      </dgm:t>
    </dgm:pt>
    <dgm:pt modelId="{564EAA7E-ED0A-4EFC-8434-F977A49AEF91}" type="parTrans" cxnId="{D80C1CBF-9E87-47DA-B319-7BD8397E9470}">
      <dgm:prSet/>
      <dgm:spPr/>
      <dgm:t>
        <a:bodyPr/>
        <a:lstStyle/>
        <a:p>
          <a:endParaRPr lang="en-US"/>
        </a:p>
      </dgm:t>
    </dgm:pt>
    <dgm:pt modelId="{26E395A4-5130-4193-860C-4ABEE22EFD80}" type="sibTrans" cxnId="{D80C1CBF-9E87-47DA-B319-7BD8397E9470}">
      <dgm:prSet/>
      <dgm:spPr/>
      <dgm:t>
        <a:bodyPr/>
        <a:lstStyle/>
        <a:p>
          <a:endParaRPr lang="en-US"/>
        </a:p>
      </dgm:t>
    </dgm:pt>
    <dgm:pt modelId="{2BDE052F-27C3-49A3-A585-182390A2E003}">
      <dgm:prSet phldrT="[Text]"/>
      <dgm:spPr/>
      <dgm:t>
        <a:bodyPr/>
        <a:lstStyle/>
        <a:p>
          <a:r>
            <a:rPr lang="en-US" dirty="0" smtClean="0"/>
            <a:t>Network Mgmt</a:t>
          </a:r>
          <a:endParaRPr lang="en-US" dirty="0"/>
        </a:p>
      </dgm:t>
    </dgm:pt>
    <dgm:pt modelId="{91160CD3-0549-4679-B4D8-F6AA0E1E07F1}" type="parTrans" cxnId="{C95D9C99-B233-4E49-89F3-BD113D989A49}">
      <dgm:prSet/>
      <dgm:spPr/>
      <dgm:t>
        <a:bodyPr/>
        <a:lstStyle/>
        <a:p>
          <a:endParaRPr lang="en-US"/>
        </a:p>
      </dgm:t>
    </dgm:pt>
    <dgm:pt modelId="{62E9EA60-92B4-4200-9357-F3452A7DFC2A}" type="sibTrans" cxnId="{C95D9C99-B233-4E49-89F3-BD113D989A49}">
      <dgm:prSet/>
      <dgm:spPr/>
      <dgm:t>
        <a:bodyPr/>
        <a:lstStyle/>
        <a:p>
          <a:endParaRPr lang="en-US"/>
        </a:p>
      </dgm:t>
    </dgm:pt>
    <dgm:pt modelId="{ED593C59-D795-40A9-BA42-3B9E2D926C9C}">
      <dgm:prSet phldrT="[Text]"/>
      <dgm:spPr/>
      <dgm:t>
        <a:bodyPr/>
        <a:lstStyle/>
        <a:p>
          <a:r>
            <a:rPr lang="en-US" dirty="0" smtClean="0"/>
            <a:t>Security</a:t>
          </a:r>
          <a:endParaRPr lang="en-US" dirty="0"/>
        </a:p>
      </dgm:t>
    </dgm:pt>
    <dgm:pt modelId="{99BF058D-F143-4CD9-BFA5-558B56253558}" type="parTrans" cxnId="{BD65F3F2-6B67-4328-80CD-89561369E6E9}">
      <dgm:prSet/>
      <dgm:spPr/>
      <dgm:t>
        <a:bodyPr/>
        <a:lstStyle/>
        <a:p>
          <a:endParaRPr lang="en-US"/>
        </a:p>
      </dgm:t>
    </dgm:pt>
    <dgm:pt modelId="{68920748-5382-4AAE-A62D-FE952136F777}" type="sibTrans" cxnId="{BD65F3F2-6B67-4328-80CD-89561369E6E9}">
      <dgm:prSet/>
      <dgm:spPr/>
      <dgm:t>
        <a:bodyPr/>
        <a:lstStyle/>
        <a:p>
          <a:endParaRPr lang="en-US"/>
        </a:p>
      </dgm:t>
    </dgm:pt>
    <dgm:pt modelId="{A065AA96-FCCF-4B59-AC50-58274100676C}" type="pres">
      <dgm:prSet presAssocID="{AF83BC32-A35A-4C27-AE77-051C054FFE9D}" presName="Name0" presStyleCnt="0">
        <dgm:presLayoutVars>
          <dgm:dir/>
          <dgm:resizeHandles val="exact"/>
        </dgm:presLayoutVars>
      </dgm:prSet>
      <dgm:spPr/>
      <dgm:t>
        <a:bodyPr/>
        <a:lstStyle/>
        <a:p>
          <a:endParaRPr lang="en-US"/>
        </a:p>
      </dgm:t>
    </dgm:pt>
    <dgm:pt modelId="{88D14515-BD88-411F-85D0-1AD9C3650086}" type="pres">
      <dgm:prSet presAssocID="{AF83BC32-A35A-4C27-AE77-051C054FFE9D}" presName="cycle" presStyleCnt="0"/>
      <dgm:spPr/>
    </dgm:pt>
    <dgm:pt modelId="{5C15FFD1-77B0-4AD1-BDAE-43A6AFCE2C0B}" type="pres">
      <dgm:prSet presAssocID="{E7190E9A-262F-4B18-BAE0-0A32F8A8C678}" presName="nodeFirstNode" presStyleLbl="node1" presStyleIdx="0" presStyleCnt="5">
        <dgm:presLayoutVars>
          <dgm:bulletEnabled val="1"/>
        </dgm:presLayoutVars>
      </dgm:prSet>
      <dgm:spPr/>
      <dgm:t>
        <a:bodyPr/>
        <a:lstStyle/>
        <a:p>
          <a:endParaRPr lang="en-US"/>
        </a:p>
      </dgm:t>
    </dgm:pt>
    <dgm:pt modelId="{F00999F7-6317-47AC-A787-0E0BFCCD275C}" type="pres">
      <dgm:prSet presAssocID="{721392A4-EC4F-4F36-AF22-7D2E255A89B2}" presName="sibTransFirstNode" presStyleLbl="bgShp" presStyleIdx="0" presStyleCnt="1"/>
      <dgm:spPr/>
      <dgm:t>
        <a:bodyPr/>
        <a:lstStyle/>
        <a:p>
          <a:endParaRPr lang="en-US"/>
        </a:p>
      </dgm:t>
    </dgm:pt>
    <dgm:pt modelId="{D21F2969-AA72-4617-8220-47BE35194A78}" type="pres">
      <dgm:prSet presAssocID="{F074D7E3-2DC8-408D-9BC0-7F19DDFA7C04}" presName="nodeFollowingNodes" presStyleLbl="node1" presStyleIdx="1" presStyleCnt="5">
        <dgm:presLayoutVars>
          <dgm:bulletEnabled val="1"/>
        </dgm:presLayoutVars>
      </dgm:prSet>
      <dgm:spPr/>
      <dgm:t>
        <a:bodyPr/>
        <a:lstStyle/>
        <a:p>
          <a:endParaRPr lang="en-US"/>
        </a:p>
      </dgm:t>
    </dgm:pt>
    <dgm:pt modelId="{6C7B7699-4CBF-43B1-9DA7-A458BF97D4B5}" type="pres">
      <dgm:prSet presAssocID="{36A2F580-2BEA-4E1F-A3F9-2E37033557E8}" presName="nodeFollowingNodes" presStyleLbl="node1" presStyleIdx="2" presStyleCnt="5">
        <dgm:presLayoutVars>
          <dgm:bulletEnabled val="1"/>
        </dgm:presLayoutVars>
      </dgm:prSet>
      <dgm:spPr/>
      <dgm:t>
        <a:bodyPr/>
        <a:lstStyle/>
        <a:p>
          <a:endParaRPr lang="en-US"/>
        </a:p>
      </dgm:t>
    </dgm:pt>
    <dgm:pt modelId="{539E7A59-EF4C-43F0-A761-A4AAB7735276}" type="pres">
      <dgm:prSet presAssocID="{2BDE052F-27C3-49A3-A585-182390A2E003}" presName="nodeFollowingNodes" presStyleLbl="node1" presStyleIdx="3" presStyleCnt="5">
        <dgm:presLayoutVars>
          <dgm:bulletEnabled val="1"/>
        </dgm:presLayoutVars>
      </dgm:prSet>
      <dgm:spPr/>
      <dgm:t>
        <a:bodyPr/>
        <a:lstStyle/>
        <a:p>
          <a:endParaRPr lang="en-US"/>
        </a:p>
      </dgm:t>
    </dgm:pt>
    <dgm:pt modelId="{2E3792BC-0CDF-409D-BBDD-E4E76705A6FA}" type="pres">
      <dgm:prSet presAssocID="{ED593C59-D795-40A9-BA42-3B9E2D926C9C}" presName="nodeFollowingNodes" presStyleLbl="node1" presStyleIdx="4" presStyleCnt="5">
        <dgm:presLayoutVars>
          <dgm:bulletEnabled val="1"/>
        </dgm:presLayoutVars>
      </dgm:prSet>
      <dgm:spPr/>
      <dgm:t>
        <a:bodyPr/>
        <a:lstStyle/>
        <a:p>
          <a:endParaRPr lang="en-US"/>
        </a:p>
      </dgm:t>
    </dgm:pt>
  </dgm:ptLst>
  <dgm:cxnLst>
    <dgm:cxn modelId="{D80C1CBF-9E87-47DA-B319-7BD8397E9470}" srcId="{AF83BC32-A35A-4C27-AE77-051C054FFE9D}" destId="{36A2F580-2BEA-4E1F-A3F9-2E37033557E8}" srcOrd="2" destOrd="0" parTransId="{564EAA7E-ED0A-4EFC-8434-F977A49AEF91}" sibTransId="{26E395A4-5130-4193-860C-4ABEE22EFD80}"/>
    <dgm:cxn modelId="{69DE05DF-AEBC-4C6B-B5BC-8D2B0F6FA2D2}" srcId="{AF83BC32-A35A-4C27-AE77-051C054FFE9D}" destId="{E7190E9A-262F-4B18-BAE0-0A32F8A8C678}" srcOrd="0" destOrd="0" parTransId="{96E775C8-8E1A-4873-8595-5A1E3A96358F}" sibTransId="{721392A4-EC4F-4F36-AF22-7D2E255A89B2}"/>
    <dgm:cxn modelId="{0CAE16DE-FAC4-4418-86F4-E5E97A8403B0}" type="presOf" srcId="{ED593C59-D795-40A9-BA42-3B9E2D926C9C}" destId="{2E3792BC-0CDF-409D-BBDD-E4E76705A6FA}" srcOrd="0" destOrd="0" presId="urn:microsoft.com/office/officeart/2005/8/layout/cycle3"/>
    <dgm:cxn modelId="{954E2105-7A77-4693-B4EF-7E96877EC5C2}" type="presOf" srcId="{721392A4-EC4F-4F36-AF22-7D2E255A89B2}" destId="{F00999F7-6317-47AC-A787-0E0BFCCD275C}" srcOrd="0" destOrd="0" presId="urn:microsoft.com/office/officeart/2005/8/layout/cycle3"/>
    <dgm:cxn modelId="{1E1A4CB0-1CBB-4E65-84CD-83EDDADAF707}" type="presOf" srcId="{F074D7E3-2DC8-408D-9BC0-7F19DDFA7C04}" destId="{D21F2969-AA72-4617-8220-47BE35194A78}" srcOrd="0" destOrd="0" presId="urn:microsoft.com/office/officeart/2005/8/layout/cycle3"/>
    <dgm:cxn modelId="{C95D9C99-B233-4E49-89F3-BD113D989A49}" srcId="{AF83BC32-A35A-4C27-AE77-051C054FFE9D}" destId="{2BDE052F-27C3-49A3-A585-182390A2E003}" srcOrd="3" destOrd="0" parTransId="{91160CD3-0549-4679-B4D8-F6AA0E1E07F1}" sibTransId="{62E9EA60-92B4-4200-9357-F3452A7DFC2A}"/>
    <dgm:cxn modelId="{BD65F3F2-6B67-4328-80CD-89561369E6E9}" srcId="{AF83BC32-A35A-4C27-AE77-051C054FFE9D}" destId="{ED593C59-D795-40A9-BA42-3B9E2D926C9C}" srcOrd="4" destOrd="0" parTransId="{99BF058D-F143-4CD9-BFA5-558B56253558}" sibTransId="{68920748-5382-4AAE-A62D-FE952136F777}"/>
    <dgm:cxn modelId="{20A4D2AF-58DC-4215-BBEF-1044956C0511}" type="presOf" srcId="{2BDE052F-27C3-49A3-A585-182390A2E003}" destId="{539E7A59-EF4C-43F0-A761-A4AAB7735276}" srcOrd="0" destOrd="0" presId="urn:microsoft.com/office/officeart/2005/8/layout/cycle3"/>
    <dgm:cxn modelId="{82782DFA-E7A1-4F70-8BE1-7DE05E39D2F7}" type="presOf" srcId="{36A2F580-2BEA-4E1F-A3F9-2E37033557E8}" destId="{6C7B7699-4CBF-43B1-9DA7-A458BF97D4B5}" srcOrd="0" destOrd="0" presId="urn:microsoft.com/office/officeart/2005/8/layout/cycle3"/>
    <dgm:cxn modelId="{598F8331-28EA-430D-BF86-E327DA552A12}" srcId="{AF83BC32-A35A-4C27-AE77-051C054FFE9D}" destId="{F074D7E3-2DC8-408D-9BC0-7F19DDFA7C04}" srcOrd="1" destOrd="0" parTransId="{D442F8DB-AFA7-4C4C-BAF3-EF208D3B8255}" sibTransId="{04C39F71-0009-4A95-BA60-8A01902E4C70}"/>
    <dgm:cxn modelId="{EF96CF2D-707E-4D79-8D09-4A9DBED73178}" type="presOf" srcId="{E7190E9A-262F-4B18-BAE0-0A32F8A8C678}" destId="{5C15FFD1-77B0-4AD1-BDAE-43A6AFCE2C0B}" srcOrd="0" destOrd="0" presId="urn:microsoft.com/office/officeart/2005/8/layout/cycle3"/>
    <dgm:cxn modelId="{8ED76834-767C-4CB6-88FB-0558BB0B4846}" type="presOf" srcId="{AF83BC32-A35A-4C27-AE77-051C054FFE9D}" destId="{A065AA96-FCCF-4B59-AC50-58274100676C}" srcOrd="0" destOrd="0" presId="urn:microsoft.com/office/officeart/2005/8/layout/cycle3"/>
    <dgm:cxn modelId="{41F62885-72A7-4902-B077-EB519DF63A8A}" type="presParOf" srcId="{A065AA96-FCCF-4B59-AC50-58274100676C}" destId="{88D14515-BD88-411F-85D0-1AD9C3650086}" srcOrd="0" destOrd="0" presId="urn:microsoft.com/office/officeart/2005/8/layout/cycle3"/>
    <dgm:cxn modelId="{BCB21B65-AB64-4BB6-8A81-A6909C46DB6A}" type="presParOf" srcId="{88D14515-BD88-411F-85D0-1AD9C3650086}" destId="{5C15FFD1-77B0-4AD1-BDAE-43A6AFCE2C0B}" srcOrd="0" destOrd="0" presId="urn:microsoft.com/office/officeart/2005/8/layout/cycle3"/>
    <dgm:cxn modelId="{1F900175-E5C2-4C39-95A2-D814D4FE11AB}" type="presParOf" srcId="{88D14515-BD88-411F-85D0-1AD9C3650086}" destId="{F00999F7-6317-47AC-A787-0E0BFCCD275C}" srcOrd="1" destOrd="0" presId="urn:microsoft.com/office/officeart/2005/8/layout/cycle3"/>
    <dgm:cxn modelId="{FD859571-72FF-4018-AF8F-7F2AB5DC435E}" type="presParOf" srcId="{88D14515-BD88-411F-85D0-1AD9C3650086}" destId="{D21F2969-AA72-4617-8220-47BE35194A78}" srcOrd="2" destOrd="0" presId="urn:microsoft.com/office/officeart/2005/8/layout/cycle3"/>
    <dgm:cxn modelId="{8DB1CD37-7CF9-47FC-9E46-1C20E777267F}" type="presParOf" srcId="{88D14515-BD88-411F-85D0-1AD9C3650086}" destId="{6C7B7699-4CBF-43B1-9DA7-A458BF97D4B5}" srcOrd="3" destOrd="0" presId="urn:microsoft.com/office/officeart/2005/8/layout/cycle3"/>
    <dgm:cxn modelId="{44F5F3EE-581E-4EDF-A9F5-4F6BE9413873}" type="presParOf" srcId="{88D14515-BD88-411F-85D0-1AD9C3650086}" destId="{539E7A59-EF4C-43F0-A761-A4AAB7735276}" srcOrd="4" destOrd="0" presId="urn:microsoft.com/office/officeart/2005/8/layout/cycle3"/>
    <dgm:cxn modelId="{B1DA630A-65E9-4C6D-B228-402A854D8414}" type="presParOf" srcId="{88D14515-BD88-411F-85D0-1AD9C3650086}" destId="{2E3792BC-0CDF-409D-BBDD-E4E76705A6FA}"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775CF-5375-45FE-9312-C06A82D4768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8CC8124-0BD8-4499-8F82-179CC55916DA}">
      <dgm:prSet phldrT="[Text]"/>
      <dgm:spPr/>
      <dgm:t>
        <a:bodyPr/>
        <a:lstStyle/>
        <a:p>
          <a:r>
            <a:rPr lang="en-US" dirty="0" smtClean="0"/>
            <a:t>Windows</a:t>
          </a:r>
          <a:endParaRPr lang="en-US" dirty="0"/>
        </a:p>
      </dgm:t>
    </dgm:pt>
    <dgm:pt modelId="{FCC8CFFD-F746-4A8E-8482-483EB4E3313F}" type="parTrans" cxnId="{DD1C6586-EBD6-416D-8F82-08DF58E3DECE}">
      <dgm:prSet/>
      <dgm:spPr/>
      <dgm:t>
        <a:bodyPr/>
        <a:lstStyle/>
        <a:p>
          <a:endParaRPr lang="en-US"/>
        </a:p>
      </dgm:t>
    </dgm:pt>
    <dgm:pt modelId="{1A8D1FC4-47AC-4BAB-B798-48609D158CC3}" type="sibTrans" cxnId="{DD1C6586-EBD6-416D-8F82-08DF58E3DECE}">
      <dgm:prSet/>
      <dgm:spPr/>
      <dgm:t>
        <a:bodyPr/>
        <a:lstStyle/>
        <a:p>
          <a:endParaRPr lang="en-US"/>
        </a:p>
      </dgm:t>
    </dgm:pt>
    <dgm:pt modelId="{05E03DF4-C055-4F4F-B8AB-8FCAB632F7A4}">
      <dgm:prSet phldrT="[Text]"/>
      <dgm:spPr/>
      <dgm:t>
        <a:bodyPr/>
        <a:lstStyle/>
        <a:p>
          <a:r>
            <a:rPr lang="en-US" dirty="0" smtClean="0"/>
            <a:t>XP</a:t>
          </a:r>
          <a:endParaRPr lang="en-US" dirty="0"/>
        </a:p>
      </dgm:t>
    </dgm:pt>
    <dgm:pt modelId="{54FC7A7C-5ADB-4678-8B98-8F8A9E82510A}" type="parTrans" cxnId="{EBE19D90-2563-4C60-8B2B-287FCC666A4A}">
      <dgm:prSet/>
      <dgm:spPr/>
      <dgm:t>
        <a:bodyPr/>
        <a:lstStyle/>
        <a:p>
          <a:endParaRPr lang="en-US"/>
        </a:p>
      </dgm:t>
    </dgm:pt>
    <dgm:pt modelId="{AFA48E96-521A-4C3A-94EB-DD8E50D87989}" type="sibTrans" cxnId="{EBE19D90-2563-4C60-8B2B-287FCC666A4A}">
      <dgm:prSet/>
      <dgm:spPr/>
      <dgm:t>
        <a:bodyPr/>
        <a:lstStyle/>
        <a:p>
          <a:endParaRPr lang="en-US"/>
        </a:p>
      </dgm:t>
    </dgm:pt>
    <dgm:pt modelId="{A9724887-D8F4-454B-BFEC-8063E7688611}">
      <dgm:prSet phldrT="[Text]"/>
      <dgm:spPr/>
      <dgm:t>
        <a:bodyPr/>
        <a:lstStyle/>
        <a:p>
          <a:r>
            <a:rPr lang="en-US" dirty="0" smtClean="0"/>
            <a:t>Unix-Like</a:t>
          </a:r>
          <a:endParaRPr lang="en-US" dirty="0"/>
        </a:p>
      </dgm:t>
    </dgm:pt>
    <dgm:pt modelId="{3212C6DD-3810-48F0-92B7-25691CF38C91}" type="parTrans" cxnId="{9CE2690C-D7CF-4B42-B3D0-94B59689D49B}">
      <dgm:prSet/>
      <dgm:spPr/>
      <dgm:t>
        <a:bodyPr/>
        <a:lstStyle/>
        <a:p>
          <a:endParaRPr lang="en-US"/>
        </a:p>
      </dgm:t>
    </dgm:pt>
    <dgm:pt modelId="{B631B113-4411-4569-8AE7-FD0511786A98}" type="sibTrans" cxnId="{9CE2690C-D7CF-4B42-B3D0-94B59689D49B}">
      <dgm:prSet/>
      <dgm:spPr/>
      <dgm:t>
        <a:bodyPr/>
        <a:lstStyle/>
        <a:p>
          <a:endParaRPr lang="en-US"/>
        </a:p>
      </dgm:t>
    </dgm:pt>
    <dgm:pt modelId="{6C9F8877-5917-4497-BF8A-8D02F97E3111}">
      <dgm:prSet phldrT="[Text]"/>
      <dgm:spPr/>
      <dgm:t>
        <a:bodyPr/>
        <a:lstStyle/>
        <a:p>
          <a:r>
            <a:rPr lang="en-US" dirty="0" smtClean="0"/>
            <a:t>Linux</a:t>
          </a:r>
          <a:endParaRPr lang="en-US" dirty="0"/>
        </a:p>
      </dgm:t>
    </dgm:pt>
    <dgm:pt modelId="{6B95146A-F2FB-4C0C-8AF6-D88B54183D3E}" type="parTrans" cxnId="{3A7DF42A-B3E3-4F7F-A54C-2ED5AF8C507C}">
      <dgm:prSet/>
      <dgm:spPr/>
      <dgm:t>
        <a:bodyPr/>
        <a:lstStyle/>
        <a:p>
          <a:endParaRPr lang="en-US"/>
        </a:p>
      </dgm:t>
    </dgm:pt>
    <dgm:pt modelId="{920DF00E-CAE4-497A-A3D6-5EB0AFDC86FF}" type="sibTrans" cxnId="{3A7DF42A-B3E3-4F7F-A54C-2ED5AF8C507C}">
      <dgm:prSet/>
      <dgm:spPr/>
      <dgm:t>
        <a:bodyPr/>
        <a:lstStyle/>
        <a:p>
          <a:endParaRPr lang="en-US"/>
        </a:p>
      </dgm:t>
    </dgm:pt>
    <dgm:pt modelId="{839128BD-8685-4B33-8215-CE4CD2FCCEDB}">
      <dgm:prSet phldrT="[Text]"/>
      <dgm:spPr/>
      <dgm:t>
        <a:bodyPr/>
        <a:lstStyle/>
        <a:p>
          <a:r>
            <a:rPr lang="en-US" dirty="0" smtClean="0"/>
            <a:t>Vista</a:t>
          </a:r>
          <a:endParaRPr lang="en-US" dirty="0"/>
        </a:p>
      </dgm:t>
    </dgm:pt>
    <dgm:pt modelId="{754EBCC0-2745-4BB3-B785-E9641D098C28}" type="parTrans" cxnId="{8A36213D-C8C6-491E-ABDA-85486A088389}">
      <dgm:prSet/>
      <dgm:spPr/>
      <dgm:t>
        <a:bodyPr/>
        <a:lstStyle/>
        <a:p>
          <a:endParaRPr lang="en-US"/>
        </a:p>
      </dgm:t>
    </dgm:pt>
    <dgm:pt modelId="{E5EEF047-97A0-4B44-AF1C-16D4360E4F1A}" type="sibTrans" cxnId="{8A36213D-C8C6-491E-ABDA-85486A088389}">
      <dgm:prSet/>
      <dgm:spPr/>
      <dgm:t>
        <a:bodyPr/>
        <a:lstStyle/>
        <a:p>
          <a:endParaRPr lang="en-US"/>
        </a:p>
      </dgm:t>
    </dgm:pt>
    <dgm:pt modelId="{D169DFD2-5008-47D1-B24C-0542BD286ADB}">
      <dgm:prSet phldrT="[Text]"/>
      <dgm:spPr/>
      <dgm:t>
        <a:bodyPr/>
        <a:lstStyle/>
        <a:p>
          <a:r>
            <a:rPr lang="en-US" dirty="0" smtClean="0"/>
            <a:t>7</a:t>
          </a:r>
          <a:endParaRPr lang="en-US" dirty="0"/>
        </a:p>
      </dgm:t>
    </dgm:pt>
    <dgm:pt modelId="{377BDAF5-4319-4F25-BA9B-3D5389B86356}" type="parTrans" cxnId="{52F4D20B-73DA-40F3-965F-2E4830BEAEE2}">
      <dgm:prSet/>
      <dgm:spPr/>
      <dgm:t>
        <a:bodyPr/>
        <a:lstStyle/>
        <a:p>
          <a:endParaRPr lang="en-US"/>
        </a:p>
      </dgm:t>
    </dgm:pt>
    <dgm:pt modelId="{7C6C06A4-27F3-4836-9112-6760F6236067}" type="sibTrans" cxnId="{52F4D20B-73DA-40F3-965F-2E4830BEAEE2}">
      <dgm:prSet/>
      <dgm:spPr/>
      <dgm:t>
        <a:bodyPr/>
        <a:lstStyle/>
        <a:p>
          <a:endParaRPr lang="en-US"/>
        </a:p>
      </dgm:t>
    </dgm:pt>
    <dgm:pt modelId="{EC88E033-8E81-4974-B1A0-C7B7E8211A61}">
      <dgm:prSet phldrT="[Text]"/>
      <dgm:spPr/>
      <dgm:t>
        <a:bodyPr/>
        <a:lstStyle/>
        <a:p>
          <a:r>
            <a:rPr lang="en-US" dirty="0" smtClean="0"/>
            <a:t>FreeBSD</a:t>
          </a:r>
          <a:endParaRPr lang="en-US" dirty="0"/>
        </a:p>
      </dgm:t>
    </dgm:pt>
    <dgm:pt modelId="{05BFC8C9-4DC9-48E1-B80E-D915D7337D61}" type="parTrans" cxnId="{96567D11-D8D4-4507-9636-2C8A5EC98880}">
      <dgm:prSet/>
      <dgm:spPr/>
      <dgm:t>
        <a:bodyPr/>
        <a:lstStyle/>
        <a:p>
          <a:endParaRPr lang="en-US"/>
        </a:p>
      </dgm:t>
    </dgm:pt>
    <dgm:pt modelId="{8F349E9D-C204-48C1-967A-708D6A39CD3B}" type="sibTrans" cxnId="{96567D11-D8D4-4507-9636-2C8A5EC98880}">
      <dgm:prSet/>
      <dgm:spPr/>
      <dgm:t>
        <a:bodyPr/>
        <a:lstStyle/>
        <a:p>
          <a:endParaRPr lang="en-US"/>
        </a:p>
      </dgm:t>
    </dgm:pt>
    <dgm:pt modelId="{15EDECAC-73CC-4A6C-9EE1-682C66D77688}">
      <dgm:prSet phldrT="[Text]"/>
      <dgm:spPr/>
      <dgm:t>
        <a:bodyPr/>
        <a:lstStyle/>
        <a:p>
          <a:r>
            <a:rPr lang="en-US" dirty="0" smtClean="0"/>
            <a:t>OSX</a:t>
          </a:r>
          <a:endParaRPr lang="en-US" dirty="0"/>
        </a:p>
      </dgm:t>
    </dgm:pt>
    <dgm:pt modelId="{D3D7B419-B235-4C76-A2B9-789A51FAFCE9}" type="parTrans" cxnId="{0421D4F8-CBCB-4E5C-94C3-1EC94F51322F}">
      <dgm:prSet/>
      <dgm:spPr/>
      <dgm:t>
        <a:bodyPr/>
        <a:lstStyle/>
        <a:p>
          <a:endParaRPr lang="en-US"/>
        </a:p>
      </dgm:t>
    </dgm:pt>
    <dgm:pt modelId="{4B118550-AD7B-47F2-81F8-3A915FE8699D}" type="sibTrans" cxnId="{0421D4F8-CBCB-4E5C-94C3-1EC94F51322F}">
      <dgm:prSet/>
      <dgm:spPr/>
      <dgm:t>
        <a:bodyPr/>
        <a:lstStyle/>
        <a:p>
          <a:endParaRPr lang="en-US"/>
        </a:p>
      </dgm:t>
    </dgm:pt>
    <dgm:pt modelId="{5DEC4B38-78DC-4C28-991F-CECD00A03C83}">
      <dgm:prSet phldrT="[Text]"/>
      <dgm:spPr/>
      <dgm:t>
        <a:bodyPr/>
        <a:lstStyle/>
        <a:p>
          <a:r>
            <a:rPr lang="en-US" dirty="0" smtClean="0"/>
            <a:t>8</a:t>
          </a:r>
          <a:endParaRPr lang="en-US" dirty="0"/>
        </a:p>
      </dgm:t>
    </dgm:pt>
    <dgm:pt modelId="{7585A51B-7EBD-4525-8B8E-617A97115354}" type="parTrans" cxnId="{7CA8915F-E338-421E-96F9-639852051E38}">
      <dgm:prSet/>
      <dgm:spPr/>
      <dgm:t>
        <a:bodyPr/>
        <a:lstStyle/>
        <a:p>
          <a:endParaRPr lang="en-US"/>
        </a:p>
      </dgm:t>
    </dgm:pt>
    <dgm:pt modelId="{4B32CB50-E776-4FCC-951D-98818B253547}" type="sibTrans" cxnId="{7CA8915F-E338-421E-96F9-639852051E38}">
      <dgm:prSet/>
      <dgm:spPr/>
      <dgm:t>
        <a:bodyPr/>
        <a:lstStyle/>
        <a:p>
          <a:endParaRPr lang="en-US"/>
        </a:p>
      </dgm:t>
    </dgm:pt>
    <dgm:pt modelId="{7D700A21-0A1D-48C3-AD87-CDECFF4ED38C}">
      <dgm:prSet phldrT="[Text]"/>
      <dgm:spPr/>
      <dgm:t>
        <a:bodyPr/>
        <a:lstStyle/>
        <a:p>
          <a:r>
            <a:rPr lang="en-US" dirty="0" err="1" smtClean="0"/>
            <a:t>ChromeOS</a:t>
          </a:r>
          <a:endParaRPr lang="en-US" dirty="0"/>
        </a:p>
      </dgm:t>
    </dgm:pt>
    <dgm:pt modelId="{DA220996-51D9-4CB1-BC83-37B3D30EBC43}" type="parTrans" cxnId="{CA48099A-36E3-4FF7-AF26-AE1E8BA49658}">
      <dgm:prSet/>
      <dgm:spPr/>
      <dgm:t>
        <a:bodyPr/>
        <a:lstStyle/>
        <a:p>
          <a:endParaRPr lang="en-US"/>
        </a:p>
      </dgm:t>
    </dgm:pt>
    <dgm:pt modelId="{17C13150-C806-46C4-91F9-FD0BC403623D}" type="sibTrans" cxnId="{CA48099A-36E3-4FF7-AF26-AE1E8BA49658}">
      <dgm:prSet/>
      <dgm:spPr/>
      <dgm:t>
        <a:bodyPr/>
        <a:lstStyle/>
        <a:p>
          <a:endParaRPr lang="en-US"/>
        </a:p>
      </dgm:t>
    </dgm:pt>
    <dgm:pt modelId="{0995A190-DD3F-45E4-923D-4BE641EBBACA}">
      <dgm:prSet phldrT="[Text]"/>
      <dgm:spPr/>
      <dgm:t>
        <a:bodyPr/>
        <a:lstStyle/>
        <a:p>
          <a:r>
            <a:rPr lang="en-US" dirty="0" smtClean="0"/>
            <a:t>10</a:t>
          </a:r>
          <a:endParaRPr lang="en-US" dirty="0"/>
        </a:p>
      </dgm:t>
    </dgm:pt>
    <dgm:pt modelId="{B32A90DF-77B0-4B10-A429-0E6973141C67}" type="parTrans" cxnId="{8E233DB1-3EC1-467A-A24A-4F47CFBB71C0}">
      <dgm:prSet/>
      <dgm:spPr/>
      <dgm:t>
        <a:bodyPr/>
        <a:lstStyle/>
        <a:p>
          <a:endParaRPr lang="en-US"/>
        </a:p>
      </dgm:t>
    </dgm:pt>
    <dgm:pt modelId="{AFA6112C-C864-4425-9D0F-C9C41D9CF9F3}" type="sibTrans" cxnId="{8E233DB1-3EC1-467A-A24A-4F47CFBB71C0}">
      <dgm:prSet/>
      <dgm:spPr/>
      <dgm:t>
        <a:bodyPr/>
        <a:lstStyle/>
        <a:p>
          <a:endParaRPr lang="en-US"/>
        </a:p>
      </dgm:t>
    </dgm:pt>
    <dgm:pt modelId="{F8302C04-7365-4699-B644-4F1FB603D706}">
      <dgm:prSet phldrT="[Text]"/>
      <dgm:spPr/>
      <dgm:t>
        <a:bodyPr/>
        <a:lstStyle/>
        <a:p>
          <a:r>
            <a:rPr lang="en-US" dirty="0" smtClean="0"/>
            <a:t>Android</a:t>
          </a:r>
          <a:endParaRPr lang="en-US" dirty="0"/>
        </a:p>
      </dgm:t>
    </dgm:pt>
    <dgm:pt modelId="{1F7CAE2A-A22E-46D3-9EEA-DD36800634A9}" type="parTrans" cxnId="{8F4491D8-2617-4E5C-B7A1-4842DC24E211}">
      <dgm:prSet/>
      <dgm:spPr/>
      <dgm:t>
        <a:bodyPr/>
        <a:lstStyle/>
        <a:p>
          <a:endParaRPr lang="en-US"/>
        </a:p>
      </dgm:t>
    </dgm:pt>
    <dgm:pt modelId="{7F760284-6FC8-471F-B845-ED534FFE0AF5}" type="sibTrans" cxnId="{8F4491D8-2617-4E5C-B7A1-4842DC24E211}">
      <dgm:prSet/>
      <dgm:spPr/>
      <dgm:t>
        <a:bodyPr/>
        <a:lstStyle/>
        <a:p>
          <a:endParaRPr lang="en-US"/>
        </a:p>
      </dgm:t>
    </dgm:pt>
    <dgm:pt modelId="{F5359068-E448-4801-BB6B-8A6432964FC7}">
      <dgm:prSet phldrT="[Text]"/>
      <dgm:spPr/>
      <dgm:t>
        <a:bodyPr/>
        <a:lstStyle/>
        <a:p>
          <a:r>
            <a:rPr lang="en-US" dirty="0" smtClean="0"/>
            <a:t>iOS</a:t>
          </a:r>
          <a:endParaRPr lang="en-US" dirty="0"/>
        </a:p>
      </dgm:t>
    </dgm:pt>
    <dgm:pt modelId="{43EB9C36-0635-42F2-914D-8A8622DE87BF}" type="parTrans" cxnId="{9670BE89-E763-4714-96C0-2B81AF2DA782}">
      <dgm:prSet/>
      <dgm:spPr/>
      <dgm:t>
        <a:bodyPr/>
        <a:lstStyle/>
        <a:p>
          <a:endParaRPr lang="en-US"/>
        </a:p>
      </dgm:t>
    </dgm:pt>
    <dgm:pt modelId="{EE6BEA61-84E6-487C-AFD9-DFC8C7CE9521}" type="sibTrans" cxnId="{9670BE89-E763-4714-96C0-2B81AF2DA782}">
      <dgm:prSet/>
      <dgm:spPr/>
      <dgm:t>
        <a:bodyPr/>
        <a:lstStyle/>
        <a:p>
          <a:endParaRPr lang="en-US"/>
        </a:p>
      </dgm:t>
    </dgm:pt>
    <dgm:pt modelId="{49CCDD42-AE5C-4F40-BD2A-B9ED8EAA33FC}" type="pres">
      <dgm:prSet presAssocID="{7F9775CF-5375-45FE-9312-C06A82D47689}" presName="Name0" presStyleCnt="0">
        <dgm:presLayoutVars>
          <dgm:dir/>
          <dgm:animLvl val="lvl"/>
          <dgm:resizeHandles val="exact"/>
        </dgm:presLayoutVars>
      </dgm:prSet>
      <dgm:spPr/>
      <dgm:t>
        <a:bodyPr/>
        <a:lstStyle/>
        <a:p>
          <a:endParaRPr lang="en-US"/>
        </a:p>
      </dgm:t>
    </dgm:pt>
    <dgm:pt modelId="{AF9B03D6-26D8-4F4C-8B99-9854CEDE6437}" type="pres">
      <dgm:prSet presAssocID="{98CC8124-0BD8-4499-8F82-179CC55916DA}" presName="composite" presStyleCnt="0"/>
      <dgm:spPr/>
    </dgm:pt>
    <dgm:pt modelId="{17E95676-6DA2-495B-B014-6C930FCB0D2A}" type="pres">
      <dgm:prSet presAssocID="{98CC8124-0BD8-4499-8F82-179CC55916DA}" presName="parTx" presStyleLbl="alignNode1" presStyleIdx="0" presStyleCnt="2">
        <dgm:presLayoutVars>
          <dgm:chMax val="0"/>
          <dgm:chPref val="0"/>
          <dgm:bulletEnabled val="1"/>
        </dgm:presLayoutVars>
      </dgm:prSet>
      <dgm:spPr/>
      <dgm:t>
        <a:bodyPr/>
        <a:lstStyle/>
        <a:p>
          <a:endParaRPr lang="en-US"/>
        </a:p>
      </dgm:t>
    </dgm:pt>
    <dgm:pt modelId="{359DF97C-BB50-4815-949C-41D30B844189}" type="pres">
      <dgm:prSet presAssocID="{98CC8124-0BD8-4499-8F82-179CC55916DA}" presName="desTx" presStyleLbl="alignAccFollowNode1" presStyleIdx="0" presStyleCnt="2">
        <dgm:presLayoutVars>
          <dgm:bulletEnabled val="1"/>
        </dgm:presLayoutVars>
      </dgm:prSet>
      <dgm:spPr/>
      <dgm:t>
        <a:bodyPr/>
        <a:lstStyle/>
        <a:p>
          <a:endParaRPr lang="en-US"/>
        </a:p>
      </dgm:t>
    </dgm:pt>
    <dgm:pt modelId="{C45EF60B-DB5F-4F9E-9F4B-0EF26BA521B9}" type="pres">
      <dgm:prSet presAssocID="{1A8D1FC4-47AC-4BAB-B798-48609D158CC3}" presName="space" presStyleCnt="0"/>
      <dgm:spPr/>
    </dgm:pt>
    <dgm:pt modelId="{C7AB7500-F5B1-49B5-856D-4B35711ACDC4}" type="pres">
      <dgm:prSet presAssocID="{A9724887-D8F4-454B-BFEC-8063E7688611}" presName="composite" presStyleCnt="0"/>
      <dgm:spPr/>
    </dgm:pt>
    <dgm:pt modelId="{766174C3-AEB7-4901-9F42-AA9184CE53A7}" type="pres">
      <dgm:prSet presAssocID="{A9724887-D8F4-454B-BFEC-8063E7688611}" presName="parTx" presStyleLbl="alignNode1" presStyleIdx="1" presStyleCnt="2">
        <dgm:presLayoutVars>
          <dgm:chMax val="0"/>
          <dgm:chPref val="0"/>
          <dgm:bulletEnabled val="1"/>
        </dgm:presLayoutVars>
      </dgm:prSet>
      <dgm:spPr/>
      <dgm:t>
        <a:bodyPr/>
        <a:lstStyle/>
        <a:p>
          <a:endParaRPr lang="en-US"/>
        </a:p>
      </dgm:t>
    </dgm:pt>
    <dgm:pt modelId="{CFFF010D-43DA-45B8-ADB4-079F4AE4B4D6}" type="pres">
      <dgm:prSet presAssocID="{A9724887-D8F4-454B-BFEC-8063E7688611}" presName="desTx" presStyleLbl="alignAccFollowNode1" presStyleIdx="1" presStyleCnt="2">
        <dgm:presLayoutVars>
          <dgm:bulletEnabled val="1"/>
        </dgm:presLayoutVars>
      </dgm:prSet>
      <dgm:spPr/>
      <dgm:t>
        <a:bodyPr/>
        <a:lstStyle/>
        <a:p>
          <a:endParaRPr lang="en-US"/>
        </a:p>
      </dgm:t>
    </dgm:pt>
  </dgm:ptLst>
  <dgm:cxnLst>
    <dgm:cxn modelId="{8F4491D8-2617-4E5C-B7A1-4842DC24E211}" srcId="{A9724887-D8F4-454B-BFEC-8063E7688611}" destId="{F8302C04-7365-4699-B644-4F1FB603D706}" srcOrd="4" destOrd="0" parTransId="{1F7CAE2A-A22E-46D3-9EEA-DD36800634A9}" sibTransId="{7F760284-6FC8-471F-B845-ED534FFE0AF5}"/>
    <dgm:cxn modelId="{A2B22915-6B09-427F-8C2A-EBFC5AEF72B0}" type="presOf" srcId="{839128BD-8685-4B33-8215-CE4CD2FCCEDB}" destId="{359DF97C-BB50-4815-949C-41D30B844189}" srcOrd="0" destOrd="1" presId="urn:microsoft.com/office/officeart/2005/8/layout/hList1"/>
    <dgm:cxn modelId="{7CA8915F-E338-421E-96F9-639852051E38}" srcId="{98CC8124-0BD8-4499-8F82-179CC55916DA}" destId="{5DEC4B38-78DC-4C28-991F-CECD00A03C83}" srcOrd="3" destOrd="0" parTransId="{7585A51B-7EBD-4525-8B8E-617A97115354}" sibTransId="{4B32CB50-E776-4FCC-951D-98818B253547}"/>
    <dgm:cxn modelId="{8E233DB1-3EC1-467A-A24A-4F47CFBB71C0}" srcId="{98CC8124-0BD8-4499-8F82-179CC55916DA}" destId="{0995A190-DD3F-45E4-923D-4BE641EBBACA}" srcOrd="4" destOrd="0" parTransId="{B32A90DF-77B0-4B10-A429-0E6973141C67}" sibTransId="{AFA6112C-C864-4425-9D0F-C9C41D9CF9F3}"/>
    <dgm:cxn modelId="{50372011-2C83-4AB3-B912-FD6853DA31E9}" type="presOf" srcId="{A9724887-D8F4-454B-BFEC-8063E7688611}" destId="{766174C3-AEB7-4901-9F42-AA9184CE53A7}" srcOrd="0" destOrd="0" presId="urn:microsoft.com/office/officeart/2005/8/layout/hList1"/>
    <dgm:cxn modelId="{48B0FB7B-CC44-4E1D-A030-2ED7B61F753A}" type="presOf" srcId="{05E03DF4-C055-4F4F-B8AB-8FCAB632F7A4}" destId="{359DF97C-BB50-4815-949C-41D30B844189}" srcOrd="0" destOrd="0" presId="urn:microsoft.com/office/officeart/2005/8/layout/hList1"/>
    <dgm:cxn modelId="{93BD4B68-3823-43EB-B9D1-4E3E358ED9D6}" type="presOf" srcId="{F8302C04-7365-4699-B644-4F1FB603D706}" destId="{CFFF010D-43DA-45B8-ADB4-079F4AE4B4D6}" srcOrd="0" destOrd="4" presId="urn:microsoft.com/office/officeart/2005/8/layout/hList1"/>
    <dgm:cxn modelId="{E4A335D4-5217-4B4C-A0D6-5815C540FD6C}" type="presOf" srcId="{7D700A21-0A1D-48C3-AD87-CDECFF4ED38C}" destId="{CFFF010D-43DA-45B8-ADB4-079F4AE4B4D6}" srcOrd="0" destOrd="3" presId="urn:microsoft.com/office/officeart/2005/8/layout/hList1"/>
    <dgm:cxn modelId="{8A36213D-C8C6-491E-ABDA-85486A088389}" srcId="{98CC8124-0BD8-4499-8F82-179CC55916DA}" destId="{839128BD-8685-4B33-8215-CE4CD2FCCEDB}" srcOrd="1" destOrd="0" parTransId="{754EBCC0-2745-4BB3-B785-E9641D098C28}" sibTransId="{E5EEF047-97A0-4B44-AF1C-16D4360E4F1A}"/>
    <dgm:cxn modelId="{0421D4F8-CBCB-4E5C-94C3-1EC94F51322F}" srcId="{A9724887-D8F4-454B-BFEC-8063E7688611}" destId="{15EDECAC-73CC-4A6C-9EE1-682C66D77688}" srcOrd="2" destOrd="0" parTransId="{D3D7B419-B235-4C76-A2B9-789A51FAFCE9}" sibTransId="{4B118550-AD7B-47F2-81F8-3A915FE8699D}"/>
    <dgm:cxn modelId="{EBE19D90-2563-4C60-8B2B-287FCC666A4A}" srcId="{98CC8124-0BD8-4499-8F82-179CC55916DA}" destId="{05E03DF4-C055-4F4F-B8AB-8FCAB632F7A4}" srcOrd="0" destOrd="0" parTransId="{54FC7A7C-5ADB-4678-8B98-8F8A9E82510A}" sibTransId="{AFA48E96-521A-4C3A-94EB-DD8E50D87989}"/>
    <dgm:cxn modelId="{CA48099A-36E3-4FF7-AF26-AE1E8BA49658}" srcId="{A9724887-D8F4-454B-BFEC-8063E7688611}" destId="{7D700A21-0A1D-48C3-AD87-CDECFF4ED38C}" srcOrd="3" destOrd="0" parTransId="{DA220996-51D9-4CB1-BC83-37B3D30EBC43}" sibTransId="{17C13150-C806-46C4-91F9-FD0BC403623D}"/>
    <dgm:cxn modelId="{42C272FC-1182-49AD-8AED-A3D930BFF29B}" type="presOf" srcId="{F5359068-E448-4801-BB6B-8A6432964FC7}" destId="{CFFF010D-43DA-45B8-ADB4-079F4AE4B4D6}" srcOrd="0" destOrd="5" presId="urn:microsoft.com/office/officeart/2005/8/layout/hList1"/>
    <dgm:cxn modelId="{46E501DC-DCF3-497D-8404-6A1191E698BA}" type="presOf" srcId="{6C9F8877-5917-4497-BF8A-8D02F97E3111}" destId="{CFFF010D-43DA-45B8-ADB4-079F4AE4B4D6}" srcOrd="0" destOrd="0" presId="urn:microsoft.com/office/officeart/2005/8/layout/hList1"/>
    <dgm:cxn modelId="{9771D0C7-47C8-4931-9374-7C0F0EB0233B}" type="presOf" srcId="{EC88E033-8E81-4974-B1A0-C7B7E8211A61}" destId="{CFFF010D-43DA-45B8-ADB4-079F4AE4B4D6}" srcOrd="0" destOrd="1" presId="urn:microsoft.com/office/officeart/2005/8/layout/hList1"/>
    <dgm:cxn modelId="{9CE2690C-D7CF-4B42-B3D0-94B59689D49B}" srcId="{7F9775CF-5375-45FE-9312-C06A82D47689}" destId="{A9724887-D8F4-454B-BFEC-8063E7688611}" srcOrd="1" destOrd="0" parTransId="{3212C6DD-3810-48F0-92B7-25691CF38C91}" sibTransId="{B631B113-4411-4569-8AE7-FD0511786A98}"/>
    <dgm:cxn modelId="{D957B9E5-E1EB-492A-BC66-4260C2483465}" type="presOf" srcId="{98CC8124-0BD8-4499-8F82-179CC55916DA}" destId="{17E95676-6DA2-495B-B014-6C930FCB0D2A}" srcOrd="0" destOrd="0" presId="urn:microsoft.com/office/officeart/2005/8/layout/hList1"/>
    <dgm:cxn modelId="{3A7DF42A-B3E3-4F7F-A54C-2ED5AF8C507C}" srcId="{A9724887-D8F4-454B-BFEC-8063E7688611}" destId="{6C9F8877-5917-4497-BF8A-8D02F97E3111}" srcOrd="0" destOrd="0" parTransId="{6B95146A-F2FB-4C0C-8AF6-D88B54183D3E}" sibTransId="{920DF00E-CAE4-497A-A3D6-5EB0AFDC86FF}"/>
    <dgm:cxn modelId="{70E790EE-0F6F-4E58-916B-E247826B3096}" type="presOf" srcId="{0995A190-DD3F-45E4-923D-4BE641EBBACA}" destId="{359DF97C-BB50-4815-949C-41D30B844189}" srcOrd="0" destOrd="4" presId="urn:microsoft.com/office/officeart/2005/8/layout/hList1"/>
    <dgm:cxn modelId="{BE3068E2-05E2-4E34-8D87-85227DDF9168}" type="presOf" srcId="{5DEC4B38-78DC-4C28-991F-CECD00A03C83}" destId="{359DF97C-BB50-4815-949C-41D30B844189}" srcOrd="0" destOrd="3" presId="urn:microsoft.com/office/officeart/2005/8/layout/hList1"/>
    <dgm:cxn modelId="{97C4B781-ABF3-407C-9052-74B89508835B}" type="presOf" srcId="{7F9775CF-5375-45FE-9312-C06A82D47689}" destId="{49CCDD42-AE5C-4F40-BD2A-B9ED8EAA33FC}" srcOrd="0" destOrd="0" presId="urn:microsoft.com/office/officeart/2005/8/layout/hList1"/>
    <dgm:cxn modelId="{96567D11-D8D4-4507-9636-2C8A5EC98880}" srcId="{A9724887-D8F4-454B-BFEC-8063E7688611}" destId="{EC88E033-8E81-4974-B1A0-C7B7E8211A61}" srcOrd="1" destOrd="0" parTransId="{05BFC8C9-4DC9-48E1-B80E-D915D7337D61}" sibTransId="{8F349E9D-C204-48C1-967A-708D6A39CD3B}"/>
    <dgm:cxn modelId="{44353179-F94F-49FE-BD47-9DF41F4ECDCA}" type="presOf" srcId="{D169DFD2-5008-47D1-B24C-0542BD286ADB}" destId="{359DF97C-BB50-4815-949C-41D30B844189}" srcOrd="0" destOrd="2" presId="urn:microsoft.com/office/officeart/2005/8/layout/hList1"/>
    <dgm:cxn modelId="{1F9D2E5C-7C0F-4A32-9C96-9B52E55F6D2C}" type="presOf" srcId="{15EDECAC-73CC-4A6C-9EE1-682C66D77688}" destId="{CFFF010D-43DA-45B8-ADB4-079F4AE4B4D6}" srcOrd="0" destOrd="2" presId="urn:microsoft.com/office/officeart/2005/8/layout/hList1"/>
    <dgm:cxn modelId="{9670BE89-E763-4714-96C0-2B81AF2DA782}" srcId="{A9724887-D8F4-454B-BFEC-8063E7688611}" destId="{F5359068-E448-4801-BB6B-8A6432964FC7}" srcOrd="5" destOrd="0" parTransId="{43EB9C36-0635-42F2-914D-8A8622DE87BF}" sibTransId="{EE6BEA61-84E6-487C-AFD9-DFC8C7CE9521}"/>
    <dgm:cxn modelId="{DD1C6586-EBD6-416D-8F82-08DF58E3DECE}" srcId="{7F9775CF-5375-45FE-9312-C06A82D47689}" destId="{98CC8124-0BD8-4499-8F82-179CC55916DA}" srcOrd="0" destOrd="0" parTransId="{FCC8CFFD-F746-4A8E-8482-483EB4E3313F}" sibTransId="{1A8D1FC4-47AC-4BAB-B798-48609D158CC3}"/>
    <dgm:cxn modelId="{52F4D20B-73DA-40F3-965F-2E4830BEAEE2}" srcId="{98CC8124-0BD8-4499-8F82-179CC55916DA}" destId="{D169DFD2-5008-47D1-B24C-0542BD286ADB}" srcOrd="2" destOrd="0" parTransId="{377BDAF5-4319-4F25-BA9B-3D5389B86356}" sibTransId="{7C6C06A4-27F3-4836-9112-6760F6236067}"/>
    <dgm:cxn modelId="{9AB01270-564B-4D92-8125-B4C40A0218CD}" type="presParOf" srcId="{49CCDD42-AE5C-4F40-BD2A-B9ED8EAA33FC}" destId="{AF9B03D6-26D8-4F4C-8B99-9854CEDE6437}" srcOrd="0" destOrd="0" presId="urn:microsoft.com/office/officeart/2005/8/layout/hList1"/>
    <dgm:cxn modelId="{8FA9A9FA-210F-433E-8FE3-8DA8EA5F468E}" type="presParOf" srcId="{AF9B03D6-26D8-4F4C-8B99-9854CEDE6437}" destId="{17E95676-6DA2-495B-B014-6C930FCB0D2A}" srcOrd="0" destOrd="0" presId="urn:microsoft.com/office/officeart/2005/8/layout/hList1"/>
    <dgm:cxn modelId="{3198640C-4B20-4E63-8ACF-993449B7CA64}" type="presParOf" srcId="{AF9B03D6-26D8-4F4C-8B99-9854CEDE6437}" destId="{359DF97C-BB50-4815-949C-41D30B844189}" srcOrd="1" destOrd="0" presId="urn:microsoft.com/office/officeart/2005/8/layout/hList1"/>
    <dgm:cxn modelId="{D12C91CD-7BFF-45F6-A175-FDE466C85608}" type="presParOf" srcId="{49CCDD42-AE5C-4F40-BD2A-B9ED8EAA33FC}" destId="{C45EF60B-DB5F-4F9E-9F4B-0EF26BA521B9}" srcOrd="1" destOrd="0" presId="urn:microsoft.com/office/officeart/2005/8/layout/hList1"/>
    <dgm:cxn modelId="{1482EB94-224E-408F-82EF-762080FB963A}" type="presParOf" srcId="{49CCDD42-AE5C-4F40-BD2A-B9ED8EAA33FC}" destId="{C7AB7500-F5B1-49B5-856D-4B35711ACDC4}" srcOrd="2" destOrd="0" presId="urn:microsoft.com/office/officeart/2005/8/layout/hList1"/>
    <dgm:cxn modelId="{D06298AD-8015-4AB5-B660-30672C16CA4E}" type="presParOf" srcId="{C7AB7500-F5B1-49B5-856D-4B35711ACDC4}" destId="{766174C3-AEB7-4901-9F42-AA9184CE53A7}" srcOrd="0" destOrd="0" presId="urn:microsoft.com/office/officeart/2005/8/layout/hList1"/>
    <dgm:cxn modelId="{5F4345E1-1A93-42F0-BB14-868BDF694F77}" type="presParOf" srcId="{C7AB7500-F5B1-49B5-856D-4B35711ACDC4}" destId="{CFFF010D-43DA-45B8-ADB4-079F4AE4B4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8/31/2015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74513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 management</a:t>
            </a:r>
          </a:p>
          <a:p>
            <a:r>
              <a:rPr lang="en-US" dirty="0" smtClean="0"/>
              <a:t>Memory management</a:t>
            </a:r>
          </a:p>
          <a:p>
            <a:r>
              <a:rPr lang="en-US" dirty="0" smtClean="0"/>
              <a:t>I/O and Network Management</a:t>
            </a:r>
          </a:p>
          <a:p>
            <a:r>
              <a:rPr lang="en-US" dirty="0" smtClean="0"/>
              <a:t>Protection / Security</a:t>
            </a:r>
          </a:p>
        </p:txBody>
      </p:sp>
      <p:sp>
        <p:nvSpPr>
          <p:cNvPr id="4" name="Slide Number Placeholder 3"/>
          <p:cNvSpPr>
            <a:spLocks noGrp="1"/>
          </p:cNvSpPr>
          <p:nvPr>
            <p:ph type="sldNum" sz="quarter" idx="10"/>
          </p:nvPr>
        </p:nvSpPr>
        <p:spPr/>
        <p:txBody>
          <a:bodyPr/>
          <a:lstStyle/>
          <a:p>
            <a:fld id="{A18D14DE-E488-4898-9DAD-6800464C8727}" type="slidenum">
              <a:rPr lang="en-US" smtClean="0"/>
              <a:pPr/>
              <a:t>15</a:t>
            </a:fld>
            <a:endParaRPr lang="en-US"/>
          </a:p>
        </p:txBody>
      </p:sp>
    </p:spTree>
    <p:extLst>
      <p:ext uri="{BB962C8B-B14F-4D97-AF65-F5344CB8AC3E}">
        <p14:creationId xmlns:p14="http://schemas.microsoft.com/office/powerpoint/2010/main" val="165399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C523A2-24EE-458F-9FF4-EFD65BA11347}" type="datetime1">
              <a:rPr lang="en-US" smtClean="0"/>
              <a:t>8/31/2015</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4E606-2578-4E6A-99C5-DA9B3AF2C6BA}" type="datetime1">
              <a:rPr lang="en-US" smtClean="0"/>
              <a:t>8/31/2015</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721FC6-1773-435F-9DE9-FF67E461D38F}" type="datetime1">
              <a:rPr lang="en-US" smtClean="0"/>
              <a:t>8/31/2015</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4C16BC-65FC-460E-B4B6-21D54248088F}" type="datetime1">
              <a:rPr lang="en-US" smtClean="0"/>
              <a:t>8/31/2015</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A7F04-1A8F-4371-9D1A-E52BFF70EEF4}" type="datetime1">
              <a:rPr lang="en-US" smtClean="0"/>
              <a:t>8/31/2015</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C79E3-CC14-4617-911E-3878F45C8A8F}" type="datetime1">
              <a:rPr lang="en-US" smtClean="0"/>
              <a:t>8/31/2015</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81EFB2-96EC-4A47-9A47-046B33B5A703}" type="datetime1">
              <a:rPr lang="en-US" smtClean="0"/>
              <a:t>8/31/2015</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5B27A6-8F7C-4B78-AEC0-FC294F8D195B}" type="datetime1">
              <a:rPr lang="en-US" smtClean="0"/>
              <a:t>8/31/2015</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C8C5D-296A-4596-9965-57FBCCC32395}" type="datetime1">
              <a:rPr lang="en-US" smtClean="0"/>
              <a:t>8/31/2015</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36369-31D3-4944-9693-765F74D5B6B6}" type="datetime1">
              <a:rPr lang="en-US" smtClean="0"/>
              <a:t>8/31/2015</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D96BC-3BA5-4B00-8C66-5B88FE02058A}" type="datetime1">
              <a:rPr lang="en-US" smtClean="0"/>
              <a:t>8/31/2015</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E0CCF23-F869-4706-8206-09A0F39DBE92}" type="datetime1">
              <a:rPr lang="en-US" smtClean="0"/>
              <a:t>8/31/2015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342900" y="990600"/>
            <a:ext cx="3124200" cy="4763272"/>
          </a:xfrm>
        </p:spPr>
        <p:txBody>
          <a:bodyPr/>
          <a:lstStyle/>
          <a:p>
            <a:r>
              <a:rPr lang="en-US" dirty="0"/>
              <a:t>Operating Systems Architecture</a:t>
            </a:r>
            <a:endParaRPr lang="en-US" b="1" dirty="0" smtClean="0"/>
          </a:p>
        </p:txBody>
      </p:sp>
      <p:sp>
        <p:nvSpPr>
          <p:cNvPr id="4" name="Date Placeholder 3"/>
          <p:cNvSpPr>
            <a:spLocks noGrp="1"/>
          </p:cNvSpPr>
          <p:nvPr>
            <p:ph type="dt" sz="half" idx="10"/>
          </p:nvPr>
        </p:nvSpPr>
        <p:spPr/>
        <p:txBody>
          <a:bodyPr/>
          <a:lstStyle/>
          <a:p>
            <a:fld id="{9BD4EF40-F061-4482-AD15-915C9F809B68}" type="datetime1">
              <a:rPr lang="en-US" smtClean="0"/>
              <a:t>8/31/2015</a:t>
            </a:fld>
            <a:endParaRPr lang="en-US" dirty="0"/>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4" y="6009118"/>
            <a:ext cx="3212926" cy="563842"/>
          </a:xfrm>
          <a:prstGeom prst="rect">
            <a:avLst/>
          </a:prstGeom>
        </p:spPr>
      </p:pic>
      <p:pic>
        <p:nvPicPr>
          <p:cNvPr id="11" name="Picture 2" descr="H:\classes\ist346\Content\comics\The 5th Wave-2007.12.21-os-kernel.gif"/>
          <p:cNvPicPr>
            <a:picLocks noChangeAspect="1" noChangeArrowheads="1"/>
          </p:cNvPicPr>
          <p:nvPr/>
        </p:nvPicPr>
        <p:blipFill>
          <a:blip r:embed="rId4" cstate="print"/>
          <a:srcRect/>
          <a:stretch>
            <a:fillRect/>
          </a:stretch>
        </p:blipFill>
        <p:spPr bwMode="auto">
          <a:xfrm>
            <a:off x="3733801" y="685800"/>
            <a:ext cx="4953000" cy="54483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smtClean="0"/>
              <a:t>For workstations, provides users </a:t>
            </a:r>
            <a:r>
              <a:rPr lang="en-US" altLang="en-US" dirty="0"/>
              <a:t>convenience, </a:t>
            </a:r>
            <a:r>
              <a:rPr lang="en-US" altLang="en-US" b="1" dirty="0">
                <a:solidFill>
                  <a:srgbClr val="FF5A00"/>
                </a:solidFill>
              </a:rPr>
              <a:t>ease</a:t>
            </a:r>
            <a:r>
              <a:rPr lang="en-US" altLang="en-US" dirty="0">
                <a:solidFill>
                  <a:srgbClr val="FF5A00"/>
                </a:solidFill>
              </a:rPr>
              <a:t> </a:t>
            </a:r>
            <a:r>
              <a:rPr lang="en-US" altLang="en-US" b="1" dirty="0">
                <a:solidFill>
                  <a:srgbClr val="FF5A00"/>
                </a:solidFill>
              </a:rPr>
              <a:t>of</a:t>
            </a:r>
            <a:r>
              <a:rPr lang="en-US" altLang="en-US" dirty="0">
                <a:solidFill>
                  <a:srgbClr val="FF5A00"/>
                </a:solidFill>
              </a:rPr>
              <a:t> </a:t>
            </a:r>
            <a:r>
              <a:rPr lang="en-US" altLang="en-US" b="1" dirty="0">
                <a:solidFill>
                  <a:srgbClr val="FF5A00"/>
                </a:solidFill>
              </a:rPr>
              <a:t>use</a:t>
            </a:r>
            <a:r>
              <a:rPr lang="en-US" altLang="en-US" b="1" dirty="0">
                <a:solidFill>
                  <a:srgbClr val="3366FF"/>
                </a:solidFill>
              </a:rPr>
              <a:t> </a:t>
            </a:r>
            <a:r>
              <a:rPr lang="en-US" altLang="en-US" dirty="0"/>
              <a:t>and</a:t>
            </a:r>
            <a:r>
              <a:rPr lang="en-US" altLang="en-US" b="1" dirty="0">
                <a:solidFill>
                  <a:srgbClr val="3366FF"/>
                </a:solidFill>
              </a:rPr>
              <a:t> </a:t>
            </a:r>
            <a:r>
              <a:rPr lang="en-US" altLang="en-US" b="1" dirty="0">
                <a:solidFill>
                  <a:srgbClr val="FF5A00"/>
                </a:solidFill>
              </a:rPr>
              <a:t>good performance </a:t>
            </a:r>
          </a:p>
          <a:p>
            <a:r>
              <a:rPr lang="en-US" altLang="en-US" dirty="0" smtClean="0"/>
              <a:t>For </a:t>
            </a:r>
            <a:r>
              <a:rPr lang="en-US" altLang="en-US" dirty="0"/>
              <a:t>shared </a:t>
            </a:r>
            <a:r>
              <a:rPr lang="en-US" altLang="en-US" dirty="0" smtClean="0"/>
              <a:t>computers </a:t>
            </a:r>
            <a:r>
              <a:rPr lang="en-US" altLang="en-US" dirty="0"/>
              <a:t>such as </a:t>
            </a:r>
            <a:r>
              <a:rPr lang="en-US" altLang="en-US" b="1" dirty="0" smtClean="0">
                <a:solidFill>
                  <a:srgbClr val="FF5A00"/>
                </a:solidFill>
              </a:rPr>
              <a:t>mainframes</a:t>
            </a:r>
            <a:r>
              <a:rPr lang="en-US" altLang="en-US" dirty="0" smtClean="0"/>
              <a:t> </a:t>
            </a:r>
            <a:r>
              <a:rPr lang="en-US" altLang="en-US" dirty="0"/>
              <a:t>or </a:t>
            </a:r>
            <a:r>
              <a:rPr lang="en-US" altLang="en-US" b="1" dirty="0" smtClean="0">
                <a:solidFill>
                  <a:srgbClr val="FF5A00"/>
                </a:solidFill>
              </a:rPr>
              <a:t>servers</a:t>
            </a:r>
            <a:r>
              <a:rPr lang="en-US" altLang="en-US" dirty="0" smtClean="0"/>
              <a:t> it must keep all users happy</a:t>
            </a:r>
            <a:endParaRPr lang="en-US" altLang="en-US" dirty="0"/>
          </a:p>
          <a:p>
            <a:r>
              <a:rPr lang="en-US" altLang="en-US" dirty="0"/>
              <a:t>Users of dedicate systems such as </a:t>
            </a:r>
            <a:r>
              <a:rPr lang="en-US" altLang="en-US" b="1" dirty="0">
                <a:solidFill>
                  <a:srgbClr val="FF5A00"/>
                </a:solidFill>
              </a:rPr>
              <a:t>workstations</a:t>
            </a:r>
            <a:r>
              <a:rPr lang="en-US" altLang="en-US" dirty="0"/>
              <a:t> have dedicated resources but frequently use shared resources from </a:t>
            </a:r>
            <a:r>
              <a:rPr lang="en-US" altLang="en-US" b="1" dirty="0">
                <a:solidFill>
                  <a:srgbClr val="FF5A00"/>
                </a:solidFill>
              </a:rPr>
              <a:t>servers</a:t>
            </a:r>
          </a:p>
          <a:p>
            <a:r>
              <a:rPr lang="en-US" altLang="en-US" dirty="0">
                <a:solidFill>
                  <a:srgbClr val="000000"/>
                </a:solidFill>
              </a:rPr>
              <a:t>Handheld computers are resource poor, </a:t>
            </a:r>
            <a:r>
              <a:rPr lang="en-US" altLang="en-US" dirty="0" smtClean="0">
                <a:solidFill>
                  <a:srgbClr val="000000"/>
                </a:solidFill>
              </a:rPr>
              <a:t>so optimized </a:t>
            </a:r>
            <a:r>
              <a:rPr lang="en-US" altLang="en-US" dirty="0">
                <a:solidFill>
                  <a:srgbClr val="000000"/>
                </a:solidFill>
              </a:rPr>
              <a:t>for usability and battery life</a:t>
            </a:r>
          </a:p>
          <a:p>
            <a:r>
              <a:rPr lang="en-US" altLang="en-US" dirty="0">
                <a:solidFill>
                  <a:srgbClr val="000000"/>
                </a:solidFill>
              </a:rPr>
              <a:t>Some computers have little or no user interface, such as embedded computers in devices and automobiles</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10</a:t>
            </a:fld>
            <a:endParaRPr lang="en-US" dirty="0"/>
          </a:p>
        </p:txBody>
      </p:sp>
      <p:sp>
        <p:nvSpPr>
          <p:cNvPr id="6" name="Title 5"/>
          <p:cNvSpPr>
            <a:spLocks noGrp="1"/>
          </p:cNvSpPr>
          <p:nvPr>
            <p:ph type="title"/>
          </p:nvPr>
        </p:nvSpPr>
        <p:spPr/>
        <p:txBody>
          <a:bodyPr/>
          <a:lstStyle/>
          <a:p>
            <a:r>
              <a:rPr lang="en-US" altLang="en-US" dirty="0"/>
              <a:t>What Operating Systems Do</a:t>
            </a:r>
            <a:endParaRPr lang="en-US" dirty="0"/>
          </a:p>
        </p:txBody>
      </p:sp>
    </p:spTree>
    <p:extLst>
      <p:ext uri="{BB962C8B-B14F-4D97-AF65-F5344CB8AC3E}">
        <p14:creationId xmlns:p14="http://schemas.microsoft.com/office/powerpoint/2010/main" val="335614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smtClean="0"/>
              <a:t>It’s a </a:t>
            </a:r>
            <a:r>
              <a:rPr lang="en-US" altLang="en-US" b="1" dirty="0">
                <a:solidFill>
                  <a:srgbClr val="FF5A00"/>
                </a:solidFill>
              </a:rPr>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smtClean="0"/>
              <a:t>It’s a </a:t>
            </a:r>
            <a:r>
              <a:rPr lang="en-US" altLang="en-US" b="1" dirty="0">
                <a:solidFill>
                  <a:srgbClr val="FF5A00"/>
                </a:solidFill>
              </a:rPr>
              <a:t>control program</a:t>
            </a:r>
          </a:p>
          <a:p>
            <a:pPr lvl="1"/>
            <a:r>
              <a:rPr lang="en-US" altLang="en-US" dirty="0"/>
              <a:t>Controls execution of programs to prevent errors and improper use of the computer</a:t>
            </a:r>
          </a:p>
          <a:p>
            <a:r>
              <a:rPr lang="ja-JP" altLang="en-US" dirty="0" smtClean="0"/>
              <a:t>“</a:t>
            </a:r>
            <a:r>
              <a:rPr lang="en-US" altLang="ja-JP" dirty="0"/>
              <a:t>The one program running at all times on a</a:t>
            </a:r>
            <a:r>
              <a:rPr lang="en-US" altLang="ja-JP" dirty="0" smtClean="0"/>
              <a:t> </a:t>
            </a:r>
            <a:r>
              <a:rPr lang="en-US" altLang="ja-JP" dirty="0"/>
              <a:t>computer</a:t>
            </a:r>
            <a:r>
              <a:rPr lang="ja-JP" altLang="en-US" dirty="0"/>
              <a:t>”</a:t>
            </a:r>
            <a:r>
              <a:rPr lang="en-US" altLang="ja-JP" dirty="0"/>
              <a:t> is the </a:t>
            </a:r>
            <a:r>
              <a:rPr lang="en-US" altLang="ja-JP" b="1" dirty="0">
                <a:solidFill>
                  <a:srgbClr val="FF5A00"/>
                </a:solidFill>
              </a:rPr>
              <a:t>kernel</a:t>
            </a:r>
            <a:r>
              <a:rPr lang="en-US" altLang="ja-JP" dirty="0" smtClean="0"/>
              <a:t>.</a:t>
            </a:r>
            <a:endParaRPr lang="en-US" altLang="ja-JP" dirty="0"/>
          </a:p>
          <a:p>
            <a:r>
              <a:rPr lang="en-US" altLang="ja-JP" dirty="0"/>
              <a:t>Everything else is either</a:t>
            </a:r>
          </a:p>
          <a:p>
            <a:pPr lvl="1"/>
            <a:r>
              <a:rPr lang="en-US" altLang="ja-JP" dirty="0"/>
              <a:t>a system program (ships with the operating system) , or</a:t>
            </a:r>
          </a:p>
          <a:p>
            <a:pPr lvl="1"/>
            <a:r>
              <a:rPr lang="en-US" altLang="ja-JP" dirty="0"/>
              <a:t>an application program.</a:t>
            </a:r>
            <a:endParaRPr lang="en-US" altLang="en-US" dirty="0"/>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11</a:t>
            </a:fld>
            <a:endParaRPr lang="en-US" dirty="0"/>
          </a:p>
        </p:txBody>
      </p:sp>
      <p:sp>
        <p:nvSpPr>
          <p:cNvPr id="6" name="Title 5"/>
          <p:cNvSpPr>
            <a:spLocks noGrp="1"/>
          </p:cNvSpPr>
          <p:nvPr>
            <p:ph type="title"/>
          </p:nvPr>
        </p:nvSpPr>
        <p:spPr/>
        <p:txBody>
          <a:bodyPr/>
          <a:lstStyle/>
          <a:p>
            <a:r>
              <a:rPr lang="en-US" dirty="0" smtClean="0"/>
              <a:t>What is an OS?</a:t>
            </a:r>
            <a:endParaRPr lang="en-US" dirty="0"/>
          </a:p>
        </p:txBody>
      </p:sp>
    </p:spTree>
    <p:extLst>
      <p:ext uri="{BB962C8B-B14F-4D97-AF65-F5344CB8AC3E}">
        <p14:creationId xmlns:p14="http://schemas.microsoft.com/office/powerpoint/2010/main" val="220278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Operating System Architecture</a:t>
            </a:r>
            <a:endParaRPr lang="en-US" dirty="0"/>
          </a:p>
        </p:txBody>
      </p:sp>
      <p:sp>
        <p:nvSpPr>
          <p:cNvPr id="8" name="Text Placeholder 7"/>
          <p:cNvSpPr>
            <a:spLocks noGrp="1"/>
          </p:cNvSpPr>
          <p:nvPr>
            <p:ph type="body" idx="2"/>
          </p:nvPr>
        </p:nvSpPr>
        <p:spPr/>
        <p:txBody>
          <a:bodyPr/>
          <a:lstStyle/>
          <a:p>
            <a:r>
              <a:rPr lang="en-US" dirty="0" smtClean="0"/>
              <a:t>The operating system is an abstraction between the computer hardware and the user.</a:t>
            </a:r>
            <a:endParaRPr lang="en-US" dirty="0"/>
          </a:p>
        </p:txBody>
      </p:sp>
      <p:pic>
        <p:nvPicPr>
          <p:cNvPr id="5" name="Picture 4" descr="Fig01-03"/>
          <p:cNvPicPr>
            <a:picLocks noChangeAspect="1" noChangeArrowheads="1"/>
          </p:cNvPicPr>
          <p:nvPr/>
        </p:nvPicPr>
        <p:blipFill>
          <a:blip r:embed="rId2" cstate="print"/>
          <a:srcRect/>
          <a:stretch>
            <a:fillRect/>
          </a:stretch>
        </p:blipFill>
        <p:spPr bwMode="auto">
          <a:xfrm>
            <a:off x="3276600" y="792080"/>
            <a:ext cx="5791200" cy="5860178"/>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E1227847-C8A6-463C-84FF-33FB7C6A13AC}" type="datetime1">
              <a:rPr lang="en-US" smtClean="0"/>
              <a:t>8/31/2015</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12</a:t>
            </a:fld>
            <a:endParaRPr lang="en-US"/>
          </a:p>
        </p:txBody>
      </p:sp>
    </p:spTree>
    <p:extLst>
      <p:ext uri="{BB962C8B-B14F-4D97-AF65-F5344CB8AC3E}">
        <p14:creationId xmlns:p14="http://schemas.microsoft.com/office/powerpoint/2010/main" val="137881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 Components Of </a:t>
            </a:r>
            <a:br>
              <a:rPr lang="en-US" dirty="0" smtClean="0"/>
            </a:br>
            <a:r>
              <a:rPr lang="en-US" dirty="0" smtClean="0"/>
              <a:t>Modern Operating Systems</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solidFill>
                  <a:srgbClr val="FF5A00"/>
                </a:solidFill>
              </a:rPr>
              <a:t>Boot loader</a:t>
            </a:r>
            <a:r>
              <a:rPr lang="en-US" dirty="0" smtClean="0">
                <a:solidFill>
                  <a:srgbClr val="FF5A00"/>
                </a:solidFill>
              </a:rPr>
              <a:t> </a:t>
            </a:r>
            <a:r>
              <a:rPr lang="en-US" dirty="0" smtClean="0"/>
              <a:t>– a simple program to load the OS from volatile storage at startup.</a:t>
            </a:r>
          </a:p>
          <a:p>
            <a:r>
              <a:rPr lang="en-US" b="1" dirty="0" smtClean="0">
                <a:solidFill>
                  <a:srgbClr val="FF5A00"/>
                </a:solidFill>
              </a:rPr>
              <a:t>Kernel</a:t>
            </a:r>
            <a:r>
              <a:rPr lang="en-US" dirty="0" smtClean="0"/>
              <a:t> – the heart of the OS. Responsible for processes, memory,  protection and devices</a:t>
            </a:r>
          </a:p>
          <a:p>
            <a:r>
              <a:rPr lang="en-US" b="1" dirty="0" smtClean="0">
                <a:solidFill>
                  <a:srgbClr val="FF5A00"/>
                </a:solidFill>
              </a:rPr>
              <a:t>File System </a:t>
            </a:r>
            <a:r>
              <a:rPr lang="en-US" dirty="0" smtClean="0"/>
              <a:t>– an abstraction for the storage of data on disk.</a:t>
            </a:r>
          </a:p>
          <a:p>
            <a:r>
              <a:rPr lang="en-US" b="1" dirty="0" smtClean="0">
                <a:solidFill>
                  <a:srgbClr val="FF5A00"/>
                </a:solidFill>
              </a:rPr>
              <a:t>Network Stack</a:t>
            </a:r>
            <a:r>
              <a:rPr lang="en-US" dirty="0" smtClean="0">
                <a:solidFill>
                  <a:srgbClr val="FF5A00"/>
                </a:solidFill>
              </a:rPr>
              <a:t> </a:t>
            </a:r>
            <a:r>
              <a:rPr lang="en-US" dirty="0" smtClean="0"/>
              <a:t>– an implementation of network protocols for computer to computer communication</a:t>
            </a:r>
          </a:p>
          <a:p>
            <a:r>
              <a:rPr lang="en-US" b="1" dirty="0" smtClean="0">
                <a:solidFill>
                  <a:srgbClr val="FF5A00"/>
                </a:solidFill>
              </a:rPr>
              <a:t>Services</a:t>
            </a:r>
            <a:r>
              <a:rPr lang="en-US" dirty="0" smtClean="0"/>
              <a:t> – background process to support basic operation.</a:t>
            </a:r>
            <a:endParaRPr lang="en-US" b="1" dirty="0" smtClean="0"/>
          </a:p>
          <a:p>
            <a:r>
              <a:rPr lang="en-US" b="1" dirty="0" smtClean="0">
                <a:solidFill>
                  <a:srgbClr val="FF5A00"/>
                </a:solidFill>
              </a:rPr>
              <a:t>UI</a:t>
            </a:r>
            <a:r>
              <a:rPr lang="en-US" dirty="0" smtClean="0">
                <a:solidFill>
                  <a:srgbClr val="FF5A00"/>
                </a:solidFill>
              </a:rPr>
              <a:t> </a:t>
            </a:r>
            <a:r>
              <a:rPr lang="en-US" dirty="0" smtClean="0"/>
              <a:t>– allows users to interact with the OS. There are command shells like bash or cmd.exe as well as graphical user interface shells, like explorer or finder.</a:t>
            </a:r>
            <a:endParaRPr lang="en-US" dirty="0"/>
          </a:p>
        </p:txBody>
      </p:sp>
      <p:sp>
        <p:nvSpPr>
          <p:cNvPr id="4" name="Date Placeholder 3"/>
          <p:cNvSpPr>
            <a:spLocks noGrp="1"/>
          </p:cNvSpPr>
          <p:nvPr>
            <p:ph type="dt" sz="half" idx="10"/>
          </p:nvPr>
        </p:nvSpPr>
        <p:spPr/>
        <p:txBody>
          <a:bodyPr/>
          <a:lstStyle/>
          <a:p>
            <a:fld id="{31346382-9CB9-4A7F-886F-D89288D106B0}" type="datetime1">
              <a:rPr lang="en-US" smtClean="0"/>
              <a:t>8/31/2015</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145821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smtClean="0"/>
              <a:t>A </a:t>
            </a:r>
            <a:r>
              <a:rPr lang="en-US" altLang="en-US" b="1" dirty="0">
                <a:solidFill>
                  <a:srgbClr val="FF5A00"/>
                </a:solidFill>
              </a:rPr>
              <a:t>b</a:t>
            </a:r>
            <a:r>
              <a:rPr lang="en-US" altLang="en-US" b="1" dirty="0" smtClean="0">
                <a:solidFill>
                  <a:srgbClr val="FF5A00"/>
                </a:solidFill>
              </a:rPr>
              <a:t>ootstrap program</a:t>
            </a:r>
            <a:r>
              <a:rPr lang="en-US" altLang="en-US" dirty="0"/>
              <a:t> </a:t>
            </a:r>
            <a:r>
              <a:rPr lang="en-US" altLang="en-US" dirty="0" smtClean="0"/>
              <a:t>is </a:t>
            </a:r>
            <a:r>
              <a:rPr lang="en-US" altLang="en-US" dirty="0"/>
              <a:t>loaded at power-up or </a:t>
            </a:r>
            <a:r>
              <a:rPr lang="en-US" altLang="en-US" dirty="0" smtClean="0"/>
              <a:t>restart</a:t>
            </a:r>
            <a:endParaRPr lang="en-US" altLang="en-US" dirty="0"/>
          </a:p>
          <a:p>
            <a:pPr lvl="1"/>
            <a:r>
              <a:rPr lang="en-US" altLang="en-US" dirty="0"/>
              <a:t>Typically stored in ROM or EPROM, generally known as </a:t>
            </a:r>
            <a:r>
              <a:rPr lang="en-US" altLang="en-US" b="1" dirty="0" smtClean="0">
                <a:solidFill>
                  <a:srgbClr val="FF5A00"/>
                </a:solidFill>
              </a:rPr>
              <a:t>firmware</a:t>
            </a:r>
            <a:r>
              <a:rPr lang="en-US" altLang="en-US" b="1" dirty="0">
                <a:solidFill>
                  <a:srgbClr val="FF5A00"/>
                </a:solidFill>
              </a:rPr>
              <a:t> </a:t>
            </a:r>
            <a:r>
              <a:rPr lang="en-US" altLang="en-US" b="1" dirty="0" smtClean="0">
                <a:solidFill>
                  <a:srgbClr val="FF5A00"/>
                </a:solidFill>
              </a:rPr>
              <a:t>or BIOS</a:t>
            </a:r>
            <a:endParaRPr lang="en-US" altLang="en-US" b="1" dirty="0">
              <a:solidFill>
                <a:srgbClr val="FF5A00"/>
              </a:solidFill>
            </a:endParaRPr>
          </a:p>
          <a:p>
            <a:pPr lvl="1"/>
            <a:r>
              <a:rPr lang="en-US" altLang="en-US" dirty="0"/>
              <a:t>Initializes all aspects of </a:t>
            </a:r>
            <a:r>
              <a:rPr lang="en-US" altLang="en-US" dirty="0" smtClean="0"/>
              <a:t>system (hardware)</a:t>
            </a:r>
            <a:endParaRPr lang="en-US" altLang="en-US" dirty="0"/>
          </a:p>
          <a:p>
            <a:pPr lvl="1"/>
            <a:r>
              <a:rPr lang="en-US" altLang="en-US" dirty="0" smtClean="0"/>
              <a:t>Loads </a:t>
            </a:r>
            <a:r>
              <a:rPr lang="en-US" altLang="en-US" dirty="0"/>
              <a:t>operating system kernel and starts </a:t>
            </a:r>
            <a:r>
              <a:rPr lang="en-US" altLang="en-US" dirty="0" smtClean="0"/>
              <a:t>execution</a:t>
            </a:r>
          </a:p>
          <a:p>
            <a:pPr lvl="1"/>
            <a:endParaRPr lang="en-US" altLang="en-US" dirty="0"/>
          </a:p>
          <a:p>
            <a:r>
              <a:rPr lang="en-US" altLang="en-US" dirty="0" smtClean="0"/>
              <a:t>The kernel takes over and loads the rest of the Operation System.</a:t>
            </a:r>
          </a:p>
          <a:p>
            <a:pPr lvl="1"/>
            <a:r>
              <a:rPr lang="en-US" altLang="en-US" dirty="0" smtClean="0"/>
              <a:t>The kernel continues to provide a connection between the application software and the hardware fro this point forward.</a:t>
            </a:r>
            <a:endParaRPr lang="en-US" altLang="en-US" dirty="0"/>
          </a:p>
          <a:p>
            <a:endParaRPr lang="en-US" dirty="0"/>
          </a:p>
        </p:txBody>
      </p:sp>
      <p:sp>
        <p:nvSpPr>
          <p:cNvPr id="5" name="Date Placeholder 4"/>
          <p:cNvSpPr>
            <a:spLocks noGrp="1"/>
          </p:cNvSpPr>
          <p:nvPr>
            <p:ph type="dt" sz="half" idx="10"/>
          </p:nvPr>
        </p:nvSpPr>
        <p:spPr/>
        <p:txBody>
          <a:bodyPr/>
          <a:lstStyle/>
          <a:p>
            <a:fld id="{66636369-31D3-4944-9693-765F74D5B6B6}" type="datetime1">
              <a:rPr lang="en-US" smtClean="0"/>
              <a:t>8/31/2015</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14</a:t>
            </a:fld>
            <a:endParaRPr lang="en-US"/>
          </a:p>
        </p:txBody>
      </p:sp>
      <p:sp>
        <p:nvSpPr>
          <p:cNvPr id="8" name="Title 7"/>
          <p:cNvSpPr>
            <a:spLocks noGrp="1"/>
          </p:cNvSpPr>
          <p:nvPr>
            <p:ph type="title"/>
          </p:nvPr>
        </p:nvSpPr>
        <p:spPr/>
        <p:txBody>
          <a:bodyPr/>
          <a:lstStyle/>
          <a:p>
            <a:r>
              <a:rPr lang="en-US" dirty="0" smtClean="0"/>
              <a:t>Startup</a:t>
            </a:r>
            <a:endParaRPr lang="en-US" dirty="0"/>
          </a:p>
        </p:txBody>
      </p:sp>
    </p:spTree>
    <p:extLst>
      <p:ext uri="{BB962C8B-B14F-4D97-AF65-F5344CB8AC3E}">
        <p14:creationId xmlns:p14="http://schemas.microsoft.com/office/powerpoint/2010/main" val="194387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762000"/>
          </a:xfrm>
        </p:spPr>
        <p:txBody>
          <a:bodyPr/>
          <a:lstStyle/>
          <a:p>
            <a:r>
              <a:rPr lang="en-US" dirty="0" smtClean="0"/>
              <a:t>The Key OS Kernel Responsibilities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007252407"/>
              </p:ext>
            </p:extLst>
          </p:nvPr>
        </p:nvGraphicFramePr>
        <p:xfrm>
          <a:off x="457200" y="1387475"/>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p:cNvSpPr>
            <a:spLocks noGrp="1"/>
          </p:cNvSpPr>
          <p:nvPr>
            <p:ph type="dt" sz="half" idx="10"/>
          </p:nvPr>
        </p:nvSpPr>
        <p:spPr/>
        <p:txBody>
          <a:bodyPr/>
          <a:lstStyle/>
          <a:p>
            <a:fld id="{1961C168-11B8-45C4-90F8-50A82D02BEF3}" type="datetime1">
              <a:rPr lang="en-US" smtClean="0"/>
              <a:t>8/31/2015</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2464341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b="1" dirty="0">
                <a:solidFill>
                  <a:srgbClr val="FF5A00"/>
                </a:solidFill>
              </a:rPr>
              <a:t>Dual-mode</a:t>
            </a:r>
            <a:r>
              <a:rPr lang="en-US" altLang="en-US" b="1" dirty="0">
                <a:solidFill>
                  <a:srgbClr val="3366FF"/>
                </a:solidFill>
              </a:rPr>
              <a:t> </a:t>
            </a:r>
            <a:r>
              <a:rPr lang="en-US" altLang="en-US" dirty="0" smtClean="0"/>
              <a:t>operations </a:t>
            </a:r>
            <a:r>
              <a:rPr lang="en-US" altLang="en-US" dirty="0"/>
              <a:t>allows </a:t>
            </a:r>
            <a:r>
              <a:rPr lang="en-US" altLang="en-US" dirty="0" smtClean="0"/>
              <a:t>an OS </a:t>
            </a:r>
            <a:r>
              <a:rPr lang="en-US" altLang="en-US" dirty="0"/>
              <a:t>to protect itself and other system components</a:t>
            </a:r>
          </a:p>
          <a:p>
            <a:pPr lvl="1">
              <a:lnSpc>
                <a:spcPct val="90000"/>
              </a:lnSpc>
            </a:pPr>
            <a:endParaRPr lang="en-US" altLang="en-US" dirty="0" smtClean="0"/>
          </a:p>
          <a:p>
            <a:pPr lvl="1">
              <a:lnSpc>
                <a:spcPct val="90000"/>
              </a:lnSpc>
            </a:pPr>
            <a:r>
              <a:rPr lang="en-US" altLang="en-US" dirty="0" smtClean="0"/>
              <a:t>Two modes are </a:t>
            </a:r>
            <a:r>
              <a:rPr lang="en-US" altLang="en-US" b="1" dirty="0" smtClean="0">
                <a:solidFill>
                  <a:srgbClr val="FF5A00"/>
                </a:solidFill>
              </a:rPr>
              <a:t>User </a:t>
            </a:r>
            <a:r>
              <a:rPr lang="en-US" altLang="en-US" b="1" dirty="0">
                <a:solidFill>
                  <a:srgbClr val="FF5A00"/>
                </a:solidFill>
              </a:rPr>
              <a:t>mode</a:t>
            </a:r>
            <a:r>
              <a:rPr lang="en-US" altLang="en-US" b="1" dirty="0"/>
              <a:t> </a:t>
            </a:r>
            <a:r>
              <a:rPr lang="en-US" altLang="en-US" dirty="0"/>
              <a:t>and</a:t>
            </a:r>
            <a:r>
              <a:rPr lang="en-US" altLang="en-US" b="1" dirty="0"/>
              <a:t> </a:t>
            </a:r>
            <a:r>
              <a:rPr lang="en-US" altLang="en-US" b="1" dirty="0">
                <a:solidFill>
                  <a:srgbClr val="FF5A00"/>
                </a:solidFill>
              </a:rPr>
              <a:t>kernel mode</a:t>
            </a:r>
            <a:r>
              <a:rPr lang="en-US" altLang="en-US" b="1" dirty="0"/>
              <a:t> </a:t>
            </a:r>
          </a:p>
          <a:p>
            <a:pPr lvl="2">
              <a:lnSpc>
                <a:spcPct val="90000"/>
              </a:lnSpc>
            </a:pPr>
            <a:r>
              <a:rPr lang="en-US" altLang="en-US" dirty="0" smtClean="0"/>
              <a:t>Provides </a:t>
            </a:r>
            <a:r>
              <a:rPr lang="en-US" altLang="en-US" dirty="0"/>
              <a:t>ability to distinguish when system is running user code or kernel code</a:t>
            </a:r>
          </a:p>
          <a:p>
            <a:pPr lvl="2">
              <a:lnSpc>
                <a:spcPct val="90000"/>
              </a:lnSpc>
            </a:pPr>
            <a:r>
              <a:rPr lang="en-US" altLang="en-US" dirty="0"/>
              <a:t>Some instructions designated as </a:t>
            </a:r>
            <a:r>
              <a:rPr lang="en-US" altLang="en-US" b="1" dirty="0">
                <a:solidFill>
                  <a:srgbClr val="FF5A00"/>
                </a:solidFill>
              </a:rPr>
              <a:t>privileged</a:t>
            </a:r>
            <a:r>
              <a:rPr lang="en-US" altLang="en-US" dirty="0"/>
              <a:t>, only executable in kernel mode</a:t>
            </a:r>
          </a:p>
          <a:p>
            <a:pPr lvl="2">
              <a:lnSpc>
                <a:spcPct val="90000"/>
              </a:lnSpc>
            </a:pPr>
            <a:r>
              <a:rPr lang="en-US" altLang="en-US" dirty="0"/>
              <a:t>System call changes mode to kernel, return from call resets it to user</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16</a:t>
            </a:fld>
            <a:endParaRPr lang="en-US" dirty="0"/>
          </a:p>
        </p:txBody>
      </p:sp>
      <p:sp>
        <p:nvSpPr>
          <p:cNvPr id="6" name="Title 5"/>
          <p:cNvSpPr>
            <a:spLocks noGrp="1"/>
          </p:cNvSpPr>
          <p:nvPr>
            <p:ph type="title"/>
          </p:nvPr>
        </p:nvSpPr>
        <p:spPr/>
        <p:txBody>
          <a:bodyPr/>
          <a:lstStyle/>
          <a:p>
            <a:r>
              <a:rPr lang="en-US" dirty="0" smtClean="0"/>
              <a:t>Operating Systems Operations</a:t>
            </a:r>
            <a:endParaRPr lang="en-US" dirty="0"/>
          </a:p>
        </p:txBody>
      </p:sp>
      <p:pic>
        <p:nvPicPr>
          <p:cNvPr id="7" name="Picture 2" descr="http://upload.wikimedia.org/wikipedia/commons/thumb/8/8f/Kernel_Layout.svg/220px-Kernel_Layou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56185"/>
            <a:ext cx="2408619"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6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90000"/>
              </a:lnSpc>
            </a:pPr>
            <a:r>
              <a:rPr lang="en-US" altLang="en-US" dirty="0"/>
              <a:t>A process is a program in execution. It is a unit of work within the system. </a:t>
            </a:r>
            <a:r>
              <a:rPr lang="en-US" altLang="en-US" dirty="0" smtClean="0"/>
              <a:t>A program </a:t>
            </a:r>
            <a:r>
              <a:rPr lang="en-US" altLang="en-US" dirty="0"/>
              <a:t>is a </a:t>
            </a:r>
            <a:r>
              <a:rPr lang="en-US" altLang="en-US" b="1" i="1" dirty="0">
                <a:solidFill>
                  <a:srgbClr val="FF5A00"/>
                </a:solidFill>
              </a:rPr>
              <a:t>passive entity</a:t>
            </a:r>
            <a:r>
              <a:rPr lang="en-US" altLang="en-US" dirty="0"/>
              <a:t>, </a:t>
            </a:r>
            <a:r>
              <a:rPr lang="en-US" altLang="en-US" dirty="0" smtClean="0"/>
              <a:t>a process </a:t>
            </a:r>
            <a:r>
              <a:rPr lang="en-US" altLang="en-US" dirty="0"/>
              <a:t>is </a:t>
            </a:r>
            <a:r>
              <a:rPr lang="en-US" altLang="en-US" dirty="0">
                <a:solidFill>
                  <a:srgbClr val="000000"/>
                </a:solidFill>
              </a:rPr>
              <a:t>an </a:t>
            </a:r>
            <a:r>
              <a:rPr lang="en-US" altLang="en-US" b="1" i="1" dirty="0">
                <a:solidFill>
                  <a:srgbClr val="FF5A00"/>
                </a:solidFill>
              </a:rPr>
              <a:t>active entity</a:t>
            </a:r>
            <a:r>
              <a:rPr lang="en-US" altLang="en-US" dirty="0"/>
              <a:t>.</a:t>
            </a:r>
          </a:p>
          <a:p>
            <a:pPr>
              <a:lnSpc>
                <a:spcPct val="90000"/>
              </a:lnSpc>
            </a:pPr>
            <a:endParaRPr lang="en-US" altLang="en-US" dirty="0" smtClean="0"/>
          </a:p>
          <a:p>
            <a:pPr>
              <a:lnSpc>
                <a:spcPct val="90000"/>
              </a:lnSpc>
            </a:pPr>
            <a:r>
              <a:rPr lang="en-US" altLang="en-US" dirty="0" smtClean="0"/>
              <a:t>A process </a:t>
            </a:r>
            <a:r>
              <a:rPr lang="en-US" altLang="en-US" dirty="0"/>
              <a:t>needs resources to accomplish its task</a:t>
            </a:r>
          </a:p>
          <a:p>
            <a:pPr lvl="1">
              <a:lnSpc>
                <a:spcPct val="90000"/>
              </a:lnSpc>
            </a:pPr>
            <a:r>
              <a:rPr lang="en-US" altLang="en-US" dirty="0"/>
              <a:t>CPU, memory, I/O, files</a:t>
            </a:r>
          </a:p>
          <a:p>
            <a:pPr lvl="1">
              <a:lnSpc>
                <a:spcPct val="90000"/>
              </a:lnSpc>
            </a:pPr>
            <a:r>
              <a:rPr lang="en-US" altLang="en-US" dirty="0"/>
              <a:t>Initialization </a:t>
            </a:r>
            <a:r>
              <a:rPr lang="en-US" altLang="en-US" dirty="0" smtClean="0"/>
              <a:t>data</a:t>
            </a:r>
          </a:p>
          <a:p>
            <a:endParaRPr lang="en-US" dirty="0" smtClean="0"/>
          </a:p>
          <a:p>
            <a:r>
              <a:rPr lang="en-US" dirty="0" smtClean="0"/>
              <a:t>Handling </a:t>
            </a:r>
            <a:r>
              <a:rPr lang="en-US" dirty="0"/>
              <a:t>programs in initialization, execution, and termination</a:t>
            </a:r>
          </a:p>
          <a:p>
            <a:pPr lvl="1"/>
            <a:r>
              <a:rPr lang="en-US" dirty="0"/>
              <a:t>Task scheduling</a:t>
            </a:r>
          </a:p>
          <a:p>
            <a:pPr lvl="1"/>
            <a:r>
              <a:rPr lang="en-US" dirty="0"/>
              <a:t>Program Execution / Termination</a:t>
            </a:r>
          </a:p>
          <a:p>
            <a:pPr lvl="1">
              <a:lnSpc>
                <a:spcPct val="90000"/>
              </a:lnSpc>
            </a:pPr>
            <a:endParaRPr lang="en-US" altLang="en-US" dirty="0"/>
          </a:p>
          <a:p>
            <a:pPr>
              <a:lnSpc>
                <a:spcPct val="90000"/>
              </a:lnSpc>
            </a:pPr>
            <a:r>
              <a:rPr lang="en-US" altLang="en-US" dirty="0"/>
              <a:t>Process termination </a:t>
            </a:r>
            <a:r>
              <a:rPr lang="en-US" altLang="en-US" dirty="0" smtClean="0"/>
              <a:t>reclaims any </a:t>
            </a:r>
            <a:r>
              <a:rPr lang="en-US" altLang="en-US" dirty="0"/>
              <a:t>reusable resources</a:t>
            </a:r>
          </a:p>
          <a:p>
            <a:pPr>
              <a:lnSpc>
                <a:spcPct val="90000"/>
              </a:lnSpc>
            </a:pPr>
            <a:endParaRPr lang="en-US" altLang="en-US" dirty="0" smtClean="0"/>
          </a:p>
          <a:p>
            <a:pPr>
              <a:lnSpc>
                <a:spcPct val="90000"/>
              </a:lnSpc>
            </a:pPr>
            <a:r>
              <a:rPr lang="en-US" altLang="en-US" dirty="0" smtClean="0"/>
              <a:t>Single-threaded processes have </a:t>
            </a:r>
            <a:r>
              <a:rPr lang="en-US" altLang="en-US" dirty="0"/>
              <a:t>one </a:t>
            </a:r>
            <a:r>
              <a:rPr lang="en-US" altLang="en-US" b="1" dirty="0">
                <a:solidFill>
                  <a:srgbClr val="FF5A00"/>
                </a:solidFill>
              </a:rPr>
              <a:t>program counter</a:t>
            </a:r>
            <a:r>
              <a:rPr lang="en-US" altLang="en-US" sz="2000" b="1" dirty="0"/>
              <a:t>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endParaRPr lang="en-US" altLang="en-US" dirty="0" smtClean="0"/>
          </a:p>
          <a:p>
            <a:pPr>
              <a:lnSpc>
                <a:spcPct val="90000"/>
              </a:lnSpc>
            </a:pPr>
            <a:r>
              <a:rPr lang="en-US" altLang="en-US" dirty="0" smtClean="0"/>
              <a:t>Multi-threaded processes have </a:t>
            </a:r>
            <a:r>
              <a:rPr lang="en-US" altLang="en-US" dirty="0"/>
              <a:t>one program counter per thread</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17</a:t>
            </a:fld>
            <a:endParaRPr lang="en-US" dirty="0"/>
          </a:p>
        </p:txBody>
      </p:sp>
      <p:sp>
        <p:nvSpPr>
          <p:cNvPr id="6" name="Title 5"/>
          <p:cNvSpPr>
            <a:spLocks noGrp="1"/>
          </p:cNvSpPr>
          <p:nvPr>
            <p:ph type="title"/>
          </p:nvPr>
        </p:nvSpPr>
        <p:spPr/>
        <p:txBody>
          <a:bodyPr/>
          <a:lstStyle/>
          <a:p>
            <a:r>
              <a:rPr lang="en-US" dirty="0" smtClean="0"/>
              <a:t>Process Management</a:t>
            </a:r>
            <a:endParaRPr lang="en-US" dirty="0"/>
          </a:p>
        </p:txBody>
      </p:sp>
    </p:spTree>
    <p:extLst>
      <p:ext uri="{BB962C8B-B14F-4D97-AF65-F5344CB8AC3E}">
        <p14:creationId xmlns:p14="http://schemas.microsoft.com/office/powerpoint/2010/main" val="398059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Multitasking / Multiprocessing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solidFill>
                  <a:srgbClr val="FF5A00"/>
                </a:solidFill>
              </a:rPr>
              <a:t>Multitasking</a:t>
            </a:r>
            <a:r>
              <a:rPr lang="en-US" dirty="0"/>
              <a:t> – each application runs as a separate task</a:t>
            </a:r>
          </a:p>
          <a:p>
            <a:r>
              <a:rPr lang="en-US" b="1" dirty="0">
                <a:solidFill>
                  <a:srgbClr val="FF5A00"/>
                </a:solidFill>
              </a:rPr>
              <a:t>Multithreading</a:t>
            </a:r>
            <a:r>
              <a:rPr lang="en-US" dirty="0"/>
              <a:t> – parts of the same application can run as separate tasks (video and image processing)</a:t>
            </a:r>
          </a:p>
          <a:p>
            <a:r>
              <a:rPr lang="en-US" b="1" dirty="0">
                <a:solidFill>
                  <a:srgbClr val="FF5A00"/>
                </a:solidFill>
              </a:rPr>
              <a:t>Multiprocessing</a:t>
            </a:r>
            <a:r>
              <a:rPr lang="en-US" dirty="0"/>
              <a:t> – when a computer has multiple CPUs / Cores, a single running application can thread across cores</a:t>
            </a:r>
            <a:endParaRPr lang="en-US" altLang="en-US" b="1" dirty="0"/>
          </a:p>
          <a:p>
            <a:endParaRPr lang="en-US" altLang="en-US" b="1" dirty="0" smtClean="0">
              <a:solidFill>
                <a:srgbClr val="FF5A00"/>
              </a:solidFill>
            </a:endParaRPr>
          </a:p>
          <a:p>
            <a:r>
              <a:rPr lang="en-US" altLang="en-US" b="1" dirty="0" smtClean="0">
                <a:solidFill>
                  <a:srgbClr val="FF5A00"/>
                </a:solidFill>
              </a:rPr>
              <a:t>Multiprocessor</a:t>
            </a:r>
            <a:r>
              <a:rPr lang="en-US" altLang="en-US" dirty="0" smtClean="0"/>
              <a:t> </a:t>
            </a:r>
            <a:r>
              <a:rPr lang="en-US" altLang="en-US" dirty="0"/>
              <a:t>systems </a:t>
            </a:r>
            <a:r>
              <a:rPr lang="en-US" altLang="en-US" dirty="0" smtClean="0"/>
              <a:t>continue to grow </a:t>
            </a:r>
            <a:r>
              <a:rPr lang="en-US" altLang="en-US" dirty="0"/>
              <a:t>in use and </a:t>
            </a:r>
            <a:r>
              <a:rPr lang="en-US" altLang="en-US" dirty="0" smtClean="0"/>
              <a:t>importance.</a:t>
            </a:r>
            <a:endParaRPr lang="en-US" altLang="en-US" dirty="0"/>
          </a:p>
          <a:p>
            <a:pPr lvl="1"/>
            <a:r>
              <a:rPr lang="en-US" altLang="en-US" dirty="0" smtClean="0"/>
              <a:t>Advantages </a:t>
            </a:r>
            <a:r>
              <a:rPr lang="en-US" altLang="en-US" dirty="0"/>
              <a:t>include:</a:t>
            </a:r>
          </a:p>
          <a:p>
            <a:pPr marL="1200150" lvl="2" indent="-342900">
              <a:buFont typeface="Arial" panose="020B0604020202020204" pitchFamily="34" charset="0"/>
              <a:buAutoNum type="arabicPeriod"/>
            </a:pPr>
            <a:r>
              <a:rPr lang="en-US" altLang="en-US" dirty="0"/>
              <a:t>Increased throughput</a:t>
            </a:r>
          </a:p>
          <a:p>
            <a:pPr marL="1200150" lvl="2" indent="-342900">
              <a:buFont typeface="Arial" panose="020B0604020202020204" pitchFamily="34" charset="0"/>
              <a:buAutoNum type="arabicPeriod"/>
            </a:pPr>
            <a:r>
              <a:rPr lang="en-US" altLang="en-US" dirty="0"/>
              <a:t>Economy of scale</a:t>
            </a:r>
          </a:p>
          <a:p>
            <a:pPr marL="1200150" lvl="2" indent="-342900">
              <a:buFont typeface="Arial" panose="020B0604020202020204" pitchFamily="34" charset="0"/>
              <a:buAutoNum type="arabicPeriod"/>
            </a:pPr>
            <a:r>
              <a:rPr lang="en-US" altLang="en-US" dirty="0"/>
              <a:t>Increased reliability </a:t>
            </a:r>
            <a:r>
              <a:rPr lang="en-US" altLang="en-US" dirty="0" smtClean="0"/>
              <a:t>(fault tolerance)</a:t>
            </a:r>
            <a:endParaRPr lang="en-US" altLang="en-US" dirty="0"/>
          </a:p>
          <a:p>
            <a:pPr lvl="1"/>
            <a:r>
              <a:rPr lang="en-US" altLang="en-US" dirty="0"/>
              <a:t>Two types:</a:t>
            </a:r>
          </a:p>
          <a:p>
            <a:pPr marL="1200150" lvl="2" indent="-342900">
              <a:buFont typeface="Arial" panose="020B0604020202020204" pitchFamily="34" charset="0"/>
              <a:buAutoNum type="arabicPeriod"/>
            </a:pPr>
            <a:r>
              <a:rPr lang="en-US" altLang="en-US" b="1" dirty="0">
                <a:solidFill>
                  <a:srgbClr val="FF5A00"/>
                </a:solidFill>
              </a:rPr>
              <a:t>Asymmetric Multiprocessing</a:t>
            </a:r>
            <a:r>
              <a:rPr lang="en-US" altLang="en-US" b="1" dirty="0"/>
              <a:t> </a:t>
            </a:r>
            <a:r>
              <a:rPr lang="en-US" altLang="en-US" dirty="0"/>
              <a:t>– each processor is assigned a </a:t>
            </a:r>
            <a:r>
              <a:rPr lang="en-US" altLang="en-US" dirty="0" smtClean="0"/>
              <a:t>specific </a:t>
            </a:r>
            <a:r>
              <a:rPr lang="en-US" altLang="en-US" dirty="0"/>
              <a:t>task.</a:t>
            </a:r>
          </a:p>
          <a:p>
            <a:pPr marL="1200150" lvl="2" indent="-342900">
              <a:buFont typeface="Arial" panose="020B0604020202020204" pitchFamily="34" charset="0"/>
              <a:buAutoNum type="arabicPeriod"/>
            </a:pPr>
            <a:r>
              <a:rPr lang="en-US" altLang="en-US" b="1" dirty="0">
                <a:solidFill>
                  <a:srgbClr val="FF5A00"/>
                </a:solidFill>
              </a:rPr>
              <a:t>Symmetric Multiprocessing</a:t>
            </a:r>
            <a:r>
              <a:rPr lang="en-US" altLang="en-US" b="1" dirty="0"/>
              <a:t> </a:t>
            </a:r>
            <a:r>
              <a:rPr lang="en-US" altLang="en-US" dirty="0"/>
              <a:t>– each processor performs all </a:t>
            </a:r>
            <a:r>
              <a:rPr lang="en-US" altLang="en-US" dirty="0" smtClean="0"/>
              <a:t>tasks</a:t>
            </a:r>
            <a:endParaRPr lang="en-US" b="1" dirty="0"/>
          </a:p>
          <a:p>
            <a:endParaRPr lang="en-US" dirty="0"/>
          </a:p>
        </p:txBody>
      </p:sp>
      <p:sp>
        <p:nvSpPr>
          <p:cNvPr id="4" name="Date Placeholder 3"/>
          <p:cNvSpPr>
            <a:spLocks noGrp="1"/>
          </p:cNvSpPr>
          <p:nvPr>
            <p:ph type="dt" sz="half" idx="10"/>
          </p:nvPr>
        </p:nvSpPr>
        <p:spPr/>
        <p:txBody>
          <a:bodyPr/>
          <a:lstStyle/>
          <a:p>
            <a:fld id="{6FCDC5C3-DD3F-4D0E-87C4-44D34CA71B04}" type="datetime1">
              <a:rPr lang="en-US" smtClean="0"/>
              <a:t>8/31/2015</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18</a:t>
            </a:fld>
            <a:endParaRPr lang="en-US" dirty="0"/>
          </a:p>
        </p:txBody>
      </p:sp>
    </p:spTree>
    <p:extLst>
      <p:ext uri="{BB962C8B-B14F-4D97-AF65-F5344CB8AC3E}">
        <p14:creationId xmlns:p14="http://schemas.microsoft.com/office/powerpoint/2010/main" val="3355456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dirty="0"/>
              <a:t>To execute a program all (or part) of the instructions must be in memory</a:t>
            </a:r>
          </a:p>
          <a:p>
            <a:r>
              <a:rPr lang="en-US" altLang="en-US" dirty="0" smtClean="0"/>
              <a:t>All </a:t>
            </a:r>
            <a:r>
              <a:rPr lang="en-US" altLang="en-US" dirty="0"/>
              <a:t>(or part) of the data that is needed by the program must be in memory.</a:t>
            </a:r>
            <a:endParaRPr lang="en-US" altLang="en-US" sz="800" dirty="0"/>
          </a:p>
          <a:p>
            <a:r>
              <a:rPr lang="en-US" altLang="en-US" dirty="0"/>
              <a:t>Memory management determines what is in memory and when</a:t>
            </a:r>
          </a:p>
          <a:p>
            <a:pPr lvl="1"/>
            <a:r>
              <a:rPr lang="en-US" altLang="en-US" dirty="0"/>
              <a:t>Optimizing CPU utilization and computer response to users</a:t>
            </a:r>
            <a:endParaRPr lang="en-US" altLang="en-US" sz="800" dirty="0"/>
          </a:p>
          <a:p>
            <a:r>
              <a:rPr lang="en-US" altLang="en-US" dirty="0"/>
              <a:t>Memory management activities</a:t>
            </a:r>
          </a:p>
          <a:p>
            <a:pPr lvl="1"/>
            <a:r>
              <a:rPr lang="en-US" altLang="en-US" dirty="0" smtClean="0"/>
              <a:t>Keeps </a:t>
            </a:r>
            <a:r>
              <a:rPr lang="en-US" altLang="en-US" dirty="0"/>
              <a:t>track of which parts of memory are currently being used and by </a:t>
            </a:r>
            <a:r>
              <a:rPr lang="en-US" altLang="en-US" dirty="0" smtClean="0"/>
              <a:t>what processes</a:t>
            </a:r>
            <a:endParaRPr lang="en-US" altLang="en-US" dirty="0"/>
          </a:p>
          <a:p>
            <a:pPr lvl="1"/>
            <a:r>
              <a:rPr lang="en-US" altLang="en-US" dirty="0"/>
              <a:t>Deciding which processes </a:t>
            </a:r>
            <a:r>
              <a:rPr lang="en-US" altLang="en-US" dirty="0" smtClean="0"/>
              <a:t>and </a:t>
            </a:r>
            <a:r>
              <a:rPr lang="en-US" altLang="en-US" dirty="0"/>
              <a:t>data to move into and out of memory</a:t>
            </a:r>
          </a:p>
          <a:p>
            <a:pPr lvl="1"/>
            <a:r>
              <a:rPr lang="en-US" altLang="en-US" dirty="0"/>
              <a:t>Allocating and </a:t>
            </a:r>
            <a:r>
              <a:rPr lang="en-US" altLang="en-US" dirty="0" smtClean="0"/>
              <a:t>de-allocating </a:t>
            </a:r>
            <a:r>
              <a:rPr lang="en-US" altLang="en-US" dirty="0"/>
              <a:t>memory space as needed</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19</a:t>
            </a:fld>
            <a:endParaRPr lang="en-US" dirty="0"/>
          </a:p>
        </p:txBody>
      </p:sp>
      <p:sp>
        <p:nvSpPr>
          <p:cNvPr id="6" name="Title 5"/>
          <p:cNvSpPr>
            <a:spLocks noGrp="1"/>
          </p:cNvSpPr>
          <p:nvPr>
            <p:ph type="title"/>
          </p:nvPr>
        </p:nvSpPr>
        <p:spPr/>
        <p:txBody>
          <a:bodyPr/>
          <a:lstStyle/>
          <a:p>
            <a:r>
              <a:rPr lang="en-US" dirty="0" smtClean="0"/>
              <a:t>Memory Management</a:t>
            </a:r>
            <a:endParaRPr lang="en-US" dirty="0"/>
          </a:p>
        </p:txBody>
      </p:sp>
    </p:spTree>
    <p:extLst>
      <p:ext uri="{BB962C8B-B14F-4D97-AF65-F5344CB8AC3E}">
        <p14:creationId xmlns:p14="http://schemas.microsoft.com/office/powerpoint/2010/main" val="8591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Learn about operating systems and what they do</a:t>
            </a:r>
          </a:p>
          <a:p>
            <a:r>
              <a:rPr lang="en-US" dirty="0" smtClean="0"/>
              <a:t>Learn some technical details about how they work</a:t>
            </a:r>
          </a:p>
          <a:p>
            <a:r>
              <a:rPr lang="en-US" dirty="0" smtClean="0"/>
              <a:t>Discuss common tasks operating </a:t>
            </a:r>
            <a:r>
              <a:rPr lang="en-US" dirty="0" smtClean="0"/>
              <a:t>systems</a:t>
            </a:r>
          </a:p>
          <a:p>
            <a:endParaRPr lang="en-US" dirty="0"/>
          </a:p>
          <a:p>
            <a:endParaRPr lang="en-US" dirty="0" smtClean="0"/>
          </a:p>
          <a:p>
            <a:endParaRPr lang="en-US" dirty="0"/>
          </a:p>
          <a:p>
            <a:endParaRPr lang="en-US" dirty="0" smtClean="0"/>
          </a:p>
          <a:p>
            <a:endParaRPr lang="en-US" dirty="0"/>
          </a:p>
          <a:p>
            <a:r>
              <a:rPr lang="en-US" dirty="0" smtClean="0"/>
              <a:t>Before we can discuss Operating Systems, we first need to know…..</a:t>
            </a:r>
            <a:endParaRPr lang="en-US" dirty="0" smtClean="0"/>
          </a:p>
        </p:txBody>
      </p:sp>
      <p:sp>
        <p:nvSpPr>
          <p:cNvPr id="4" name="Date Placeholder 3"/>
          <p:cNvSpPr>
            <a:spLocks noGrp="1"/>
          </p:cNvSpPr>
          <p:nvPr>
            <p:ph type="dt" sz="half" idx="10"/>
          </p:nvPr>
        </p:nvSpPr>
        <p:spPr/>
        <p:txBody>
          <a:bodyPr/>
          <a:lstStyle/>
          <a:p>
            <a:fld id="{7E00F436-6CC1-418F-B42E-CD607DBF83EE}" type="datetime1">
              <a:rPr lang="en-US" smtClean="0"/>
              <a:t>8/31/2015</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1017920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(cont.)</a:t>
            </a:r>
            <a:endParaRPr lang="en-US" dirty="0"/>
          </a:p>
        </p:txBody>
      </p:sp>
      <p:sp>
        <p:nvSpPr>
          <p:cNvPr id="3" name="Content Placeholder 2"/>
          <p:cNvSpPr>
            <a:spLocks noGrp="1"/>
          </p:cNvSpPr>
          <p:nvPr>
            <p:ph sz="quarter" idx="1"/>
          </p:nvPr>
        </p:nvSpPr>
        <p:spPr/>
        <p:txBody>
          <a:bodyPr/>
          <a:lstStyle/>
          <a:p>
            <a:r>
              <a:rPr lang="en-US" b="1" dirty="0" smtClean="0">
                <a:solidFill>
                  <a:srgbClr val="FF5A00"/>
                </a:solidFill>
              </a:rPr>
              <a:t>Virtual memory </a:t>
            </a:r>
            <a:r>
              <a:rPr lang="en-US" dirty="0" smtClean="0"/>
              <a:t>– the presentation of more memory to applications than is available by using disk.</a:t>
            </a:r>
          </a:p>
          <a:p>
            <a:endParaRPr lang="en-US" b="1" dirty="0" smtClean="0">
              <a:solidFill>
                <a:srgbClr val="FF5A00"/>
              </a:solidFill>
            </a:endParaRPr>
          </a:p>
          <a:p>
            <a:r>
              <a:rPr lang="en-US" b="1" dirty="0" smtClean="0">
                <a:solidFill>
                  <a:srgbClr val="FF5A00"/>
                </a:solidFill>
              </a:rPr>
              <a:t>Paging</a:t>
            </a:r>
            <a:r>
              <a:rPr lang="en-US" dirty="0" smtClean="0"/>
              <a:t> – a block of continuous memory of a predetermined size</a:t>
            </a:r>
          </a:p>
          <a:p>
            <a:endParaRPr lang="en-US" b="1" dirty="0" smtClean="0">
              <a:solidFill>
                <a:srgbClr val="FF5A00"/>
              </a:solidFill>
            </a:endParaRPr>
          </a:p>
          <a:p>
            <a:r>
              <a:rPr lang="en-US" b="1" dirty="0" smtClean="0">
                <a:solidFill>
                  <a:srgbClr val="FF5A00"/>
                </a:solidFill>
              </a:rPr>
              <a:t>Page faults</a:t>
            </a:r>
            <a:r>
              <a:rPr lang="en-US" b="1" dirty="0" smtClean="0"/>
              <a:t> </a:t>
            </a:r>
            <a:r>
              <a:rPr lang="en-US" dirty="0" smtClean="0"/>
              <a:t>– occurs when an application accesses a page that has been virtualized to disk and therefore needs to be re-loaded back into memory</a:t>
            </a:r>
          </a:p>
          <a:p>
            <a:endParaRPr lang="en-US" dirty="0"/>
          </a:p>
        </p:txBody>
      </p:sp>
      <p:sp>
        <p:nvSpPr>
          <p:cNvPr id="4" name="Date Placeholder 3"/>
          <p:cNvSpPr>
            <a:spLocks noGrp="1"/>
          </p:cNvSpPr>
          <p:nvPr>
            <p:ph type="dt" sz="half" idx="10"/>
          </p:nvPr>
        </p:nvSpPr>
        <p:spPr/>
        <p:txBody>
          <a:bodyPr/>
          <a:lstStyle/>
          <a:p>
            <a:fld id="{75EF060C-3BEC-4922-B183-0D56B78DB122}" type="datetime1">
              <a:rPr lang="en-US" smtClean="0"/>
              <a:t>8/31/2015</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493508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smtClean="0"/>
              <a:t>The OS provides a uniform</a:t>
            </a:r>
            <a:r>
              <a:rPr lang="en-US" altLang="en-US" dirty="0"/>
              <a:t>, logical view of information storage</a:t>
            </a:r>
          </a:p>
          <a:p>
            <a:pPr lvl="1">
              <a:lnSpc>
                <a:spcPct val="90000"/>
              </a:lnSpc>
            </a:pPr>
            <a:r>
              <a:rPr lang="en-US" altLang="en-US" dirty="0"/>
              <a:t>Abstracts physical </a:t>
            </a:r>
            <a:r>
              <a:rPr lang="en-US" altLang="en-US" dirty="0" smtClean="0"/>
              <a:t>properties </a:t>
            </a:r>
            <a:r>
              <a:rPr lang="en-US" altLang="en-US" dirty="0"/>
              <a:t>to logical storage </a:t>
            </a:r>
            <a:r>
              <a:rPr lang="en-US" altLang="en-US" dirty="0" smtClean="0"/>
              <a:t>unit </a:t>
            </a:r>
            <a:r>
              <a:rPr lang="en-US" altLang="en-US" dirty="0"/>
              <a:t>- </a:t>
            </a:r>
            <a:r>
              <a:rPr lang="en-US" altLang="en-US" dirty="0" smtClean="0"/>
              <a:t>files</a:t>
            </a:r>
            <a:endParaRPr lang="en-US" altLang="en-US" dirty="0"/>
          </a:p>
          <a:p>
            <a:pPr lvl="1">
              <a:lnSpc>
                <a:spcPct val="90000"/>
              </a:lnSpc>
            </a:pPr>
            <a:r>
              <a:rPr lang="en-US" altLang="en-US" dirty="0"/>
              <a:t>Each medium is controlled by device (i.e., disk drive, tape drive)</a:t>
            </a:r>
          </a:p>
          <a:p>
            <a:pPr>
              <a:lnSpc>
                <a:spcPct val="90000"/>
              </a:lnSpc>
            </a:pPr>
            <a:endParaRPr lang="en-US" altLang="en-US" dirty="0" smtClean="0"/>
          </a:p>
          <a:p>
            <a:pPr>
              <a:lnSpc>
                <a:spcPct val="90000"/>
              </a:lnSpc>
            </a:pPr>
            <a:r>
              <a:rPr lang="en-US" altLang="en-US" dirty="0" smtClean="0"/>
              <a:t>File-System </a:t>
            </a:r>
            <a:r>
              <a:rPr lang="en-US" altLang="en-US" dirty="0"/>
              <a:t>management</a:t>
            </a:r>
          </a:p>
          <a:p>
            <a:pPr lvl="1">
              <a:lnSpc>
                <a:spcPct val="90000"/>
              </a:lnSpc>
            </a:pPr>
            <a:r>
              <a:rPr lang="en-US" altLang="en-US" dirty="0" smtClean="0"/>
              <a:t>Organizing of files, usually into </a:t>
            </a:r>
            <a:r>
              <a:rPr lang="en-US" altLang="en-US" dirty="0"/>
              <a:t>directories</a:t>
            </a:r>
          </a:p>
          <a:p>
            <a:pPr lvl="1">
              <a:lnSpc>
                <a:spcPct val="90000"/>
              </a:lnSpc>
            </a:pPr>
            <a:r>
              <a:rPr lang="en-US" altLang="en-US" dirty="0"/>
              <a:t>Access control </a:t>
            </a:r>
            <a:r>
              <a:rPr lang="en-US" altLang="en-US" dirty="0" smtClean="0"/>
              <a:t>to </a:t>
            </a:r>
            <a:r>
              <a:rPr lang="en-US" altLang="en-US" dirty="0"/>
              <a:t>determine who can access </a:t>
            </a:r>
            <a:r>
              <a:rPr lang="en-US" altLang="en-US" dirty="0" smtClean="0"/>
              <a:t>what files</a:t>
            </a:r>
            <a:endParaRPr lang="en-US" altLang="en-US" dirty="0"/>
          </a:p>
          <a:p>
            <a:pPr lvl="1">
              <a:lnSpc>
                <a:spcPct val="90000"/>
              </a:lnSpc>
            </a:pPr>
            <a:r>
              <a:rPr lang="en-US" altLang="en-US" dirty="0"/>
              <a:t>OS activities </a:t>
            </a:r>
            <a:r>
              <a:rPr lang="en-US" altLang="en-US" dirty="0" smtClean="0"/>
              <a:t>include:</a:t>
            </a:r>
            <a:endParaRPr lang="en-US" altLang="en-US" dirty="0"/>
          </a:p>
          <a:p>
            <a:pPr lvl="2">
              <a:lnSpc>
                <a:spcPct val="90000"/>
              </a:lnSpc>
            </a:pPr>
            <a:r>
              <a:rPr lang="en-US" altLang="en-US" dirty="0"/>
              <a:t>Creating and deleting files and directories</a:t>
            </a:r>
          </a:p>
          <a:p>
            <a:pPr lvl="2">
              <a:lnSpc>
                <a:spcPct val="90000"/>
              </a:lnSpc>
            </a:pPr>
            <a:r>
              <a:rPr lang="en-US" altLang="en-US" dirty="0" smtClean="0"/>
              <a:t>Manipulating </a:t>
            </a:r>
            <a:r>
              <a:rPr lang="en-US" altLang="en-US" dirty="0"/>
              <a:t>files and directories</a:t>
            </a:r>
          </a:p>
          <a:p>
            <a:pPr lvl="2">
              <a:lnSpc>
                <a:spcPct val="90000"/>
              </a:lnSpc>
            </a:pPr>
            <a:r>
              <a:rPr lang="en-US" altLang="en-US" dirty="0"/>
              <a:t>Mapping files onto secondary storage</a:t>
            </a:r>
          </a:p>
          <a:p>
            <a:pPr lvl="2">
              <a:lnSpc>
                <a:spcPct val="90000"/>
              </a:lnSpc>
            </a:pPr>
            <a:r>
              <a:rPr lang="en-US" altLang="en-US" dirty="0"/>
              <a:t>Backup files </a:t>
            </a:r>
            <a:r>
              <a:rPr lang="en-US" altLang="en-US" dirty="0" smtClean="0"/>
              <a:t>(locally or to separate, non-volatile storage media)</a:t>
            </a:r>
            <a:endParaRPr lang="en-US" altLang="en-US" dirty="0"/>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21</a:t>
            </a:fld>
            <a:endParaRPr lang="en-US" dirty="0"/>
          </a:p>
        </p:txBody>
      </p:sp>
      <p:sp>
        <p:nvSpPr>
          <p:cNvPr id="6" name="Title 5"/>
          <p:cNvSpPr>
            <a:spLocks noGrp="1"/>
          </p:cNvSpPr>
          <p:nvPr>
            <p:ph type="title"/>
          </p:nvPr>
        </p:nvSpPr>
        <p:spPr/>
        <p:txBody>
          <a:bodyPr/>
          <a:lstStyle/>
          <a:p>
            <a:r>
              <a:rPr lang="en-US" dirty="0" smtClean="0"/>
              <a:t>Storage Management</a:t>
            </a:r>
            <a:endParaRPr lang="en-US" dirty="0"/>
          </a:p>
        </p:txBody>
      </p:sp>
    </p:spTree>
    <p:extLst>
      <p:ext uri="{BB962C8B-B14F-4D97-AF65-F5344CB8AC3E}">
        <p14:creationId xmlns:p14="http://schemas.microsoft.com/office/powerpoint/2010/main" val="241650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and Network Management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solidFill>
                  <a:srgbClr val="FF5A00"/>
                </a:solidFill>
              </a:rPr>
              <a:t>Disk management functions</a:t>
            </a:r>
            <a:r>
              <a:rPr lang="en-US" b="1" dirty="0" smtClean="0"/>
              <a:t> </a:t>
            </a:r>
            <a:r>
              <a:rPr lang="en-US" dirty="0" smtClean="0"/>
              <a:t>such as free space management, storage allocation, de-fragmentation.</a:t>
            </a:r>
          </a:p>
          <a:p>
            <a:r>
              <a:rPr lang="en-US" b="1" dirty="0" smtClean="0">
                <a:solidFill>
                  <a:srgbClr val="FF5A00"/>
                </a:solidFill>
              </a:rPr>
              <a:t>Hardware Devices</a:t>
            </a:r>
            <a:r>
              <a:rPr lang="en-US" dirty="0" smtClean="0"/>
              <a:t> – Device drivers provide an interface for interaction between the device and the operating system. </a:t>
            </a:r>
          </a:p>
          <a:p>
            <a:r>
              <a:rPr lang="en-US" b="1" dirty="0" smtClean="0">
                <a:solidFill>
                  <a:srgbClr val="FF5A00"/>
                </a:solidFill>
              </a:rPr>
              <a:t>Networking</a:t>
            </a:r>
            <a:r>
              <a:rPr lang="en-US" dirty="0" smtClean="0"/>
              <a:t> – implementation of network protocols for computer to computer communication</a:t>
            </a:r>
          </a:p>
          <a:p>
            <a:endParaRPr lang="en-US" altLang="en-US" dirty="0"/>
          </a:p>
          <a:p>
            <a:r>
              <a:rPr lang="en-US" altLang="en-US" dirty="0" smtClean="0"/>
              <a:t>One </a:t>
            </a:r>
            <a:r>
              <a:rPr lang="en-US" altLang="en-US" dirty="0"/>
              <a:t>purpose of </a:t>
            </a:r>
            <a:r>
              <a:rPr lang="en-US" altLang="en-US" dirty="0" smtClean="0"/>
              <a:t>an OS </a:t>
            </a:r>
            <a:r>
              <a:rPr lang="en-US" altLang="en-US" dirty="0"/>
              <a:t>is to </a:t>
            </a:r>
            <a:r>
              <a:rPr lang="en-US" altLang="en-US" dirty="0" smtClean="0"/>
              <a:t>obfuscate hardware </a:t>
            </a:r>
            <a:r>
              <a:rPr lang="en-US" altLang="en-US" dirty="0"/>
              <a:t>devices from the user</a:t>
            </a:r>
          </a:p>
          <a:p>
            <a:r>
              <a:rPr lang="en-US" altLang="en-US" dirty="0"/>
              <a:t>I/O </a:t>
            </a:r>
            <a:r>
              <a:rPr lang="en-US" altLang="en-US"/>
              <a:t>subsystem </a:t>
            </a:r>
            <a:r>
              <a:rPr lang="en-US" altLang="en-US" smtClean="0"/>
              <a:t>is responsible </a:t>
            </a:r>
            <a:r>
              <a:rPr lang="en-US" altLang="en-US" dirty="0"/>
              <a:t>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US" b="1" dirty="0"/>
          </a:p>
        </p:txBody>
      </p:sp>
      <p:sp>
        <p:nvSpPr>
          <p:cNvPr id="4" name="Date Placeholder 3"/>
          <p:cNvSpPr>
            <a:spLocks noGrp="1"/>
          </p:cNvSpPr>
          <p:nvPr>
            <p:ph type="dt" sz="half" idx="10"/>
          </p:nvPr>
        </p:nvSpPr>
        <p:spPr/>
        <p:txBody>
          <a:bodyPr/>
          <a:lstStyle/>
          <a:p>
            <a:fld id="{A13DDFC4-04E2-4365-89E4-6BB3B11AD251}" type="datetime1">
              <a:rPr lang="en-US" smtClean="0"/>
              <a:t>8/31/2015</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3688347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altLang="en-US" b="1" dirty="0">
                <a:solidFill>
                  <a:srgbClr val="FF5A00"/>
                </a:solidFill>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rgbClr val="FF5A00"/>
                </a:solidFill>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dirty="0">
                <a:solidFill>
                  <a:srgbClr val="333333"/>
                </a:solidFill>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dirty="0">
                <a:solidFill>
                  <a:srgbClr val="333333"/>
                </a:solidFill>
              </a:rPr>
              <a:t>group ID</a:t>
            </a:r>
            <a:r>
              <a:rPr lang="en-US" altLang="en-US" dirty="0"/>
              <a:t>) allows set of users to be defined and controls </a:t>
            </a:r>
            <a:r>
              <a:rPr lang="en-US" altLang="en-US" dirty="0" smtClean="0"/>
              <a:t>managed</a:t>
            </a:r>
          </a:p>
          <a:p>
            <a:pPr lvl="1">
              <a:lnSpc>
                <a:spcPct val="90000"/>
              </a:lnSpc>
            </a:pPr>
            <a:r>
              <a:rPr lang="en-US" altLang="en-US" b="1" dirty="0" smtClean="0">
                <a:solidFill>
                  <a:srgbClr val="FF5A00"/>
                </a:solidFill>
              </a:rPr>
              <a:t>Privilege </a:t>
            </a:r>
            <a:r>
              <a:rPr lang="en-US" altLang="en-US" b="1" dirty="0">
                <a:solidFill>
                  <a:srgbClr val="FF5A00"/>
                </a:solidFill>
              </a:rPr>
              <a:t>escalation </a:t>
            </a:r>
            <a:r>
              <a:rPr lang="en-US" altLang="en-US" dirty="0"/>
              <a:t>allows user to change to effective ID with more rights</a:t>
            </a:r>
          </a:p>
          <a:p>
            <a:endParaRPr lang="en-US" b="1"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23</a:t>
            </a:fld>
            <a:endParaRPr lang="en-US" dirty="0"/>
          </a:p>
        </p:txBody>
      </p:sp>
      <p:sp>
        <p:nvSpPr>
          <p:cNvPr id="6" name="Title 5"/>
          <p:cNvSpPr>
            <a:spLocks noGrp="1"/>
          </p:cNvSpPr>
          <p:nvPr>
            <p:ph type="title"/>
          </p:nvPr>
        </p:nvSpPr>
        <p:spPr/>
        <p:txBody>
          <a:bodyPr/>
          <a:lstStyle/>
          <a:p>
            <a:r>
              <a:rPr lang="en-US" dirty="0" smtClean="0"/>
              <a:t>Security</a:t>
            </a:r>
            <a:endParaRPr lang="en-US" dirty="0"/>
          </a:p>
        </p:txBody>
      </p:sp>
    </p:spTree>
    <p:extLst>
      <p:ext uri="{BB962C8B-B14F-4D97-AF65-F5344CB8AC3E}">
        <p14:creationId xmlns:p14="http://schemas.microsoft.com/office/powerpoint/2010/main" val="1997390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a:t>
            </a:r>
            <a:r>
              <a:rPr lang="en-US" dirty="0"/>
              <a:t> </a:t>
            </a:r>
            <a:r>
              <a:rPr lang="en-US" b="1" dirty="0">
                <a:solidFill>
                  <a:srgbClr val="FF5A00"/>
                </a:solidFill>
              </a:rPr>
              <a:t>user </a:t>
            </a:r>
            <a:r>
              <a:rPr lang="en-US" b="1" dirty="0" smtClean="0">
                <a:solidFill>
                  <a:srgbClr val="FF5A00"/>
                </a:solidFill>
              </a:rPr>
              <a:t>interface</a:t>
            </a:r>
            <a:r>
              <a:rPr lang="en-US" dirty="0" smtClean="0"/>
              <a:t> </a:t>
            </a:r>
            <a:r>
              <a:rPr lang="en-US" dirty="0"/>
              <a:t>is the space where interactions between humans and machines occur</a:t>
            </a:r>
            <a:r>
              <a:rPr lang="en-US" dirty="0" smtClean="0"/>
              <a:t>.”</a:t>
            </a:r>
          </a:p>
          <a:p>
            <a:r>
              <a:rPr lang="en-US" dirty="0" smtClean="0"/>
              <a:t>The </a:t>
            </a:r>
            <a:r>
              <a:rPr lang="en-US" dirty="0"/>
              <a:t>goal </a:t>
            </a:r>
            <a:r>
              <a:rPr lang="en-US" dirty="0" smtClean="0"/>
              <a:t>is </a:t>
            </a:r>
            <a:r>
              <a:rPr lang="en-US" dirty="0"/>
              <a:t>to allow effective operation and control of the machine from the human end, </a:t>
            </a:r>
            <a:r>
              <a:rPr lang="en-US" dirty="0" smtClean="0"/>
              <a:t>while </a:t>
            </a:r>
            <a:r>
              <a:rPr lang="en-US" dirty="0"/>
              <a:t>the machine </a:t>
            </a:r>
            <a:r>
              <a:rPr lang="en-US" dirty="0" smtClean="0"/>
              <a:t>feeds </a:t>
            </a:r>
            <a:r>
              <a:rPr lang="en-US" dirty="0"/>
              <a:t>back information that aids the </a:t>
            </a:r>
            <a:r>
              <a:rPr lang="en-US" dirty="0" smtClean="0"/>
              <a:t>users </a:t>
            </a:r>
            <a:r>
              <a:rPr lang="en-US" dirty="0"/>
              <a:t>decision making process. </a:t>
            </a:r>
            <a:endParaRPr lang="en-US" dirty="0" smtClean="0"/>
          </a:p>
          <a:p>
            <a:r>
              <a:rPr lang="en-US" dirty="0" smtClean="0"/>
              <a:t>Typically the goal is </a:t>
            </a:r>
            <a:r>
              <a:rPr lang="en-US" dirty="0"/>
              <a:t>to produce </a:t>
            </a:r>
            <a:r>
              <a:rPr lang="en-US" dirty="0" smtClean="0"/>
              <a:t>a UI which </a:t>
            </a:r>
            <a:r>
              <a:rPr lang="en-US" dirty="0"/>
              <a:t>makes it </a:t>
            </a:r>
            <a:r>
              <a:rPr lang="en-US" b="1" dirty="0">
                <a:solidFill>
                  <a:srgbClr val="FF5A00"/>
                </a:solidFill>
              </a:rPr>
              <a:t>easy</a:t>
            </a:r>
            <a:r>
              <a:rPr lang="en-US" dirty="0"/>
              <a:t> (self explanatory), </a:t>
            </a:r>
            <a:r>
              <a:rPr lang="en-US" b="1" dirty="0" smtClean="0">
                <a:solidFill>
                  <a:srgbClr val="FF5A00"/>
                </a:solidFill>
              </a:rPr>
              <a:t>efficient</a:t>
            </a:r>
            <a:r>
              <a:rPr lang="en-US" dirty="0" smtClean="0"/>
              <a:t> (fast), </a:t>
            </a:r>
            <a:r>
              <a:rPr lang="en-US" dirty="0"/>
              <a:t>and </a:t>
            </a:r>
            <a:r>
              <a:rPr lang="en-US" b="1" dirty="0">
                <a:solidFill>
                  <a:srgbClr val="FF5A00"/>
                </a:solidFill>
              </a:rPr>
              <a:t>enjoyable</a:t>
            </a:r>
            <a:r>
              <a:rPr lang="en-US" dirty="0"/>
              <a:t> (user friendly) to operate a </a:t>
            </a:r>
            <a:r>
              <a:rPr lang="en-US" dirty="0" smtClean="0"/>
              <a:t>machine.</a:t>
            </a:r>
          </a:p>
          <a:p>
            <a:r>
              <a:rPr lang="en-US" dirty="0" smtClean="0"/>
              <a:t>The </a:t>
            </a:r>
            <a:r>
              <a:rPr lang="en-US" dirty="0"/>
              <a:t>term user interface is generally assumed to mean the </a:t>
            </a:r>
            <a:r>
              <a:rPr lang="en-US" b="1" dirty="0" smtClean="0">
                <a:solidFill>
                  <a:srgbClr val="FF5A00"/>
                </a:solidFill>
              </a:rPr>
              <a:t>graphical user interface</a:t>
            </a:r>
            <a:r>
              <a:rPr lang="en-US" dirty="0" smtClean="0"/>
              <a:t> (GUI), but </a:t>
            </a:r>
            <a:r>
              <a:rPr lang="en-US" b="1" dirty="0" smtClean="0">
                <a:solidFill>
                  <a:srgbClr val="FF5A00"/>
                </a:solidFill>
              </a:rPr>
              <a:t>command-line</a:t>
            </a:r>
            <a:r>
              <a:rPr lang="en-US" dirty="0" smtClean="0"/>
              <a:t> (CLI) interfaces also exist for a deeper interaction with the machine and purposes of automation.</a:t>
            </a:r>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24</a:t>
            </a:fld>
            <a:endParaRPr lang="en-US" dirty="0"/>
          </a:p>
        </p:txBody>
      </p:sp>
      <p:sp>
        <p:nvSpPr>
          <p:cNvPr id="6" name="Title 5"/>
          <p:cNvSpPr>
            <a:spLocks noGrp="1"/>
          </p:cNvSpPr>
          <p:nvPr>
            <p:ph type="title"/>
          </p:nvPr>
        </p:nvSpPr>
        <p:spPr/>
        <p:txBody>
          <a:bodyPr/>
          <a:lstStyle/>
          <a:p>
            <a:r>
              <a:rPr lang="en-US" dirty="0" smtClean="0"/>
              <a:t>User Interfaces</a:t>
            </a:r>
            <a:endParaRPr lang="en-US" dirty="0"/>
          </a:p>
        </p:txBody>
      </p:sp>
    </p:spTree>
    <p:extLst>
      <p:ext uri="{BB962C8B-B14F-4D97-AF65-F5344CB8AC3E}">
        <p14:creationId xmlns:p14="http://schemas.microsoft.com/office/powerpoint/2010/main" val="523877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A </a:t>
            </a:r>
            <a:r>
              <a:rPr lang="en-US" b="1" dirty="0">
                <a:solidFill>
                  <a:srgbClr val="FF5A00"/>
                </a:solidFill>
              </a:rPr>
              <a:t>command-line interface (CLI</a:t>
            </a:r>
            <a:r>
              <a:rPr lang="en-US" b="1" dirty="0" smtClean="0">
                <a:solidFill>
                  <a:srgbClr val="FF5A00"/>
                </a:solidFill>
              </a:rPr>
              <a:t>) </a:t>
            </a:r>
            <a:r>
              <a:rPr lang="en-US" dirty="0" smtClean="0"/>
              <a:t>is </a:t>
            </a:r>
            <a:r>
              <a:rPr lang="en-US" dirty="0"/>
              <a:t>a means of interacting with </a:t>
            </a:r>
            <a:r>
              <a:rPr lang="en-US" dirty="0" smtClean="0"/>
              <a:t>a program</a:t>
            </a:r>
            <a:r>
              <a:rPr lang="en-US" dirty="0"/>
              <a:t> where the </a:t>
            </a:r>
            <a:r>
              <a:rPr lang="en-US" dirty="0" smtClean="0"/>
              <a:t>user </a:t>
            </a:r>
            <a:r>
              <a:rPr lang="en-US" dirty="0"/>
              <a:t>issues </a:t>
            </a:r>
            <a:r>
              <a:rPr lang="en-US" dirty="0" smtClean="0"/>
              <a:t>commands</a:t>
            </a:r>
            <a:r>
              <a:rPr lang="en-US" dirty="0"/>
              <a:t> to the program in the form of successive lines of </a:t>
            </a:r>
            <a:r>
              <a:rPr lang="en-US" dirty="0" smtClean="0"/>
              <a:t>text.</a:t>
            </a:r>
          </a:p>
          <a:p>
            <a:endParaRPr lang="en-US" dirty="0" smtClean="0"/>
          </a:p>
          <a:p>
            <a:r>
              <a:rPr lang="en-US" dirty="0" smtClean="0"/>
              <a:t>The </a:t>
            </a:r>
            <a:r>
              <a:rPr lang="en-US" dirty="0"/>
              <a:t>CLI was </a:t>
            </a:r>
            <a:r>
              <a:rPr lang="en-US" dirty="0" smtClean="0"/>
              <a:t>once the </a:t>
            </a:r>
            <a:r>
              <a:rPr lang="en-US" dirty="0"/>
              <a:t>primary means of interaction with most computer </a:t>
            </a:r>
            <a:r>
              <a:rPr lang="en-US" dirty="0" smtClean="0"/>
              <a:t>systems. </a:t>
            </a:r>
            <a:r>
              <a:rPr lang="en-US" dirty="0"/>
              <a:t> </a:t>
            </a:r>
            <a:endParaRPr lang="en-US" dirty="0" smtClean="0"/>
          </a:p>
          <a:p>
            <a:endParaRPr lang="en-US" dirty="0" smtClean="0"/>
          </a:p>
          <a:p>
            <a:r>
              <a:rPr lang="en-US" dirty="0" smtClean="0"/>
              <a:t>The </a:t>
            </a:r>
            <a:r>
              <a:rPr lang="en-US" dirty="0"/>
              <a:t>interface is usually implemented with a command line </a:t>
            </a:r>
            <a:r>
              <a:rPr lang="en-US" dirty="0" smtClean="0">
                <a:solidFill>
                  <a:srgbClr val="FF5A00"/>
                </a:solidFill>
              </a:rPr>
              <a:t>shell</a:t>
            </a:r>
            <a:r>
              <a:rPr lang="en-US" dirty="0" smtClean="0"/>
              <a:t>, </a:t>
            </a:r>
            <a:r>
              <a:rPr lang="en-US" dirty="0"/>
              <a:t>which is a program that accepts commands as text input and converts commands to appropriate operating system functions.</a:t>
            </a:r>
          </a:p>
          <a:p>
            <a:endParaRPr lang="en-US" dirty="0" smtClean="0"/>
          </a:p>
          <a:p>
            <a:r>
              <a:rPr lang="en-US" dirty="0" smtClean="0"/>
              <a:t>Command-line </a:t>
            </a:r>
            <a:r>
              <a:rPr lang="en-US" dirty="0"/>
              <a:t>interfaces </a:t>
            </a:r>
            <a:r>
              <a:rPr lang="en-US" dirty="0" smtClean="0"/>
              <a:t>are </a:t>
            </a:r>
            <a:r>
              <a:rPr lang="en-US" dirty="0"/>
              <a:t>less widely used by casual computer </a:t>
            </a:r>
            <a:r>
              <a:rPr lang="en-US" dirty="0" smtClean="0"/>
              <a:t>users, but typically </a:t>
            </a:r>
            <a:r>
              <a:rPr lang="en-US" dirty="0"/>
              <a:t>preferred by more advanced computer users, as they often provide a more concise and powerful means to control a program or operating system.</a:t>
            </a:r>
          </a:p>
          <a:p>
            <a:endParaRPr lang="en-US" dirty="0" smtClean="0"/>
          </a:p>
          <a:p>
            <a:r>
              <a:rPr lang="en-US" dirty="0" smtClean="0"/>
              <a:t>Programs </a:t>
            </a:r>
            <a:r>
              <a:rPr lang="en-US" dirty="0"/>
              <a:t>with command-line interfaces are generally easier to </a:t>
            </a:r>
            <a:r>
              <a:rPr lang="en-US" b="1" dirty="0">
                <a:solidFill>
                  <a:srgbClr val="FF5A00"/>
                </a:solidFill>
              </a:rPr>
              <a:t>automate</a:t>
            </a:r>
            <a:r>
              <a:rPr lang="en-US" dirty="0"/>
              <a:t> via </a:t>
            </a:r>
            <a:r>
              <a:rPr lang="en-US" b="1" dirty="0" smtClean="0">
                <a:solidFill>
                  <a:srgbClr val="FF5A00"/>
                </a:solidFill>
              </a:rPr>
              <a:t>scripting</a:t>
            </a:r>
            <a:r>
              <a:rPr lang="en-US" dirty="0" smtClean="0"/>
              <a:t>.</a:t>
            </a:r>
            <a:endParaRPr lang="en-US" dirty="0"/>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25</a:t>
            </a:fld>
            <a:endParaRPr lang="en-US" dirty="0"/>
          </a:p>
        </p:txBody>
      </p:sp>
      <p:sp>
        <p:nvSpPr>
          <p:cNvPr id="6" name="Title 5"/>
          <p:cNvSpPr>
            <a:spLocks noGrp="1"/>
          </p:cNvSpPr>
          <p:nvPr>
            <p:ph type="title"/>
          </p:nvPr>
        </p:nvSpPr>
        <p:spPr/>
        <p:txBody>
          <a:bodyPr/>
          <a:lstStyle/>
          <a:p>
            <a:r>
              <a:rPr lang="en-US" dirty="0" smtClean="0"/>
              <a:t>Command-line Interfaces</a:t>
            </a:r>
            <a:endParaRPr lang="en-US" dirty="0"/>
          </a:p>
        </p:txBody>
      </p:sp>
    </p:spTree>
    <p:extLst>
      <p:ext uri="{BB962C8B-B14F-4D97-AF65-F5344CB8AC3E}">
        <p14:creationId xmlns:p14="http://schemas.microsoft.com/office/powerpoint/2010/main" val="3651372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Interfaces	</a:t>
            </a:r>
            <a:endParaRPr lang="en-US" dirty="0"/>
          </a:p>
        </p:txBody>
      </p:sp>
      <p:sp>
        <p:nvSpPr>
          <p:cNvPr id="5" name="Text Placeholder 4"/>
          <p:cNvSpPr>
            <a:spLocks noGrp="1"/>
          </p:cNvSpPr>
          <p:nvPr>
            <p:ph type="body" idx="1"/>
          </p:nvPr>
        </p:nvSpPr>
        <p:spPr>
          <a:xfrm>
            <a:off x="457200" y="1447800"/>
            <a:ext cx="3931920" cy="639762"/>
          </a:xfrm>
        </p:spPr>
        <p:txBody>
          <a:bodyPr/>
          <a:lstStyle/>
          <a:p>
            <a:r>
              <a:rPr lang="en-US" dirty="0" smtClean="0"/>
              <a:t>CLI</a:t>
            </a:r>
            <a:endParaRPr lang="en-US" dirty="0"/>
          </a:p>
        </p:txBody>
      </p:sp>
      <p:sp>
        <p:nvSpPr>
          <p:cNvPr id="7" name="Text Placeholder 6"/>
          <p:cNvSpPr>
            <a:spLocks noGrp="1"/>
          </p:cNvSpPr>
          <p:nvPr>
            <p:ph type="body" sz="half" idx="3"/>
          </p:nvPr>
        </p:nvSpPr>
        <p:spPr>
          <a:xfrm>
            <a:off x="4754880" y="1447800"/>
            <a:ext cx="3931920" cy="639762"/>
          </a:xfrm>
        </p:spPr>
        <p:txBody>
          <a:bodyPr/>
          <a:lstStyle/>
          <a:p>
            <a:r>
              <a:rPr lang="en-US" dirty="0" smtClean="0"/>
              <a:t>GUI</a:t>
            </a:r>
            <a:endParaRPr lang="en-US" dirty="0"/>
          </a:p>
        </p:txBody>
      </p:sp>
      <p:pic>
        <p:nvPicPr>
          <p:cNvPr id="1026" name="Picture 2"/>
          <p:cNvPicPr>
            <a:picLocks noGrp="1" noChangeAspect="1" noChangeArrowheads="1"/>
          </p:cNvPicPr>
          <p:nvPr>
            <p:ph sz="quarter" idx="2"/>
          </p:nvPr>
        </p:nvPicPr>
        <p:blipFill>
          <a:blip r:embed="rId2" cstate="print"/>
          <a:srcRect/>
          <a:stretch>
            <a:fillRect/>
          </a:stretch>
        </p:blipFill>
        <p:spPr bwMode="auto">
          <a:xfrm>
            <a:off x="4754880" y="2138699"/>
            <a:ext cx="2407921" cy="2890501"/>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5C6136DB-4531-4FB1-96C5-AA35C059AF99}" type="datetime1">
              <a:rPr lang="en-US" smtClean="0"/>
              <a:t>8/31/2015</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26</a:t>
            </a:fld>
            <a:endParaRPr lang="en-US"/>
          </a:p>
        </p:txBody>
      </p:sp>
      <p:pic>
        <p:nvPicPr>
          <p:cNvPr id="1027" name="Picture 3"/>
          <p:cNvPicPr>
            <a:picLocks noGrp="1" noChangeAspect="1" noChangeArrowheads="1"/>
          </p:cNvPicPr>
          <p:nvPr>
            <p:ph sz="quarter" idx="4"/>
          </p:nvPr>
        </p:nvPicPr>
        <p:blipFill>
          <a:blip r:embed="rId3" cstate="print"/>
          <a:srcRect/>
          <a:stretch>
            <a:fillRect/>
          </a:stretch>
        </p:blipFill>
        <p:spPr bwMode="auto">
          <a:xfrm>
            <a:off x="228600" y="2079084"/>
            <a:ext cx="3001672" cy="2721516"/>
          </a:xfrm>
          <a:prstGeom prst="rect">
            <a:avLst/>
          </a:prstGeom>
          <a:noFill/>
          <a:ln w="9525">
            <a:noFill/>
            <a:miter lim="800000"/>
            <a:headEnd/>
            <a:tailEnd/>
          </a:ln>
        </p:spPr>
      </p:pic>
      <p:pic>
        <p:nvPicPr>
          <p:cNvPr id="8" name="Picture 2" descr="http://lukeplant.me.uk/blogmedia/custom_bash_promp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63" y="3788787"/>
            <a:ext cx="3901058" cy="2612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laptopmag.com/wpress/wp-content/uploads/2013/10/finder_windo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781" y="3902089"/>
            <a:ext cx="4090949" cy="249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503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Operating Systems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608901488"/>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2A2DE5AB-9B81-41E8-B01F-E19E3FE75AAE}"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27</a:t>
            </a:fld>
            <a:endParaRPr lang="en-US" dirty="0"/>
          </a:p>
        </p:txBody>
      </p:sp>
    </p:spTree>
    <p:extLst>
      <p:ext uri="{BB962C8B-B14F-4D97-AF65-F5344CB8AC3E}">
        <p14:creationId xmlns:p14="http://schemas.microsoft.com/office/powerpoint/2010/main" val="531804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a:t>Why are the obituaries found in the "living" section of the newspaper?</a:t>
            </a:r>
          </a:p>
        </p:txBody>
      </p:sp>
      <p:sp>
        <p:nvSpPr>
          <p:cNvPr id="2" name="Date Placeholder 1"/>
          <p:cNvSpPr>
            <a:spLocks noGrp="1"/>
          </p:cNvSpPr>
          <p:nvPr>
            <p:ph type="dt" sz="half" idx="10"/>
          </p:nvPr>
        </p:nvSpPr>
        <p:spPr/>
        <p:txBody>
          <a:bodyPr/>
          <a:lstStyle/>
          <a:p>
            <a:fld id="{65B7402F-3F77-4A79-966F-3714B2DCD47F}" type="datetime1">
              <a:rPr lang="en-US" smtClean="0"/>
              <a:t>8/31/2015</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28</a:t>
            </a:fld>
            <a:endParaRPr lang="en-US"/>
          </a:p>
        </p:txBody>
      </p:sp>
    </p:spTree>
    <p:extLst>
      <p:ext uri="{BB962C8B-B14F-4D97-AF65-F5344CB8AC3E}">
        <p14:creationId xmlns:p14="http://schemas.microsoft.com/office/powerpoint/2010/main" val="2031069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Computer?</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ACA7F04-1A8F-4371-9D1A-E52BFF70EEF4}" type="datetime1">
              <a:rPr lang="en-US" smtClean="0"/>
              <a:t>8/31/2015</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382443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Most people think of this as a personal computer, i.e. a desktop or laptop…</a:t>
            </a:r>
          </a:p>
          <a:p>
            <a:endParaRPr lang="en-US" dirty="0" smtClean="0"/>
          </a:p>
          <a:p>
            <a:r>
              <a:rPr lang="en-US" dirty="0" smtClean="0"/>
              <a:t>A </a:t>
            </a:r>
            <a:r>
              <a:rPr lang="en-US" dirty="0"/>
              <a:t>hundred years ago a computer was a human </a:t>
            </a:r>
            <a:r>
              <a:rPr lang="en-US" dirty="0" smtClean="0"/>
              <a:t>being</a:t>
            </a:r>
          </a:p>
          <a:p>
            <a:endParaRPr lang="en-US" dirty="0"/>
          </a:p>
          <a:p>
            <a:r>
              <a:rPr lang="en-US" dirty="0" smtClean="0"/>
              <a:t>A </a:t>
            </a:r>
            <a:r>
              <a:rPr lang="en-US" dirty="0"/>
              <a:t>computer was someone who performed calculations to find the answer to a complex mathematical equation</a:t>
            </a:r>
            <a:r>
              <a:rPr lang="en-US" dirty="0" smtClean="0"/>
              <a:t>.</a:t>
            </a:r>
          </a:p>
          <a:p>
            <a:endParaRPr lang="en-US" dirty="0" smtClean="0"/>
          </a:p>
          <a:p>
            <a:r>
              <a:rPr lang="en-US" dirty="0"/>
              <a:t>They might not have even understood the calculations they were </a:t>
            </a:r>
            <a:r>
              <a:rPr lang="en-US" dirty="0" smtClean="0"/>
              <a:t>performing</a:t>
            </a:r>
          </a:p>
          <a:p>
            <a:endParaRPr lang="en-US" dirty="0" smtClean="0"/>
          </a:p>
          <a:p>
            <a:r>
              <a:rPr lang="en-US" dirty="0" smtClean="0"/>
              <a:t>A </a:t>
            </a:r>
            <a:r>
              <a:rPr lang="en-US" dirty="0"/>
              <a:t>good computer simply followed very stringent rules.</a:t>
            </a:r>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4</a:t>
            </a:fld>
            <a:endParaRPr lang="en-US" dirty="0"/>
          </a:p>
        </p:txBody>
      </p:sp>
      <p:sp>
        <p:nvSpPr>
          <p:cNvPr id="6" name="Title 5"/>
          <p:cNvSpPr>
            <a:spLocks noGrp="1"/>
          </p:cNvSpPr>
          <p:nvPr>
            <p:ph type="title"/>
          </p:nvPr>
        </p:nvSpPr>
        <p:spPr/>
        <p:txBody>
          <a:bodyPr/>
          <a:lstStyle/>
          <a:p>
            <a:r>
              <a:rPr lang="en-US" dirty="0" smtClean="0"/>
              <a:t>What Is A Computer?</a:t>
            </a:r>
            <a:endParaRPr lang="en-US" dirty="0"/>
          </a:p>
        </p:txBody>
      </p:sp>
    </p:spTree>
    <p:extLst>
      <p:ext uri="{BB962C8B-B14F-4D97-AF65-F5344CB8AC3E}">
        <p14:creationId xmlns:p14="http://schemas.microsoft.com/office/powerpoint/2010/main" val="187153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Over the years the </a:t>
            </a:r>
            <a:r>
              <a:rPr lang="en-US" dirty="0"/>
              <a:t>rough definition of a computer has evolved to </a:t>
            </a:r>
            <a:r>
              <a:rPr lang="en-US" dirty="0" smtClean="0"/>
              <a:t>this:</a:t>
            </a:r>
          </a:p>
          <a:p>
            <a:pPr lvl="1"/>
            <a:r>
              <a:rPr lang="en-US" dirty="0" smtClean="0"/>
              <a:t>It </a:t>
            </a:r>
            <a:r>
              <a:rPr lang="en-US" dirty="0"/>
              <a:t>must take input of some </a:t>
            </a:r>
            <a:r>
              <a:rPr lang="en-US" dirty="0" smtClean="0"/>
              <a:t>sort</a:t>
            </a:r>
          </a:p>
          <a:p>
            <a:pPr lvl="1"/>
            <a:r>
              <a:rPr lang="en-US" dirty="0" smtClean="0"/>
              <a:t>It </a:t>
            </a:r>
            <a:r>
              <a:rPr lang="en-US" dirty="0"/>
              <a:t>must produce output of some </a:t>
            </a:r>
            <a:r>
              <a:rPr lang="en-US" dirty="0" smtClean="0"/>
              <a:t>sort</a:t>
            </a:r>
          </a:p>
          <a:p>
            <a:pPr lvl="1"/>
            <a:r>
              <a:rPr lang="en-US" dirty="0" smtClean="0"/>
              <a:t>It </a:t>
            </a:r>
            <a:r>
              <a:rPr lang="en-US" dirty="0"/>
              <a:t>must process the information </a:t>
            </a:r>
            <a:r>
              <a:rPr lang="en-US" dirty="0" smtClean="0"/>
              <a:t>somehow</a:t>
            </a:r>
          </a:p>
          <a:p>
            <a:pPr lvl="1"/>
            <a:r>
              <a:rPr lang="en-US" dirty="0" smtClean="0"/>
              <a:t>It </a:t>
            </a:r>
            <a:r>
              <a:rPr lang="en-US" dirty="0"/>
              <a:t>must have some sort of information </a:t>
            </a:r>
            <a:r>
              <a:rPr lang="en-US" dirty="0" smtClean="0"/>
              <a:t>store</a:t>
            </a:r>
          </a:p>
          <a:p>
            <a:pPr lvl="1"/>
            <a:r>
              <a:rPr lang="en-US" dirty="0" smtClean="0"/>
              <a:t>It </a:t>
            </a:r>
            <a:r>
              <a:rPr lang="en-US" dirty="0"/>
              <a:t>must have some way of controlling what it does</a:t>
            </a:r>
            <a:r>
              <a:rPr lang="en-US" dirty="0" smtClean="0"/>
              <a:t>.</a:t>
            </a:r>
          </a:p>
          <a:p>
            <a:r>
              <a:rPr lang="en-US" dirty="0" smtClean="0"/>
              <a:t>A computer still performs calculations</a:t>
            </a:r>
          </a:p>
          <a:p>
            <a:r>
              <a:rPr lang="en-US" dirty="0" smtClean="0"/>
              <a:t>A computer likely doesn’t understand the calculations it is performing (unless you’re talking about an A.I.)</a:t>
            </a:r>
          </a:p>
          <a:p>
            <a:r>
              <a:rPr lang="en-US" dirty="0" smtClean="0"/>
              <a:t>A good computer follows stringent rules</a:t>
            </a:r>
            <a:endParaRPr lang="en-US" dirty="0"/>
          </a:p>
        </p:txBody>
      </p:sp>
      <p:sp>
        <p:nvSpPr>
          <p:cNvPr id="4" name="Date Placeholder 3"/>
          <p:cNvSpPr>
            <a:spLocks noGrp="1"/>
          </p:cNvSpPr>
          <p:nvPr>
            <p:ph type="dt" sz="half" idx="10"/>
          </p:nvPr>
        </p:nvSpPr>
        <p:spPr/>
        <p:txBody>
          <a:bodyPr/>
          <a:lstStyle/>
          <a:p>
            <a:fld id="{AACA7F04-1A8F-4371-9D1A-E52BFF70EEF4}" type="datetime1">
              <a:rPr lang="en-US" smtClean="0"/>
              <a:t>8/31/2015</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a:t>
            </a:fld>
            <a:endParaRPr lang="en-US"/>
          </a:p>
        </p:txBody>
      </p:sp>
      <p:sp>
        <p:nvSpPr>
          <p:cNvPr id="7" name="Title 6"/>
          <p:cNvSpPr>
            <a:spLocks noGrp="1"/>
          </p:cNvSpPr>
          <p:nvPr>
            <p:ph type="title"/>
          </p:nvPr>
        </p:nvSpPr>
        <p:spPr/>
        <p:txBody>
          <a:bodyPr/>
          <a:lstStyle/>
          <a:p>
            <a:r>
              <a:rPr lang="en-US" dirty="0"/>
              <a:t>What Is A Computer?</a:t>
            </a:r>
          </a:p>
        </p:txBody>
      </p:sp>
    </p:spTree>
    <p:extLst>
      <p:ext uri="{BB962C8B-B14F-4D97-AF65-F5344CB8AC3E}">
        <p14:creationId xmlns:p14="http://schemas.microsoft.com/office/powerpoint/2010/main" val="210551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At </a:t>
            </a:r>
            <a:r>
              <a:rPr lang="en-US" dirty="0"/>
              <a:t>the heart of any computer you will find a component called a processor, more formally described as a Central Processing Unit, or </a:t>
            </a:r>
            <a:r>
              <a:rPr lang="en-US" b="1" dirty="0"/>
              <a:t>CPU</a:t>
            </a:r>
            <a:r>
              <a:rPr lang="en-US" dirty="0" smtClean="0"/>
              <a:t>.</a:t>
            </a:r>
          </a:p>
          <a:p>
            <a:r>
              <a:rPr lang="en-US" dirty="0" smtClean="0"/>
              <a:t>A computer contains volatile memory, otherwise known as </a:t>
            </a:r>
            <a:r>
              <a:rPr lang="en-US" b="1" dirty="0" smtClean="0"/>
              <a:t>RAM</a:t>
            </a:r>
            <a:r>
              <a:rPr lang="en-US" dirty="0" smtClean="0"/>
              <a:t>.  This is where instructions are stored while the computer is running.</a:t>
            </a:r>
          </a:p>
          <a:p>
            <a:r>
              <a:rPr lang="en-US" dirty="0" smtClean="0"/>
              <a:t>Non-volatile storage is present as a place to store data, applications, and other output you want to store.  Typically we know these as </a:t>
            </a:r>
            <a:r>
              <a:rPr lang="en-US" b="1" dirty="0" smtClean="0"/>
              <a:t>Hard Drives</a:t>
            </a:r>
            <a:r>
              <a:rPr lang="en-US" dirty="0" smtClean="0"/>
              <a:t>.</a:t>
            </a:r>
          </a:p>
          <a:p>
            <a:r>
              <a:rPr lang="en-US" dirty="0" smtClean="0"/>
              <a:t>A system bus exists for transferring instructions and data to the various components.  The system bus is incorporated in what we know as a </a:t>
            </a:r>
            <a:r>
              <a:rPr lang="en-US" b="1" dirty="0" smtClean="0"/>
              <a:t>Motherboard</a:t>
            </a:r>
            <a:r>
              <a:rPr lang="en-US" dirty="0" smtClean="0"/>
              <a:t>.</a:t>
            </a:r>
          </a:p>
          <a:p>
            <a:r>
              <a:rPr lang="en-US" dirty="0" smtClean="0"/>
              <a:t>Usage of the computer is accomplished through an </a:t>
            </a:r>
            <a:r>
              <a:rPr lang="en-US" b="1" dirty="0" smtClean="0"/>
              <a:t>Operating System</a:t>
            </a:r>
            <a:r>
              <a:rPr lang="en-US" dirty="0" smtClean="0"/>
              <a:t>.</a:t>
            </a:r>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6</a:t>
            </a:fld>
            <a:endParaRPr lang="en-US" dirty="0"/>
          </a:p>
        </p:txBody>
      </p:sp>
      <p:sp>
        <p:nvSpPr>
          <p:cNvPr id="6" name="Title 5"/>
          <p:cNvSpPr>
            <a:spLocks noGrp="1"/>
          </p:cNvSpPr>
          <p:nvPr>
            <p:ph type="title"/>
          </p:nvPr>
        </p:nvSpPr>
        <p:spPr/>
        <p:txBody>
          <a:bodyPr/>
          <a:lstStyle/>
          <a:p>
            <a:r>
              <a:rPr lang="en-US" dirty="0"/>
              <a:t>What Is A Computer?</a:t>
            </a:r>
          </a:p>
        </p:txBody>
      </p:sp>
    </p:spTree>
    <p:extLst>
      <p:ext uri="{BB962C8B-B14F-4D97-AF65-F5344CB8AC3E}">
        <p14:creationId xmlns:p14="http://schemas.microsoft.com/office/powerpoint/2010/main" val="166710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4C16BC-65FC-460E-B4B6-21D54248088F}" type="datetime1">
              <a:rPr lang="en-US" smtClean="0"/>
              <a:t>8/31/2015</a:t>
            </a:fld>
            <a:endParaRPr lang="en-US" dirty="0"/>
          </a:p>
        </p:txBody>
      </p:sp>
      <p:sp>
        <p:nvSpPr>
          <p:cNvPr id="4" name="Footer Placeholder 3"/>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7</a:t>
            </a:fld>
            <a:endParaRPr lang="en-US" dirty="0"/>
          </a:p>
        </p:txBody>
      </p:sp>
      <p:sp>
        <p:nvSpPr>
          <p:cNvPr id="6" name="Title 5"/>
          <p:cNvSpPr>
            <a:spLocks noGrp="1"/>
          </p:cNvSpPr>
          <p:nvPr>
            <p:ph type="title"/>
          </p:nvPr>
        </p:nvSpPr>
        <p:spPr/>
        <p:txBody>
          <a:bodyPr/>
          <a:lstStyle/>
          <a:p>
            <a:r>
              <a:rPr lang="en-US" dirty="0" smtClean="0"/>
              <a:t>What Is A Computer…any of these</a:t>
            </a:r>
            <a:endParaRPr lang="en-US" dirty="0"/>
          </a:p>
        </p:txBody>
      </p:sp>
      <p:pic>
        <p:nvPicPr>
          <p:cNvPr id="1026" name="Picture 2" descr="http://www.vic-ltd.com/uploads/images/1dinsm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8900" y="4926754"/>
            <a:ext cx="26979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in.all.biz/img/in/catalog/50874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32" y="1709928"/>
            <a:ext cx="3349625" cy="23740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ortableone.com/images/macbook-pro-for-colle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3087" y="2563989"/>
            <a:ext cx="2318479" cy="14142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lltechbuzz.net/wp-content/uploads/2014/12/best-smartphones-of-20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5257800"/>
            <a:ext cx="2209800" cy="13934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blogs.independent.co.uk/wp-content/uploads/2012/11/tablet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1400" y="2590800"/>
            <a:ext cx="946027" cy="12613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16hertz.com/wp-content/uploads/2015/03/smartwatch-comparison-guid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9775" y="5334167"/>
            <a:ext cx="2206625" cy="124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0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Operating Systems Architecture</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E9D03844-979A-4CED-84AB-2DD97764A71C}" type="datetime1">
              <a:rPr lang="en-US" smtClean="0"/>
              <a:t>8/31/2015</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a:p>
        </p:txBody>
      </p:sp>
    </p:spTree>
    <p:extLst>
      <p:ext uri="{BB962C8B-B14F-4D97-AF65-F5344CB8AC3E}">
        <p14:creationId xmlns:p14="http://schemas.microsoft.com/office/powerpoint/2010/main" val="40773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(OS)</a:t>
            </a:r>
            <a:endParaRPr lang="en-US" dirty="0"/>
          </a:p>
        </p:txBody>
      </p:sp>
      <p:sp>
        <p:nvSpPr>
          <p:cNvPr id="3" name="Content Placeholder 2"/>
          <p:cNvSpPr>
            <a:spLocks noGrp="1"/>
          </p:cNvSpPr>
          <p:nvPr>
            <p:ph sz="quarter" idx="1"/>
          </p:nvPr>
        </p:nvSpPr>
        <p:spPr/>
        <p:txBody>
          <a:bodyPr>
            <a:normAutofit/>
          </a:bodyPr>
          <a:lstStyle/>
          <a:p>
            <a:r>
              <a:rPr lang="en-US" dirty="0" smtClean="0"/>
              <a:t>The </a:t>
            </a:r>
            <a:r>
              <a:rPr lang="en-US" b="1" dirty="0" smtClean="0"/>
              <a:t>operating system</a:t>
            </a:r>
            <a:r>
              <a:rPr lang="en-US" dirty="0" smtClean="0"/>
              <a:t> is</a:t>
            </a:r>
            <a:r>
              <a:rPr lang="en-US" altLang="en-US" dirty="0" smtClean="0"/>
              <a:t> </a:t>
            </a:r>
            <a:r>
              <a:rPr lang="en-US" altLang="en-US" dirty="0"/>
              <a:t>program that acts as an intermediary between a user of a computer and the computer </a:t>
            </a:r>
            <a:r>
              <a:rPr lang="en-US" altLang="en-US" dirty="0" smtClean="0"/>
              <a:t>hardware</a:t>
            </a:r>
          </a:p>
          <a:p>
            <a:pPr lvl="1"/>
            <a:r>
              <a:rPr lang="en-US" altLang="en-US" dirty="0" smtClean="0"/>
              <a:t>In other words, it’s </a:t>
            </a:r>
            <a:r>
              <a:rPr lang="en-US" dirty="0" smtClean="0"/>
              <a:t>the </a:t>
            </a:r>
            <a:r>
              <a:rPr lang="en-US" dirty="0"/>
              <a:t>interface between the hardware and the user</a:t>
            </a:r>
            <a:r>
              <a:rPr lang="en-US" dirty="0" smtClean="0"/>
              <a:t>.</a:t>
            </a:r>
          </a:p>
          <a:p>
            <a:r>
              <a:rPr lang="en-US" dirty="0" smtClean="0"/>
              <a:t>The primary roles of the operating system are to:</a:t>
            </a:r>
          </a:p>
          <a:p>
            <a:pPr lvl="1"/>
            <a:r>
              <a:rPr lang="en-US" altLang="en-US" dirty="0" smtClean="0"/>
              <a:t>Coordinate executing of programs</a:t>
            </a:r>
            <a:endParaRPr lang="en-US" altLang="en-US" dirty="0"/>
          </a:p>
          <a:p>
            <a:pPr lvl="1"/>
            <a:r>
              <a:rPr lang="en-US" altLang="en-US" dirty="0"/>
              <a:t>Make the computer system convenient to use</a:t>
            </a:r>
          </a:p>
          <a:p>
            <a:pPr lvl="1"/>
            <a:r>
              <a:rPr lang="en-US" altLang="en-US" dirty="0" smtClean="0"/>
              <a:t>Utilize </a:t>
            </a:r>
            <a:r>
              <a:rPr lang="en-US" altLang="en-US" dirty="0"/>
              <a:t>the computer hardware in an efficient manner</a:t>
            </a:r>
          </a:p>
          <a:p>
            <a:r>
              <a:rPr lang="en-US" dirty="0" smtClean="0"/>
              <a:t>The OS provides an abstraction – making it easier for applications to work with each other without causing conflicts.</a:t>
            </a:r>
            <a:endParaRPr lang="en-US" dirty="0"/>
          </a:p>
        </p:txBody>
      </p:sp>
      <p:sp>
        <p:nvSpPr>
          <p:cNvPr id="4" name="Date Placeholder 3"/>
          <p:cNvSpPr>
            <a:spLocks noGrp="1"/>
          </p:cNvSpPr>
          <p:nvPr>
            <p:ph type="dt" sz="half" idx="10"/>
          </p:nvPr>
        </p:nvSpPr>
        <p:spPr/>
        <p:txBody>
          <a:bodyPr/>
          <a:lstStyle/>
          <a:p>
            <a:fld id="{D0E10555-F749-451E-9382-C23C00E43278}" type="datetime1">
              <a:rPr lang="en-US" smtClean="0"/>
              <a:t>8/31/2015</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4205661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22A712BE-7D50-4DE2-A2E7-7906A8B434D7}" vid="{9656C892-EC5F-474E-B222-1C9DF1F123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3CA6T5SJM37K-4-1618</_dlc_DocId>
    <_dlc_DocIdUrl xmlns="bcb7aec3-7c55-4f53-b860-67c1306cd9a6">
      <Url>https://mydrive.syr.edu/my/tajorgen/_layouts/15/DocIdRedir.aspx?ID=3CA6T5SJM37K-4-1618</Url>
      <Description>3CA6T5SJM37K-4-1618</Description>
    </_dlc_DocIdUrl>
  </documentManagement>
</p:properties>
</file>

<file path=customXml/itemProps1.xml><?xml version="1.0" encoding="utf-8"?>
<ds:datastoreItem xmlns:ds="http://schemas.openxmlformats.org/officeDocument/2006/customXml" ds:itemID="{F3E2C34E-6337-4CB3-BF13-7413297AFC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147690-548C-4EA7-87C3-46483983EF2E}">
  <ds:schemaRefs>
    <ds:schemaRef ds:uri="http://schemas.microsoft.com/sharepoint/events"/>
  </ds:schemaRefs>
</ds:datastoreItem>
</file>

<file path=customXml/itemProps3.xml><?xml version="1.0" encoding="utf-8"?>
<ds:datastoreItem xmlns:ds="http://schemas.openxmlformats.org/officeDocument/2006/customXml" ds:itemID="{96E18AD0-DD05-4A44-A4BC-F110965990C5}">
  <ds:schemaRefs>
    <ds:schemaRef ds:uri="http://schemas.microsoft.com/sharepoint/v3/contenttype/forms"/>
  </ds:schemaRefs>
</ds:datastoreItem>
</file>

<file path=customXml/itemProps4.xml><?xml version="1.0" encoding="utf-8"?>
<ds:datastoreItem xmlns:ds="http://schemas.openxmlformats.org/officeDocument/2006/customXml" ds:itemID="{F6A3A591-8830-4646-9E82-30FD2B51553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bcb7aec3-7c55-4f53-b860-67c1306cd9a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310</TotalTime>
  <Words>1816</Words>
  <Application>Microsoft Office PowerPoint</Application>
  <PresentationFormat>On-screen Show (4:3)</PresentationFormat>
  <Paragraphs>296</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ＭＳ Ｐゴシック</vt:lpstr>
      <vt:lpstr>Calibri</vt:lpstr>
      <vt:lpstr>Arial</vt:lpstr>
      <vt:lpstr>Clarity</vt:lpstr>
      <vt:lpstr>PowerPoint Presentation</vt:lpstr>
      <vt:lpstr>Agenda</vt:lpstr>
      <vt:lpstr>What is a Computer?</vt:lpstr>
      <vt:lpstr>What Is A Computer?</vt:lpstr>
      <vt:lpstr>What Is A Computer?</vt:lpstr>
      <vt:lpstr>What Is A Computer?</vt:lpstr>
      <vt:lpstr>What Is A Computer…any of these</vt:lpstr>
      <vt:lpstr>Operating Systems Architecture</vt:lpstr>
      <vt:lpstr>Operating System (OS)</vt:lpstr>
      <vt:lpstr>What Operating Systems Do</vt:lpstr>
      <vt:lpstr>What is an OS?</vt:lpstr>
      <vt:lpstr>Operating System Architecture</vt:lpstr>
      <vt:lpstr>Popular Components Of  Modern Operating Systems</vt:lpstr>
      <vt:lpstr>Startup</vt:lpstr>
      <vt:lpstr>The Key OS Kernel Responsibilities</vt:lpstr>
      <vt:lpstr>Operating Systems Operations</vt:lpstr>
      <vt:lpstr>Process Management</vt:lpstr>
      <vt:lpstr>Multitasking / Multiprocessing</vt:lpstr>
      <vt:lpstr>Memory Management</vt:lpstr>
      <vt:lpstr>Memory management (cont.)</vt:lpstr>
      <vt:lpstr>Storage Management</vt:lpstr>
      <vt:lpstr>I/O and Network Management</vt:lpstr>
      <vt:lpstr>Security</vt:lpstr>
      <vt:lpstr>User Interfaces</vt:lpstr>
      <vt:lpstr>Command-line Interfaces</vt:lpstr>
      <vt:lpstr>User Interfaces </vt:lpstr>
      <vt:lpstr>Workstation Operating Systems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Tim Jorgensen</cp:lastModifiedBy>
  <cp:revision>22</cp:revision>
  <dcterms:created xsi:type="dcterms:W3CDTF">2013-01-14T03:09:35Z</dcterms:created>
  <dcterms:modified xsi:type="dcterms:W3CDTF">2015-08-31T14:53:28Z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510bc283-2440-49e7-816e-99753c5ee7e5</vt:lpwstr>
  </property>
</Properties>
</file>