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33"/>
  </p:notesMasterIdLst>
  <p:sldIdLst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69" r:id="rId17"/>
    <p:sldId id="287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70" r:id="rId26"/>
    <p:sldId id="271" r:id="rId27"/>
    <p:sldId id="273" r:id="rId28"/>
    <p:sldId id="274" r:id="rId29"/>
    <p:sldId id="275" r:id="rId30"/>
    <p:sldId id="276" r:id="rId31"/>
    <p:sldId id="27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71300" autoAdjust="0"/>
  </p:normalViewPr>
  <p:slideViewPr>
    <p:cSldViewPr>
      <p:cViewPr varScale="1">
        <p:scale>
          <a:sx n="111" d="100"/>
          <a:sy n="111" d="100"/>
        </p:scale>
        <p:origin x="7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6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457F-1608-4881-9BA4-5D5ACEF2F5E0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E4DD-FBAA-4DA1-896B-93E7D09F8A1B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E377-4CFC-4F6E-8157-D4A20064E0BB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3D3D-1FA7-4063-8A74-CF4F331F85D5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A3B7-7AA7-4023-B017-04B5BB4E8B98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6C5-36C3-47F3-911A-6BEDF29A9A89}" type="datetime1">
              <a:rPr lang="en-US" smtClean="0"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B7E0-A97F-424E-92D4-8F379F6D365B}" type="datetime1">
              <a:rPr lang="en-US" smtClean="0"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162C-7B7B-4928-887E-1FF59BE6CC3D}" type="datetime1">
              <a:rPr lang="en-US" smtClean="0"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F2E-FB3B-49D5-8FF2-FA8E00C6582A}" type="datetime1">
              <a:rPr lang="en-US" smtClean="0"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9CBE-44DF-4C86-B5B6-DBB86DA4C056}" type="datetime1">
              <a:rPr lang="en-US" smtClean="0"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C67B3E9-C7BF-446F-8206-A23AB05C10C1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IST346: Virtualization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89747"/>
            <a:ext cx="8685296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31BD-0A15-4E1A-8324-04460848F9D6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" y="6096000"/>
            <a:ext cx="3212926" cy="5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Server Virtualization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Still have multiple “servers”</a:t>
            </a:r>
            <a:r>
              <a:rPr lang="en-US" dirty="0"/>
              <a:t> </a:t>
            </a:r>
            <a:r>
              <a:rPr lang="en-US" dirty="0" smtClean="0"/>
              <a:t>but..</a:t>
            </a:r>
          </a:p>
          <a:p>
            <a:r>
              <a:rPr lang="en-US" dirty="0" smtClean="0"/>
              <a:t>Fewer physical hosts</a:t>
            </a:r>
          </a:p>
          <a:p>
            <a:r>
              <a:rPr lang="en-US" dirty="0" smtClean="0"/>
              <a:t>Smaller footprint</a:t>
            </a:r>
          </a:p>
          <a:p>
            <a:r>
              <a:rPr lang="en-US" dirty="0" smtClean="0"/>
              <a:t>Enables I.T. to run “more with less”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im\Downloads\virtualization-af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289" y="725931"/>
            <a:ext cx="5029200" cy="577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81E5-4738-4898-97AA-4D754D675984}" type="datetime1">
              <a:rPr lang="en-US" smtClean="0"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Capabilities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3D3D-1FA7-4063-8A74-CF4F331F85D5}" type="datetime1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That Virtualization Offers Over Physical Hardware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Live Migration</a:t>
            </a:r>
          </a:p>
          <a:p>
            <a:r>
              <a:rPr lang="en-US" dirty="0" smtClean="0"/>
              <a:t>High </a:t>
            </a:r>
            <a:r>
              <a:rPr lang="en-US" dirty="0" smtClean="0"/>
              <a:t>availability (failover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isolation without network hardware</a:t>
            </a:r>
          </a:p>
          <a:p>
            <a:r>
              <a:rPr lang="en-US" dirty="0" smtClean="0"/>
              <a:t>Snapshotting</a:t>
            </a:r>
            <a:endParaRPr lang="en-US" dirty="0"/>
          </a:p>
          <a:p>
            <a:r>
              <a:rPr lang="en-US" dirty="0"/>
              <a:t>Cloning</a:t>
            </a:r>
          </a:p>
          <a:p>
            <a:r>
              <a:rPr lang="en-US" dirty="0" smtClean="0"/>
              <a:t>Teleportation</a:t>
            </a:r>
            <a:endParaRPr lang="en-US" dirty="0"/>
          </a:p>
          <a:p>
            <a:r>
              <a:rPr lang="en-US" dirty="0" smtClean="0"/>
              <a:t>Consolidated </a:t>
            </a:r>
            <a:r>
              <a:rPr lang="en-US" dirty="0" smtClean="0"/>
              <a:t>backup</a:t>
            </a:r>
          </a:p>
          <a:p>
            <a:r>
              <a:rPr lang="en-US" dirty="0" smtClean="0"/>
              <a:t>Resource pooling</a:t>
            </a:r>
            <a:endParaRPr lang="en-US" dirty="0" smtClean="0"/>
          </a:p>
          <a:p>
            <a:r>
              <a:rPr lang="en-US" dirty="0" smtClean="0"/>
              <a:t>P2V conversion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851C-5382-4D15-B87D-BDFCA2A991DD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the moving of virtual workloads from one physical host to another with no downtime.</a:t>
            </a:r>
          </a:p>
          <a:p>
            <a:r>
              <a:rPr lang="en-US" dirty="0" smtClean="0"/>
              <a:t>Moving of a running VM to a different physical machine without disconnecting the guest or applications running on it.</a:t>
            </a:r>
          </a:p>
          <a:p>
            <a:r>
              <a:rPr lang="en-US" dirty="0" smtClean="0"/>
              <a:t>Memory, storage, and network connectivity are transferred from original host to the destination.</a:t>
            </a:r>
          </a:p>
          <a:p>
            <a:r>
              <a:rPr lang="en-US" dirty="0" smtClean="0"/>
              <a:t>Typically down-time of a VM during a live migration is not noticeable by end-users.  This is referred to as a </a:t>
            </a:r>
            <a:r>
              <a:rPr lang="en-US" b="1" dirty="0" smtClean="0"/>
              <a:t>seamless</a:t>
            </a:r>
            <a:r>
              <a:rPr lang="en-US" dirty="0" smtClean="0"/>
              <a:t> live migration.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8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Utilizing “Clustering” concepts to use more than one physical host configured and managed as a single resource.</a:t>
            </a:r>
          </a:p>
          <a:p>
            <a:r>
              <a:rPr lang="en-US" dirty="0" smtClean="0"/>
              <a:t>Allows VMs to be run from multiple physical hosts.</a:t>
            </a:r>
          </a:p>
          <a:p>
            <a:r>
              <a:rPr lang="en-US" dirty="0" smtClean="0"/>
              <a:t>In HA configurations, if the physical host becomes unavailable, a VM can be serviced by another host in the cluster.</a:t>
            </a:r>
          </a:p>
          <a:p>
            <a:r>
              <a:rPr lang="en-US" dirty="0" smtClean="0"/>
              <a:t>This is typically configured for Real Time</a:t>
            </a:r>
            <a:r>
              <a:rPr lang="en-US" dirty="0"/>
              <a:t> </a:t>
            </a:r>
            <a:r>
              <a:rPr lang="en-US" dirty="0" smtClean="0"/>
              <a:t>failovers (no loss of a VM’s operation), but there are situations where their will be delays (disaster recovery in hot/cold sites).</a:t>
            </a:r>
          </a:p>
          <a:p>
            <a:r>
              <a:rPr lang="en-US" dirty="0" smtClean="0"/>
              <a:t>Utilizes Live Migration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availability (failover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5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software to create “virtual networks” without additional network hardware.</a:t>
            </a:r>
          </a:p>
          <a:p>
            <a:r>
              <a:rPr lang="en-US" dirty="0" smtClean="0"/>
              <a:t>Allows you to run multiple identical copies of an environment.</a:t>
            </a:r>
          </a:p>
          <a:p>
            <a:r>
              <a:rPr lang="en-US" dirty="0" smtClean="0"/>
              <a:t>Uses the creation of “virtual networks” to keep computers within from either contacting external networks, or from external devices communicating in.</a:t>
            </a:r>
          </a:p>
          <a:p>
            <a:r>
              <a:rPr lang="en-US" dirty="0" smtClean="0"/>
              <a:t>Some reasons why we would want to do this:</a:t>
            </a:r>
          </a:p>
          <a:p>
            <a:pPr lvl="1"/>
            <a:r>
              <a:rPr lang="en-US" dirty="0" smtClean="0"/>
              <a:t>Labs</a:t>
            </a:r>
          </a:p>
          <a:p>
            <a:pPr lvl="1"/>
            <a:r>
              <a:rPr lang="en-US" dirty="0" smtClean="0"/>
              <a:t>Test environments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isolation (virtual networking)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0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umping </a:t>
            </a:r>
            <a:r>
              <a:rPr lang="en-US" dirty="0"/>
              <a:t>the entire machine state to a </a:t>
            </a:r>
            <a:r>
              <a:rPr lang="en-US" dirty="0" smtClean="0"/>
              <a:t>backup file</a:t>
            </a:r>
          </a:p>
          <a:p>
            <a:r>
              <a:rPr lang="en-US" dirty="0" smtClean="0"/>
              <a:t>Can include contents of memory (live snapshots)</a:t>
            </a:r>
          </a:p>
          <a:p>
            <a:r>
              <a:rPr lang="en-US" dirty="0" smtClean="0"/>
              <a:t>Allows for full system state restore in case of failure or changes made</a:t>
            </a:r>
          </a:p>
          <a:p>
            <a:r>
              <a:rPr lang="en-US" dirty="0" smtClean="0"/>
              <a:t>Can merge the changes from snapshots into the master if needed</a:t>
            </a:r>
          </a:p>
          <a:p>
            <a:r>
              <a:rPr lang="en-US" dirty="0" smtClean="0"/>
              <a:t>Warning: snapshots increase complexity and disk space, so they need to be monitored and removed when no longer needed.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0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clone is a copy of an existing virtual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Changes made to the clone do not affect the parent machine</a:t>
            </a:r>
          </a:p>
          <a:p>
            <a:r>
              <a:rPr lang="en-US" dirty="0" smtClean="0"/>
              <a:t>Two types of clones, Full (independent) and Linked.</a:t>
            </a:r>
          </a:p>
          <a:p>
            <a:pPr lvl="1"/>
            <a:r>
              <a:rPr lang="en-US" b="1" dirty="0" smtClean="0"/>
              <a:t>Full</a:t>
            </a:r>
            <a:r>
              <a:rPr lang="en-US" dirty="0" smtClean="0"/>
              <a:t> clone is just that, a full and independent copy that shares nothing with the parent VM.  This requires more disk space but keeps the VMs completely independent of one another.</a:t>
            </a:r>
          </a:p>
          <a:p>
            <a:pPr lvl="1"/>
            <a:r>
              <a:rPr lang="en-US" b="1" dirty="0" smtClean="0"/>
              <a:t>Linked</a:t>
            </a:r>
            <a:r>
              <a:rPr lang="en-US" dirty="0" smtClean="0"/>
              <a:t> clone is a copy that shares virtual disks with the parent VM in an ongoing manner.  This conserves disk space and allows multiple VMs to use the same software configuration.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6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single location to backup from, simplifying backup strategies.</a:t>
            </a:r>
          </a:p>
          <a:p>
            <a:r>
              <a:rPr lang="en-US" dirty="0" smtClean="0"/>
              <a:t>Can reduce or eliminate network traffic by keeping backups local to the Hosts.</a:t>
            </a:r>
          </a:p>
          <a:p>
            <a:r>
              <a:rPr lang="en-US" dirty="0" smtClean="0"/>
              <a:t>Allows for backup management from a single point.</a:t>
            </a:r>
          </a:p>
          <a:p>
            <a:r>
              <a:rPr lang="en-US" dirty="0" smtClean="0"/>
              <a:t>Can perform file level or complete VM backups.</a:t>
            </a:r>
          </a:p>
          <a:p>
            <a:r>
              <a:rPr lang="en-US" dirty="0" smtClean="0"/>
              <a:t>Restores can be of individual files or bare-metal (whole VM)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Consolidated </a:t>
            </a:r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0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“Pool” physical resources together to get more “bang for your buck”</a:t>
            </a:r>
          </a:p>
          <a:p>
            <a:r>
              <a:rPr lang="en-US" dirty="0" smtClean="0"/>
              <a:t>Manually or Dynamically allocate resources to highest priority servers as needed.</a:t>
            </a:r>
          </a:p>
          <a:p>
            <a:r>
              <a:rPr lang="en-US" dirty="0" smtClean="0"/>
              <a:t>Pools are typically defined by CPU and memory resources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</a:t>
            </a:r>
            <a:r>
              <a:rPr lang="en-US" dirty="0" smtClean="0"/>
              <a:t>Pooling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Virtualization exactly?</a:t>
            </a:r>
          </a:p>
          <a:p>
            <a:r>
              <a:rPr lang="en-US" dirty="0" smtClean="0"/>
              <a:t>Benefits and drawbacks of Virtualization.</a:t>
            </a:r>
          </a:p>
          <a:p>
            <a:r>
              <a:rPr lang="en-US" dirty="0" smtClean="0"/>
              <a:t>How does </a:t>
            </a:r>
            <a:r>
              <a:rPr lang="en-US" smtClean="0"/>
              <a:t>this relate </a:t>
            </a:r>
            <a:r>
              <a:rPr lang="en-US" dirty="0" smtClean="0"/>
              <a:t>to me?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A3-B877-4907-8E70-5638EA5C8CA4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to Virtual conversion</a:t>
            </a:r>
          </a:p>
          <a:p>
            <a:r>
              <a:rPr lang="en-US" dirty="0" smtClean="0"/>
              <a:t>Refers to the migration of an Operating System (along with its applications and data) from a physical computer’s hard disk to a virtual machine.</a:t>
            </a:r>
          </a:p>
          <a:p>
            <a:r>
              <a:rPr lang="en-US" dirty="0" smtClean="0"/>
              <a:t>Allows the conversion to virtualized machines without having to rebuild computers.</a:t>
            </a:r>
          </a:p>
          <a:p>
            <a:r>
              <a:rPr lang="en-US" dirty="0" smtClean="0"/>
              <a:t>Without this you had to reinstall the OS, reinstall all applications, copy all data, and reconfigure the applications and services running (tedious process).</a:t>
            </a:r>
          </a:p>
          <a:p>
            <a:r>
              <a:rPr lang="en-US" dirty="0" smtClean="0"/>
              <a:t>Typically used to accomplish server virtualization.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P2V </a:t>
            </a:r>
            <a:r>
              <a:rPr lang="en-US" dirty="0" smtClean="0"/>
              <a:t>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6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and Drawbacks of Virtualization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49FB-187A-4615-ADF7-347F7FF7E6DD}" type="datetime1">
              <a:rPr lang="en-US" smtClean="0"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Reduces hardware footprint (physical servers)</a:t>
            </a:r>
          </a:p>
          <a:p>
            <a:r>
              <a:rPr lang="en-US" dirty="0" smtClean="0"/>
              <a:t>Reduces operating costs (long term)</a:t>
            </a:r>
          </a:p>
          <a:p>
            <a:pPr lvl="1"/>
            <a:r>
              <a:rPr lang="en-US" dirty="0" smtClean="0"/>
              <a:t>Server hardware</a:t>
            </a:r>
          </a:p>
          <a:p>
            <a:pPr lvl="1"/>
            <a:r>
              <a:rPr lang="en-US" dirty="0" smtClean="0"/>
              <a:t>Infrastructure costs</a:t>
            </a:r>
          </a:p>
          <a:p>
            <a:r>
              <a:rPr lang="en-US" dirty="0" smtClean="0"/>
              <a:t>Servers can be created quickly (and removed)</a:t>
            </a:r>
          </a:p>
          <a:p>
            <a:r>
              <a:rPr lang="en-US" dirty="0" smtClean="0"/>
              <a:t>Reduce admin overhead (single console)</a:t>
            </a:r>
          </a:p>
          <a:p>
            <a:r>
              <a:rPr lang="en-US" dirty="0" smtClean="0"/>
              <a:t>Maximizes investment in hardware</a:t>
            </a:r>
          </a:p>
          <a:p>
            <a:r>
              <a:rPr lang="en-US" dirty="0" smtClean="0"/>
              <a:t>Virtualized servers have the same hardware configuration</a:t>
            </a:r>
          </a:p>
          <a:p>
            <a:r>
              <a:rPr lang="en-US" dirty="0" smtClean="0"/>
              <a:t>Easier to power virtual machines on and off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880-0C50-44AD-B0DB-49354DCDE621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Demands more powerful hardware</a:t>
            </a:r>
          </a:p>
          <a:p>
            <a:r>
              <a:rPr lang="en-US" dirty="0" smtClean="0"/>
              <a:t>Increases costs (short term)</a:t>
            </a:r>
          </a:p>
          <a:p>
            <a:r>
              <a:rPr lang="en-US" dirty="0" smtClean="0"/>
              <a:t>Increases complexity</a:t>
            </a:r>
          </a:p>
          <a:p>
            <a:r>
              <a:rPr lang="en-US" dirty="0" smtClean="0"/>
              <a:t>Increased I.T. skillsets required</a:t>
            </a:r>
          </a:p>
          <a:p>
            <a:r>
              <a:rPr lang="en-US" dirty="0" smtClean="0"/>
              <a:t>Higher risk of physical faults</a:t>
            </a:r>
          </a:p>
          <a:p>
            <a:r>
              <a:rPr lang="en-US" dirty="0" smtClean="0"/>
              <a:t>Requires better planning</a:t>
            </a:r>
          </a:p>
          <a:p>
            <a:r>
              <a:rPr lang="en-US" dirty="0" smtClean="0"/>
              <a:t>Performance?</a:t>
            </a:r>
          </a:p>
          <a:p>
            <a:r>
              <a:rPr lang="en-US" dirty="0" smtClean="0"/>
              <a:t>VM Sprawl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059" y="4343400"/>
            <a:ext cx="3200714" cy="196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BF1-348B-475A-81B0-2BCE7F774CB5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this mean to me?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788D-6A28-430B-A76E-3015801EEBF5}" type="datetime1">
              <a:rPr lang="en-US" smtClean="0"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virtualization mean to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iSchool</a:t>
            </a:r>
            <a:r>
              <a:rPr lang="en-US" dirty="0" smtClean="0"/>
              <a:t> invests in virtualization for your labs</a:t>
            </a:r>
          </a:p>
          <a:p>
            <a:r>
              <a:rPr lang="en-US" dirty="0" smtClean="0"/>
              <a:t>S.U. operates largely in a virtualized environment</a:t>
            </a:r>
          </a:p>
          <a:p>
            <a:r>
              <a:rPr lang="en-US" dirty="0" smtClean="0"/>
              <a:t>Any large company either runs with virtualized servers, or they are in the process of migrating.</a:t>
            </a:r>
          </a:p>
          <a:p>
            <a:r>
              <a:rPr lang="en-US" dirty="0" smtClean="0"/>
              <a:t>Even if you won’t administer virtualization technologies, you’ll need to understand the concepts.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0D0A-D8E8-49BD-8842-56A2441833BC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Microsoft – Hyper-V</a:t>
            </a:r>
          </a:p>
          <a:p>
            <a:r>
              <a:rPr lang="en-US" dirty="0" smtClean="0"/>
              <a:t>VMware – ESX</a:t>
            </a:r>
          </a:p>
          <a:p>
            <a:r>
              <a:rPr lang="en-US" dirty="0" smtClean="0"/>
              <a:t>Citrix – </a:t>
            </a:r>
            <a:r>
              <a:rPr lang="en-US" dirty="0" err="1" smtClean="0"/>
              <a:t>Xenserver</a:t>
            </a:r>
            <a:endParaRPr lang="en-US" dirty="0" smtClean="0"/>
          </a:p>
          <a:p>
            <a:r>
              <a:rPr lang="en-US" dirty="0" smtClean="0"/>
              <a:t>Oracle – (</a:t>
            </a:r>
            <a:r>
              <a:rPr lang="en-US" dirty="0" err="1" smtClean="0"/>
              <a:t>VirtualBox</a:t>
            </a:r>
            <a:r>
              <a:rPr lang="en-US" dirty="0" smtClean="0"/>
              <a:t>, Oracle VM)</a:t>
            </a:r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pPr lvl="1"/>
            <a:r>
              <a:rPr lang="en-US" dirty="0" smtClean="0"/>
              <a:t>KVM</a:t>
            </a:r>
          </a:p>
          <a:p>
            <a:pPr lvl="1"/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err="1" smtClean="0"/>
              <a:t>OpenVZ</a:t>
            </a:r>
            <a:endParaRPr lang="en-US" dirty="0" smtClean="0"/>
          </a:p>
          <a:p>
            <a:pPr lvl="1"/>
            <a:r>
              <a:rPr lang="en-US" dirty="0" smtClean="0"/>
              <a:t>…and many others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148-3118-47BC-85A5-3FCF5CB0A553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7162800" cy="19050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What have I learned from lectures at the University?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How to yawn without opening my mouth.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How to sleep with my eyes open.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How to believe that this will end soon.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1B9-2D6E-42B7-A732-4AEF2023A4CA}" type="datetime1">
              <a:rPr lang="en-US" smtClean="0"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just what is “Virtualization”?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448F-963A-4136-8C26-B5DE213BC269}" type="datetime1">
              <a:rPr lang="en-US" smtClean="0"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– 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computing, this is </a:t>
            </a:r>
            <a:r>
              <a:rPr lang="en-US" dirty="0"/>
              <a:t>the creation of a virtual (rather than actual) version of something, such as a hardware platform, operating system (OS), storage device, or </a:t>
            </a:r>
            <a:r>
              <a:rPr lang="en-US" dirty="0" smtClean="0"/>
              <a:t>network </a:t>
            </a:r>
            <a:r>
              <a:rPr lang="en-US" dirty="0"/>
              <a:t>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Generally referred to as “server virtualization”, but can mean a few things.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5283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D2AA-C82A-4430-8ECB-7581C04FC298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virtualize?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Hardware (server)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Desktop (VDI)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Software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Memory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Storage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Network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3075" name="Picture 3" descr="C:\Users\Tim\Downloads\virtualiz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1504"/>
            <a:ext cx="3009900" cy="30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C5E9-1AA3-49EB-881A-AE82365D77C4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Hypervisor </a:t>
            </a:r>
            <a:r>
              <a:rPr lang="en-US" dirty="0" smtClean="0"/>
              <a:t>is </a:t>
            </a:r>
            <a:r>
              <a:rPr lang="en-US" dirty="0"/>
              <a:t>the kernel or the core of a virtualization platform. The Hypervisor is also </a:t>
            </a:r>
            <a:r>
              <a:rPr lang="en-US" dirty="0" smtClean="0"/>
              <a:t>referred to as </a:t>
            </a:r>
            <a:r>
              <a:rPr lang="en-US" dirty="0"/>
              <a:t>the Virtual Machine Monitor.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Hypervisor has access to the physical host hardware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Of the total amount of disk space taken for a </a:t>
            </a:r>
            <a:r>
              <a:rPr lang="en-US"/>
              <a:t>virtualization </a:t>
            </a:r>
            <a:r>
              <a:rPr lang="en-US" smtClean="0"/>
              <a:t>platform, </a:t>
            </a:r>
            <a:r>
              <a:rPr lang="en-US" dirty="0" smtClean="0"/>
              <a:t>the </a:t>
            </a:r>
            <a:r>
              <a:rPr lang="en-US"/>
              <a:t>Hypervisor </a:t>
            </a:r>
            <a:r>
              <a:rPr lang="en-US" smtClean="0"/>
              <a:t>is </a:t>
            </a:r>
            <a:r>
              <a:rPr lang="en-US" dirty="0"/>
              <a:t>by far, the smallest part.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DC41-6647-4ADB-AF3F-A49395D12A4E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1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Hypervisors – two basic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Type-1 Hypervisor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Type-2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dirty="0" smtClean="0"/>
              <a:t>Type-1, or Bare Metal </a:t>
            </a:r>
            <a:r>
              <a:rPr lang="en-US" dirty="0"/>
              <a:t>Virtualization platform there really isn’t a host operating system besides the Hypervisor.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ESX</a:t>
            </a:r>
          </a:p>
          <a:p>
            <a:pPr lvl="1"/>
            <a:r>
              <a:rPr lang="en-US" dirty="0" smtClean="0"/>
              <a:t>Hyper-V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Type-2 Hypervisor, the host operating system is whatever operating system those applications are installed into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/>
              <a:t>Workstation</a:t>
            </a:r>
          </a:p>
          <a:p>
            <a:pPr lvl="1"/>
            <a:r>
              <a:rPr lang="en-US" dirty="0" err="1"/>
              <a:t>VMWare</a:t>
            </a:r>
            <a:r>
              <a:rPr lang="en-US" dirty="0"/>
              <a:t> Fusion</a:t>
            </a:r>
          </a:p>
          <a:p>
            <a:pPr lvl="1"/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Windows 8 ?!?</a:t>
            </a: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531B-0F92-4F8F-BD3B-629012D38D79}" type="datetime1">
              <a:rPr lang="en-US" smtClean="0"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vs. Guest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host</a:t>
            </a:r>
            <a:r>
              <a:rPr lang="en-US" dirty="0"/>
              <a:t> system would be the primary &amp; first installed operating system. </a:t>
            </a:r>
            <a:endParaRPr lang="en-US" dirty="0" smtClean="0"/>
          </a:p>
          <a:p>
            <a:r>
              <a:rPr lang="en-US" dirty="0" smtClean="0"/>
              <a:t>Your host is what your VMs will run on and will manage them.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/>
              <a:t>guest</a:t>
            </a:r>
            <a:r>
              <a:rPr lang="en-US" dirty="0"/>
              <a:t> system (guest operating system) is a virtual guest or virtual machine (VM) that is installed under the host operating system. </a:t>
            </a:r>
            <a:endParaRPr lang="en-US" dirty="0" smtClean="0"/>
          </a:p>
          <a:p>
            <a:r>
              <a:rPr lang="en-US" dirty="0" smtClean="0"/>
              <a:t>Guests </a:t>
            </a:r>
            <a:r>
              <a:rPr lang="en-US" dirty="0"/>
              <a:t>are the VMs that you run </a:t>
            </a:r>
            <a:r>
              <a:rPr lang="en-US" dirty="0" smtClean="0"/>
              <a:t>within </a:t>
            </a:r>
            <a:r>
              <a:rPr lang="en-US" dirty="0"/>
              <a:t>your virtualization platform.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70A3-3726-4AF2-9CE9-6BAF727FBB24}" type="datetime1">
              <a:rPr lang="en-US" smtClean="0"/>
              <a:t>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5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Server Virtualization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Multiple servers</a:t>
            </a:r>
          </a:p>
          <a:p>
            <a:r>
              <a:rPr lang="en-US" dirty="0" smtClean="0"/>
              <a:t>Separate physical servers for each OS/Application</a:t>
            </a:r>
          </a:p>
          <a:p>
            <a:r>
              <a:rPr lang="en-US" dirty="0" smtClean="0"/>
              <a:t>Server sprawl</a:t>
            </a:r>
          </a:p>
          <a:p>
            <a:r>
              <a:rPr lang="en-US" dirty="0" smtClean="0"/>
              <a:t>Inefficient use of resources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Tim\Downloads\virtualization-bef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54" y="533400"/>
            <a:ext cx="461069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DB-6403-4B1D-86D8-3D4EB05E8327}" type="datetime1">
              <a:rPr lang="en-US" smtClean="0"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22A712BE-7D50-4DE2-A2E7-7906A8B434D7}" vid="{9656C892-EC5F-474E-B222-1C9DF1F12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3CA6T5SJM37K-4-1616</_dlc_DocId>
    <_dlc_DocIdUrl xmlns="bcb7aec3-7c55-4f53-b860-67c1306cd9a6">
      <Url>https://mydrive.syr.edu/my/tajorgen/_layouts/15/DocIdRedir.aspx?ID=3CA6T5SJM37K-4-1616</Url>
      <Description>3CA6T5SJM37K-4-1616</Description>
    </_dlc_DocIdUrl>
  </documentManagement>
</p:properties>
</file>

<file path=customXml/itemProps1.xml><?xml version="1.0" encoding="utf-8"?>
<ds:datastoreItem xmlns:ds="http://schemas.openxmlformats.org/officeDocument/2006/customXml" ds:itemID="{3779F2CC-15B1-4855-B0B1-F723D93814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690FAB-AEB8-48D8-BAA4-B06969395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24942A-A083-4D5F-9AC4-7ED23C485AB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5515F11-39AA-4AEB-B815-F674382EAA0C}">
  <ds:schemaRefs>
    <ds:schemaRef ds:uri="http://schemas.microsoft.com/office/2006/metadata/properties"/>
    <ds:schemaRef ds:uri="http://schemas.microsoft.com/office/infopath/2007/PartnerControls"/>
    <ds:schemaRef ds:uri="bcb7aec3-7c55-4f53-b860-67c1306cd9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207</TotalTime>
  <Words>1293</Words>
  <Application>Microsoft Office PowerPoint</Application>
  <PresentationFormat>On-screen Show (4:3)</PresentationFormat>
  <Paragraphs>233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Clarity</vt:lpstr>
      <vt:lpstr>IST346: Virtualization</vt:lpstr>
      <vt:lpstr>Agenda</vt:lpstr>
      <vt:lpstr>So just what is “Virtualization”?</vt:lpstr>
      <vt:lpstr>Virtualization – a definition</vt:lpstr>
      <vt:lpstr>What can we virtualize?</vt:lpstr>
      <vt:lpstr>Hypervisor</vt:lpstr>
      <vt:lpstr>Hypervisors – two basic types</vt:lpstr>
      <vt:lpstr>Host vs. Guest</vt:lpstr>
      <vt:lpstr>Before Server Virtualization</vt:lpstr>
      <vt:lpstr>After Server Virtualization</vt:lpstr>
      <vt:lpstr>Advanced Capabilities</vt:lpstr>
      <vt:lpstr>More That Virtualization Offers Over Physical Hardware</vt:lpstr>
      <vt:lpstr>Live Migration</vt:lpstr>
      <vt:lpstr>High availability (failover)</vt:lpstr>
      <vt:lpstr>Network isolation (virtual networking)</vt:lpstr>
      <vt:lpstr>Snapshotting</vt:lpstr>
      <vt:lpstr>Cloning</vt:lpstr>
      <vt:lpstr>Consolidated backup</vt:lpstr>
      <vt:lpstr>Resource Pooling</vt:lpstr>
      <vt:lpstr>P2V conversion</vt:lpstr>
      <vt:lpstr>Benefits and Drawbacks of Virtualization</vt:lpstr>
      <vt:lpstr>Benefits of Virtualization</vt:lpstr>
      <vt:lpstr>Virtualization drawbacks</vt:lpstr>
      <vt:lpstr>So what does this mean to me?</vt:lpstr>
      <vt:lpstr>What does virtualization mean to me?</vt:lpstr>
      <vt:lpstr>Virtualization solutions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Tim Jorgensen</cp:lastModifiedBy>
  <cp:revision>12</cp:revision>
  <dcterms:created xsi:type="dcterms:W3CDTF">2013-01-14T03:21:13Z</dcterms:created>
  <dcterms:modified xsi:type="dcterms:W3CDTF">2014-01-27T02:06:48Z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d4b7a578-33fc-4f00-96aa-0257f3dce881</vt:lpwstr>
  </property>
</Properties>
</file>