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97" r:id="rId2"/>
    <p:sldId id="289" r:id="rId3"/>
    <p:sldId id="258" r:id="rId4"/>
    <p:sldId id="296" r:id="rId5"/>
    <p:sldId id="304" r:id="rId6"/>
    <p:sldId id="298" r:id="rId7"/>
    <p:sldId id="311" r:id="rId8"/>
    <p:sldId id="312" r:id="rId9"/>
    <p:sldId id="313" r:id="rId10"/>
    <p:sldId id="291" r:id="rId11"/>
    <p:sldId id="294" r:id="rId12"/>
    <p:sldId id="292" r:id="rId13"/>
    <p:sldId id="293" r:id="rId14"/>
    <p:sldId id="28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BB16D09-154B-4F43-9FDE-3E04AE8D56C8}">
          <p14:sldIdLst>
            <p14:sldId id="297"/>
            <p14:sldId id="289"/>
            <p14:sldId id="258"/>
          </p14:sldIdLst>
        </p14:section>
        <p14:section name="Content" id="{2C67B003-B916-43D3-BE5B-B3D36B8F4E1C}">
          <p14:sldIdLst>
            <p14:sldId id="296"/>
            <p14:sldId id="304"/>
            <p14:sldId id="298"/>
            <p14:sldId id="311"/>
            <p14:sldId id="312"/>
            <p14:sldId id="313"/>
            <p14:sldId id="291"/>
            <p14:sldId id="294"/>
          </p14:sldIdLst>
        </p14:section>
        <p14:section name="Wrap-Up" id="{250B09FA-E151-4F0D-B4D4-21A2DA6D2F7E}">
          <p14:sldIdLst>
            <p14:sldId id="292"/>
            <p14:sldId id="293"/>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35" autoAdjust="0"/>
  </p:normalViewPr>
  <p:slideViewPr>
    <p:cSldViewPr snapToGrid="0">
      <p:cViewPr varScale="1">
        <p:scale>
          <a:sx n="94" d="100"/>
          <a:sy n="94" d="100"/>
        </p:scale>
        <p:origin x="11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80ADB3-81FF-4B78-978B-7E06D9877373}" type="doc">
      <dgm:prSet loTypeId="urn:microsoft.com/office/officeart/2005/8/layout/equation1" loCatId="relationship" qsTypeId="urn:microsoft.com/office/officeart/2005/8/quickstyle/simple1" qsCatId="simple" csTypeId="urn:microsoft.com/office/officeart/2005/8/colors/accent1_1" csCatId="accent1" phldr="1"/>
      <dgm:spPr/>
    </dgm:pt>
    <dgm:pt modelId="{84E2A706-A755-4C98-B7CB-D95C7C524B18}">
      <dgm:prSet phldrT="[Text]"/>
      <dgm:spPr/>
      <dgm:t>
        <a:bodyPr/>
        <a:lstStyle/>
        <a:p>
          <a:r>
            <a:rPr lang="en-US" dirty="0"/>
            <a:t>Code</a:t>
          </a:r>
        </a:p>
      </dgm:t>
    </dgm:pt>
    <dgm:pt modelId="{4B4927C2-917B-4A4B-8D4A-F2A8361C1988}" type="parTrans" cxnId="{94C59DE9-73AA-4B17-920C-9724EFC631F0}">
      <dgm:prSet/>
      <dgm:spPr/>
      <dgm:t>
        <a:bodyPr/>
        <a:lstStyle/>
        <a:p>
          <a:endParaRPr lang="en-US"/>
        </a:p>
      </dgm:t>
    </dgm:pt>
    <dgm:pt modelId="{95DA3CB2-9E8B-489C-9384-276D499DE57B}" type="sibTrans" cxnId="{94C59DE9-73AA-4B17-920C-9724EFC631F0}">
      <dgm:prSet/>
      <dgm:spPr/>
      <dgm:t>
        <a:bodyPr/>
        <a:lstStyle/>
        <a:p>
          <a:endParaRPr lang="en-US"/>
        </a:p>
      </dgm:t>
    </dgm:pt>
    <dgm:pt modelId="{E77BC9D5-0CB7-4EB6-9E7B-4ED00C42C0B7}">
      <dgm:prSet phldrT="[Text]"/>
      <dgm:spPr/>
      <dgm:t>
        <a:bodyPr/>
        <a:lstStyle/>
        <a:p>
          <a:r>
            <a:rPr lang="en-US" dirty="0"/>
            <a:t>System</a:t>
          </a:r>
        </a:p>
      </dgm:t>
    </dgm:pt>
    <dgm:pt modelId="{9F5B59E2-4882-43FB-B7D7-61DB27612E4C}" type="parTrans" cxnId="{DF87A123-7BBB-4AAC-92E5-D72808D3E923}">
      <dgm:prSet/>
      <dgm:spPr/>
      <dgm:t>
        <a:bodyPr/>
        <a:lstStyle/>
        <a:p>
          <a:endParaRPr lang="en-US"/>
        </a:p>
      </dgm:t>
    </dgm:pt>
    <dgm:pt modelId="{A3EFAF2F-8DF9-4A19-937D-97E1F6440E23}" type="sibTrans" cxnId="{DF87A123-7BBB-4AAC-92E5-D72808D3E923}">
      <dgm:prSet/>
      <dgm:spPr/>
      <dgm:t>
        <a:bodyPr/>
        <a:lstStyle/>
        <a:p>
          <a:endParaRPr lang="en-US"/>
        </a:p>
      </dgm:t>
    </dgm:pt>
    <dgm:pt modelId="{051765E3-9773-4A7E-AD0D-2A6B0F9060F0}">
      <dgm:prSet phldrT="[Text]"/>
      <dgm:spPr/>
      <dgm:t>
        <a:bodyPr/>
        <a:lstStyle/>
        <a:p>
          <a:r>
            <a:rPr lang="en-US" dirty="0"/>
            <a:t>Data</a:t>
          </a:r>
        </a:p>
      </dgm:t>
    </dgm:pt>
    <dgm:pt modelId="{C12278C1-AD90-4E53-9B42-7E118721E202}" type="parTrans" cxnId="{6FF35F3E-149E-44B3-A919-5EBB19337D04}">
      <dgm:prSet/>
      <dgm:spPr/>
      <dgm:t>
        <a:bodyPr/>
        <a:lstStyle/>
        <a:p>
          <a:endParaRPr lang="en-US"/>
        </a:p>
      </dgm:t>
    </dgm:pt>
    <dgm:pt modelId="{F79C0E80-538E-4127-8496-B5CEA5AA02B7}" type="sibTrans" cxnId="{6FF35F3E-149E-44B3-A919-5EBB19337D04}">
      <dgm:prSet/>
      <dgm:spPr/>
      <dgm:t>
        <a:bodyPr/>
        <a:lstStyle/>
        <a:p>
          <a:endParaRPr lang="en-US"/>
        </a:p>
      </dgm:t>
    </dgm:pt>
    <dgm:pt modelId="{662F5F51-65B0-48D4-ACD9-02DA505BB41A}">
      <dgm:prSet phldrT="[Text]"/>
      <dgm:spPr/>
      <dgm:t>
        <a:bodyPr/>
        <a:lstStyle/>
        <a:p>
          <a:r>
            <a:rPr lang="en-US" dirty="0"/>
            <a:t>Infra-</a:t>
          </a:r>
          <a:br>
            <a:rPr lang="en-US" dirty="0"/>
          </a:br>
          <a:r>
            <a:rPr lang="en-US" dirty="0"/>
            <a:t>structure</a:t>
          </a:r>
        </a:p>
      </dgm:t>
    </dgm:pt>
    <dgm:pt modelId="{55C36D01-B061-42E5-A815-AAEF7EB9F5E9}" type="parTrans" cxnId="{00CA37E6-6EA2-4429-A992-1ED955C9A2EE}">
      <dgm:prSet/>
      <dgm:spPr/>
      <dgm:t>
        <a:bodyPr/>
        <a:lstStyle/>
        <a:p>
          <a:endParaRPr lang="en-US"/>
        </a:p>
      </dgm:t>
    </dgm:pt>
    <dgm:pt modelId="{350D7DAB-1E0C-4F2D-9064-F11194685BCA}" type="sibTrans" cxnId="{00CA37E6-6EA2-4429-A992-1ED955C9A2EE}">
      <dgm:prSet/>
      <dgm:spPr/>
      <dgm:t>
        <a:bodyPr/>
        <a:lstStyle/>
        <a:p>
          <a:endParaRPr lang="en-US"/>
        </a:p>
      </dgm:t>
    </dgm:pt>
    <dgm:pt modelId="{E6AC2D97-98F4-4940-B239-18411906BCD2}" type="pres">
      <dgm:prSet presAssocID="{3080ADB3-81FF-4B78-978B-7E06D9877373}" presName="linearFlow" presStyleCnt="0">
        <dgm:presLayoutVars>
          <dgm:dir/>
          <dgm:resizeHandles val="exact"/>
        </dgm:presLayoutVars>
      </dgm:prSet>
      <dgm:spPr/>
    </dgm:pt>
    <dgm:pt modelId="{AE644631-F5B1-4DEF-AD74-ABFCCC99BB7B}" type="pres">
      <dgm:prSet presAssocID="{84E2A706-A755-4C98-B7CB-D95C7C524B18}" presName="node" presStyleLbl="node1" presStyleIdx="0" presStyleCnt="4">
        <dgm:presLayoutVars>
          <dgm:bulletEnabled val="1"/>
        </dgm:presLayoutVars>
      </dgm:prSet>
      <dgm:spPr/>
    </dgm:pt>
    <dgm:pt modelId="{16586C39-8252-4842-A547-522BF4DC5497}" type="pres">
      <dgm:prSet presAssocID="{95DA3CB2-9E8B-489C-9384-276D499DE57B}" presName="spacerL" presStyleCnt="0"/>
      <dgm:spPr/>
    </dgm:pt>
    <dgm:pt modelId="{C3F2A8DC-3404-4FBF-9A6E-B21E654EDEC1}" type="pres">
      <dgm:prSet presAssocID="{95DA3CB2-9E8B-489C-9384-276D499DE57B}" presName="sibTrans" presStyleLbl="sibTrans2D1" presStyleIdx="0" presStyleCnt="3"/>
      <dgm:spPr/>
    </dgm:pt>
    <dgm:pt modelId="{001EB847-58A0-4363-AEF3-9CA4F7F407ED}" type="pres">
      <dgm:prSet presAssocID="{95DA3CB2-9E8B-489C-9384-276D499DE57B}" presName="spacerR" presStyleCnt="0"/>
      <dgm:spPr/>
    </dgm:pt>
    <dgm:pt modelId="{B908E7D6-069C-4754-B389-1416588C4327}" type="pres">
      <dgm:prSet presAssocID="{051765E3-9773-4A7E-AD0D-2A6B0F9060F0}" presName="node" presStyleLbl="node1" presStyleIdx="1" presStyleCnt="4">
        <dgm:presLayoutVars>
          <dgm:bulletEnabled val="1"/>
        </dgm:presLayoutVars>
      </dgm:prSet>
      <dgm:spPr/>
    </dgm:pt>
    <dgm:pt modelId="{49DAAACA-BF2E-42F9-BE46-F34611CECD0A}" type="pres">
      <dgm:prSet presAssocID="{F79C0E80-538E-4127-8496-B5CEA5AA02B7}" presName="spacerL" presStyleCnt="0"/>
      <dgm:spPr/>
    </dgm:pt>
    <dgm:pt modelId="{1B1237B1-45D3-448B-A9E5-BD21D5141845}" type="pres">
      <dgm:prSet presAssocID="{F79C0E80-538E-4127-8496-B5CEA5AA02B7}" presName="sibTrans" presStyleLbl="sibTrans2D1" presStyleIdx="1" presStyleCnt="3"/>
      <dgm:spPr/>
    </dgm:pt>
    <dgm:pt modelId="{FA4B6EB2-AE2F-4732-95D2-06963C072469}" type="pres">
      <dgm:prSet presAssocID="{F79C0E80-538E-4127-8496-B5CEA5AA02B7}" presName="spacerR" presStyleCnt="0"/>
      <dgm:spPr/>
    </dgm:pt>
    <dgm:pt modelId="{66600277-4561-43C3-BAEE-6179D710B075}" type="pres">
      <dgm:prSet presAssocID="{662F5F51-65B0-48D4-ACD9-02DA505BB41A}" presName="node" presStyleLbl="node1" presStyleIdx="2" presStyleCnt="4">
        <dgm:presLayoutVars>
          <dgm:bulletEnabled val="1"/>
        </dgm:presLayoutVars>
      </dgm:prSet>
      <dgm:spPr/>
    </dgm:pt>
    <dgm:pt modelId="{CD36DEC5-41A9-4DB0-A867-7193A32807C5}" type="pres">
      <dgm:prSet presAssocID="{350D7DAB-1E0C-4F2D-9064-F11194685BCA}" presName="spacerL" presStyleCnt="0"/>
      <dgm:spPr/>
    </dgm:pt>
    <dgm:pt modelId="{94AA4439-8016-4B2E-84FC-DF803CF27622}" type="pres">
      <dgm:prSet presAssocID="{350D7DAB-1E0C-4F2D-9064-F11194685BCA}" presName="sibTrans" presStyleLbl="sibTrans2D1" presStyleIdx="2" presStyleCnt="3"/>
      <dgm:spPr/>
    </dgm:pt>
    <dgm:pt modelId="{03995A11-8536-4A10-9EB0-9DEBFC5D5570}" type="pres">
      <dgm:prSet presAssocID="{350D7DAB-1E0C-4F2D-9064-F11194685BCA}" presName="spacerR" presStyleCnt="0"/>
      <dgm:spPr/>
    </dgm:pt>
    <dgm:pt modelId="{5E421D75-C555-4F66-BCB1-45361B00C254}" type="pres">
      <dgm:prSet presAssocID="{E77BC9D5-0CB7-4EB6-9E7B-4ED00C42C0B7}" presName="node" presStyleLbl="node1" presStyleIdx="3" presStyleCnt="4">
        <dgm:presLayoutVars>
          <dgm:bulletEnabled val="1"/>
        </dgm:presLayoutVars>
      </dgm:prSet>
      <dgm:spPr/>
    </dgm:pt>
  </dgm:ptLst>
  <dgm:cxnLst>
    <dgm:cxn modelId="{DF87A123-7BBB-4AAC-92E5-D72808D3E923}" srcId="{3080ADB3-81FF-4B78-978B-7E06D9877373}" destId="{E77BC9D5-0CB7-4EB6-9E7B-4ED00C42C0B7}" srcOrd="3" destOrd="0" parTransId="{9F5B59E2-4882-43FB-B7D7-61DB27612E4C}" sibTransId="{A3EFAF2F-8DF9-4A19-937D-97E1F6440E23}"/>
    <dgm:cxn modelId="{C448BD2C-B095-4704-9638-585803B9D561}" type="presOf" srcId="{95DA3CB2-9E8B-489C-9384-276D499DE57B}" destId="{C3F2A8DC-3404-4FBF-9A6E-B21E654EDEC1}" srcOrd="0" destOrd="0" presId="urn:microsoft.com/office/officeart/2005/8/layout/equation1"/>
    <dgm:cxn modelId="{6FF35F3E-149E-44B3-A919-5EBB19337D04}" srcId="{3080ADB3-81FF-4B78-978B-7E06D9877373}" destId="{051765E3-9773-4A7E-AD0D-2A6B0F9060F0}" srcOrd="1" destOrd="0" parTransId="{C12278C1-AD90-4E53-9B42-7E118721E202}" sibTransId="{F79C0E80-538E-4127-8496-B5CEA5AA02B7}"/>
    <dgm:cxn modelId="{343EF962-3E9C-4A92-B06E-104B93E51B7E}" type="presOf" srcId="{051765E3-9773-4A7E-AD0D-2A6B0F9060F0}" destId="{B908E7D6-069C-4754-B389-1416588C4327}" srcOrd="0" destOrd="0" presId="urn:microsoft.com/office/officeart/2005/8/layout/equation1"/>
    <dgm:cxn modelId="{AFC14E43-48BE-4638-B2EC-04B8DF23696B}" type="presOf" srcId="{F79C0E80-538E-4127-8496-B5CEA5AA02B7}" destId="{1B1237B1-45D3-448B-A9E5-BD21D5141845}" srcOrd="0" destOrd="0" presId="urn:microsoft.com/office/officeart/2005/8/layout/equation1"/>
    <dgm:cxn modelId="{EE643B65-7957-4A8A-BB1F-32DB595CB019}" type="presOf" srcId="{662F5F51-65B0-48D4-ACD9-02DA505BB41A}" destId="{66600277-4561-43C3-BAEE-6179D710B075}" srcOrd="0" destOrd="0" presId="urn:microsoft.com/office/officeart/2005/8/layout/equation1"/>
    <dgm:cxn modelId="{88AF5570-0741-43EA-9B98-8A4FFA94977A}" type="presOf" srcId="{3080ADB3-81FF-4B78-978B-7E06D9877373}" destId="{E6AC2D97-98F4-4940-B239-18411906BCD2}" srcOrd="0" destOrd="0" presId="urn:microsoft.com/office/officeart/2005/8/layout/equation1"/>
    <dgm:cxn modelId="{CA7FBC55-1268-4D2E-B305-6AB85996CD4E}" type="presOf" srcId="{E77BC9D5-0CB7-4EB6-9E7B-4ED00C42C0B7}" destId="{5E421D75-C555-4F66-BCB1-45361B00C254}" srcOrd="0" destOrd="0" presId="urn:microsoft.com/office/officeart/2005/8/layout/equation1"/>
    <dgm:cxn modelId="{92274185-C8EB-485F-8441-AE8D77C4BE56}" type="presOf" srcId="{350D7DAB-1E0C-4F2D-9064-F11194685BCA}" destId="{94AA4439-8016-4B2E-84FC-DF803CF27622}" srcOrd="0" destOrd="0" presId="urn:microsoft.com/office/officeart/2005/8/layout/equation1"/>
    <dgm:cxn modelId="{DA811489-6E56-47AB-9BEE-1791E271A4A5}" type="presOf" srcId="{84E2A706-A755-4C98-B7CB-D95C7C524B18}" destId="{AE644631-F5B1-4DEF-AD74-ABFCCC99BB7B}" srcOrd="0" destOrd="0" presId="urn:microsoft.com/office/officeart/2005/8/layout/equation1"/>
    <dgm:cxn modelId="{00CA37E6-6EA2-4429-A992-1ED955C9A2EE}" srcId="{3080ADB3-81FF-4B78-978B-7E06D9877373}" destId="{662F5F51-65B0-48D4-ACD9-02DA505BB41A}" srcOrd="2" destOrd="0" parTransId="{55C36D01-B061-42E5-A815-AAEF7EB9F5E9}" sibTransId="{350D7DAB-1E0C-4F2D-9064-F11194685BCA}"/>
    <dgm:cxn modelId="{94C59DE9-73AA-4B17-920C-9724EFC631F0}" srcId="{3080ADB3-81FF-4B78-978B-7E06D9877373}" destId="{84E2A706-A755-4C98-B7CB-D95C7C524B18}" srcOrd="0" destOrd="0" parTransId="{4B4927C2-917B-4A4B-8D4A-F2A8361C1988}" sibTransId="{95DA3CB2-9E8B-489C-9384-276D499DE57B}"/>
    <dgm:cxn modelId="{22867A77-9051-4D8C-8C58-A650EFB22118}" type="presParOf" srcId="{E6AC2D97-98F4-4940-B239-18411906BCD2}" destId="{AE644631-F5B1-4DEF-AD74-ABFCCC99BB7B}" srcOrd="0" destOrd="0" presId="urn:microsoft.com/office/officeart/2005/8/layout/equation1"/>
    <dgm:cxn modelId="{0046AD40-0511-4A5B-8126-4F502E92CBAA}" type="presParOf" srcId="{E6AC2D97-98F4-4940-B239-18411906BCD2}" destId="{16586C39-8252-4842-A547-522BF4DC5497}" srcOrd="1" destOrd="0" presId="urn:microsoft.com/office/officeart/2005/8/layout/equation1"/>
    <dgm:cxn modelId="{E1A9452E-8FE7-4DBB-A06D-65FEC0C95780}" type="presParOf" srcId="{E6AC2D97-98F4-4940-B239-18411906BCD2}" destId="{C3F2A8DC-3404-4FBF-9A6E-B21E654EDEC1}" srcOrd="2" destOrd="0" presId="urn:microsoft.com/office/officeart/2005/8/layout/equation1"/>
    <dgm:cxn modelId="{49A2B85F-65C9-4524-ADD0-4FECE6C313E9}" type="presParOf" srcId="{E6AC2D97-98F4-4940-B239-18411906BCD2}" destId="{001EB847-58A0-4363-AEF3-9CA4F7F407ED}" srcOrd="3" destOrd="0" presId="urn:microsoft.com/office/officeart/2005/8/layout/equation1"/>
    <dgm:cxn modelId="{A04EF6BB-3CD8-4119-8D05-2931A8A2D7CD}" type="presParOf" srcId="{E6AC2D97-98F4-4940-B239-18411906BCD2}" destId="{B908E7D6-069C-4754-B389-1416588C4327}" srcOrd="4" destOrd="0" presId="urn:microsoft.com/office/officeart/2005/8/layout/equation1"/>
    <dgm:cxn modelId="{C7086334-3032-43C6-9D50-FC8972C2CAA3}" type="presParOf" srcId="{E6AC2D97-98F4-4940-B239-18411906BCD2}" destId="{49DAAACA-BF2E-42F9-BE46-F34611CECD0A}" srcOrd="5" destOrd="0" presId="urn:microsoft.com/office/officeart/2005/8/layout/equation1"/>
    <dgm:cxn modelId="{9E2D6F51-0C1C-4400-89CB-7D5742F0B7B0}" type="presParOf" srcId="{E6AC2D97-98F4-4940-B239-18411906BCD2}" destId="{1B1237B1-45D3-448B-A9E5-BD21D5141845}" srcOrd="6" destOrd="0" presId="urn:microsoft.com/office/officeart/2005/8/layout/equation1"/>
    <dgm:cxn modelId="{5FB8ADFE-6816-4668-B288-3EEA4C297293}" type="presParOf" srcId="{E6AC2D97-98F4-4940-B239-18411906BCD2}" destId="{FA4B6EB2-AE2F-4732-95D2-06963C072469}" srcOrd="7" destOrd="0" presId="urn:microsoft.com/office/officeart/2005/8/layout/equation1"/>
    <dgm:cxn modelId="{8D3EC2ED-9B97-499C-94CB-526FD625D959}" type="presParOf" srcId="{E6AC2D97-98F4-4940-B239-18411906BCD2}" destId="{66600277-4561-43C3-BAEE-6179D710B075}" srcOrd="8" destOrd="0" presId="urn:microsoft.com/office/officeart/2005/8/layout/equation1"/>
    <dgm:cxn modelId="{6B5EB8A3-EECE-49F6-9397-99C764A3681D}" type="presParOf" srcId="{E6AC2D97-98F4-4940-B239-18411906BCD2}" destId="{CD36DEC5-41A9-4DB0-A867-7193A32807C5}" srcOrd="9" destOrd="0" presId="urn:microsoft.com/office/officeart/2005/8/layout/equation1"/>
    <dgm:cxn modelId="{A73E9F72-186A-4079-B57C-251C0968D926}" type="presParOf" srcId="{E6AC2D97-98F4-4940-B239-18411906BCD2}" destId="{94AA4439-8016-4B2E-84FC-DF803CF27622}" srcOrd="10" destOrd="0" presId="urn:microsoft.com/office/officeart/2005/8/layout/equation1"/>
    <dgm:cxn modelId="{EE3BD9A3-3A3F-4162-A5A2-DC351C49B93C}" type="presParOf" srcId="{E6AC2D97-98F4-4940-B239-18411906BCD2}" destId="{03995A11-8536-4A10-9EB0-9DEBFC5D5570}" srcOrd="11" destOrd="0" presId="urn:microsoft.com/office/officeart/2005/8/layout/equation1"/>
    <dgm:cxn modelId="{20F39BFF-D58B-41D6-AC8D-3112D6C650A6}" type="presParOf" srcId="{E6AC2D97-98F4-4940-B239-18411906BCD2}" destId="{5E421D75-C555-4F66-BCB1-45361B00C254}"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44631-F5B1-4DEF-AD74-ABFCCC99BB7B}">
      <dsp:nvSpPr>
        <dsp:cNvPr id="0" name=""/>
        <dsp:cNvSpPr/>
      </dsp:nvSpPr>
      <dsp:spPr>
        <a:xfrm>
          <a:off x="4692" y="661253"/>
          <a:ext cx="1303734" cy="13037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Code</a:t>
          </a:r>
        </a:p>
      </dsp:txBody>
      <dsp:txXfrm>
        <a:off x="195619" y="852180"/>
        <a:ext cx="921880" cy="921880"/>
      </dsp:txXfrm>
    </dsp:sp>
    <dsp:sp modelId="{C3F2A8DC-3404-4FBF-9A6E-B21E654EDEC1}">
      <dsp:nvSpPr>
        <dsp:cNvPr id="0" name=""/>
        <dsp:cNvSpPr/>
      </dsp:nvSpPr>
      <dsp:spPr>
        <a:xfrm>
          <a:off x="1414290" y="935038"/>
          <a:ext cx="756165" cy="756165"/>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514520" y="1224195"/>
        <a:ext cx="555705" cy="177851"/>
      </dsp:txXfrm>
    </dsp:sp>
    <dsp:sp modelId="{B908E7D6-069C-4754-B389-1416588C4327}">
      <dsp:nvSpPr>
        <dsp:cNvPr id="0" name=""/>
        <dsp:cNvSpPr/>
      </dsp:nvSpPr>
      <dsp:spPr>
        <a:xfrm>
          <a:off x="2276319" y="661253"/>
          <a:ext cx="1303734" cy="13037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p>
      </dsp:txBody>
      <dsp:txXfrm>
        <a:off x="2467246" y="852180"/>
        <a:ext cx="921880" cy="921880"/>
      </dsp:txXfrm>
    </dsp:sp>
    <dsp:sp modelId="{1B1237B1-45D3-448B-A9E5-BD21D5141845}">
      <dsp:nvSpPr>
        <dsp:cNvPr id="0" name=""/>
        <dsp:cNvSpPr/>
      </dsp:nvSpPr>
      <dsp:spPr>
        <a:xfrm>
          <a:off x="3685917" y="935038"/>
          <a:ext cx="756165" cy="756165"/>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786147" y="1224195"/>
        <a:ext cx="555705" cy="177851"/>
      </dsp:txXfrm>
    </dsp:sp>
    <dsp:sp modelId="{66600277-4561-43C3-BAEE-6179D710B075}">
      <dsp:nvSpPr>
        <dsp:cNvPr id="0" name=""/>
        <dsp:cNvSpPr/>
      </dsp:nvSpPr>
      <dsp:spPr>
        <a:xfrm>
          <a:off x="4547946" y="661253"/>
          <a:ext cx="1303734" cy="13037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Infra-</a:t>
          </a:r>
          <a:br>
            <a:rPr lang="en-US" sz="1800" kern="1200" dirty="0"/>
          </a:br>
          <a:r>
            <a:rPr lang="en-US" sz="1800" kern="1200" dirty="0"/>
            <a:t>structure</a:t>
          </a:r>
        </a:p>
      </dsp:txBody>
      <dsp:txXfrm>
        <a:off x="4738873" y="852180"/>
        <a:ext cx="921880" cy="921880"/>
      </dsp:txXfrm>
    </dsp:sp>
    <dsp:sp modelId="{94AA4439-8016-4B2E-84FC-DF803CF27622}">
      <dsp:nvSpPr>
        <dsp:cNvPr id="0" name=""/>
        <dsp:cNvSpPr/>
      </dsp:nvSpPr>
      <dsp:spPr>
        <a:xfrm>
          <a:off x="5957543" y="935038"/>
          <a:ext cx="756165" cy="756165"/>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057773" y="1090808"/>
        <a:ext cx="555705" cy="444625"/>
      </dsp:txXfrm>
    </dsp:sp>
    <dsp:sp modelId="{5E421D75-C555-4F66-BCB1-45361B00C254}">
      <dsp:nvSpPr>
        <dsp:cNvPr id="0" name=""/>
        <dsp:cNvSpPr/>
      </dsp:nvSpPr>
      <dsp:spPr>
        <a:xfrm>
          <a:off x="6819572" y="661253"/>
          <a:ext cx="1303734" cy="13037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System</a:t>
          </a:r>
        </a:p>
      </dsp:txBody>
      <dsp:txXfrm>
        <a:off x="7010499" y="852180"/>
        <a:ext cx="921880" cy="92188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8/11/2018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a:t>
            </a:fld>
            <a:endParaRPr lang="en-US"/>
          </a:p>
        </p:txBody>
      </p:sp>
    </p:spTree>
    <p:extLst>
      <p:ext uri="{BB962C8B-B14F-4D97-AF65-F5344CB8AC3E}">
        <p14:creationId xmlns:p14="http://schemas.microsoft.com/office/powerpoint/2010/main" val="3166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1-2 minutes for each question. Its important to provide them  with the opportunity to answer the questions based on the reading, labs, and assigned homework.</a:t>
            </a:r>
          </a:p>
          <a:p>
            <a:endParaRPr lang="en-US" dirty="0"/>
          </a:p>
          <a:p>
            <a:endParaRPr lang="en-US" dirty="0"/>
          </a:p>
          <a:p>
            <a:pPr marL="228600" indent="-228600">
              <a:buAutoNum type="arabicPeriod"/>
            </a:pPr>
            <a:r>
              <a:rPr lang="en-US" dirty="0"/>
              <a:t>What is </a:t>
            </a:r>
            <a:r>
              <a:rPr lang="en-US" dirty="0" err="1"/>
              <a:t>virtualizartion</a:t>
            </a:r>
            <a:r>
              <a:rPr lang="en-US" dirty="0"/>
              <a:t>? What is containerization?</a:t>
            </a:r>
          </a:p>
          <a:p>
            <a:pPr marL="228600" indent="-228600">
              <a:buAutoNum type="arabicPeriod"/>
            </a:pPr>
            <a:r>
              <a:rPr lang="en-US" dirty="0"/>
              <a:t>Pet computers are unique Cattle computers are a commodity.</a:t>
            </a:r>
          </a:p>
          <a:p>
            <a:pPr marL="228600" indent="-228600">
              <a:buAutoNum type="arabicPeriod"/>
            </a:pPr>
            <a:r>
              <a:rPr lang="en-US" dirty="0"/>
              <a:t>State is the data and configurations which make our cattle computers pets. Irreproducible state its tied to a specific system.</a:t>
            </a:r>
          </a:p>
          <a:p>
            <a:pPr marL="228600" indent="-228600">
              <a:buAutoNum type="arabicPeriod"/>
            </a:pPr>
            <a:r>
              <a:rPr lang="en-US" dirty="0" err="1"/>
              <a:t>IaC</a:t>
            </a:r>
            <a:r>
              <a:rPr lang="en-US" dirty="0"/>
              <a:t> allows us to store our systems in a way that makes them reproducible  on any hardware.</a:t>
            </a:r>
          </a:p>
          <a:p>
            <a:pPr marL="228600" indent="-228600">
              <a:buAutoNum type="arabicPeriod"/>
            </a:pPr>
            <a:endParaRPr lang="en-US" dirty="0"/>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3</a:t>
            </a:fld>
            <a:endParaRPr lang="en-US"/>
          </a:p>
        </p:txBody>
      </p:sp>
    </p:spTree>
    <p:extLst>
      <p:ext uri="{BB962C8B-B14F-4D97-AF65-F5344CB8AC3E}">
        <p14:creationId xmlns:p14="http://schemas.microsoft.com/office/powerpoint/2010/main" val="219350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define </a:t>
            </a:r>
            <a:r>
              <a:rPr lang="en-US" dirty="0" err="1"/>
              <a:t>devops</a:t>
            </a:r>
            <a:r>
              <a:rPr lang="en-US" dirty="0"/>
              <a:t>, let’s cover a few more things.  Every system</a:t>
            </a:r>
            <a:r>
              <a:rPr lang="en-US" baseline="0" dirty="0"/>
              <a:t> regardless of whether it includes data science or not </a:t>
            </a:r>
            <a:r>
              <a:rPr lang="en-US" dirty="0"/>
              <a:t>consists</a:t>
            </a:r>
            <a:r>
              <a:rPr lang="en-US" baseline="0" dirty="0"/>
              <a:t> of there components </a:t>
            </a:r>
            <a:r>
              <a:rPr lang="en-US" dirty="0"/>
              <a:t>Code, Data and Infrastructure. </a:t>
            </a:r>
          </a:p>
          <a:p>
            <a:endParaRPr lang="en-US" dirty="0"/>
          </a:p>
          <a:p>
            <a:r>
              <a:rPr lang="en-US" dirty="0"/>
              <a:t>[READ</a:t>
            </a:r>
            <a:r>
              <a:rPr lang="en-US" baseline="0" dirty="0"/>
              <a:t> BULLETS]</a:t>
            </a:r>
            <a:endParaRPr lang="en-US" dirty="0"/>
          </a:p>
          <a:p>
            <a:endParaRPr lang="en-US" dirty="0"/>
          </a:p>
          <a:p>
            <a:r>
              <a:rPr lang="en-US" dirty="0"/>
              <a:t>Consider our hotdog app.  </a:t>
            </a:r>
          </a:p>
          <a:p>
            <a:endParaRPr lang="en-US" dirty="0"/>
          </a:p>
          <a:p>
            <a:pPr marL="171450" indent="-171450">
              <a:buFontTx/>
              <a:buChar char="-"/>
            </a:pPr>
            <a:r>
              <a:rPr lang="en-US" dirty="0"/>
              <a:t>The code is our algorithm to determine whether it’s a hot dog, as well as the mobile app and web </a:t>
            </a:r>
            <a:r>
              <a:rPr lang="en-US" dirty="0" err="1"/>
              <a:t>api</a:t>
            </a:r>
            <a:r>
              <a:rPr lang="en-US" dirty="0"/>
              <a:t>. </a:t>
            </a:r>
          </a:p>
          <a:p>
            <a:pPr marL="171450" indent="-171450">
              <a:buFontTx/>
              <a:buChar char="-"/>
            </a:pPr>
            <a:r>
              <a:rPr lang="en-US" dirty="0"/>
              <a:t>The data are the photos we use to train the hot dog detection model and the feedback our users give us when the model is right or wrong. </a:t>
            </a:r>
          </a:p>
          <a:p>
            <a:pPr marL="171450" indent="-171450">
              <a:buFontTx/>
              <a:buChar char="-"/>
            </a:pPr>
            <a:r>
              <a:rPr lang="en-US" dirty="0"/>
              <a:t>The infrastructure are the servers needed to run the back end of the web app, store the images, feedback from the users, including the function which predicts if the photo is a hot dog.</a:t>
            </a:r>
          </a:p>
          <a:p>
            <a:endParaRPr lang="en-US" dirty="0"/>
          </a:p>
          <a:p>
            <a:r>
              <a:rPr lang="en-US" dirty="0"/>
              <a:t>Managing the code and data are relatively trivial, but the infrastructure can be a challenge, as we’ll see next. </a:t>
            </a:r>
          </a:p>
        </p:txBody>
      </p:sp>
      <p:sp>
        <p:nvSpPr>
          <p:cNvPr id="4" name="Slide Number Placeholder 3"/>
          <p:cNvSpPr>
            <a:spLocks noGrp="1"/>
          </p:cNvSpPr>
          <p:nvPr>
            <p:ph type="sldNum" sz="quarter" idx="10"/>
          </p:nvPr>
        </p:nvSpPr>
        <p:spPr/>
        <p:txBody>
          <a:bodyPr/>
          <a:lstStyle/>
          <a:p>
            <a:fld id="{3E2FC9AB-7B39-4BAC-9708-E80D5B372A62}" type="slidenum">
              <a:rPr lang="en-US" smtClean="0"/>
              <a:t>5</a:t>
            </a:fld>
            <a:endParaRPr lang="en-US"/>
          </a:p>
        </p:txBody>
      </p:sp>
    </p:spTree>
    <p:extLst>
      <p:ext uri="{BB962C8B-B14F-4D97-AF65-F5344CB8AC3E}">
        <p14:creationId xmlns:p14="http://schemas.microsoft.com/office/powerpoint/2010/main" val="2198597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Infrastructure as Code methodology we our systems </a:t>
            </a:r>
            <a:r>
              <a:rPr lang="en-US" dirty="0"/>
              <a:t>infrastructure as if it were code! </a:t>
            </a:r>
          </a:p>
          <a:p>
            <a:endParaRPr lang="en-US" dirty="0"/>
          </a:p>
          <a:p>
            <a:r>
              <a:rPr lang="en-US" dirty="0"/>
              <a:t>We Store configurations, dependencies and scripts to bootstrap your systems in a source code management (SCM) system like Git.</a:t>
            </a:r>
          </a:p>
          <a:p>
            <a:endParaRPr lang="en-US" dirty="0"/>
          </a:p>
          <a:p>
            <a:r>
              <a:rPr lang="en-US" dirty="0"/>
              <a:t>This allows you set-up and tear down environments and dependencies quickly and easily and deploy your systems in Dev, Test or Production.</a:t>
            </a:r>
          </a:p>
          <a:p>
            <a:endParaRPr lang="en-US" dirty="0"/>
          </a:p>
          <a:p>
            <a:r>
              <a:rPr lang="en-US" dirty="0"/>
              <a:t>In the grand scheme of things the servers (hardware and networks)</a:t>
            </a:r>
            <a:r>
              <a:rPr lang="en-US" baseline="0" dirty="0"/>
              <a:t> </a:t>
            </a:r>
            <a:r>
              <a:rPr lang="en-US" dirty="0"/>
              <a:t>are simply</a:t>
            </a:r>
            <a:r>
              <a:rPr lang="en-US" baseline="0" dirty="0"/>
              <a:t> a commodity or utility and have no strategic value at all.</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6</a:t>
            </a:fld>
            <a:endParaRPr lang="en-US"/>
          </a:p>
        </p:txBody>
      </p:sp>
    </p:spTree>
    <p:extLst>
      <p:ext uri="{BB962C8B-B14F-4D97-AF65-F5344CB8AC3E}">
        <p14:creationId xmlns:p14="http://schemas.microsoft.com/office/powerpoint/2010/main" val="4227259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big mantra</a:t>
            </a:r>
            <a:r>
              <a:rPr lang="en-US" baseline="0" dirty="0"/>
              <a:t> of DevOps is “Treat Servers like Cattle, Not Pets”   </a:t>
            </a:r>
            <a:r>
              <a:rPr lang="en-US" dirty="0"/>
              <a:t>It’s important to recognize we’re talking about</a:t>
            </a:r>
            <a:r>
              <a:rPr lang="en-US" baseline="0" dirty="0"/>
              <a:t> HARDWARE here not the applications running on the hardware. We want the underlying infrastructure to be a commodity of storage network and compute . So the when we can design our application so that it is free to scale.  The big internet companies like Google, Facebook, and Yahoo learned this early on.</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7</a:t>
            </a:fld>
            <a:endParaRPr lang="en-US"/>
          </a:p>
        </p:txBody>
      </p:sp>
    </p:spTree>
    <p:extLst>
      <p:ext uri="{BB962C8B-B14F-4D97-AF65-F5344CB8AC3E}">
        <p14:creationId xmlns:p14="http://schemas.microsoft.com/office/powerpoint/2010/main" val="219302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a:t>
            </a:r>
            <a:r>
              <a:rPr lang="en-US" baseline="0" dirty="0"/>
              <a:t> this mindset, you’re ready for DevOps.</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8</a:t>
            </a:fld>
            <a:endParaRPr lang="en-US"/>
          </a:p>
        </p:txBody>
      </p:sp>
    </p:spTree>
    <p:extLst>
      <p:ext uri="{BB962C8B-B14F-4D97-AF65-F5344CB8AC3E}">
        <p14:creationId xmlns:p14="http://schemas.microsoft.com/office/powerpoint/2010/main" val="3762608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ALWAYS CONSULT THE SYLLABUS</a:t>
            </a:r>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12</a:t>
            </a:fld>
            <a:endParaRPr lang="en-US"/>
          </a:p>
        </p:txBody>
      </p:sp>
    </p:spTree>
    <p:extLst>
      <p:ext uri="{BB962C8B-B14F-4D97-AF65-F5344CB8AC3E}">
        <p14:creationId xmlns:p14="http://schemas.microsoft.com/office/powerpoint/2010/main" val="257705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4425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4036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C65AB-5746-43EA-A59E-648FB11CA309}" type="datetimeFigureOut">
              <a:rPr lang="en-US" smtClean="0"/>
              <a:t>8/11/2018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69440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8AC65AB-5746-43EA-A59E-648FB11CA309}" type="datetimeFigureOut">
              <a:rPr lang="en-US" smtClean="0"/>
              <a:t>8/11/2018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4699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AC65AB-5746-43EA-A59E-648FB11CA309}" type="datetimeFigureOut">
              <a:rPr lang="en-US" smtClean="0"/>
              <a:t>8/11/2018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9997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C65AB-5746-43EA-A59E-648FB11CA309}" type="datetimeFigureOut">
              <a:rPr lang="en-US" smtClean="0"/>
              <a:t>8/11/2018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94050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C65AB-5746-43EA-A59E-648FB11CA309}" type="datetimeFigureOut">
              <a:rPr lang="en-US" smtClean="0"/>
              <a:t>8/11/2018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4645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C8AC65AB-5746-43EA-A59E-648FB11CA309}" type="datetimeFigureOut">
              <a:rPr lang="en-US" smtClean="0"/>
              <a:t>8/11/2018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8462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C65AB-5746-43EA-A59E-648FB11CA309}" type="datetimeFigureOut">
              <a:rPr lang="en-US" smtClean="0"/>
              <a:t>8/11/2018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346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0657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AC65AB-5746-43EA-A59E-648FB11CA309}" type="datetimeFigureOut">
              <a:rPr lang="en-US" smtClean="0"/>
              <a:t>8/11/2018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47526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8/11/2018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16095228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2" descr="http://www.glasbergen.com/wp-content/gallery/global/global6.gif">
            <a:extLst>
              <a:ext uri="{FF2B5EF4-FFF2-40B4-BE49-F238E27FC236}">
                <a16:creationId xmlns:a16="http://schemas.microsoft.com/office/drawing/2014/main" id="{A9BC627B-E721-452A-932F-9FD4D95998A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287865" y="961812"/>
            <a:ext cx="6689668" cy="49309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464B7A8-7B93-4A00-8368-BA592CA6004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IST346: TEMPLATE</a:t>
            </a:r>
          </a:p>
        </p:txBody>
      </p:sp>
    </p:spTree>
    <p:extLst>
      <p:ext uri="{BB962C8B-B14F-4D97-AF65-F5344CB8AC3E}">
        <p14:creationId xmlns:p14="http://schemas.microsoft.com/office/powerpoint/2010/main" val="74679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B3C3C-EBB1-4B82-9794-E31B1025EF08}"/>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Group Activity</a:t>
            </a:r>
          </a:p>
        </p:txBody>
      </p:sp>
      <p:sp>
        <p:nvSpPr>
          <p:cNvPr id="3" name="Content Placeholder 2">
            <a:extLst>
              <a:ext uri="{FF2B5EF4-FFF2-40B4-BE49-F238E27FC236}">
                <a16:creationId xmlns:a16="http://schemas.microsoft.com/office/drawing/2014/main" id="{CBA2879E-1AF9-4D8F-B250-23032E7D8B2D}"/>
              </a:ext>
            </a:extLst>
          </p:cNvPr>
          <p:cNvSpPr>
            <a:spLocks noGrp="1"/>
          </p:cNvSpPr>
          <p:nvPr>
            <p:ph idx="1"/>
          </p:nvPr>
        </p:nvSpPr>
        <p:spPr>
          <a:xfrm>
            <a:off x="1524000" y="3947050"/>
            <a:ext cx="9144000" cy="572583"/>
          </a:xfrm>
        </p:spPr>
        <p:txBody>
          <a:bodyPr vert="horz" lIns="91440" tIns="45720" rIns="91440" bIns="45720" rtlCol="0">
            <a:normAutofit/>
          </a:bodyPr>
          <a:lstStyle/>
          <a:p>
            <a:pPr marL="0" indent="0">
              <a:buNone/>
            </a:pPr>
            <a:r>
              <a:rPr lang="en-US" sz="2000" kern="1200">
                <a:solidFill>
                  <a:schemeClr val="tx1"/>
                </a:solidFill>
                <a:latin typeface="+mn-lt"/>
                <a:ea typeface="+mn-ea"/>
                <a:cs typeface="+mn-cs"/>
              </a:rPr>
              <a:t>Perform some group activity</a:t>
            </a:r>
          </a:p>
        </p:txBody>
      </p:sp>
    </p:spTree>
    <p:extLst>
      <p:ext uri="{BB962C8B-B14F-4D97-AF65-F5344CB8AC3E}">
        <p14:creationId xmlns:p14="http://schemas.microsoft.com/office/powerpoint/2010/main" val="3194866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5423-B8C3-4626-A265-EF0D3BBC2DB0}"/>
              </a:ext>
            </a:extLst>
          </p:cNvPr>
          <p:cNvSpPr>
            <a:spLocks noGrp="1"/>
          </p:cNvSpPr>
          <p:nvPr>
            <p:ph type="title"/>
          </p:nvPr>
        </p:nvSpPr>
        <p:spPr/>
        <p:txBody>
          <a:bodyPr>
            <a:normAutofit/>
          </a:bodyPr>
          <a:lstStyle/>
          <a:p>
            <a:r>
              <a:rPr lang="en-US" sz="4800" dirty="0"/>
              <a:t>Details of Group Activity</a:t>
            </a:r>
          </a:p>
        </p:txBody>
      </p:sp>
      <p:sp>
        <p:nvSpPr>
          <p:cNvPr id="3" name="Content Placeholder 2">
            <a:extLst>
              <a:ext uri="{FF2B5EF4-FFF2-40B4-BE49-F238E27FC236}">
                <a16:creationId xmlns:a16="http://schemas.microsoft.com/office/drawing/2014/main" id="{610F4AB2-B5CC-4253-8856-505FB679C321}"/>
              </a:ext>
            </a:extLst>
          </p:cNvPr>
          <p:cNvSpPr>
            <a:spLocks noGrp="1"/>
          </p:cNvSpPr>
          <p:nvPr>
            <p:ph idx="1"/>
          </p:nvPr>
        </p:nvSpPr>
        <p:spPr/>
        <p:txBody>
          <a:bodyPr>
            <a:normAutofit/>
          </a:bodyPr>
          <a:lstStyle/>
          <a:p>
            <a:r>
              <a:rPr lang="en-US" sz="3200" dirty="0" err="1"/>
              <a:t>Fsadghsadfasd</a:t>
            </a:r>
            <a:endParaRPr lang="en-US" sz="3200" dirty="0"/>
          </a:p>
          <a:p>
            <a:r>
              <a:rPr lang="en-US" sz="3200" dirty="0" err="1"/>
              <a:t>Fsadgfsad</a:t>
            </a:r>
            <a:endParaRPr lang="en-US" sz="3200" dirty="0"/>
          </a:p>
          <a:p>
            <a:r>
              <a:rPr lang="en-US" sz="3200" dirty="0" err="1"/>
              <a:t>fashdfas</a:t>
            </a:r>
            <a:endParaRPr lang="en-US" sz="3200" dirty="0"/>
          </a:p>
        </p:txBody>
      </p:sp>
    </p:spTree>
    <p:extLst>
      <p:ext uri="{BB962C8B-B14F-4D97-AF65-F5344CB8AC3E}">
        <p14:creationId xmlns:p14="http://schemas.microsoft.com/office/powerpoint/2010/main" val="84990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1AC97B56-0A17-4E09-BF93-240A658CD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C2470-B33F-489C-85D3-DB9DBD5FD510}"/>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sz="6000" kern="1200" dirty="0">
                <a:solidFill>
                  <a:srgbClr val="FFFFFF"/>
                </a:solidFill>
                <a:latin typeface="+mj-lt"/>
                <a:ea typeface="+mj-ea"/>
                <a:cs typeface="+mj-cs"/>
              </a:rPr>
              <a:t>Your To-Do List</a:t>
            </a:r>
          </a:p>
        </p:txBody>
      </p:sp>
      <p:sp>
        <p:nvSpPr>
          <p:cNvPr id="3" name="Content Placeholder 2">
            <a:extLst>
              <a:ext uri="{FF2B5EF4-FFF2-40B4-BE49-F238E27FC236}">
                <a16:creationId xmlns:a16="http://schemas.microsoft.com/office/drawing/2014/main" id="{A0438F36-24BA-4093-B476-DCD76C10362F}"/>
              </a:ext>
            </a:extLst>
          </p:cNvPr>
          <p:cNvSpPr>
            <a:spLocks noGrp="1"/>
          </p:cNvSpPr>
          <p:nvPr>
            <p:ph idx="1"/>
          </p:nvPr>
        </p:nvSpPr>
        <p:spPr>
          <a:xfrm>
            <a:off x="1079500" y="4843002"/>
            <a:ext cx="5433479" cy="1234345"/>
          </a:xfrm>
        </p:spPr>
        <p:txBody>
          <a:bodyPr vert="horz" lIns="91440" tIns="45720" rIns="91440" bIns="45720" rtlCol="0" anchor="ctr">
            <a:normAutofit/>
          </a:bodyPr>
          <a:lstStyle/>
          <a:p>
            <a:pPr marL="0" indent="0">
              <a:buNone/>
            </a:pPr>
            <a:r>
              <a:rPr lang="en-US" sz="2400" kern="1200">
                <a:solidFill>
                  <a:srgbClr val="1B1B1B"/>
                </a:solidFill>
                <a:latin typeface="+mn-lt"/>
                <a:ea typeface="+mn-ea"/>
                <a:cs typeface="+mn-cs"/>
              </a:rPr>
              <a:t>What to work on for next class</a:t>
            </a:r>
          </a:p>
        </p:txBody>
      </p:sp>
      <p:sp>
        <p:nvSpPr>
          <p:cNvPr id="4" name="Rectangle 3">
            <a:extLst>
              <a:ext uri="{FF2B5EF4-FFF2-40B4-BE49-F238E27FC236}">
                <a16:creationId xmlns:a16="http://schemas.microsoft.com/office/drawing/2014/main" id="{1207E67E-7394-4606-A6DF-DA68FC43D951}"/>
              </a:ext>
            </a:extLst>
          </p:cNvPr>
          <p:cNvSpPr/>
          <p:nvPr/>
        </p:nvSpPr>
        <p:spPr>
          <a:xfrm>
            <a:off x="9619345" y="4521269"/>
            <a:ext cx="2115455" cy="18865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807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47B850F7-2047-4E01-BD80-512565CB5F91}"/>
              </a:ext>
            </a:extLst>
          </p:cNvPr>
          <p:cNvSpPr>
            <a:spLocks noGrp="1"/>
          </p:cNvSpPr>
          <p:nvPr>
            <p:ph idx="1"/>
          </p:nvPr>
        </p:nvSpPr>
        <p:spPr/>
        <p:txBody>
          <a:bodyPr/>
          <a:lstStyle/>
          <a:p>
            <a:r>
              <a:rPr lang="en-US" dirty="0"/>
              <a:t>Exit Ticket Question – One thing you learned today, </a:t>
            </a:r>
            <a:r>
              <a:rPr lang="en-US" dirty="0" err="1"/>
              <a:t>etc</a:t>
            </a:r>
            <a:r>
              <a:rPr lang="en-US" dirty="0"/>
              <a:t>…</a:t>
            </a:r>
          </a:p>
        </p:txBody>
      </p:sp>
    </p:spTree>
    <p:extLst>
      <p:ext uri="{BB962C8B-B14F-4D97-AF65-F5344CB8AC3E}">
        <p14:creationId xmlns:p14="http://schemas.microsoft.com/office/powerpoint/2010/main" val="2421930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Graphic 6">
            <a:extLst>
              <a:ext uri="{FF2B5EF4-FFF2-40B4-BE49-F238E27FC236}">
                <a16:creationId xmlns:a16="http://schemas.microsoft.com/office/drawing/2014/main" id="{ACAAF5D7-299C-47E0-BF58-5B55CABE4E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1572" y="4648201"/>
            <a:ext cx="1632648" cy="1632648"/>
          </a:xfrm>
          <a:prstGeom prst="rect">
            <a:avLst/>
          </a:prstGeom>
        </p:spPr>
      </p:pic>
      <p:sp>
        <p:nvSpPr>
          <p:cNvPr id="17" name="Rectangle 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609B61-82D2-41BE-878C-5AA5CB99D844}"/>
              </a:ext>
            </a:extLst>
          </p:cNvPr>
          <p:cNvSpPr>
            <a:spLocks noGrp="1"/>
          </p:cNvSpPr>
          <p:nvPr>
            <p:ph type="title"/>
          </p:nvPr>
        </p:nvSpPr>
        <p:spPr>
          <a:xfrm>
            <a:off x="1100669" y="1111086"/>
            <a:ext cx="10011831" cy="2623885"/>
          </a:xfrm>
        </p:spPr>
        <p:txBody>
          <a:bodyPr vert="horz" lIns="91440" tIns="45720" rIns="91440" bIns="45720" rtlCol="0" anchor="ctr">
            <a:normAutofit/>
          </a:bodyPr>
          <a:lstStyle/>
          <a:p>
            <a:r>
              <a:rPr lang="en-US" kern="1200">
                <a:solidFill>
                  <a:srgbClr val="FFFFFF"/>
                </a:solidFill>
                <a:latin typeface="+mj-lt"/>
                <a:ea typeface="+mj-ea"/>
                <a:cs typeface="+mj-cs"/>
              </a:rPr>
              <a:t>Questions?</a:t>
            </a:r>
          </a:p>
        </p:txBody>
      </p:sp>
      <p:sp>
        <p:nvSpPr>
          <p:cNvPr id="3" name="Text Placeholder 2">
            <a:extLst>
              <a:ext uri="{FF2B5EF4-FFF2-40B4-BE49-F238E27FC236}">
                <a16:creationId xmlns:a16="http://schemas.microsoft.com/office/drawing/2014/main" id="{5313E040-28CB-4E2D-87FE-76D4CD5AA7CB}"/>
              </a:ext>
            </a:extLst>
          </p:cNvPr>
          <p:cNvSpPr>
            <a:spLocks noGrp="1"/>
          </p:cNvSpPr>
          <p:nvPr>
            <p:ph type="body" idx="1"/>
          </p:nvPr>
        </p:nvSpPr>
        <p:spPr>
          <a:xfrm>
            <a:off x="1079500" y="4843002"/>
            <a:ext cx="5433479" cy="1234345"/>
          </a:xfrm>
        </p:spPr>
        <p:txBody>
          <a:bodyPr vert="horz" lIns="91440" tIns="45720" rIns="91440" bIns="45720" rtlCol="0" anchor="ctr">
            <a:normAutofit/>
          </a:bodyPr>
          <a:lstStyle/>
          <a:p>
            <a:endParaRPr lang="en-US" sz="2400" kern="1200" dirty="0">
              <a:solidFill>
                <a:srgbClr val="1B1B1B"/>
              </a:solidFill>
              <a:latin typeface="+mn-lt"/>
              <a:ea typeface="+mn-ea"/>
              <a:cs typeface="+mn-cs"/>
            </a:endParaRPr>
          </a:p>
        </p:txBody>
      </p:sp>
    </p:spTree>
    <p:extLst>
      <p:ext uri="{BB962C8B-B14F-4D97-AF65-F5344CB8AC3E}">
        <p14:creationId xmlns:p14="http://schemas.microsoft.com/office/powerpoint/2010/main" val="320748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18DA7E-9FB8-4C9B-A87D-898E8D689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19" y="365125"/>
            <a:ext cx="1119981" cy="1119981"/>
          </a:xfrm>
          <a:prstGeom prst="rect">
            <a:avLst/>
          </a:prstGeom>
        </p:spPr>
      </p:pic>
      <p:sp>
        <p:nvSpPr>
          <p:cNvPr id="2" name="Title 1">
            <a:extLst>
              <a:ext uri="{FF2B5EF4-FFF2-40B4-BE49-F238E27FC236}">
                <a16:creationId xmlns:a16="http://schemas.microsoft.com/office/drawing/2014/main" id="{47181E45-C23A-4FDF-9335-310AC4537DAD}"/>
              </a:ext>
            </a:extLst>
          </p:cNvPr>
          <p:cNvSpPr>
            <a:spLocks noGrp="1"/>
          </p:cNvSpPr>
          <p:nvPr>
            <p:ph type="title"/>
          </p:nvPr>
        </p:nvSpPr>
        <p:spPr>
          <a:xfrm>
            <a:off x="1913468" y="365125"/>
            <a:ext cx="9440332" cy="1325563"/>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88161BE5-48BE-423F-986A-2C585BFE6C45}"/>
              </a:ext>
            </a:extLst>
          </p:cNvPr>
          <p:cNvSpPr>
            <a:spLocks noGrp="1"/>
          </p:cNvSpPr>
          <p:nvPr>
            <p:ph idx="1"/>
          </p:nvPr>
        </p:nvSpPr>
        <p:spPr>
          <a:xfrm>
            <a:off x="838200" y="1825625"/>
            <a:ext cx="10515600" cy="4351338"/>
          </a:xfrm>
        </p:spPr>
        <p:txBody>
          <a:bodyPr>
            <a:normAutofit/>
          </a:bodyPr>
          <a:lstStyle/>
          <a:p>
            <a:r>
              <a:rPr lang="en-US" dirty="0"/>
              <a:t>Discussion</a:t>
            </a:r>
          </a:p>
          <a:p>
            <a:r>
              <a:rPr lang="en-US" dirty="0"/>
              <a:t>Content</a:t>
            </a:r>
          </a:p>
          <a:p>
            <a:pPr lvl="1"/>
            <a:r>
              <a:rPr lang="en-US" dirty="0"/>
              <a:t>Something???</a:t>
            </a:r>
          </a:p>
          <a:p>
            <a:r>
              <a:rPr lang="en-US" dirty="0"/>
              <a:t>Activity</a:t>
            </a:r>
          </a:p>
          <a:p>
            <a:r>
              <a:rPr lang="en-US" dirty="0"/>
              <a:t>Summary</a:t>
            </a:r>
          </a:p>
          <a:p>
            <a:r>
              <a:rPr lang="en-US" dirty="0"/>
              <a:t>Homework</a:t>
            </a:r>
          </a:p>
          <a:p>
            <a:r>
              <a:rPr lang="en-US" dirty="0"/>
              <a:t>Question</a:t>
            </a:r>
          </a:p>
        </p:txBody>
      </p:sp>
    </p:spTree>
    <p:extLst>
      <p:ext uri="{BB962C8B-B14F-4D97-AF65-F5344CB8AC3E}">
        <p14:creationId xmlns:p14="http://schemas.microsoft.com/office/powerpoint/2010/main" val="2890802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9FAD-5FE2-405D-B69A-08F3F9D69B7A}"/>
              </a:ext>
            </a:extLst>
          </p:cNvPr>
          <p:cNvSpPr>
            <a:spLocks noGrp="1"/>
          </p:cNvSpPr>
          <p:nvPr>
            <p:ph type="title"/>
          </p:nvPr>
        </p:nvSpPr>
        <p:spPr>
          <a:xfrm>
            <a:off x="838200" y="631825"/>
            <a:ext cx="10515600" cy="1325563"/>
          </a:xfrm>
        </p:spPr>
        <p:txBody>
          <a:bodyPr>
            <a:normAutofit/>
          </a:bodyPr>
          <a:lstStyle/>
          <a:p>
            <a:r>
              <a:rPr lang="en-US" dirty="0"/>
              <a:t>Discussion Questions</a:t>
            </a:r>
          </a:p>
        </p:txBody>
      </p:sp>
      <p:sp>
        <p:nvSpPr>
          <p:cNvPr id="3" name="Content Placeholder 2">
            <a:extLst>
              <a:ext uri="{FF2B5EF4-FFF2-40B4-BE49-F238E27FC236}">
                <a16:creationId xmlns:a16="http://schemas.microsoft.com/office/drawing/2014/main" id="{90E8D228-254D-4BFA-ADE9-CEE3CA6F7672}"/>
              </a:ext>
            </a:extLst>
          </p:cNvPr>
          <p:cNvSpPr>
            <a:spLocks noGrp="1"/>
          </p:cNvSpPr>
          <p:nvPr>
            <p:ph idx="1"/>
          </p:nvPr>
        </p:nvSpPr>
        <p:spPr>
          <a:xfrm>
            <a:off x="838200" y="2057400"/>
            <a:ext cx="10515600" cy="3871762"/>
          </a:xfrm>
        </p:spPr>
        <p:txBody>
          <a:bodyPr>
            <a:normAutofit/>
          </a:bodyPr>
          <a:lstStyle/>
          <a:p>
            <a:pPr marL="514350" lvl="0" indent="-514350">
              <a:buFont typeface="+mj-lt"/>
              <a:buAutoNum type="arabicPeriod"/>
            </a:pPr>
            <a:r>
              <a:rPr lang="en-US" dirty="0"/>
              <a:t>What is Virtualization? Containerization?</a:t>
            </a:r>
          </a:p>
          <a:p>
            <a:pPr marL="514350" lvl="0" indent="-514350">
              <a:buFont typeface="+mj-lt"/>
              <a:buAutoNum type="arabicPeriod"/>
            </a:pPr>
            <a:r>
              <a:rPr lang="en-US" dirty="0"/>
              <a:t>How does Virtualization differ from Containerization?</a:t>
            </a:r>
          </a:p>
          <a:p>
            <a:pPr marL="514350" lvl="0" indent="-514350">
              <a:buFont typeface="+mj-lt"/>
              <a:buAutoNum type="arabicPeriod"/>
            </a:pPr>
            <a:r>
              <a:rPr lang="en-US" dirty="0"/>
              <a:t>Explain the Pets vs Cattle analogy for computers?</a:t>
            </a:r>
          </a:p>
          <a:p>
            <a:pPr marL="514350" lvl="0" indent="-514350">
              <a:buFont typeface="+mj-lt"/>
              <a:buAutoNum type="arabicPeriod"/>
            </a:pPr>
            <a:r>
              <a:rPr lang="en-US" dirty="0"/>
              <a:t>What is state? What is irreproducible state?</a:t>
            </a:r>
          </a:p>
          <a:p>
            <a:pPr marL="514350" lvl="0" indent="-514350">
              <a:buFont typeface="+mj-lt"/>
              <a:buAutoNum type="arabicPeriod"/>
            </a:pPr>
            <a:r>
              <a:rPr lang="en-US" dirty="0"/>
              <a:t>What is Infrastructure as Code?</a:t>
            </a:r>
          </a:p>
          <a:p>
            <a:pPr marL="514350" indent="-514350">
              <a:buFont typeface="+mj-lt"/>
              <a:buAutoNum type="arabicPeriod"/>
            </a:pPr>
            <a:r>
              <a:rPr lang="en-US" dirty="0"/>
              <a:t>How does Infrastructure as code help us to treat our computers like cattle?</a:t>
            </a:r>
          </a:p>
          <a:p>
            <a:pPr marL="514350" lvl="0" indent="-514350">
              <a:buFont typeface="+mj-lt"/>
              <a:buAutoNum type="arabicPeriod"/>
            </a:pPr>
            <a:endParaRPr lang="en-US" dirty="0"/>
          </a:p>
        </p:txBody>
      </p:sp>
    </p:spTree>
    <p:extLst>
      <p:ext uri="{BB962C8B-B14F-4D97-AF65-F5344CB8AC3E}">
        <p14:creationId xmlns:p14="http://schemas.microsoft.com/office/powerpoint/2010/main" val="100128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EA12-E0C2-4DC6-B310-19B09D0A661A}"/>
              </a:ext>
            </a:extLst>
          </p:cNvPr>
          <p:cNvSpPr>
            <a:spLocks noGrp="1"/>
          </p:cNvSpPr>
          <p:nvPr>
            <p:ph type="title"/>
          </p:nvPr>
        </p:nvSpPr>
        <p:spPr/>
        <p:txBody>
          <a:bodyPr/>
          <a:lstStyle/>
          <a:p>
            <a:r>
              <a:rPr lang="en-US" dirty="0"/>
              <a:t>Course Content</a:t>
            </a:r>
          </a:p>
        </p:txBody>
      </p:sp>
      <p:sp>
        <p:nvSpPr>
          <p:cNvPr id="3" name="Content Placeholder 2">
            <a:extLst>
              <a:ext uri="{FF2B5EF4-FFF2-40B4-BE49-F238E27FC236}">
                <a16:creationId xmlns:a16="http://schemas.microsoft.com/office/drawing/2014/main" id="{D89330D7-9CFB-40C8-8930-A8E019340CED}"/>
              </a:ext>
            </a:extLst>
          </p:cNvPr>
          <p:cNvSpPr>
            <a:spLocks noGrp="1"/>
          </p:cNvSpPr>
          <p:nvPr>
            <p:ph idx="1"/>
          </p:nvPr>
        </p:nvSpPr>
        <p:spPr/>
        <p:txBody>
          <a:bodyPr/>
          <a:lstStyle/>
          <a:p>
            <a:r>
              <a:rPr lang="en-US" dirty="0" err="1"/>
              <a:t>Dfhkalsjdf</a:t>
            </a:r>
            <a:endParaRPr lang="en-US" dirty="0"/>
          </a:p>
          <a:p>
            <a:r>
              <a:rPr lang="en-US" dirty="0" err="1"/>
              <a:t>Asdf</a:t>
            </a:r>
            <a:endParaRPr lang="en-US" dirty="0"/>
          </a:p>
          <a:p>
            <a:r>
              <a:rPr lang="en-US" dirty="0" err="1"/>
              <a:t>Fasdhfsad</a:t>
            </a:r>
            <a:endParaRPr lang="en-US" dirty="0"/>
          </a:p>
          <a:p>
            <a:r>
              <a:rPr lang="en-US" dirty="0" err="1"/>
              <a:t>sadf</a:t>
            </a:r>
            <a:endParaRPr lang="en-US" dirty="0"/>
          </a:p>
        </p:txBody>
      </p:sp>
    </p:spTree>
    <p:extLst>
      <p:ext uri="{BB962C8B-B14F-4D97-AF65-F5344CB8AC3E}">
        <p14:creationId xmlns:p14="http://schemas.microsoft.com/office/powerpoint/2010/main" val="405998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BE1D3B-9E72-49DF-8B2B-6EF95A335372}"/>
              </a:ext>
            </a:extLst>
          </p:cNvPr>
          <p:cNvSpPr>
            <a:spLocks noGrp="1"/>
          </p:cNvSpPr>
          <p:nvPr>
            <p:ph type="title"/>
          </p:nvPr>
        </p:nvSpPr>
        <p:spPr/>
        <p:txBody>
          <a:bodyPr/>
          <a:lstStyle/>
          <a:p>
            <a:r>
              <a:rPr lang="en-US" dirty="0"/>
              <a:t>Essential Components of any System</a:t>
            </a:r>
          </a:p>
        </p:txBody>
      </p:sp>
      <p:sp>
        <p:nvSpPr>
          <p:cNvPr id="6" name="Content Placeholder 5">
            <a:extLst>
              <a:ext uri="{FF2B5EF4-FFF2-40B4-BE49-F238E27FC236}">
                <a16:creationId xmlns:a16="http://schemas.microsoft.com/office/drawing/2014/main" id="{599D4862-711A-46C9-8120-C4ECE897DA85}"/>
              </a:ext>
            </a:extLst>
          </p:cNvPr>
          <p:cNvSpPr>
            <a:spLocks noGrp="1"/>
          </p:cNvSpPr>
          <p:nvPr>
            <p:ph idx="1"/>
          </p:nvPr>
        </p:nvSpPr>
        <p:spPr>
          <a:xfrm>
            <a:off x="838200" y="1690688"/>
            <a:ext cx="10515600" cy="4486276"/>
          </a:xfrm>
        </p:spPr>
        <p:txBody>
          <a:bodyPr>
            <a:normAutofit/>
          </a:bodyPr>
          <a:lstStyle/>
          <a:p>
            <a:r>
              <a:rPr lang="en-US" sz="3200" b="1" dirty="0"/>
              <a:t>Code</a:t>
            </a:r>
            <a:r>
              <a:rPr lang="en-US" sz="3200" dirty="0"/>
              <a:t> – The functionality</a:t>
            </a:r>
          </a:p>
          <a:p>
            <a:r>
              <a:rPr lang="en-US" sz="3200" b="1" dirty="0"/>
              <a:t>Data</a:t>
            </a:r>
            <a:r>
              <a:rPr lang="en-US" sz="3200" dirty="0"/>
              <a:t>  - The inputs and outputs to that system</a:t>
            </a:r>
          </a:p>
          <a:p>
            <a:r>
              <a:rPr lang="en-US" sz="3200" b="1" dirty="0"/>
              <a:t>Infrastructure</a:t>
            </a:r>
            <a:r>
              <a:rPr lang="en-US" sz="3200" dirty="0"/>
              <a:t> – The Software required to run the code and store the data</a:t>
            </a:r>
          </a:p>
        </p:txBody>
      </p:sp>
      <p:graphicFrame>
        <p:nvGraphicFramePr>
          <p:cNvPr id="7" name="Diagram 6">
            <a:extLst>
              <a:ext uri="{FF2B5EF4-FFF2-40B4-BE49-F238E27FC236}">
                <a16:creationId xmlns:a16="http://schemas.microsoft.com/office/drawing/2014/main" id="{E953582C-0E1C-4AC5-BE92-FFEFF4D8DBCB}"/>
              </a:ext>
            </a:extLst>
          </p:cNvPr>
          <p:cNvGraphicFramePr/>
          <p:nvPr>
            <p:extLst/>
          </p:nvPr>
        </p:nvGraphicFramePr>
        <p:xfrm>
          <a:off x="1681126" y="4114800"/>
          <a:ext cx="8128000" cy="2626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388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F999-E16E-42B5-ACA1-CBFC529825FA}"/>
              </a:ext>
            </a:extLst>
          </p:cNvPr>
          <p:cNvSpPr>
            <a:spLocks noGrp="1"/>
          </p:cNvSpPr>
          <p:nvPr>
            <p:ph type="title"/>
          </p:nvPr>
        </p:nvSpPr>
        <p:spPr>
          <a:xfrm>
            <a:off x="838200" y="365125"/>
            <a:ext cx="11038490" cy="1325563"/>
          </a:xfrm>
        </p:spPr>
        <p:txBody>
          <a:bodyPr>
            <a:normAutofit/>
          </a:bodyPr>
          <a:lstStyle/>
          <a:p>
            <a:r>
              <a:rPr lang="en-US" dirty="0"/>
              <a:t>Infrastructure as Code Methodology</a:t>
            </a:r>
          </a:p>
        </p:txBody>
      </p:sp>
      <p:sp>
        <p:nvSpPr>
          <p:cNvPr id="3" name="Content Placeholder 2">
            <a:extLst>
              <a:ext uri="{FF2B5EF4-FFF2-40B4-BE49-F238E27FC236}">
                <a16:creationId xmlns:a16="http://schemas.microsoft.com/office/drawing/2014/main" id="{8D22308B-0DDB-4BA5-A868-A699ED9DC643}"/>
              </a:ext>
            </a:extLst>
          </p:cNvPr>
          <p:cNvSpPr>
            <a:spLocks noGrp="1"/>
          </p:cNvSpPr>
          <p:nvPr>
            <p:ph idx="1"/>
          </p:nvPr>
        </p:nvSpPr>
        <p:spPr/>
        <p:txBody>
          <a:bodyPr>
            <a:normAutofit lnSpcReduction="10000"/>
          </a:bodyPr>
          <a:lstStyle/>
          <a:p>
            <a:r>
              <a:rPr lang="en-US" sz="3200" dirty="0"/>
              <a:t>Treat your infrastructure as if it were code!</a:t>
            </a:r>
          </a:p>
          <a:p>
            <a:r>
              <a:rPr lang="en-US" sz="3200" dirty="0"/>
              <a:t>Store configurations, dependencies and scripts to bootstrap your systems in a source code management (SCM) system like Git.</a:t>
            </a:r>
          </a:p>
          <a:p>
            <a:r>
              <a:rPr lang="en-US" sz="3200" dirty="0"/>
              <a:t>This allows you set-up and tear down environments quickly and easily and deploy your systems in Dev, Test or Production.</a:t>
            </a:r>
          </a:p>
          <a:p>
            <a:r>
              <a:rPr lang="en-US" sz="3200" b="1" dirty="0"/>
              <a:t>Servers are commodity / utility resources, and not at all strategic.</a:t>
            </a:r>
          </a:p>
          <a:p>
            <a:pPr marL="0" indent="0">
              <a:buNone/>
            </a:pPr>
            <a:endParaRPr lang="en-US" sz="3200" dirty="0"/>
          </a:p>
          <a:p>
            <a:endParaRPr lang="en-US" sz="3200" dirty="0"/>
          </a:p>
        </p:txBody>
      </p:sp>
    </p:spTree>
    <p:extLst>
      <p:ext uri="{BB962C8B-B14F-4D97-AF65-F5344CB8AC3E}">
        <p14:creationId xmlns:p14="http://schemas.microsoft.com/office/powerpoint/2010/main" val="164261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 Servers like Cattle, Not Pets</a:t>
            </a:r>
          </a:p>
        </p:txBody>
      </p:sp>
      <p:sp>
        <p:nvSpPr>
          <p:cNvPr id="3" name="Content Placeholder 2"/>
          <p:cNvSpPr>
            <a:spLocks noGrp="1"/>
          </p:cNvSpPr>
          <p:nvPr>
            <p:ph idx="1"/>
          </p:nvPr>
        </p:nvSpPr>
        <p:spPr>
          <a:xfrm>
            <a:off x="4189862" y="1825624"/>
            <a:ext cx="7163937" cy="4588823"/>
          </a:xfrm>
        </p:spPr>
        <p:txBody>
          <a:bodyPr>
            <a:normAutofit fontScale="85000" lnSpcReduction="20000"/>
          </a:bodyPr>
          <a:lstStyle/>
          <a:p>
            <a:r>
              <a:rPr lang="en-US" sz="3800" dirty="0"/>
              <a:t>Pet servers </a:t>
            </a:r>
            <a:endParaRPr lang="en-US" dirty="0"/>
          </a:p>
          <a:p>
            <a:pPr lvl="1"/>
            <a:r>
              <a:rPr lang="en-US" dirty="0"/>
              <a:t>Few of them</a:t>
            </a:r>
          </a:p>
          <a:p>
            <a:pPr lvl="1"/>
            <a:r>
              <a:rPr lang="en-US" dirty="0"/>
              <a:t>Are given names like mail.mycompany.com</a:t>
            </a:r>
          </a:p>
          <a:p>
            <a:pPr lvl="1"/>
            <a:r>
              <a:rPr lang="en-US" dirty="0"/>
              <a:t>Are built to solve the task at hand (email)</a:t>
            </a:r>
          </a:p>
          <a:p>
            <a:pPr lvl="1"/>
            <a:r>
              <a:rPr lang="en-US" dirty="0"/>
              <a:t>When they are “sick” we “nurse them back to health”</a:t>
            </a:r>
            <a:br>
              <a:rPr lang="en-US" dirty="0"/>
            </a:br>
            <a:endParaRPr lang="en-US" dirty="0"/>
          </a:p>
          <a:p>
            <a:r>
              <a:rPr lang="en-US" sz="3800" dirty="0"/>
              <a:t>Cattle servers</a:t>
            </a:r>
            <a:endParaRPr lang="en-US" dirty="0"/>
          </a:p>
          <a:p>
            <a:pPr lvl="1"/>
            <a:r>
              <a:rPr lang="en-US" dirty="0"/>
              <a:t>Lots of them</a:t>
            </a:r>
          </a:p>
          <a:p>
            <a:pPr lvl="1"/>
            <a:r>
              <a:rPr lang="en-US" dirty="0"/>
              <a:t>Are given numbers like s0045.mycompany.com</a:t>
            </a:r>
          </a:p>
          <a:p>
            <a:pPr lvl="1"/>
            <a:r>
              <a:rPr lang="en-US" dirty="0"/>
              <a:t>Are built to do the same thing: compute and storage</a:t>
            </a:r>
          </a:p>
          <a:p>
            <a:pPr lvl="1"/>
            <a:r>
              <a:rPr lang="en-US" dirty="0"/>
              <a:t>When they are “sick” we “take them out of commission” and replace with another.</a:t>
            </a:r>
          </a:p>
        </p:txBody>
      </p:sp>
      <p:pic>
        <p:nvPicPr>
          <p:cNvPr id="1026" name="Picture 2" descr="Image result for pets"/>
          <p:cNvPicPr>
            <a:picLocks noChangeAspect="1" noChangeArrowheads="1"/>
          </p:cNvPicPr>
          <p:nvPr/>
        </p:nvPicPr>
        <p:blipFill rotWithShape="1">
          <a:blip r:embed="rId3">
            <a:extLst>
              <a:ext uri="{28A0092B-C50C-407E-A947-70E740481C1C}">
                <a14:useLocalDpi xmlns:a14="http://schemas.microsoft.com/office/drawing/2010/main" val="0"/>
              </a:ext>
            </a:extLst>
          </a:blip>
          <a:srcRect t="20484" b="8358"/>
          <a:stretch/>
        </p:blipFill>
        <p:spPr bwMode="auto">
          <a:xfrm>
            <a:off x="838200" y="1690688"/>
            <a:ext cx="3074186" cy="21972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attle he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120035"/>
            <a:ext cx="3099235" cy="2185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43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data center  two peo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31" y="112546"/>
            <a:ext cx="11973179" cy="6745453"/>
          </a:xfrm>
          <a:prstGeom prst="rect">
            <a:avLst/>
          </a:prstGeom>
          <a:noFill/>
          <a:extLst>
            <a:ext uri="{909E8E84-426E-40DD-AFC4-6F175D3DCCD1}">
              <a14:hiddenFill xmlns:a14="http://schemas.microsoft.com/office/drawing/2010/main">
                <a:solidFill>
                  <a:srgbClr val="FFFFFF"/>
                </a:solidFill>
              </a14:hiddenFill>
            </a:ext>
          </a:extLst>
        </p:spPr>
      </p:pic>
      <p:sp>
        <p:nvSpPr>
          <p:cNvPr id="4" name="Oval Callout 3"/>
          <p:cNvSpPr/>
          <p:nvPr/>
        </p:nvSpPr>
        <p:spPr>
          <a:xfrm>
            <a:off x="8857397" y="112546"/>
            <a:ext cx="3111689" cy="1839084"/>
          </a:xfrm>
          <a:prstGeom prst="wedgeEllipseCallout">
            <a:avLst>
              <a:gd name="adj1" fmla="val -87367"/>
              <a:gd name="adj2" fmla="val 7753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Which one of these runs our email?</a:t>
            </a:r>
          </a:p>
        </p:txBody>
      </p:sp>
      <p:sp>
        <p:nvSpPr>
          <p:cNvPr id="6" name="Oval Callout 5"/>
          <p:cNvSpPr/>
          <p:nvPr/>
        </p:nvSpPr>
        <p:spPr>
          <a:xfrm>
            <a:off x="357118" y="3106548"/>
            <a:ext cx="3111689" cy="1839084"/>
          </a:xfrm>
          <a:prstGeom prst="wedgeEllipseCallout">
            <a:avLst>
              <a:gd name="adj1" fmla="val 100790"/>
              <a:gd name="adj2" fmla="val -864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Any of them!</a:t>
            </a:r>
          </a:p>
        </p:txBody>
      </p:sp>
    </p:spTree>
    <p:extLst>
      <p:ext uri="{BB962C8B-B14F-4D97-AF65-F5344CB8AC3E}">
        <p14:creationId xmlns:p14="http://schemas.microsoft.com/office/powerpoint/2010/main" val="331612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01167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357</TotalTime>
  <Words>707</Words>
  <Application>Microsoft Office PowerPoint</Application>
  <PresentationFormat>Widescreen</PresentationFormat>
  <Paragraphs>93</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IST346: TEMPLATE</vt:lpstr>
      <vt:lpstr>Agenda</vt:lpstr>
      <vt:lpstr>Discussion Questions</vt:lpstr>
      <vt:lpstr>Course Content</vt:lpstr>
      <vt:lpstr>Essential Components of any System</vt:lpstr>
      <vt:lpstr>Infrastructure as Code Methodology</vt:lpstr>
      <vt:lpstr>Treat Servers like Cattle, Not Pets</vt:lpstr>
      <vt:lpstr>PowerPoint Presentation</vt:lpstr>
      <vt:lpstr>PowerPoint Presentation</vt:lpstr>
      <vt:lpstr>Group Activity</vt:lpstr>
      <vt:lpstr>Details of Group Activity</vt:lpstr>
      <vt:lpstr>Your To-Do List</vt:lpstr>
      <vt:lpstr>Exit Ticket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Information Technology Management &amp; Administration </dc:title>
  <dc:creator>Michael Fudge</dc:creator>
  <cp:lastModifiedBy>Michael Fudge</cp:lastModifiedBy>
  <cp:revision>22</cp:revision>
  <dcterms:created xsi:type="dcterms:W3CDTF">2018-06-15T01:33:02Z</dcterms:created>
  <dcterms:modified xsi:type="dcterms:W3CDTF">2018-08-11T18:00:42Z</dcterms:modified>
</cp:coreProperties>
</file>