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41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8" autoAdjust="0"/>
    <p:restoredTop sz="82882" autoAdjust="0"/>
  </p:normalViewPr>
  <p:slideViewPr>
    <p:cSldViewPr>
      <p:cViewPr varScale="1">
        <p:scale>
          <a:sx n="96" d="100"/>
          <a:sy n="96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 smtClean="0"/>
            <a:t>Protocols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APIs</a:t>
          </a:r>
          <a:endParaRPr lang="en-US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 smtClean="0"/>
            <a:t>Protocols</a:t>
          </a:r>
          <a:br>
            <a:rPr lang="en-US" b="1" dirty="0" smtClean="0"/>
          </a:br>
          <a:r>
            <a:rPr lang="en-US" dirty="0" smtClean="0"/>
            <a:t>HTTP,  </a:t>
          </a:r>
          <a:r>
            <a:rPr lang="en-US" dirty="0" err="1" smtClean="0"/>
            <a:t>WebDAV</a:t>
          </a:r>
          <a:r>
            <a:rPr lang="en-US" dirty="0" smtClean="0"/>
            <a:t>,</a:t>
          </a:r>
          <a:br>
            <a:rPr lang="en-US" dirty="0" smtClean="0"/>
          </a:br>
          <a:r>
            <a:rPr lang="en-US" dirty="0" smtClean="0"/>
            <a:t>SMTP</a:t>
          </a:r>
          <a:endParaRPr lang="en-US" dirty="0"/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 smtClean="0"/>
            <a:t>Components</a:t>
          </a:r>
          <a:br>
            <a:rPr lang="en-US" b="1" dirty="0" smtClean="0"/>
          </a:br>
          <a:r>
            <a:rPr lang="en-US" b="0" dirty="0" smtClean="0"/>
            <a:t>Web Browsers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Apache Web Server</a:t>
          </a:r>
          <a:br>
            <a:rPr lang="en-US" dirty="0" smtClean="0"/>
          </a:br>
          <a:r>
            <a:rPr lang="en-US" dirty="0" smtClean="0"/>
            <a:t>PHP Scripting</a:t>
          </a:r>
          <a:br>
            <a:rPr lang="en-US" dirty="0" smtClean="0"/>
          </a:br>
          <a:r>
            <a:rPr lang="en-US" dirty="0" err="1" smtClean="0"/>
            <a:t>MySQL</a:t>
          </a:r>
          <a:r>
            <a:rPr lang="en-US" dirty="0" smtClean="0"/>
            <a:t> Database</a:t>
          </a:r>
          <a:endParaRPr lang="en-US" dirty="0"/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 smtClean="0"/>
            <a:t>APIs</a:t>
          </a:r>
          <a:r>
            <a:rPr lang="en-US" b="0" dirty="0" smtClean="0"/>
            <a:t/>
          </a:r>
          <a:br>
            <a:rPr lang="en-US" b="0" dirty="0" smtClean="0"/>
          </a:br>
          <a:r>
            <a:rPr lang="en-US" b="0" dirty="0" smtClean="0"/>
            <a:t>XML-RPC</a:t>
          </a:r>
          <a:br>
            <a:rPr lang="en-US" b="0" dirty="0" smtClean="0"/>
          </a:br>
          <a:r>
            <a:rPr lang="en-US" b="0" dirty="0" smtClean="0"/>
            <a:t>Atom</a:t>
          </a:r>
          <a:br>
            <a:rPr lang="en-US" b="0" dirty="0" smtClean="0"/>
          </a:br>
          <a:r>
            <a:rPr lang="en-US" b="0" dirty="0" smtClean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  <dgm:t>
        <a:bodyPr/>
        <a:lstStyle/>
        <a:p>
          <a:endParaRPr lang="en-US"/>
        </a:p>
      </dgm:t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AE2A36-361C-46AC-AC4F-1999001E76AD}" type="pres">
      <dgm:prSet presAssocID="{4F3BC159-59AB-4143-A5CA-607FDA1514E6}" presName="circ2" presStyleLbl="vennNode1" presStyleIdx="1" presStyleCnt="3"/>
      <dgm:spPr/>
      <dgm:t>
        <a:bodyPr/>
        <a:lstStyle/>
        <a:p>
          <a:endParaRPr lang="en-US"/>
        </a:p>
      </dgm:t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BB002-2D6C-43E7-85B4-30EBC572CADE}" type="pres">
      <dgm:prSet presAssocID="{60C45694-ED53-423A-A5D5-63678677E296}" presName="circ3" presStyleLbl="vennNode1" presStyleIdx="2" presStyleCnt="3"/>
      <dgm:spPr/>
      <dgm:t>
        <a:bodyPr/>
        <a:lstStyle/>
        <a:p>
          <a:endParaRPr lang="en-US"/>
        </a:p>
      </dgm:t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Core/Infrastructure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HTTP, SMTP</a:t>
          </a:r>
          <a:endParaRPr lang="en-US" dirty="0"/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 smtClean="0"/>
            <a:t>DNS, DHCP, LDAP</a:t>
          </a:r>
          <a:endParaRPr lang="en-US" dirty="0"/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 smtClean="0"/>
            <a:t>Defined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1</a:t>
          </a:r>
          <a:endParaRPr lang="en-US" dirty="0"/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 smtClean="0"/>
            <a:t>Reliable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 smtClean="0"/>
            <a:t>Scalable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 smtClean="0"/>
            <a:t>Monitored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 smtClean="0"/>
            <a:t>Maintained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 smtClean="0"/>
            <a:t>Supported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6</a:t>
          </a:r>
          <a:endParaRPr lang="en-US" dirty="0"/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  <dgm:t>
        <a:bodyPr/>
        <a:lstStyle/>
        <a:p>
          <a:endParaRPr lang="en-US"/>
        </a:p>
      </dgm:t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1D94B-5D5F-4645-96EF-A38BE0CFDC7B}" type="pres">
      <dgm:prSet presAssocID="{C99B45EC-C5BA-488F-BF5D-6769DDB723A9}" presName="wedge2" presStyleLbl="node1" presStyleIdx="1" presStyleCnt="3"/>
      <dgm:spPr/>
      <dgm:t>
        <a:bodyPr/>
        <a:lstStyle/>
        <a:p>
          <a:endParaRPr lang="en-US"/>
        </a:p>
      </dgm:t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A2270-6372-4019-BA75-525473D2911E}" type="pres">
      <dgm:prSet presAssocID="{C99B45EC-C5BA-488F-BF5D-6769DDB723A9}" presName="wedge3" presStyleLbl="node1" presStyleIdx="2" presStyleCnt="3"/>
      <dgm:spPr/>
      <dgm:t>
        <a:bodyPr/>
        <a:lstStyle/>
        <a:p>
          <a:endParaRPr lang="en-US"/>
        </a:p>
      </dgm:t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 smtClean="0"/>
            <a:t>Defined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1</a:t>
          </a:r>
          <a:endParaRPr lang="en-US" dirty="0"/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 smtClean="0"/>
            <a:t>Reliable</a:t>
          </a:r>
          <a:br>
            <a:rPr lang="en-US" dirty="0" smtClean="0"/>
          </a:br>
          <a:endParaRPr lang="en-US" dirty="0" smtClean="0"/>
        </a:p>
        <a:p>
          <a:r>
            <a:rPr lang="en-US" dirty="0" smtClean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 smtClean="0"/>
            <a:t>Scalable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 smtClean="0"/>
            <a:t>Monitored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 smtClean="0"/>
            <a:t>Maintained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 smtClean="0"/>
            <a:t>Supported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6</a:t>
          </a:r>
          <a:endParaRPr lang="en-US" dirty="0"/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7E6B3-CE63-49B7-A306-21E2E66EFACB}" type="presOf" srcId="{C52193E7-B1B0-4D83-ACBF-3E4F243A9F10}" destId="{8764A27A-09A7-4138-A5DF-87E746A50D23}" srcOrd="0" destOrd="0" presId="urn:microsoft.com/office/officeart/2005/8/layout/venn3"/>
    <dgm:cxn modelId="{1CA570DE-4C08-4514-BD40-484088862743}" type="presOf" srcId="{F8F575CF-1894-46BE-AD33-2A2B6F28B694}" destId="{59D66EC7-6FFB-4EBB-A203-44296DB21A5E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A3635DF4-9D42-4AF7-91BD-E909BA11D9A3}" type="presOf" srcId="{62F817BD-D997-44BE-A9AF-9F3458AD2A69}" destId="{B176AA14-FAC2-4A57-ABA9-6E825CC73539}" srcOrd="0" destOrd="0" presId="urn:microsoft.com/office/officeart/2005/8/layout/venn3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8A0261C8-7139-4B8C-88C5-54ECBE74DE29}" type="presOf" srcId="{C887FFC3-293B-435F-A8D8-D49E088FCEBD}" destId="{CBFFB83D-AA45-4B15-AC20-50B80727D7E1}" srcOrd="0" destOrd="0" presId="urn:microsoft.com/office/officeart/2005/8/layout/venn3"/>
    <dgm:cxn modelId="{A10BF889-C5EC-4600-A30D-5F3874A05DAB}" type="presOf" srcId="{20C9EC5B-FD33-407B-B72D-458BD5B369EC}" destId="{69A9F42F-FEB1-4698-AF4D-B38FD8F70BBA}" srcOrd="0" destOrd="0" presId="urn:microsoft.com/office/officeart/2005/8/layout/venn3"/>
    <dgm:cxn modelId="{E6C87613-5231-4BC2-9BD6-9721C0D775CC}" type="presOf" srcId="{D6018F32-8DEF-40F9-A9B4-253865D7EE70}" destId="{CF3D7F23-0876-40A8-A613-2810A593F71F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2A0BE841-5B7C-40D5-8C09-A26FC6A5D567}" type="presOf" srcId="{482B88A1-27B7-4357-ADEC-C906072D638F}" destId="{7594410F-5A0C-4A65-A798-37E721366B1A}" srcOrd="0" destOrd="0" presId="urn:microsoft.com/office/officeart/2005/8/layout/venn3"/>
    <dgm:cxn modelId="{B597D484-9AC5-4A36-B62B-7C7F5F37C44C}" type="presParOf" srcId="{8764A27A-09A7-4138-A5DF-87E746A50D23}" destId="{69A9F42F-FEB1-4698-AF4D-B38FD8F70BBA}" srcOrd="0" destOrd="0" presId="urn:microsoft.com/office/officeart/2005/8/layout/venn3"/>
    <dgm:cxn modelId="{8E2800D1-7E85-49D5-AE5E-B992D12F853D}" type="presParOf" srcId="{8764A27A-09A7-4138-A5DF-87E746A50D23}" destId="{7D3BE575-29AC-4541-80E6-4E5EDBE912EF}" srcOrd="1" destOrd="0" presId="urn:microsoft.com/office/officeart/2005/8/layout/venn3"/>
    <dgm:cxn modelId="{F3B54BCA-A0BD-4E2B-8D85-F1924BAEA622}" type="presParOf" srcId="{8764A27A-09A7-4138-A5DF-87E746A50D23}" destId="{7594410F-5A0C-4A65-A798-37E721366B1A}" srcOrd="2" destOrd="0" presId="urn:microsoft.com/office/officeart/2005/8/layout/venn3"/>
    <dgm:cxn modelId="{E03B432A-1256-484E-886D-2CB0996AFE54}" type="presParOf" srcId="{8764A27A-09A7-4138-A5DF-87E746A50D23}" destId="{E84C4DC5-61D8-482F-A45E-E671D55AF85F}" srcOrd="3" destOrd="0" presId="urn:microsoft.com/office/officeart/2005/8/layout/venn3"/>
    <dgm:cxn modelId="{44BF6EA1-36E3-40FC-B554-6C1348BE99D2}" type="presParOf" srcId="{8764A27A-09A7-4138-A5DF-87E746A50D23}" destId="{B176AA14-FAC2-4A57-ABA9-6E825CC73539}" srcOrd="4" destOrd="0" presId="urn:microsoft.com/office/officeart/2005/8/layout/venn3"/>
    <dgm:cxn modelId="{57F43C66-03B4-4B74-8417-9DEBB483A063}" type="presParOf" srcId="{8764A27A-09A7-4138-A5DF-87E746A50D23}" destId="{84ED5D32-3927-4BED-963C-89BC98ABA245}" srcOrd="5" destOrd="0" presId="urn:microsoft.com/office/officeart/2005/8/layout/venn3"/>
    <dgm:cxn modelId="{A0464DBE-FBF5-4802-BE63-05DD4C9F3E26}" type="presParOf" srcId="{8764A27A-09A7-4138-A5DF-87E746A50D23}" destId="{CBFFB83D-AA45-4B15-AC20-50B80727D7E1}" srcOrd="6" destOrd="0" presId="urn:microsoft.com/office/officeart/2005/8/layout/venn3"/>
    <dgm:cxn modelId="{11FB2FAB-655F-46BC-A8E9-8DEF3097687B}" type="presParOf" srcId="{8764A27A-09A7-4138-A5DF-87E746A50D23}" destId="{2B839710-ED24-45B9-B01A-5743CDA867AE}" srcOrd="7" destOrd="0" presId="urn:microsoft.com/office/officeart/2005/8/layout/venn3"/>
    <dgm:cxn modelId="{0433FD87-0BEE-4C77-A5A1-D1C3F33A4D62}" type="presParOf" srcId="{8764A27A-09A7-4138-A5DF-87E746A50D23}" destId="{CF3D7F23-0876-40A8-A613-2810A593F71F}" srcOrd="8" destOrd="0" presId="urn:microsoft.com/office/officeart/2005/8/layout/venn3"/>
    <dgm:cxn modelId="{D6FB5980-EE5D-4237-98A0-782EE21DF3F3}" type="presParOf" srcId="{8764A27A-09A7-4138-A5DF-87E746A50D23}" destId="{2A703670-C048-4F6F-AB6F-03DE0ED33E5C}" srcOrd="9" destOrd="0" presId="urn:microsoft.com/office/officeart/2005/8/layout/venn3"/>
    <dgm:cxn modelId="{A34CB7CF-C8CF-4A6B-B6A4-50378032831B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HTTP, SMTP</a:t>
          </a:r>
          <a:endParaRPr lang="en-US" sz="5700" kern="1200" dirty="0"/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DNS, DHCP, LDAP</a:t>
          </a:r>
          <a:endParaRPr lang="en-US" sz="5700" kern="1200" dirty="0"/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Defined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>
        <a:off x="264390" y="19932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Reliable</a:t>
          </a:r>
          <a:br>
            <a:rPr lang="en-US" sz="1700" kern="1200" dirty="0" smtClean="0"/>
          </a:b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</a:p>
      </dsp:txBody>
      <dsp:txXfrm>
        <a:off x="1702695" y="19932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Scalable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3</a:t>
          </a:r>
        </a:p>
      </dsp:txBody>
      <dsp:txXfrm>
        <a:off x="3141000" y="19932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Monitored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4</a:t>
          </a:r>
        </a:p>
      </dsp:txBody>
      <dsp:txXfrm>
        <a:off x="4579304" y="19932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Maintained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5</a:t>
          </a:r>
        </a:p>
      </dsp:txBody>
      <dsp:txXfrm>
        <a:off x="6017609" y="19932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Supported</a:t>
          </a:r>
          <a:br>
            <a:rPr lang="en-US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en-US" sz="1700" kern="1200" dirty="0" smtClean="0"/>
            <a:t>6</a:t>
          </a:r>
          <a:endParaRPr lang="en-US" sz="1700" kern="1200" dirty="0"/>
        </a:p>
      </dsp:txBody>
      <dsp:txXfrm>
        <a:off x="7455914" y="19932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Scalability – throw more</a:t>
            </a:r>
            <a:r>
              <a:rPr lang="en-US" baseline="0" dirty="0" smtClean="0"/>
              <a:t> hardware at the problem</a:t>
            </a:r>
          </a:p>
          <a:p>
            <a:r>
              <a:rPr lang="en-US" baseline="0" dirty="0" smtClean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Laundry is the traffic</a:t>
            </a:r>
            <a:r>
              <a:rPr lang="en-US" baseline="0" dirty="0" smtClean="0"/>
              <a:t> to your service</a:t>
            </a:r>
          </a:p>
          <a:p>
            <a:r>
              <a:rPr lang="en-US" baseline="0" dirty="0" smtClean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Flickr – social</a:t>
            </a:r>
            <a:r>
              <a:rPr lang="en-US" baseline="0" dirty="0" smtClean="0"/>
              <a:t> photo sharing</a:t>
            </a:r>
          </a:p>
          <a:p>
            <a:r>
              <a:rPr lang="en-US" baseline="0" dirty="0" err="1" smtClean="0"/>
              <a:t>Livejournal</a:t>
            </a:r>
            <a:r>
              <a:rPr lang="en-US" baseline="0" dirty="0" smtClean="0"/>
              <a:t> – one of the first social networking apps. Set the stage for how to scale large web sites</a:t>
            </a:r>
          </a:p>
          <a:p>
            <a:r>
              <a:rPr lang="en-US" baseline="0" dirty="0" smtClean="0"/>
              <a:t>Last FM – internet radio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Partitioning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separating an application into components that run on multiple servers. Programming languages and development systems that support this architecture, known as "three-tier client/server," may allow the program to be developed as a whole and then separated into pieces later.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Partitioning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is the process of logically and/or physically partitioning data into segments that are more easily maintained or accessed. Current RDBMS systems provide this kind of distribution functionality. Partitioning of data helps in performance and utility processing.</a:t>
            </a:r>
          </a:p>
          <a:p>
            <a:endParaRPr lang="en-US" baseline="0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process of attempting to optimize the read performance of a database by adding redundant data or by grouping data. In some cases,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cover up the inefficiencies inherent in relational database software. A relational normalized database imposes a heavy access load over physical storage of data even if it is well tuned for high performance.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monitoring:</a:t>
            </a:r>
            <a:r>
              <a:rPr lang="en-US" baseline="0" dirty="0" smtClean="0"/>
              <a:t>  SCOM</a:t>
            </a:r>
          </a:p>
          <a:p>
            <a:r>
              <a:rPr lang="en-US" baseline="0" dirty="0" smtClean="0"/>
              <a:t>Service logging: 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its-stats-box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613D-3252-4844-9EBB-A239C472E0C9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E444-2EAB-4367-AE51-01F8932F7512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8F6-B214-4185-A793-A93BB0B4B3D6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E78-CA1A-4121-841E-CA6851544881}" type="datetime1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40F0-E743-4B7A-82AA-A7DD06AE3A3C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EDC9-EE54-4A26-9D75-CF6165DB15E6}" type="datetime1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4FE-48B2-4241-A480-8A4D882E6430}" type="datetime1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02C-C1FE-412B-8C89-5D312DB092D5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1E86-51E3-47C3-A759-4B0AD34C84C4}" type="datetime1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8C0-0B5F-4006-BB3D-FF8F3DE2140D}" type="datetime1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3D8D8A-31D7-416E-8380-B7D95FA7794E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poorbuthappy.com/ease/archives/2007/04/29/3616/the-top-10-presentation-on-scaling-websites-twitter-flickr-bloglines-vox-and-mor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9FnwR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2603326" cy="4462272"/>
          </a:xfrm>
        </p:spPr>
        <p:txBody>
          <a:bodyPr/>
          <a:lstStyle/>
          <a:p>
            <a:r>
              <a:rPr lang="en-US" b="1" dirty="0" smtClean="0"/>
              <a:t>Services, Monitoring, Logging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5AD9-A98F-4691-AC88-29BDE7D722B2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0" y="1524000"/>
            <a:ext cx="5181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66814"/>
            <a:ext cx="6019800" cy="569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 every IT professional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b="1" dirty="0" smtClean="0"/>
              <a:t>NTP</a:t>
            </a:r>
            <a:r>
              <a:rPr lang="en-US" dirty="0" smtClean="0"/>
              <a:t> – Network time protocol. Keeps the clocks in sync on several hosts</a:t>
            </a:r>
          </a:p>
          <a:p>
            <a:pPr lvl="1"/>
            <a:r>
              <a:rPr lang="en-US" b="1" dirty="0" smtClean="0"/>
              <a:t>DNS</a:t>
            </a:r>
            <a:r>
              <a:rPr lang="en-US" dirty="0" smtClean="0"/>
              <a:t> – Domain name system – a method of IP address to host name resolution.</a:t>
            </a:r>
          </a:p>
          <a:p>
            <a:pPr lvl="1"/>
            <a:r>
              <a:rPr lang="en-US" b="1" dirty="0" smtClean="0"/>
              <a:t>DHCP</a:t>
            </a:r>
            <a:r>
              <a:rPr lang="en-US" dirty="0" smtClean="0"/>
              <a:t> – Dynamic Host configuration Protocol – a method of assigning IP information over the network.</a:t>
            </a:r>
          </a:p>
          <a:p>
            <a:pPr lvl="1"/>
            <a:r>
              <a:rPr lang="en-US" b="1" dirty="0" smtClean="0"/>
              <a:t>LDAP</a:t>
            </a:r>
            <a:r>
              <a:rPr lang="en-US" dirty="0" smtClean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b="1" dirty="0" smtClean="0"/>
              <a:t>Kerberos</a:t>
            </a:r>
            <a:r>
              <a:rPr lang="en-US" dirty="0" smtClean="0"/>
              <a:t> – A network authentication protocol, used for securely evaluating identities over a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 every IT professional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b="1" dirty="0" smtClean="0"/>
              <a:t>HTTP</a:t>
            </a:r>
            <a:r>
              <a:rPr lang="en-US" dirty="0" smtClean="0"/>
              <a:t> – Hypertext transport protocol. The application protocol for the WWW</a:t>
            </a:r>
          </a:p>
          <a:p>
            <a:pPr lvl="2"/>
            <a:r>
              <a:rPr lang="en-US" b="1" dirty="0" smtClean="0"/>
              <a:t>SSL</a:t>
            </a:r>
            <a:r>
              <a:rPr lang="en-US" dirty="0" smtClean="0"/>
              <a:t> –Secure Sockets Layer – an encrypted channel for HTTP traffic</a:t>
            </a:r>
          </a:p>
          <a:p>
            <a:pPr lvl="1"/>
            <a:r>
              <a:rPr lang="en-US" b="1" dirty="0" smtClean="0"/>
              <a:t>SMB/CIFS</a:t>
            </a:r>
            <a:r>
              <a:rPr lang="en-US" dirty="0" smtClean="0"/>
              <a:t> – Server Message Block / Common Internet File System. The Microsoft Windows File / Printer Sharing protocol. In Linux, it is implemented using the SAMBA service.</a:t>
            </a:r>
          </a:p>
          <a:p>
            <a:pPr lvl="1"/>
            <a:r>
              <a:rPr lang="en-US" b="1" dirty="0" smtClean="0"/>
              <a:t>SSH / SCP</a:t>
            </a:r>
            <a:r>
              <a:rPr lang="en-US" dirty="0" smtClean="0"/>
              <a:t> – Secure Shell, Secure Copy. Unix/Linux remote shell and remote file copy protocols.</a:t>
            </a:r>
          </a:p>
          <a:p>
            <a:pPr lvl="1"/>
            <a:r>
              <a:rPr lang="en-US" b="1" dirty="0" smtClean="0"/>
              <a:t>NFS</a:t>
            </a:r>
            <a:r>
              <a:rPr lang="en-US" dirty="0" smtClean="0"/>
              <a:t> – Network File System – File sharing for </a:t>
            </a:r>
            <a:r>
              <a:rPr lang="en-US" dirty="0" err="1" smtClean="0"/>
              <a:t>unix</a:t>
            </a:r>
            <a:r>
              <a:rPr lang="en-US" dirty="0" smtClean="0"/>
              <a:t>-like computers.</a:t>
            </a:r>
          </a:p>
          <a:p>
            <a:pPr lvl="1"/>
            <a:r>
              <a:rPr lang="en-US" b="1" dirty="0" smtClean="0"/>
              <a:t>RDP</a:t>
            </a:r>
            <a:r>
              <a:rPr lang="en-US" dirty="0" smtClean="0"/>
              <a:t> – Remote Desktop protocol.  A proprietary protocol for accessing Windows hosts over a network.</a:t>
            </a:r>
          </a:p>
          <a:p>
            <a:pPr lvl="1"/>
            <a:r>
              <a:rPr lang="en-US" b="1" dirty="0" smtClean="0"/>
              <a:t>SMTP </a:t>
            </a:r>
            <a:r>
              <a:rPr lang="en-US" dirty="0" smtClean="0"/>
              <a:t>– Simple Mail Transport Service. Mail routing protocol.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you provide must be: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Customers are the reason for your service</a:t>
            </a:r>
          </a:p>
          <a:p>
            <a:r>
              <a:rPr lang="en-US" dirty="0" smtClean="0"/>
              <a:t>How will they use it?</a:t>
            </a:r>
          </a:p>
          <a:p>
            <a:r>
              <a:rPr lang="en-US" dirty="0" smtClean="0"/>
              <a:t>What features do they need? Want?</a:t>
            </a:r>
          </a:p>
          <a:p>
            <a:r>
              <a:rPr lang="en-US" dirty="0" smtClean="0"/>
              <a:t>How critical is this service?</a:t>
            </a:r>
          </a:p>
          <a:p>
            <a:r>
              <a:rPr lang="en-US" dirty="0" smtClean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 smtClean="0"/>
              <a:t>Formulate a SLA (Service Level Agreement)</a:t>
            </a:r>
          </a:p>
          <a:p>
            <a:r>
              <a:rPr lang="en-US" dirty="0" smtClean="0"/>
              <a:t>This will define the service being offered</a:t>
            </a:r>
          </a:p>
          <a:p>
            <a:r>
              <a:rPr lang="en-US" dirty="0" smtClean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4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Defined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1</a:t>
              </a:r>
              <a:endParaRPr lang="en-US" sz="19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F574-609B-4FAD-B770-B4D9AB27BBDB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Service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7564"/>
            <a:ext cx="8229600" cy="4875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Keep it simple</a:t>
            </a:r>
          </a:p>
          <a:p>
            <a:r>
              <a:rPr lang="en-US" dirty="0" smtClean="0"/>
              <a:t>Simple systems are more reliable and easier to maintain</a:t>
            </a:r>
          </a:p>
          <a:p>
            <a:r>
              <a:rPr lang="en-US" dirty="0" smtClean="0"/>
              <a:t>Make the trade-off between features and reliability</a:t>
            </a:r>
          </a:p>
          <a:p>
            <a:r>
              <a:rPr lang="en-US" dirty="0" smtClean="0"/>
              <a:t>Use reliable hardware, of course!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Take advantage of vendor relationships</a:t>
            </a:r>
          </a:p>
          <a:p>
            <a:r>
              <a:rPr lang="en-US" dirty="0" smtClean="0"/>
              <a:t>Have them provide recommendations (they should be the experts!)</a:t>
            </a:r>
          </a:p>
          <a:p>
            <a:r>
              <a:rPr lang="en-US" dirty="0" smtClean="0"/>
              <a:t>Let multiple vendors compete for your business</a:t>
            </a:r>
          </a:p>
          <a:p>
            <a:r>
              <a:rPr lang="en-US" dirty="0" smtClean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7CF-4CE6-4E2F-812D-5F276A19C676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Use Open Architecture:</a:t>
            </a:r>
          </a:p>
          <a:p>
            <a:r>
              <a:rPr lang="en-US" dirty="0" smtClean="0"/>
              <a:t>Open protocol standards and file formats </a:t>
            </a:r>
          </a:p>
          <a:p>
            <a:r>
              <a:rPr lang="en-US" dirty="0" smtClean="0"/>
              <a:t>RFC’s from the IETF </a:t>
            </a:r>
            <a:r>
              <a:rPr lang="en-US" dirty="0" smtClean="0">
                <a:hlinkClick r:id="rId2"/>
              </a:rPr>
              <a:t>http://www.rfc-editor.org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Bigger selection of products and vendors to choose from</a:t>
            </a:r>
          </a:p>
          <a:p>
            <a:pPr lvl="1"/>
            <a:r>
              <a:rPr lang="en-US" dirty="0" smtClean="0"/>
              <a:t>Decoupled client and server selection</a:t>
            </a:r>
          </a:p>
          <a:p>
            <a:pPr lvl="1"/>
            <a:r>
              <a:rPr lang="en-US" dirty="0" smtClean="0"/>
              <a:t>Avoids being locked in to a specific platform or vendor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Sometimes open standards don’t go far enough</a:t>
            </a:r>
          </a:p>
          <a:p>
            <a:r>
              <a:rPr lang="en-US" dirty="0" smtClean="0"/>
              <a:t>Google-Worthy</a:t>
            </a:r>
          </a:p>
          <a:p>
            <a:pPr lvl="1"/>
            <a:r>
              <a:rPr lang="en-US" b="1" i="1" dirty="0" smtClean="0"/>
              <a:t>Service-Oriented Architecture </a:t>
            </a:r>
            <a:r>
              <a:rPr lang="en-US" dirty="0" smtClean="0"/>
              <a:t>is changing the game a bit, as most services are gravitating towards interoperability (working with each other)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4776-058D-45D3-93A7-3AF135B5CFF5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79"/>
          </a:xfrm>
        </p:spPr>
        <p:txBody>
          <a:bodyPr/>
          <a:lstStyle/>
          <a:p>
            <a:r>
              <a:rPr lang="en-US" dirty="0" smtClean="0"/>
              <a:t>Last Slide on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9306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should have 3 environments</a:t>
            </a:r>
          </a:p>
          <a:p>
            <a:r>
              <a:rPr lang="en-US" dirty="0" smtClean="0"/>
              <a:t>Usually, each environment is on separate hardware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533400" y="2819400"/>
            <a:ext cx="1676400" cy="1295400"/>
          </a:xfrm>
          <a:prstGeom prst="wedgeRectCallout">
            <a:avLst>
              <a:gd name="adj1" fmla="val 105040"/>
              <a:gd name="adj2" fmla="val 459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Environment for the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781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 you build out new features for the service / upgrades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705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Mirror image of prod environment for testing purposes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4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Reliable</a:t>
              </a:r>
              <a:br>
                <a:rPr lang="en-US" sz="1900" kern="1200" dirty="0" smtClean="0"/>
              </a:br>
              <a:endParaRPr lang="en-US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2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B2E6-7868-4698-9B74-B4998DAB643F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service’s ability to grow with its demand.</a:t>
            </a:r>
          </a:p>
          <a:p>
            <a:r>
              <a:rPr lang="en-US" dirty="0" smtClean="0"/>
              <a:t>Helps maintain performance levels.</a:t>
            </a:r>
          </a:p>
          <a:p>
            <a:r>
              <a:rPr lang="en-US" dirty="0" smtClean="0"/>
              <a:t>You should try to plan for scalability when designing your service.</a:t>
            </a:r>
          </a:p>
          <a:p>
            <a:r>
              <a:rPr lang="en-US" dirty="0" smtClean="0"/>
              <a:t>Two types of scalability:</a:t>
            </a:r>
          </a:p>
          <a:p>
            <a:pPr lvl="1"/>
            <a:r>
              <a:rPr lang="en-US" u="sng" dirty="0" smtClean="0"/>
              <a:t>Vertical</a:t>
            </a:r>
            <a:r>
              <a:rPr lang="en-US" dirty="0" smtClean="0"/>
              <a:t> (scale up) – Increasing the size of the node. 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add more RAM or an extra CPU to a server, buy a bigger washing machine, </a:t>
            </a:r>
          </a:p>
          <a:p>
            <a:pPr lvl="1"/>
            <a:r>
              <a:rPr lang="en-US" u="sng" dirty="0" smtClean="0"/>
              <a:t>Horizontal</a:t>
            </a:r>
            <a:r>
              <a:rPr lang="en-US" dirty="0" smtClean="0"/>
              <a:t> (scale out) – Adding more nodes to the service.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purchase three more servers and balance their load,  buy another washing machine, but keep your old 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EF9-577A-4878-A3AC-AAA3EA79B012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Scalability: H vs. 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39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71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655332"/>
            <a:ext cx="223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Scalability: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219200" cy="171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376594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Horizontal Scalability: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971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14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4191000"/>
            <a:ext cx="1219200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Load</a:t>
            </a:r>
            <a:br>
              <a:rPr lang="en-US" dirty="0" smtClean="0"/>
            </a:br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 rot="3007404">
            <a:off x="5414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7626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6553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942-992A-44E7-82EE-38C2DA1E3DF3}" type="datetime1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your Laundry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1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You’ve got more laundry than your </a:t>
            </a:r>
            <a:br>
              <a:rPr lang="en-US" sz="2400" b="1" dirty="0" smtClean="0"/>
            </a:br>
            <a:r>
              <a:rPr lang="en-US" sz="2400" b="1" dirty="0" smtClean="0"/>
              <a:t>current washing machine can handle!!</a:t>
            </a:r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40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Scalable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0813" y="31432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Vertical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90255"/>
            <a:ext cx="355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bigger, faster washing machine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17528" y="3147060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Horizontal</a:t>
            </a:r>
            <a:endParaRPr lang="en-US" sz="2400" b="1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76" y="360491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more than one washing machine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1/5/2014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the various taxonomies and classifications of computing services.</a:t>
            </a:r>
          </a:p>
          <a:p>
            <a:r>
              <a:rPr lang="en-US" dirty="0" smtClean="0"/>
              <a:t>Familiarize ourselves with popular services</a:t>
            </a:r>
          </a:p>
          <a:p>
            <a:r>
              <a:rPr lang="en-US" dirty="0" smtClean="0"/>
              <a:t>Understand the IT management issues surrounding services</a:t>
            </a:r>
          </a:p>
          <a:p>
            <a:pPr lvl="1"/>
            <a:r>
              <a:rPr lang="en-US" dirty="0" smtClean="0"/>
              <a:t>Requirements for a successful service</a:t>
            </a:r>
          </a:p>
          <a:p>
            <a:pPr lvl="1"/>
            <a:r>
              <a:rPr lang="en-US" dirty="0" smtClean="0"/>
              <a:t>Design principles for services</a:t>
            </a:r>
          </a:p>
          <a:p>
            <a:pPr lvl="1"/>
            <a:r>
              <a:rPr lang="en-US" dirty="0" smtClean="0"/>
              <a:t>Scalability issues</a:t>
            </a:r>
          </a:p>
          <a:p>
            <a:pPr lvl="1"/>
            <a:r>
              <a:rPr lang="en-US" dirty="0" smtClean="0"/>
              <a:t>Open architectures</a:t>
            </a:r>
          </a:p>
          <a:p>
            <a:pPr lvl="1"/>
            <a:r>
              <a:rPr lang="en-US" dirty="0" smtClean="0"/>
              <a:t>Monitoring and logging for adequate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CFA4-7C92-4E93-B1C0-3FA6D62AAC5D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Tangent:How</a:t>
            </a:r>
            <a:r>
              <a:rPr lang="en-US" dirty="0" smtClean="0"/>
              <a:t> do they scale their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3028"/>
            <a:ext cx="5943600" cy="493776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How they scale their apps?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bit.ly/9FnwRc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Approaches: </a:t>
            </a:r>
          </a:p>
          <a:p>
            <a:pPr lvl="1"/>
            <a:r>
              <a:rPr lang="en-US" dirty="0" smtClean="0"/>
              <a:t>Application Partitioning</a:t>
            </a:r>
          </a:p>
          <a:p>
            <a:pPr lvl="1"/>
            <a:r>
              <a:rPr lang="en-US" dirty="0" smtClean="0"/>
              <a:t>Data / HTML Caching</a:t>
            </a:r>
          </a:p>
          <a:p>
            <a:pPr lvl="1"/>
            <a:r>
              <a:rPr lang="en-US" dirty="0" smtClean="0"/>
              <a:t>Indexing data</a:t>
            </a:r>
          </a:p>
          <a:p>
            <a:pPr lvl="1"/>
            <a:r>
              <a:rPr lang="en-US" dirty="0" smtClean="0"/>
              <a:t>Data Partitioning</a:t>
            </a:r>
          </a:p>
          <a:p>
            <a:pPr lvl="1"/>
            <a:r>
              <a:rPr lang="en-US" dirty="0" err="1" smtClean="0"/>
              <a:t>Denormalization</a:t>
            </a:r>
            <a:endParaRPr lang="en-US" dirty="0" smtClean="0"/>
          </a:p>
          <a:p>
            <a:pPr lvl="1"/>
            <a:r>
              <a:rPr lang="en-US" dirty="0" smtClean="0"/>
              <a:t>Monitor Closely and react accordingly.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0" b="33170"/>
          <a:stretch/>
        </p:blipFill>
        <p:spPr bwMode="auto">
          <a:xfrm>
            <a:off x="6324599" y="1460818"/>
            <a:ext cx="2143125" cy="7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1" y="2514600"/>
            <a:ext cx="1905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68407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038600"/>
            <a:ext cx="2209800" cy="119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67E-EE83-4759-BAAA-EE92D6AE32EE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0336"/>
            <a:ext cx="8229600" cy="493776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Layered Monitoring: </a:t>
            </a:r>
            <a:r>
              <a:rPr lang="en-US" b="1" dirty="0" smtClean="0"/>
              <a:t>PPS!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Service: Connect to the port; verify the response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Monitoring agent should send an alert to the IT team when things aren’t right.</a:t>
            </a:r>
          </a:p>
          <a:p>
            <a:pPr lvl="1"/>
            <a:r>
              <a:rPr lang="en-US" dirty="0" smtClean="0"/>
              <a:t>What, When, Where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8229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Without adequate monitoring you cannot offer good service!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76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and Logging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3931920" cy="639762"/>
          </a:xfrm>
        </p:spPr>
        <p:txBody>
          <a:bodyPr/>
          <a:lstStyle/>
          <a:p>
            <a:r>
              <a:rPr lang="en-US" dirty="0" smtClean="0"/>
              <a:t>Service Monitoring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1722438"/>
            <a:ext cx="3931920" cy="639762"/>
          </a:xfrm>
        </p:spPr>
        <p:txBody>
          <a:bodyPr/>
          <a:lstStyle/>
          <a:p>
            <a:r>
              <a:rPr lang="en-US" dirty="0" smtClean="0"/>
              <a:t>Service 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438400"/>
            <a:ext cx="3931920" cy="4343400"/>
          </a:xfrm>
        </p:spPr>
        <p:txBody>
          <a:bodyPr/>
          <a:lstStyle/>
          <a:p>
            <a:r>
              <a:rPr lang="en-US" dirty="0" smtClean="0"/>
              <a:t>Observing service activity in real-time</a:t>
            </a:r>
          </a:p>
          <a:p>
            <a:r>
              <a:rPr lang="en-US" dirty="0" smtClean="0"/>
              <a:t>This is done by a computer, not a human.</a:t>
            </a:r>
          </a:p>
          <a:p>
            <a:r>
              <a:rPr lang="en-US" dirty="0" smtClean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Keeping </a:t>
            </a:r>
            <a:r>
              <a:rPr lang="en-US" b="1" i="1" dirty="0" smtClean="0"/>
              <a:t>historical records</a:t>
            </a:r>
            <a:r>
              <a:rPr lang="en-US" b="1" dirty="0" smtClean="0"/>
              <a:t> </a:t>
            </a:r>
            <a:r>
              <a:rPr lang="en-US" dirty="0" smtClean="0"/>
              <a:t>of service activity </a:t>
            </a:r>
          </a:p>
          <a:p>
            <a:r>
              <a:rPr lang="en-US" dirty="0" smtClean="0"/>
              <a:t>This data grows over time and can become quite large.</a:t>
            </a:r>
          </a:p>
          <a:p>
            <a:r>
              <a:rPr lang="en-US" dirty="0" smtClean="0"/>
              <a:t>Only referred to when needed to troubleshoot a problem or trace down a security incident.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88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3931920" cy="639762"/>
          </a:xfrm>
        </p:spPr>
        <p:txBody>
          <a:bodyPr/>
          <a:lstStyle/>
          <a:p>
            <a:r>
              <a:rPr lang="en-US" dirty="0" smtClean="0"/>
              <a:t>Why do we Monitor?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54880" y="1798638"/>
            <a:ext cx="3931920" cy="639762"/>
          </a:xfrm>
        </p:spPr>
        <p:txBody>
          <a:bodyPr/>
          <a:lstStyle/>
          <a:p>
            <a:r>
              <a:rPr lang="en-US" dirty="0" smtClean="0"/>
              <a:t>Why do we Log?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931920" cy="4343400"/>
          </a:xfrm>
        </p:spPr>
        <p:txBody>
          <a:bodyPr/>
          <a:lstStyle/>
          <a:p>
            <a:r>
              <a:rPr lang="en-US" dirty="0" smtClean="0"/>
              <a:t>To detect / identify  problems quickly. </a:t>
            </a:r>
          </a:p>
          <a:p>
            <a:r>
              <a:rPr lang="en-US" dirty="0" smtClean="0"/>
              <a:t>Ideally you want to know about it before your users do.</a:t>
            </a:r>
          </a:p>
          <a:p>
            <a:r>
              <a:rPr lang="en-US" dirty="0" smtClean="0"/>
              <a:t>To determine if resources are being constrained or over utilized.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/>
          <a:lstStyle/>
          <a:p>
            <a:r>
              <a:rPr lang="en-US" dirty="0" smtClean="0"/>
              <a:t>Help get to the root cause of an issue or incident.</a:t>
            </a:r>
          </a:p>
          <a:p>
            <a:r>
              <a:rPr lang="en-US" dirty="0" smtClean="0"/>
              <a:t>Help us predict problem and avoid them.</a:t>
            </a:r>
          </a:p>
          <a:p>
            <a:r>
              <a:rPr lang="en-US" dirty="0" smtClean="0"/>
              <a:t>Provide historical data or trends for service usage.</a:t>
            </a:r>
          </a:p>
          <a:p>
            <a:r>
              <a:rPr lang="en-US" dirty="0" smtClean="0"/>
              <a:t>Report on service activity.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you’re not </a:t>
            </a:r>
            <a:r>
              <a:rPr lang="en-US" sz="2800" b="1" i="1" dirty="0" smtClean="0"/>
              <a:t>measuring</a:t>
            </a:r>
            <a:r>
              <a:rPr lang="en-US" sz="2800" dirty="0" smtClean="0"/>
              <a:t> it you aren’t </a:t>
            </a:r>
            <a:r>
              <a:rPr lang="en-US" sz="2800" b="1" i="1" dirty="0" smtClean="0"/>
              <a:t>managing</a:t>
            </a:r>
            <a:r>
              <a:rPr lang="en-US" sz="2800" dirty="0" smtClean="0"/>
              <a:t> it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08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Monitoring and Logging 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600200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7239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04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External Service Monitor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5334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0" y="55626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54864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64886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Simple Web Service Monitoring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 Host:  web.syr.edu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Apache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nmap</a:t>
            </a:r>
            <a:r>
              <a:rPr lang="en-US" b="1" dirty="0" smtClean="0">
                <a:solidFill>
                  <a:schemeClr val="tx1"/>
                </a:solidFill>
              </a:rPr>
              <a:t> web.syr.edu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ps</a:t>
            </a:r>
            <a:r>
              <a:rPr lang="en-US" b="1" dirty="0" smtClean="0">
                <a:solidFill>
                  <a:schemeClr val="tx1"/>
                </a:solidFill>
              </a:rPr>
              <a:t> –aux | </a:t>
            </a:r>
            <a:r>
              <a:rPr lang="en-US" b="1" dirty="0" err="1" smtClean="0">
                <a:solidFill>
                  <a:schemeClr val="tx1"/>
                </a:solidFill>
              </a:rPr>
              <a:t>grep</a:t>
            </a:r>
            <a:r>
              <a:rPr lang="en-US" b="1" dirty="0" smtClean="0">
                <a:solidFill>
                  <a:schemeClr val="tx1"/>
                </a:solidFill>
              </a:rPr>
              <a:t> “</a:t>
            </a:r>
            <a:r>
              <a:rPr lang="en-US" b="1" dirty="0" err="1" smtClean="0">
                <a:solidFill>
                  <a:schemeClr val="tx1"/>
                </a:solidFill>
              </a:rPr>
              <a:t>httpd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 Service stopped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Event: Port unavailable</a:t>
            </a:r>
            <a:endParaRPr lang="en-US" sz="16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1/5/2014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Email Service Monitoring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Exchange </a:t>
            </a:r>
            <a:r>
              <a:rPr lang="en-US" b="1" dirty="0" err="1" smtClean="0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Activity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Activity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Event:  Service stopped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Event: Port unavailable</a:t>
            </a:r>
            <a:endParaRPr lang="en-US" sz="16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1/5/2014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Monitor, what to Log?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for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</a:t>
            </a:r>
            <a:r>
              <a:rPr lang="en-US" b="1" dirty="0" smtClean="0"/>
              <a:t>alert</a:t>
            </a:r>
            <a:r>
              <a:rPr lang="en-US" dirty="0" smtClean="0"/>
              <a:t> when the condition is met.</a:t>
            </a:r>
          </a:p>
          <a:p>
            <a:r>
              <a:rPr lang="en-US" dirty="0" smtClean="0"/>
              <a:t>Log the </a:t>
            </a:r>
            <a:r>
              <a:rPr lang="en-US" b="1" dirty="0" smtClean="0"/>
              <a:t>condition </a:t>
            </a:r>
            <a:r>
              <a:rPr lang="en-US" dirty="0" smtClean="0"/>
              <a:t>whether it sends an alert or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Examples: </a:t>
            </a:r>
            <a:r>
              <a:rPr lang="en-US" b="1" dirty="0" smtClean="0"/>
              <a:t>(Why would you monitor/log these?)</a:t>
            </a:r>
            <a:endParaRPr lang="en-US" dirty="0" smtClean="0"/>
          </a:p>
          <a:p>
            <a:r>
              <a:rPr lang="en-US" dirty="0" smtClean="0"/>
              <a:t>CPU utilization stays at 100% for X minutes.</a:t>
            </a:r>
          </a:p>
          <a:p>
            <a:r>
              <a:rPr lang="en-US" dirty="0" smtClean="0"/>
              <a:t>Free disk space drops below 10%.</a:t>
            </a:r>
          </a:p>
          <a:p>
            <a:r>
              <a:rPr lang="en-US" dirty="0" smtClean="0"/>
              <a:t>Port does not respond for 1500 ms</a:t>
            </a:r>
          </a:p>
          <a:p>
            <a:r>
              <a:rPr lang="en-US" dirty="0" smtClean="0"/>
              <a:t>HTTP request take more than 5 sec to get response.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</a:t>
            </a:r>
          </a:p>
          <a:p>
            <a:pPr lvl="1"/>
            <a:r>
              <a:rPr lang="en-US" b="1" dirty="0" smtClean="0"/>
              <a:t>Normal: </a:t>
            </a:r>
            <a:r>
              <a:rPr lang="en-US" dirty="0" smtClean="0"/>
              <a:t> When a service fails you send an alert.</a:t>
            </a:r>
          </a:p>
          <a:p>
            <a:r>
              <a:rPr lang="en-US" dirty="0" smtClean="0"/>
              <a:t>Proactive Monitoring</a:t>
            </a:r>
          </a:p>
          <a:p>
            <a:pPr lvl="1"/>
            <a:r>
              <a:rPr lang="en-US" b="1" dirty="0" smtClean="0"/>
              <a:t>Proactive: </a:t>
            </a:r>
            <a:r>
              <a:rPr lang="en-US" dirty="0" smtClean="0"/>
              <a:t> When a service show signs it is about to fail you send an alert. (100% </a:t>
            </a:r>
            <a:r>
              <a:rPr lang="en-US" dirty="0" err="1" smtClean="0"/>
              <a:t>cpu</a:t>
            </a:r>
            <a:r>
              <a:rPr lang="en-US" dirty="0" smtClean="0"/>
              <a:t>, Long responses, etc.)</a:t>
            </a:r>
          </a:p>
          <a:p>
            <a:r>
              <a:rPr lang="en-US" dirty="0" smtClean="0"/>
              <a:t>Automated Responses</a:t>
            </a:r>
          </a:p>
          <a:p>
            <a:pPr lvl="1"/>
            <a:r>
              <a:rPr lang="en-US" b="1" dirty="0" smtClean="0"/>
              <a:t>Normal: </a:t>
            </a:r>
            <a:r>
              <a:rPr lang="en-US" dirty="0" smtClean="0"/>
              <a:t> When a service fails you send an alert.</a:t>
            </a:r>
          </a:p>
          <a:p>
            <a:pPr lvl="1"/>
            <a:r>
              <a:rPr lang="en-US" b="1" dirty="0" smtClean="0"/>
              <a:t>Automated: </a:t>
            </a:r>
            <a:r>
              <a:rPr lang="en-US" dirty="0" smtClean="0"/>
              <a:t> When the service fails, you attempt to restart it. If the restart fails, you send an alert.</a:t>
            </a:r>
          </a:p>
          <a:p>
            <a:r>
              <a:rPr lang="en-US" dirty="0" smtClean="0"/>
              <a:t>PM and AR are difficult and time-consuming to implement, but are time savers for difficult problems with no permanent fix.</a:t>
            </a:r>
          </a:p>
          <a:p>
            <a:r>
              <a:rPr lang="en-US" dirty="0" smtClean="0"/>
              <a:t>A layered approach is always better.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TXT message</a:t>
            </a:r>
          </a:p>
          <a:p>
            <a:pPr lvl="1"/>
            <a:r>
              <a:rPr lang="en-US" dirty="0" smtClean="0"/>
              <a:t>SMS Page</a:t>
            </a:r>
          </a:p>
          <a:p>
            <a:pPr lvl="1"/>
            <a:r>
              <a:rPr lang="en-US" dirty="0" smtClean="0"/>
              <a:t>Automated dialer calls phone.</a:t>
            </a:r>
          </a:p>
          <a:p>
            <a:r>
              <a:rPr lang="en-US" dirty="0" smtClean="0"/>
              <a:t>Pick the appropriate Alert for the appropriate Event and time.</a:t>
            </a:r>
          </a:p>
          <a:p>
            <a:pPr lvl="1"/>
            <a:r>
              <a:rPr lang="en-US" dirty="0" smtClean="0"/>
              <a:t>Don’t send email when you’re not going to check it!</a:t>
            </a:r>
          </a:p>
          <a:p>
            <a:r>
              <a:rPr lang="en-US" dirty="0" smtClean="0"/>
              <a:t>In a layered approach, you might send an email, and if the problem persists send a TXT, etc…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Server vs.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server</a:t>
            </a:r>
            <a:r>
              <a:rPr lang="en-US" dirty="0" smtClean="0"/>
              <a:t> is a computer.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service</a:t>
            </a:r>
            <a:r>
              <a:rPr lang="en-US" dirty="0" smtClean="0"/>
              <a:t> is an offering provided by server(s).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428" y="2990850"/>
            <a:ext cx="23622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13853" r="50361"/>
          <a:stretch>
            <a:fillRect/>
          </a:stretch>
        </p:blipFill>
        <p:spPr bwMode="auto">
          <a:xfrm>
            <a:off x="5017681" y="4800600"/>
            <a:ext cx="2362200" cy="193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3691-8C14-47D6-B60A-EEFD37D65F4A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files get very large</a:t>
            </a:r>
          </a:p>
          <a:p>
            <a:pPr lvl="1"/>
            <a:r>
              <a:rPr lang="en-US" dirty="0" smtClean="0"/>
              <a:t>since they record all activity.</a:t>
            </a:r>
          </a:p>
          <a:p>
            <a:r>
              <a:rPr lang="en-US" dirty="0" smtClean="0"/>
              <a:t>Log file rotation – service points to a different log file after a specified interval.</a:t>
            </a:r>
          </a:p>
          <a:p>
            <a:pPr lvl="1"/>
            <a:r>
              <a:rPr lang="en-US" dirty="0" smtClean="0"/>
              <a:t>Lets you backup log files </a:t>
            </a:r>
          </a:p>
          <a:p>
            <a:pPr lvl="1"/>
            <a:r>
              <a:rPr lang="en-US" dirty="0" smtClean="0"/>
              <a:t>Keeps the size of the files manageable.</a:t>
            </a:r>
          </a:p>
          <a:p>
            <a:pPr lvl="1"/>
            <a:r>
              <a:rPr lang="en-US" dirty="0" smtClean="0"/>
              <a:t>Log files are text and they compress nicely.</a:t>
            </a:r>
          </a:p>
          <a:p>
            <a:r>
              <a:rPr lang="en-US" dirty="0" smtClean="0"/>
              <a:t>How long do you keep logs?</a:t>
            </a:r>
          </a:p>
          <a:p>
            <a:pPr lvl="1"/>
            <a:r>
              <a:rPr lang="en-US" dirty="0" smtClean="0"/>
              <a:t>Depends on service, depends on your policy</a:t>
            </a:r>
          </a:p>
          <a:p>
            <a:pPr lvl="1"/>
            <a:r>
              <a:rPr lang="en-US" dirty="0" smtClean="0"/>
              <a:t>It’s not a decision the SA should make.</a:t>
            </a:r>
          </a:p>
          <a:p>
            <a:r>
              <a:rPr lang="en-US" dirty="0" smtClean="0"/>
              <a:t>Like an insurance policy. Not very useful until the off chance that you need it... then you’re glad you have it!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Monitored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Yes, there </a:t>
            </a:r>
            <a:r>
              <a:rPr lang="en-US" b="1" dirty="0" smtClean="0"/>
              <a:t>will </a:t>
            </a:r>
            <a:r>
              <a:rPr lang="en-US" dirty="0" smtClean="0"/>
              <a:t>come a time when you </a:t>
            </a:r>
            <a:br>
              <a:rPr lang="en-US" dirty="0" smtClean="0"/>
            </a:br>
            <a:r>
              <a:rPr lang="en-US" dirty="0" smtClean="0"/>
              <a:t>will need to deny service. (Make it unavailable.)</a:t>
            </a:r>
          </a:p>
          <a:p>
            <a:pPr lvl="1"/>
            <a:r>
              <a:rPr lang="en-US" dirty="0" smtClean="0"/>
              <a:t>Upgrades to hardware / OS / Service itself</a:t>
            </a:r>
          </a:p>
          <a:p>
            <a:r>
              <a:rPr lang="en-US" dirty="0" smtClean="0"/>
              <a:t>Plan and advertise your service outages so your users can plan accordingly.</a:t>
            </a:r>
          </a:p>
          <a:p>
            <a:r>
              <a:rPr lang="en-US" dirty="0" smtClean="0"/>
              <a:t>Make sure your outage complies with your TOS.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Maintained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5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your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After your service is up and running,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b="1" dirty="0" smtClean="0"/>
              <a:t>before </a:t>
            </a:r>
            <a:r>
              <a:rPr lang="en-US" dirty="0" smtClean="0"/>
              <a:t>rolling it out you should:</a:t>
            </a:r>
          </a:p>
          <a:p>
            <a:endParaRPr lang="en-US" dirty="0" smtClean="0"/>
          </a:p>
          <a:p>
            <a:r>
              <a:rPr lang="en-US" dirty="0" smtClean="0"/>
              <a:t>Document how the service should be used and maintained by your IT staff</a:t>
            </a:r>
          </a:p>
          <a:p>
            <a:r>
              <a:rPr lang="en-US" dirty="0" smtClean="0"/>
              <a:t>Train your IT staff how to support the new service</a:t>
            </a:r>
          </a:p>
          <a:p>
            <a:r>
              <a:rPr lang="en-US" dirty="0" smtClean="0"/>
              <a:t>Train the users, if required</a:t>
            </a:r>
          </a:p>
          <a:p>
            <a:r>
              <a:rPr lang="en-US" dirty="0" smtClean="0"/>
              <a:t>Build out self-help support for the service to reduce calls to the helpdesk.</a:t>
            </a:r>
          </a:p>
          <a:p>
            <a:r>
              <a:rPr lang="en-US" dirty="0" smtClean="0"/>
              <a:t>Don’t forget to advertise the new service to your users.</a:t>
            </a:r>
          </a:p>
          <a:p>
            <a:r>
              <a:rPr lang="en-US" b="1" dirty="0" smtClean="0"/>
              <a:t>Roll it out using “One – Some  - Many” so you can get a handle of any unforeseen issues.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Supported</a:t>
              </a:r>
              <a:br>
                <a:rPr lang="en-US" sz="1900" kern="1200" dirty="0" smtClean="0"/>
              </a:br>
              <a:r>
                <a:rPr lang="en-US" sz="1900" kern="1200" dirty="0" smtClean="0"/>
                <a:t/>
              </a:r>
              <a:br>
                <a:rPr lang="en-US" sz="1900" kern="1200" dirty="0" smtClean="0"/>
              </a:br>
              <a:r>
                <a:rPr lang="en-US" sz="1900" kern="1200" dirty="0" smtClean="0"/>
                <a:t>6</a:t>
              </a:r>
              <a:endParaRPr lang="en-US" sz="1900" kern="1200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provide a service?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activity, break into your project groups.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BB80-1775-4BF4-A284-64B1D0CEAA5A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a Service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Any service you provide must be: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229-5F9F-4430-92BE-DA27AB923870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2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fail, and succeed, which have you done?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F482-7D2C-40A4-AB4E-CEEFA222F39A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The Client-Server Model</a:t>
            </a:r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95800"/>
            <a:ext cx="1295400" cy="11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1295400" cy="11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495800"/>
            <a:ext cx="148490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0"/>
            <a:ext cx="182880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828800"/>
            <a:ext cx="2133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814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filer.fauxco.com</a:t>
            </a:r>
          </a:p>
          <a:p>
            <a:r>
              <a:rPr lang="en-US" dirty="0" smtClean="0"/>
              <a:t>192.168.1.10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ctl02.fauxco.com</a:t>
            </a:r>
          </a:p>
          <a:p>
            <a:r>
              <a:rPr lang="en-US" dirty="0" smtClean="0"/>
              <a:t>192.168.1.202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ctl03.fauxco.com</a:t>
            </a:r>
          </a:p>
          <a:p>
            <a:r>
              <a:rPr lang="en-US" dirty="0" smtClean="0"/>
              <a:t>192.168.1.203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ctl04.fauxco.com</a:t>
            </a:r>
          </a:p>
          <a:p>
            <a:r>
              <a:rPr lang="en-US" dirty="0" smtClean="0"/>
              <a:t>192.168.1.204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0" y="56388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ctl05.fauxco.com</a:t>
            </a:r>
          </a:p>
          <a:p>
            <a:r>
              <a:rPr lang="en-US" dirty="0" smtClean="0"/>
              <a:t>192.168.1.205</a:t>
            </a:r>
            <a:endParaRPr lang="en-US" dirty="0"/>
          </a:p>
        </p:txBody>
      </p:sp>
      <p:cxnSp>
        <p:nvCxnSpPr>
          <p:cNvPr id="22" name="Elbow Connector 21"/>
          <p:cNvCxnSpPr>
            <a:stCxn id="50183" idx="2"/>
            <a:endCxn id="50179" idx="0"/>
          </p:cNvCxnSpPr>
          <p:nvPr/>
        </p:nvCxnSpPr>
        <p:spPr>
          <a:xfrm rot="5400000">
            <a:off x="2368550" y="2368550"/>
            <a:ext cx="1244600" cy="3009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0183" idx="2"/>
            <a:endCxn id="50180" idx="0"/>
          </p:cNvCxnSpPr>
          <p:nvPr/>
        </p:nvCxnSpPr>
        <p:spPr>
          <a:xfrm rot="5400000">
            <a:off x="3282950" y="3435350"/>
            <a:ext cx="1397000" cy="1028700"/>
          </a:xfrm>
          <a:prstGeom prst="bentConnector3">
            <a:avLst>
              <a:gd name="adj1" fmla="val 4467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183" idx="2"/>
            <a:endCxn id="50181" idx="0"/>
          </p:cNvCxnSpPr>
          <p:nvPr/>
        </p:nvCxnSpPr>
        <p:spPr>
          <a:xfrm rot="16200000" flipH="1">
            <a:off x="4473327" y="3273673"/>
            <a:ext cx="1244600" cy="1199654"/>
          </a:xfrm>
          <a:prstGeom prst="bentConnector3">
            <a:avLst>
              <a:gd name="adj1" fmla="val 482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0183" idx="2"/>
            <a:endCxn id="50182" idx="0"/>
          </p:cNvCxnSpPr>
          <p:nvPr/>
        </p:nvCxnSpPr>
        <p:spPr>
          <a:xfrm rot="16200000" flipH="1">
            <a:off x="5473700" y="2273300"/>
            <a:ext cx="1320800" cy="3276600"/>
          </a:xfrm>
          <a:prstGeom prst="bentConnector3">
            <a:avLst>
              <a:gd name="adj1" fmla="val 451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362200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4267200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6324600" y="2209800"/>
            <a:ext cx="2209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Sharing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A297-1A8E-4991-AF8A-73EFA48860FA}" type="datetime1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Unify a set of workstations into a </a:t>
            </a:r>
            <a:r>
              <a:rPr lang="en-US" b="1" i="1" dirty="0" smtClean="0"/>
              <a:t>distributed computing environment,</a:t>
            </a:r>
            <a:r>
              <a:rPr lang="en-US" dirty="0" smtClean="0"/>
              <a:t>  since they share common resources.</a:t>
            </a:r>
          </a:p>
          <a:p>
            <a:r>
              <a:rPr lang="en-US" dirty="0" smtClean="0"/>
              <a:t>Typical environments have several services, and services often depend on other services.</a:t>
            </a:r>
          </a:p>
          <a:p>
            <a:r>
              <a:rPr lang="en-US" dirty="0" smtClean="0"/>
              <a:t>Some services are simple, and have no interaction’s on the user’s part. (network time, or NTP for example)</a:t>
            </a:r>
          </a:p>
          <a:p>
            <a:r>
              <a:rPr lang="en-US" dirty="0" smtClean="0"/>
              <a:t>It is best to think about any given service in terms of its </a:t>
            </a:r>
            <a:r>
              <a:rPr lang="en-US" b="1" i="1" dirty="0" smtClean="0"/>
              <a:t>components </a:t>
            </a:r>
            <a:r>
              <a:rPr lang="en-US" dirty="0" smtClean="0"/>
              <a:t>and </a:t>
            </a:r>
            <a:r>
              <a:rPr lang="en-US" b="1" i="1" dirty="0" smtClean="0"/>
              <a:t>interdependencies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0C9-CE0B-44C0-A0D7-05540FE7F16D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Components: An Anatomy of a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821963"/>
              </p:ext>
            </p:extLst>
          </p:nvPr>
        </p:nvGraphicFramePr>
        <p:xfrm>
          <a:off x="457200" y="13112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7162800" y="1219200"/>
            <a:ext cx="1676400" cy="1828800"/>
          </a:xfrm>
          <a:prstGeom prst="wedgeRectCallout">
            <a:avLst>
              <a:gd name="adj1" fmla="val -162293"/>
              <a:gd name="adj2" fmla="val 254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Instructions for transferring data to/from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client/server (transport mechanism)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162800" y="4648200"/>
            <a:ext cx="1752600" cy="1905000"/>
          </a:xfrm>
          <a:prstGeom prst="wedgeRectCallout">
            <a:avLst>
              <a:gd name="adj1" fmla="val -121821"/>
              <a:gd name="adj2" fmla="val -491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and Server software part of the application or service 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33400" y="2209800"/>
            <a:ext cx="1676400" cy="1905000"/>
          </a:xfrm>
          <a:prstGeom prst="wedgeRectCallout">
            <a:avLst>
              <a:gd name="adj1" fmla="val 100844"/>
              <a:gd name="adj2" fmla="val 691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Rules for accessing or extending the service beyond the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2C0-3281-4CA0-AA91-ADDFBFE10960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service anatomy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8664547"/>
              </p:ext>
            </p:extLst>
          </p:nvPr>
        </p:nvGraphicFramePr>
        <p:xfrm>
          <a:off x="457200" y="15398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0" y="5410200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56A-3DB4-427B-A5FC-C1AE4C0E4C88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Dependencies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7315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Essential to all other services.  Minimal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162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interface with underlying protocol.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162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Complex interface, several protocols.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Services at the application level depend on lower-level services for their operation.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05A-C326-4BB2-8CE0-5AD878AC9FF9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Dependencies: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79073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162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858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86969"/>
              <a:gd name="adj2" fmla="val 20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840-6B57-4E92-AF58-FBCAE5E8B5BB}" type="datetime1">
              <a:rPr lang="en-US" smtClean="0"/>
              <a:t>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3CA6T5SJM37K-4-1629</_dlc_DocId>
    <_dlc_DocIdUrl xmlns="bcb7aec3-7c55-4f53-b860-67c1306cd9a6">
      <Url>https://mydrive.syr.edu/my/tajorgen/_layouts/15/DocIdRedir.aspx?ID=3CA6T5SJM37K-4-1629</Url>
      <Description>3CA6T5SJM37K-4-1629</Description>
    </_dlc_DocIdUrl>
  </documentManagement>
</p:properties>
</file>

<file path=customXml/itemProps1.xml><?xml version="1.0" encoding="utf-8"?>
<ds:datastoreItem xmlns:ds="http://schemas.openxmlformats.org/officeDocument/2006/customXml" ds:itemID="{0FA0A198-5E59-4045-8821-B4837A61B3F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4203649-7851-4DEE-B6E2-0A7072B43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20D84-895F-4FB2-9A23-6F1A6548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6EE8EC-07E5-4748-A290-548C01D0D0F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cb7aec3-7c55-4f53-b860-67c1306cd9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446</TotalTime>
  <Words>2039</Words>
  <Application>Microsoft Office PowerPoint</Application>
  <PresentationFormat>On-screen Show (4:3)</PresentationFormat>
  <Paragraphs>432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Clarity</vt:lpstr>
      <vt:lpstr>IST346:</vt:lpstr>
      <vt:lpstr>Agenda</vt:lpstr>
      <vt:lpstr>Recall: Server vs. Service</vt:lpstr>
      <vt:lpstr>Recall: The Client-Server Model</vt:lpstr>
      <vt:lpstr>Services</vt:lpstr>
      <vt:lpstr>Components: An Anatomy of a service</vt:lpstr>
      <vt:lpstr>Example of a service anatomy</vt:lpstr>
      <vt:lpstr>Service Dependencies</vt:lpstr>
      <vt:lpstr>Service Dependencies: Example</vt:lpstr>
      <vt:lpstr>Services every IT professional should know</vt:lpstr>
      <vt:lpstr>Services every IT professional should know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      Tangent:How do they scale their apps?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  <vt:lpstr>Can you provide a service?</vt:lpstr>
      <vt:lpstr>Providing a Service</vt:lpstr>
      <vt:lpstr>Questions?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5</cp:revision>
  <dcterms:created xsi:type="dcterms:W3CDTF">2013-01-14T16:18:24Z</dcterms:created>
  <dcterms:modified xsi:type="dcterms:W3CDTF">2014-01-06T02:41:59Z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20705243-8c71-421f-8ff5-83ad944bc395</vt:lpwstr>
  </property>
</Properties>
</file>