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39"/>
  </p:notesMasterIdLst>
  <p:sldIdLst>
    <p:sldId id="256" r:id="rId6"/>
    <p:sldId id="260" r:id="rId7"/>
    <p:sldId id="261" r:id="rId8"/>
    <p:sldId id="262" r:id="rId9"/>
    <p:sldId id="263" r:id="rId10"/>
    <p:sldId id="264" r:id="rId11"/>
    <p:sldId id="304" r:id="rId12"/>
    <p:sldId id="305" r:id="rId13"/>
    <p:sldId id="265" r:id="rId14"/>
    <p:sldId id="306" r:id="rId15"/>
    <p:sldId id="293" r:id="rId16"/>
    <p:sldId id="303" r:id="rId17"/>
    <p:sldId id="294" r:id="rId18"/>
    <p:sldId id="307" r:id="rId19"/>
    <p:sldId id="298" r:id="rId20"/>
    <p:sldId id="300" r:id="rId21"/>
    <p:sldId id="308" r:id="rId22"/>
    <p:sldId id="309" r:id="rId23"/>
    <p:sldId id="310" r:id="rId24"/>
    <p:sldId id="268" r:id="rId25"/>
    <p:sldId id="291" r:id="rId26"/>
    <p:sldId id="302" r:id="rId27"/>
    <p:sldId id="276" r:id="rId28"/>
    <p:sldId id="277" r:id="rId29"/>
    <p:sldId id="278" r:id="rId30"/>
    <p:sldId id="279" r:id="rId31"/>
    <p:sldId id="280" r:id="rId32"/>
    <p:sldId id="281" r:id="rId33"/>
    <p:sldId id="282" r:id="rId34"/>
    <p:sldId id="283" r:id="rId35"/>
    <p:sldId id="285" r:id="rId36"/>
    <p:sldId id="286"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71300" autoAdjust="0"/>
  </p:normalViewPr>
  <p:slideViewPr>
    <p:cSldViewPr>
      <p:cViewPr varScale="1">
        <p:scale>
          <a:sx n="109" d="100"/>
          <a:sy n="109" d="100"/>
        </p:scale>
        <p:origin x="15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8915B-B1BE-42EC-9BC4-EC829F9B22F1}" type="doc">
      <dgm:prSet loTypeId="urn:microsoft.com/office/officeart/2005/8/layout/venn1" loCatId="relationship" qsTypeId="urn:microsoft.com/office/officeart/2005/8/quickstyle/simple1" qsCatId="simple" csTypeId="urn:microsoft.com/office/officeart/2005/8/colors/accent1_2" csCatId="accent1" phldr="1"/>
      <dgm:spPr/>
    </dgm:pt>
    <dgm:pt modelId="{5DE4AFB2-6203-4548-9555-E6F7C072C540}">
      <dgm:prSet phldrT="[Text]"/>
      <dgm:spPr/>
      <dgm:t>
        <a:bodyPr/>
        <a:lstStyle/>
        <a:p>
          <a:r>
            <a:rPr lang="en-US" dirty="0"/>
            <a:t>Assets</a:t>
          </a:r>
        </a:p>
      </dgm:t>
    </dgm:pt>
    <dgm:pt modelId="{2A2A84CD-EF0E-4326-AAB3-1CD26971C424}" type="parTrans" cxnId="{9A169B94-132E-496F-BF19-CA23F8358B55}">
      <dgm:prSet/>
      <dgm:spPr/>
      <dgm:t>
        <a:bodyPr/>
        <a:lstStyle/>
        <a:p>
          <a:endParaRPr lang="en-US"/>
        </a:p>
      </dgm:t>
    </dgm:pt>
    <dgm:pt modelId="{BA3ECCC1-D155-4A23-A772-E13FC204C31D}" type="sibTrans" cxnId="{9A169B94-132E-496F-BF19-CA23F8358B55}">
      <dgm:prSet/>
      <dgm:spPr/>
      <dgm:t>
        <a:bodyPr/>
        <a:lstStyle/>
        <a:p>
          <a:endParaRPr lang="en-US"/>
        </a:p>
      </dgm:t>
    </dgm:pt>
    <dgm:pt modelId="{9645C7E3-13B0-4439-B17B-0B769A41164A}">
      <dgm:prSet phldrT="[Text]"/>
      <dgm:spPr/>
      <dgm:t>
        <a:bodyPr/>
        <a:lstStyle/>
        <a:p>
          <a:r>
            <a:rPr lang="en-US" dirty="0"/>
            <a:t>Vulnerabilities</a:t>
          </a:r>
        </a:p>
      </dgm:t>
    </dgm:pt>
    <dgm:pt modelId="{03567DF7-5CF4-44F6-81D5-5A9101CD8585}" type="parTrans" cxnId="{D9267162-9E4E-4EE7-8CA7-89B4E201D90E}">
      <dgm:prSet/>
      <dgm:spPr/>
      <dgm:t>
        <a:bodyPr/>
        <a:lstStyle/>
        <a:p>
          <a:endParaRPr lang="en-US"/>
        </a:p>
      </dgm:t>
    </dgm:pt>
    <dgm:pt modelId="{BCF96CAB-6533-4088-A98B-032BC40C9308}" type="sibTrans" cxnId="{D9267162-9E4E-4EE7-8CA7-89B4E201D90E}">
      <dgm:prSet/>
      <dgm:spPr/>
      <dgm:t>
        <a:bodyPr/>
        <a:lstStyle/>
        <a:p>
          <a:endParaRPr lang="en-US"/>
        </a:p>
      </dgm:t>
    </dgm:pt>
    <dgm:pt modelId="{BDC8DC2A-2907-4903-9347-5CD54D33E073}">
      <dgm:prSet phldrT="[Text]"/>
      <dgm:spPr/>
      <dgm:t>
        <a:bodyPr/>
        <a:lstStyle/>
        <a:p>
          <a:r>
            <a:rPr lang="en-US" dirty="0"/>
            <a:t>Threats</a:t>
          </a:r>
        </a:p>
      </dgm:t>
    </dgm:pt>
    <dgm:pt modelId="{9BE4A908-9177-4055-9B06-F2DD3D0473E3}" type="parTrans" cxnId="{B191F49A-EE7D-48EF-9AF2-D12D8236545A}">
      <dgm:prSet/>
      <dgm:spPr/>
      <dgm:t>
        <a:bodyPr/>
        <a:lstStyle/>
        <a:p>
          <a:endParaRPr lang="en-US"/>
        </a:p>
      </dgm:t>
    </dgm:pt>
    <dgm:pt modelId="{1F097B09-DD2A-43EA-AFD6-19F77A50E4BC}" type="sibTrans" cxnId="{B191F49A-EE7D-48EF-9AF2-D12D8236545A}">
      <dgm:prSet/>
      <dgm:spPr/>
      <dgm:t>
        <a:bodyPr/>
        <a:lstStyle/>
        <a:p>
          <a:endParaRPr lang="en-US"/>
        </a:p>
      </dgm:t>
    </dgm:pt>
    <dgm:pt modelId="{97D6A078-49F2-4C19-9296-A035457C9093}" type="pres">
      <dgm:prSet presAssocID="{2148915B-B1BE-42EC-9BC4-EC829F9B22F1}" presName="compositeShape" presStyleCnt="0">
        <dgm:presLayoutVars>
          <dgm:chMax val="7"/>
          <dgm:dir/>
          <dgm:resizeHandles val="exact"/>
        </dgm:presLayoutVars>
      </dgm:prSet>
      <dgm:spPr/>
    </dgm:pt>
    <dgm:pt modelId="{0BC1C7EF-30D3-4E10-9006-10FA6AB9884B}" type="pres">
      <dgm:prSet presAssocID="{5DE4AFB2-6203-4548-9555-E6F7C072C540}" presName="circ1" presStyleLbl="vennNode1" presStyleIdx="0" presStyleCnt="3"/>
      <dgm:spPr/>
    </dgm:pt>
    <dgm:pt modelId="{0A8ED577-771C-4E9A-8415-409446F215F7}" type="pres">
      <dgm:prSet presAssocID="{5DE4AFB2-6203-4548-9555-E6F7C072C540}" presName="circ1Tx" presStyleLbl="revTx" presStyleIdx="0" presStyleCnt="0">
        <dgm:presLayoutVars>
          <dgm:chMax val="0"/>
          <dgm:chPref val="0"/>
          <dgm:bulletEnabled val="1"/>
        </dgm:presLayoutVars>
      </dgm:prSet>
      <dgm:spPr/>
    </dgm:pt>
    <dgm:pt modelId="{DE44088F-EE29-4860-9D21-FAC87660E58F}" type="pres">
      <dgm:prSet presAssocID="{9645C7E3-13B0-4439-B17B-0B769A41164A}" presName="circ2" presStyleLbl="vennNode1" presStyleIdx="1" presStyleCnt="3"/>
      <dgm:spPr/>
    </dgm:pt>
    <dgm:pt modelId="{9BE728A4-E239-42D7-9CEB-91AD7582D1A4}" type="pres">
      <dgm:prSet presAssocID="{9645C7E3-13B0-4439-B17B-0B769A41164A}" presName="circ2Tx" presStyleLbl="revTx" presStyleIdx="0" presStyleCnt="0">
        <dgm:presLayoutVars>
          <dgm:chMax val="0"/>
          <dgm:chPref val="0"/>
          <dgm:bulletEnabled val="1"/>
        </dgm:presLayoutVars>
      </dgm:prSet>
      <dgm:spPr/>
    </dgm:pt>
    <dgm:pt modelId="{ECF24018-4010-419E-9EC8-6F3D49838E8C}" type="pres">
      <dgm:prSet presAssocID="{BDC8DC2A-2907-4903-9347-5CD54D33E073}" presName="circ3" presStyleLbl="vennNode1" presStyleIdx="2" presStyleCnt="3"/>
      <dgm:spPr/>
    </dgm:pt>
    <dgm:pt modelId="{D6F8662F-462B-404B-84FA-23EC632E28C4}" type="pres">
      <dgm:prSet presAssocID="{BDC8DC2A-2907-4903-9347-5CD54D33E073}" presName="circ3Tx" presStyleLbl="revTx" presStyleIdx="0" presStyleCnt="0">
        <dgm:presLayoutVars>
          <dgm:chMax val="0"/>
          <dgm:chPref val="0"/>
          <dgm:bulletEnabled val="1"/>
        </dgm:presLayoutVars>
      </dgm:prSet>
      <dgm:spPr/>
    </dgm:pt>
  </dgm:ptLst>
  <dgm:cxnLst>
    <dgm:cxn modelId="{CBB07E04-F4FF-4F53-8181-04D0E336FA3B}" type="presOf" srcId="{9645C7E3-13B0-4439-B17B-0B769A41164A}" destId="{9BE728A4-E239-42D7-9CEB-91AD7582D1A4}" srcOrd="1" destOrd="0" presId="urn:microsoft.com/office/officeart/2005/8/layout/venn1"/>
    <dgm:cxn modelId="{D9267162-9E4E-4EE7-8CA7-89B4E201D90E}" srcId="{2148915B-B1BE-42EC-9BC4-EC829F9B22F1}" destId="{9645C7E3-13B0-4439-B17B-0B769A41164A}" srcOrd="1" destOrd="0" parTransId="{03567DF7-5CF4-44F6-81D5-5A9101CD8585}" sibTransId="{BCF96CAB-6533-4088-A98B-032BC40C9308}"/>
    <dgm:cxn modelId="{0EA8F84A-C762-47C3-9051-DA3E0B573B9C}" type="presOf" srcId="{9645C7E3-13B0-4439-B17B-0B769A41164A}" destId="{DE44088F-EE29-4860-9D21-FAC87660E58F}" srcOrd="0" destOrd="0" presId="urn:microsoft.com/office/officeart/2005/8/layout/venn1"/>
    <dgm:cxn modelId="{E012244E-A5A3-4EDF-BF3E-16C1333B136F}" type="presOf" srcId="{BDC8DC2A-2907-4903-9347-5CD54D33E073}" destId="{D6F8662F-462B-404B-84FA-23EC632E28C4}" srcOrd="1" destOrd="0" presId="urn:microsoft.com/office/officeart/2005/8/layout/venn1"/>
    <dgm:cxn modelId="{68403850-5F46-40A7-9832-6DBF63087655}" type="presOf" srcId="{5DE4AFB2-6203-4548-9555-E6F7C072C540}" destId="{0BC1C7EF-30D3-4E10-9006-10FA6AB9884B}" srcOrd="0" destOrd="0" presId="urn:microsoft.com/office/officeart/2005/8/layout/venn1"/>
    <dgm:cxn modelId="{9A169B94-132E-496F-BF19-CA23F8358B55}" srcId="{2148915B-B1BE-42EC-9BC4-EC829F9B22F1}" destId="{5DE4AFB2-6203-4548-9555-E6F7C072C540}" srcOrd="0" destOrd="0" parTransId="{2A2A84CD-EF0E-4326-AAB3-1CD26971C424}" sibTransId="{BA3ECCC1-D155-4A23-A772-E13FC204C31D}"/>
    <dgm:cxn modelId="{B191F49A-EE7D-48EF-9AF2-D12D8236545A}" srcId="{2148915B-B1BE-42EC-9BC4-EC829F9B22F1}" destId="{BDC8DC2A-2907-4903-9347-5CD54D33E073}" srcOrd="2" destOrd="0" parTransId="{9BE4A908-9177-4055-9B06-F2DD3D0473E3}" sibTransId="{1F097B09-DD2A-43EA-AFD6-19F77A50E4BC}"/>
    <dgm:cxn modelId="{42A5B1A7-3B2E-4C36-9DCF-A50FAC1FD156}" type="presOf" srcId="{BDC8DC2A-2907-4903-9347-5CD54D33E073}" destId="{ECF24018-4010-419E-9EC8-6F3D49838E8C}" srcOrd="0" destOrd="0" presId="urn:microsoft.com/office/officeart/2005/8/layout/venn1"/>
    <dgm:cxn modelId="{A14482D1-6448-4764-8745-2B7AE9FA6367}" type="presOf" srcId="{5DE4AFB2-6203-4548-9555-E6F7C072C540}" destId="{0A8ED577-771C-4E9A-8415-409446F215F7}" srcOrd="1" destOrd="0" presId="urn:microsoft.com/office/officeart/2005/8/layout/venn1"/>
    <dgm:cxn modelId="{6F714EED-3CB2-4C56-9665-AF2F045AA170}" type="presOf" srcId="{2148915B-B1BE-42EC-9BC4-EC829F9B22F1}" destId="{97D6A078-49F2-4C19-9296-A035457C9093}" srcOrd="0" destOrd="0" presId="urn:microsoft.com/office/officeart/2005/8/layout/venn1"/>
    <dgm:cxn modelId="{DCDAE86F-8A9A-4626-A58A-D876523DF3A1}" type="presParOf" srcId="{97D6A078-49F2-4C19-9296-A035457C9093}" destId="{0BC1C7EF-30D3-4E10-9006-10FA6AB9884B}" srcOrd="0" destOrd="0" presId="urn:microsoft.com/office/officeart/2005/8/layout/venn1"/>
    <dgm:cxn modelId="{9B8661D0-477A-446B-9F13-0752A421B5B1}" type="presParOf" srcId="{97D6A078-49F2-4C19-9296-A035457C9093}" destId="{0A8ED577-771C-4E9A-8415-409446F215F7}" srcOrd="1" destOrd="0" presId="urn:microsoft.com/office/officeart/2005/8/layout/venn1"/>
    <dgm:cxn modelId="{1E92700C-BA29-438C-A8F7-3D2D99913C0A}" type="presParOf" srcId="{97D6A078-49F2-4C19-9296-A035457C9093}" destId="{DE44088F-EE29-4860-9D21-FAC87660E58F}" srcOrd="2" destOrd="0" presId="urn:microsoft.com/office/officeart/2005/8/layout/venn1"/>
    <dgm:cxn modelId="{0154D813-ABC9-43BE-8C35-E8E03D23E919}" type="presParOf" srcId="{97D6A078-49F2-4C19-9296-A035457C9093}" destId="{9BE728A4-E239-42D7-9CEB-91AD7582D1A4}" srcOrd="3" destOrd="0" presId="urn:microsoft.com/office/officeart/2005/8/layout/venn1"/>
    <dgm:cxn modelId="{0D57069A-6CB4-456B-8517-8B81F86689D4}" type="presParOf" srcId="{97D6A078-49F2-4C19-9296-A035457C9093}" destId="{ECF24018-4010-419E-9EC8-6F3D49838E8C}" srcOrd="4" destOrd="0" presId="urn:microsoft.com/office/officeart/2005/8/layout/venn1"/>
    <dgm:cxn modelId="{88ACACF4-7E92-464C-8CF8-9EABBB289684}" type="presParOf" srcId="{97D6A078-49F2-4C19-9296-A035457C9093}" destId="{D6F8662F-462B-404B-84FA-23EC632E28C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2356AF-08DF-462C-B659-135F5DA5AEC8}"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68623E03-A6B6-4787-8EF0-C5CF2AE1C73E}">
      <dgm:prSet phldrT="[Text]"/>
      <dgm:spPr/>
      <dgm:t>
        <a:bodyPr/>
        <a:lstStyle/>
        <a:p>
          <a:r>
            <a:rPr lang="en-US" dirty="0"/>
            <a:t>Data Protection</a:t>
          </a:r>
        </a:p>
      </dgm:t>
    </dgm:pt>
    <dgm:pt modelId="{E62C049E-D715-405B-B679-5D122E85C1FB}" type="parTrans" cxnId="{6C76C7FA-6FD1-41F8-AE7E-737CD4E41792}">
      <dgm:prSet/>
      <dgm:spPr/>
      <dgm:t>
        <a:bodyPr/>
        <a:lstStyle/>
        <a:p>
          <a:endParaRPr lang="en-US"/>
        </a:p>
      </dgm:t>
    </dgm:pt>
    <dgm:pt modelId="{B9539FA0-9214-446D-843A-0122FE0B8E9B}" type="sibTrans" cxnId="{6C76C7FA-6FD1-41F8-AE7E-737CD4E41792}">
      <dgm:prSet/>
      <dgm:spPr/>
      <dgm:t>
        <a:bodyPr/>
        <a:lstStyle/>
        <a:p>
          <a:endParaRPr lang="en-US"/>
        </a:p>
      </dgm:t>
    </dgm:pt>
    <dgm:pt modelId="{F76F2D59-B42D-4B54-959A-C20C2128C9A1}">
      <dgm:prSet phldrT="[Text]"/>
      <dgm:spPr/>
      <dgm:t>
        <a:bodyPr/>
        <a:lstStyle/>
        <a:p>
          <a:r>
            <a:rPr lang="en-US" dirty="0"/>
            <a:t>System Integrity</a:t>
          </a:r>
        </a:p>
      </dgm:t>
    </dgm:pt>
    <dgm:pt modelId="{88DF0BA4-8C58-453F-9FDD-3C3359980618}" type="parTrans" cxnId="{5F26EBA7-C400-4A63-A3E9-B26A5CF0874F}">
      <dgm:prSet/>
      <dgm:spPr/>
      <dgm:t>
        <a:bodyPr/>
        <a:lstStyle/>
        <a:p>
          <a:endParaRPr lang="en-US"/>
        </a:p>
      </dgm:t>
    </dgm:pt>
    <dgm:pt modelId="{92E1F453-038D-44E3-9F70-339644172FE0}" type="sibTrans" cxnId="{5F26EBA7-C400-4A63-A3E9-B26A5CF0874F}">
      <dgm:prSet/>
      <dgm:spPr/>
      <dgm:t>
        <a:bodyPr/>
        <a:lstStyle/>
        <a:p>
          <a:endParaRPr lang="en-US"/>
        </a:p>
      </dgm:t>
    </dgm:pt>
    <dgm:pt modelId="{E5BE661A-1C0A-4CF1-AF8F-266B714C9359}">
      <dgm:prSet phldrT="[Text]"/>
      <dgm:spPr/>
      <dgm:t>
        <a:bodyPr/>
        <a:lstStyle/>
        <a:p>
          <a:r>
            <a:rPr lang="en-US" dirty="0"/>
            <a:t>System Availability</a:t>
          </a:r>
        </a:p>
      </dgm:t>
    </dgm:pt>
    <dgm:pt modelId="{B02CCFBC-FDDD-4507-930D-9654EC94D66F}" type="parTrans" cxnId="{9919EBD2-F455-4021-8816-08225EC79600}">
      <dgm:prSet/>
      <dgm:spPr/>
      <dgm:t>
        <a:bodyPr/>
        <a:lstStyle/>
        <a:p>
          <a:endParaRPr lang="en-US"/>
        </a:p>
      </dgm:t>
    </dgm:pt>
    <dgm:pt modelId="{48DE1C8A-F65A-44FF-960E-C0D4D8319DD6}" type="sibTrans" cxnId="{9919EBD2-F455-4021-8816-08225EC79600}">
      <dgm:prSet/>
      <dgm:spPr/>
      <dgm:t>
        <a:bodyPr/>
        <a:lstStyle/>
        <a:p>
          <a:endParaRPr lang="en-US"/>
        </a:p>
      </dgm:t>
    </dgm:pt>
    <dgm:pt modelId="{A3E0B8D3-0F4A-47A6-BFCE-142BEF25C77B}">
      <dgm:prSet phldrT="[Text]" phldr="1"/>
      <dgm:spPr/>
      <dgm:t>
        <a:bodyPr/>
        <a:lstStyle/>
        <a:p>
          <a:endParaRPr lang="en-US"/>
        </a:p>
      </dgm:t>
    </dgm:pt>
    <dgm:pt modelId="{73F27C94-9430-49B3-87A1-BA676A4F2C93}" type="parTrans" cxnId="{7D3132C3-F700-4057-8F5E-2BB1B55D6AB5}">
      <dgm:prSet/>
      <dgm:spPr/>
      <dgm:t>
        <a:bodyPr/>
        <a:lstStyle/>
        <a:p>
          <a:endParaRPr lang="en-US"/>
        </a:p>
      </dgm:t>
    </dgm:pt>
    <dgm:pt modelId="{D6C9B128-B391-4A60-9037-225348AE5A55}" type="sibTrans" cxnId="{7D3132C3-F700-4057-8F5E-2BB1B55D6AB5}">
      <dgm:prSet/>
      <dgm:spPr/>
      <dgm:t>
        <a:bodyPr/>
        <a:lstStyle/>
        <a:p>
          <a:endParaRPr lang="en-US"/>
        </a:p>
      </dgm:t>
    </dgm:pt>
    <dgm:pt modelId="{02B04E43-C0B8-4DA0-AE88-657149E90AE1}">
      <dgm:prSet phldrT="[Text]"/>
      <dgm:spPr/>
      <dgm:t>
        <a:bodyPr/>
        <a:lstStyle/>
        <a:p>
          <a:r>
            <a:rPr lang="en-US" dirty="0"/>
            <a:t>Data Integrity</a:t>
          </a:r>
        </a:p>
      </dgm:t>
    </dgm:pt>
    <dgm:pt modelId="{C8FF6A8C-F974-4D73-8831-0E86A3F18AD4}" type="parTrans" cxnId="{3649BF49-8015-4254-AEA8-DF08E43136BC}">
      <dgm:prSet/>
      <dgm:spPr/>
      <dgm:t>
        <a:bodyPr/>
        <a:lstStyle/>
        <a:p>
          <a:endParaRPr lang="en-US"/>
        </a:p>
      </dgm:t>
    </dgm:pt>
    <dgm:pt modelId="{9A44D0AD-198A-4EDC-B409-85E8CF72756D}" type="sibTrans" cxnId="{3649BF49-8015-4254-AEA8-DF08E43136BC}">
      <dgm:prSet/>
      <dgm:spPr/>
      <dgm:t>
        <a:bodyPr/>
        <a:lstStyle/>
        <a:p>
          <a:endParaRPr lang="en-US"/>
        </a:p>
      </dgm:t>
    </dgm:pt>
    <dgm:pt modelId="{C8D67499-6EDE-422E-96D0-40EB0D7C8DDB}" type="pres">
      <dgm:prSet presAssocID="{4E2356AF-08DF-462C-B659-135F5DA5AEC8}" presName="matrix" presStyleCnt="0">
        <dgm:presLayoutVars>
          <dgm:chMax val="1"/>
          <dgm:dir/>
          <dgm:resizeHandles val="exact"/>
        </dgm:presLayoutVars>
      </dgm:prSet>
      <dgm:spPr/>
    </dgm:pt>
    <dgm:pt modelId="{320DBF06-AC89-428B-8548-D5001AB37AAE}" type="pres">
      <dgm:prSet presAssocID="{4E2356AF-08DF-462C-B659-135F5DA5AEC8}" presName="axisShape" presStyleLbl="bgShp" presStyleIdx="0" presStyleCnt="1"/>
      <dgm:spPr/>
    </dgm:pt>
    <dgm:pt modelId="{504F2133-070A-4024-AD18-D803588BFAD4}" type="pres">
      <dgm:prSet presAssocID="{4E2356AF-08DF-462C-B659-135F5DA5AEC8}" presName="rect1" presStyleLbl="node1" presStyleIdx="0" presStyleCnt="4">
        <dgm:presLayoutVars>
          <dgm:chMax val="0"/>
          <dgm:chPref val="0"/>
          <dgm:bulletEnabled val="1"/>
        </dgm:presLayoutVars>
      </dgm:prSet>
      <dgm:spPr/>
    </dgm:pt>
    <dgm:pt modelId="{0EBE29F5-7E6D-493D-8970-C14AC618A414}" type="pres">
      <dgm:prSet presAssocID="{4E2356AF-08DF-462C-B659-135F5DA5AEC8}" presName="rect2" presStyleLbl="node1" presStyleIdx="1" presStyleCnt="4">
        <dgm:presLayoutVars>
          <dgm:chMax val="0"/>
          <dgm:chPref val="0"/>
          <dgm:bulletEnabled val="1"/>
        </dgm:presLayoutVars>
      </dgm:prSet>
      <dgm:spPr/>
    </dgm:pt>
    <dgm:pt modelId="{6FBC7904-4A71-4020-BAEF-609D6927D461}" type="pres">
      <dgm:prSet presAssocID="{4E2356AF-08DF-462C-B659-135F5DA5AEC8}" presName="rect3" presStyleLbl="node1" presStyleIdx="2" presStyleCnt="4">
        <dgm:presLayoutVars>
          <dgm:chMax val="0"/>
          <dgm:chPref val="0"/>
          <dgm:bulletEnabled val="1"/>
        </dgm:presLayoutVars>
      </dgm:prSet>
      <dgm:spPr/>
    </dgm:pt>
    <dgm:pt modelId="{11DD5257-41CE-4909-85FC-98BAD784118A}" type="pres">
      <dgm:prSet presAssocID="{4E2356AF-08DF-462C-B659-135F5DA5AEC8}" presName="rect4" presStyleLbl="node1" presStyleIdx="3" presStyleCnt="4">
        <dgm:presLayoutVars>
          <dgm:chMax val="0"/>
          <dgm:chPref val="0"/>
          <dgm:bulletEnabled val="1"/>
        </dgm:presLayoutVars>
      </dgm:prSet>
      <dgm:spPr/>
    </dgm:pt>
  </dgm:ptLst>
  <dgm:cxnLst>
    <dgm:cxn modelId="{2590FF15-39D8-4E84-A0D7-65BF06DAC3DA}" type="presOf" srcId="{4E2356AF-08DF-462C-B659-135F5DA5AEC8}" destId="{C8D67499-6EDE-422E-96D0-40EB0D7C8DDB}" srcOrd="0" destOrd="0" presId="urn:microsoft.com/office/officeart/2005/8/layout/matrix2"/>
    <dgm:cxn modelId="{F68A5E1E-AE22-4B85-BD74-816E68573944}" type="presOf" srcId="{E5BE661A-1C0A-4CF1-AF8F-266B714C9359}" destId="{11DD5257-41CE-4909-85FC-98BAD784118A}" srcOrd="0" destOrd="0" presId="urn:microsoft.com/office/officeart/2005/8/layout/matrix2"/>
    <dgm:cxn modelId="{D4C98941-7E70-4B76-9C6D-4680E86AEEA1}" type="presOf" srcId="{02B04E43-C0B8-4DA0-AE88-657149E90AE1}" destId="{0EBE29F5-7E6D-493D-8970-C14AC618A414}" srcOrd="0" destOrd="0" presId="urn:microsoft.com/office/officeart/2005/8/layout/matrix2"/>
    <dgm:cxn modelId="{3649BF49-8015-4254-AEA8-DF08E43136BC}" srcId="{4E2356AF-08DF-462C-B659-135F5DA5AEC8}" destId="{02B04E43-C0B8-4DA0-AE88-657149E90AE1}" srcOrd="1" destOrd="0" parTransId="{C8FF6A8C-F974-4D73-8831-0E86A3F18AD4}" sibTransId="{9A44D0AD-198A-4EDC-B409-85E8CF72756D}"/>
    <dgm:cxn modelId="{61C3789B-1886-4302-99EA-89250617739C}" type="presOf" srcId="{68623E03-A6B6-4787-8EF0-C5CF2AE1C73E}" destId="{504F2133-070A-4024-AD18-D803588BFAD4}" srcOrd="0" destOrd="0" presId="urn:microsoft.com/office/officeart/2005/8/layout/matrix2"/>
    <dgm:cxn modelId="{5F26EBA7-C400-4A63-A3E9-B26A5CF0874F}" srcId="{4E2356AF-08DF-462C-B659-135F5DA5AEC8}" destId="{F76F2D59-B42D-4B54-959A-C20C2128C9A1}" srcOrd="2" destOrd="0" parTransId="{88DF0BA4-8C58-453F-9FDD-3C3359980618}" sibTransId="{92E1F453-038D-44E3-9F70-339644172FE0}"/>
    <dgm:cxn modelId="{4873E8B2-6435-46E8-B3A9-DA896C524C87}" type="presOf" srcId="{F76F2D59-B42D-4B54-959A-C20C2128C9A1}" destId="{6FBC7904-4A71-4020-BAEF-609D6927D461}" srcOrd="0" destOrd="0" presId="urn:microsoft.com/office/officeart/2005/8/layout/matrix2"/>
    <dgm:cxn modelId="{7D3132C3-F700-4057-8F5E-2BB1B55D6AB5}" srcId="{4E2356AF-08DF-462C-B659-135F5DA5AEC8}" destId="{A3E0B8D3-0F4A-47A6-BFCE-142BEF25C77B}" srcOrd="4" destOrd="0" parTransId="{73F27C94-9430-49B3-87A1-BA676A4F2C93}" sibTransId="{D6C9B128-B391-4A60-9037-225348AE5A55}"/>
    <dgm:cxn modelId="{9919EBD2-F455-4021-8816-08225EC79600}" srcId="{4E2356AF-08DF-462C-B659-135F5DA5AEC8}" destId="{E5BE661A-1C0A-4CF1-AF8F-266B714C9359}" srcOrd="3" destOrd="0" parTransId="{B02CCFBC-FDDD-4507-930D-9654EC94D66F}" sibTransId="{48DE1C8A-F65A-44FF-960E-C0D4D8319DD6}"/>
    <dgm:cxn modelId="{6C76C7FA-6FD1-41F8-AE7E-737CD4E41792}" srcId="{4E2356AF-08DF-462C-B659-135F5DA5AEC8}" destId="{68623E03-A6B6-4787-8EF0-C5CF2AE1C73E}" srcOrd="0" destOrd="0" parTransId="{E62C049E-D715-405B-B679-5D122E85C1FB}" sibTransId="{B9539FA0-9214-446D-843A-0122FE0B8E9B}"/>
    <dgm:cxn modelId="{D8B00209-B659-443A-931D-1FFA75329B34}" type="presParOf" srcId="{C8D67499-6EDE-422E-96D0-40EB0D7C8DDB}" destId="{320DBF06-AC89-428B-8548-D5001AB37AAE}" srcOrd="0" destOrd="0" presId="urn:microsoft.com/office/officeart/2005/8/layout/matrix2"/>
    <dgm:cxn modelId="{A6E45118-9D65-4522-A716-E5FD8D931681}" type="presParOf" srcId="{C8D67499-6EDE-422E-96D0-40EB0D7C8DDB}" destId="{504F2133-070A-4024-AD18-D803588BFAD4}" srcOrd="1" destOrd="0" presId="urn:microsoft.com/office/officeart/2005/8/layout/matrix2"/>
    <dgm:cxn modelId="{679E0510-5A10-4B8A-83A7-ADFE6870F531}" type="presParOf" srcId="{C8D67499-6EDE-422E-96D0-40EB0D7C8DDB}" destId="{0EBE29F5-7E6D-493D-8970-C14AC618A414}" srcOrd="2" destOrd="0" presId="urn:microsoft.com/office/officeart/2005/8/layout/matrix2"/>
    <dgm:cxn modelId="{E916CE84-EF83-4C40-81DB-732E457E5C73}" type="presParOf" srcId="{C8D67499-6EDE-422E-96D0-40EB0D7C8DDB}" destId="{6FBC7904-4A71-4020-BAEF-609D6927D461}" srcOrd="3" destOrd="0" presId="urn:microsoft.com/office/officeart/2005/8/layout/matrix2"/>
    <dgm:cxn modelId="{7366058E-5465-413F-B95A-5B53C4D7FD36}" type="presParOf" srcId="{C8D67499-6EDE-422E-96D0-40EB0D7C8DDB}" destId="{11DD5257-41CE-4909-85FC-98BAD784118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1C7EF-30D3-4E10-9006-10FA6AB9884B}">
      <dsp:nvSpPr>
        <dsp:cNvPr id="0" name=""/>
        <dsp:cNvSpPr/>
      </dsp:nvSpPr>
      <dsp:spPr>
        <a:xfrm>
          <a:off x="2514599" y="61912"/>
          <a:ext cx="2971800" cy="2971800"/>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Assets</a:t>
          </a:r>
        </a:p>
      </dsp:txBody>
      <dsp:txXfrm>
        <a:off x="2910839" y="581977"/>
        <a:ext cx="2179320" cy="1337310"/>
      </dsp:txXfrm>
    </dsp:sp>
    <dsp:sp modelId="{DE44088F-EE29-4860-9D21-FAC87660E58F}">
      <dsp:nvSpPr>
        <dsp:cNvPr id="0" name=""/>
        <dsp:cNvSpPr/>
      </dsp:nvSpPr>
      <dsp:spPr>
        <a:xfrm>
          <a:off x="3586924" y="1919287"/>
          <a:ext cx="2971800" cy="2971800"/>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Vulnerabilities</a:t>
          </a:r>
        </a:p>
      </dsp:txBody>
      <dsp:txXfrm>
        <a:off x="4495800" y="2687002"/>
        <a:ext cx="1783080" cy="1634490"/>
      </dsp:txXfrm>
    </dsp:sp>
    <dsp:sp modelId="{ECF24018-4010-419E-9EC8-6F3D49838E8C}">
      <dsp:nvSpPr>
        <dsp:cNvPr id="0" name=""/>
        <dsp:cNvSpPr/>
      </dsp:nvSpPr>
      <dsp:spPr>
        <a:xfrm>
          <a:off x="1442275" y="1919287"/>
          <a:ext cx="2971800" cy="2971800"/>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Threats</a:t>
          </a:r>
        </a:p>
      </dsp:txBody>
      <dsp:txXfrm>
        <a:off x="1722119" y="2687002"/>
        <a:ext cx="1783080" cy="1634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DBF06-AC89-428B-8548-D5001AB37AAE}">
      <dsp:nvSpPr>
        <dsp:cNvPr id="0" name=""/>
        <dsp:cNvSpPr/>
      </dsp:nvSpPr>
      <dsp:spPr>
        <a:xfrm>
          <a:off x="1646237" y="0"/>
          <a:ext cx="4937125" cy="493712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F2133-070A-4024-AD18-D803588BFAD4}">
      <dsp:nvSpPr>
        <dsp:cNvPr id="0" name=""/>
        <dsp:cNvSpPr/>
      </dsp:nvSpPr>
      <dsp:spPr>
        <a:xfrm>
          <a:off x="1967150" y="320913"/>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Protection</a:t>
          </a:r>
        </a:p>
      </dsp:txBody>
      <dsp:txXfrm>
        <a:off x="2063554" y="417317"/>
        <a:ext cx="1782042" cy="1782042"/>
      </dsp:txXfrm>
    </dsp:sp>
    <dsp:sp modelId="{0EBE29F5-7E6D-493D-8970-C14AC618A414}">
      <dsp:nvSpPr>
        <dsp:cNvPr id="0" name=""/>
        <dsp:cNvSpPr/>
      </dsp:nvSpPr>
      <dsp:spPr>
        <a:xfrm>
          <a:off x="4287599" y="320913"/>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Integrity</a:t>
          </a:r>
        </a:p>
      </dsp:txBody>
      <dsp:txXfrm>
        <a:off x="4384003" y="417317"/>
        <a:ext cx="1782042" cy="1782042"/>
      </dsp:txXfrm>
    </dsp:sp>
    <dsp:sp modelId="{6FBC7904-4A71-4020-BAEF-609D6927D461}">
      <dsp:nvSpPr>
        <dsp:cNvPr id="0" name=""/>
        <dsp:cNvSpPr/>
      </dsp:nvSpPr>
      <dsp:spPr>
        <a:xfrm>
          <a:off x="1967150" y="2641361"/>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System Integrity</a:t>
          </a:r>
        </a:p>
      </dsp:txBody>
      <dsp:txXfrm>
        <a:off x="2063554" y="2737765"/>
        <a:ext cx="1782042" cy="1782042"/>
      </dsp:txXfrm>
    </dsp:sp>
    <dsp:sp modelId="{11DD5257-41CE-4909-85FC-98BAD784118A}">
      <dsp:nvSpPr>
        <dsp:cNvPr id="0" name=""/>
        <dsp:cNvSpPr/>
      </dsp:nvSpPr>
      <dsp:spPr>
        <a:xfrm>
          <a:off x="4287599" y="2641361"/>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System Availability</a:t>
          </a:r>
        </a:p>
      </dsp:txBody>
      <dsp:txXfrm>
        <a:off x="4384003" y="2737765"/>
        <a:ext cx="1782042" cy="178204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6/19/2018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2508072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Tyranny</a:t>
            </a:r>
            <a:r>
              <a:rPr lang="en-US" baseline="0" dirty="0"/>
              <a:t> of the defaults</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1038710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493044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20</a:t>
            </a:fld>
            <a:endParaRPr lang="en-US"/>
          </a:p>
        </p:txBody>
      </p:sp>
    </p:spTree>
    <p:extLst>
      <p:ext uri="{BB962C8B-B14F-4D97-AF65-F5344CB8AC3E}">
        <p14:creationId xmlns:p14="http://schemas.microsoft.com/office/powerpoint/2010/main" val="316231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23</a:t>
            </a:fld>
            <a:endParaRPr lang="en-US"/>
          </a:p>
        </p:txBody>
      </p:sp>
    </p:spTree>
    <p:extLst>
      <p:ext uri="{BB962C8B-B14F-4D97-AF65-F5344CB8AC3E}">
        <p14:creationId xmlns:p14="http://schemas.microsoft.com/office/powerpoint/2010/main" val="1428142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24</a:t>
            </a:fld>
            <a:endParaRPr lang="en-US"/>
          </a:p>
        </p:txBody>
      </p:sp>
    </p:spTree>
    <p:extLst>
      <p:ext uri="{BB962C8B-B14F-4D97-AF65-F5344CB8AC3E}">
        <p14:creationId xmlns:p14="http://schemas.microsoft.com/office/powerpoint/2010/main" val="299102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25</a:t>
            </a:fld>
            <a:endParaRPr lang="en-US"/>
          </a:p>
        </p:txBody>
      </p:sp>
    </p:spTree>
    <p:extLst>
      <p:ext uri="{BB962C8B-B14F-4D97-AF65-F5344CB8AC3E}">
        <p14:creationId xmlns:p14="http://schemas.microsoft.com/office/powerpoint/2010/main" val="3268914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26</a:t>
            </a:fld>
            <a:endParaRPr lang="en-US"/>
          </a:p>
        </p:txBody>
      </p:sp>
    </p:spTree>
    <p:extLst>
      <p:ext uri="{BB962C8B-B14F-4D97-AF65-F5344CB8AC3E}">
        <p14:creationId xmlns:p14="http://schemas.microsoft.com/office/powerpoint/2010/main" val="78834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27</a:t>
            </a:fld>
            <a:endParaRPr lang="en-US"/>
          </a:p>
        </p:txBody>
      </p:sp>
    </p:spTree>
    <p:extLst>
      <p:ext uri="{BB962C8B-B14F-4D97-AF65-F5344CB8AC3E}">
        <p14:creationId xmlns:p14="http://schemas.microsoft.com/office/powerpoint/2010/main" val="2687335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28</a:t>
            </a:fld>
            <a:endParaRPr lang="en-US"/>
          </a:p>
        </p:txBody>
      </p:sp>
    </p:spTree>
    <p:extLst>
      <p:ext uri="{BB962C8B-B14F-4D97-AF65-F5344CB8AC3E}">
        <p14:creationId xmlns:p14="http://schemas.microsoft.com/office/powerpoint/2010/main" val="22518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3648234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29</a:t>
            </a:fld>
            <a:endParaRPr lang="en-US"/>
          </a:p>
        </p:txBody>
      </p:sp>
    </p:spTree>
    <p:extLst>
      <p:ext uri="{BB962C8B-B14F-4D97-AF65-F5344CB8AC3E}">
        <p14:creationId xmlns:p14="http://schemas.microsoft.com/office/powerpoint/2010/main" val="254952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30</a:t>
            </a:fld>
            <a:endParaRPr lang="en-US"/>
          </a:p>
        </p:txBody>
      </p:sp>
    </p:spTree>
    <p:extLst>
      <p:ext uri="{BB962C8B-B14F-4D97-AF65-F5344CB8AC3E}">
        <p14:creationId xmlns:p14="http://schemas.microsoft.com/office/powerpoint/2010/main" val="3980717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31</a:t>
            </a:fld>
            <a:endParaRPr lang="en-US"/>
          </a:p>
        </p:txBody>
      </p:sp>
    </p:spTree>
    <p:extLst>
      <p:ext uri="{BB962C8B-B14F-4D97-AF65-F5344CB8AC3E}">
        <p14:creationId xmlns:p14="http://schemas.microsoft.com/office/powerpoint/2010/main" val="3426816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32</a:t>
            </a:fld>
            <a:endParaRPr lang="en-US"/>
          </a:p>
        </p:txBody>
      </p:sp>
    </p:spTree>
    <p:extLst>
      <p:ext uri="{BB962C8B-B14F-4D97-AF65-F5344CB8AC3E}">
        <p14:creationId xmlns:p14="http://schemas.microsoft.com/office/powerpoint/2010/main" val="299554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33</a:t>
            </a:fld>
            <a:endParaRPr lang="en-US"/>
          </a:p>
        </p:txBody>
      </p:sp>
    </p:spTree>
    <p:extLst>
      <p:ext uri="{BB962C8B-B14F-4D97-AF65-F5344CB8AC3E}">
        <p14:creationId xmlns:p14="http://schemas.microsoft.com/office/powerpoint/2010/main" val="384697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395241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31378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a:t>
            </a:fld>
            <a:endParaRPr lang="en-US"/>
          </a:p>
        </p:txBody>
      </p:sp>
    </p:spTree>
    <p:extLst>
      <p:ext uri="{BB962C8B-B14F-4D97-AF65-F5344CB8AC3E}">
        <p14:creationId xmlns:p14="http://schemas.microsoft.com/office/powerpoint/2010/main" val="372386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43053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71681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2298045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394770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E5D890-05EC-4C51-B7DC-BE5DE96878AF}" type="datetime1">
              <a:rPr lang="en-US" smtClean="0"/>
              <a:t>6/19/2018</a:t>
            </a:fld>
            <a:endParaRPr lang="en-US"/>
          </a:p>
        </p:txBody>
      </p:sp>
      <p:sp>
        <p:nvSpPr>
          <p:cNvPr id="5" name="Footer Placeholder 4"/>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E8AA73-0600-484B-9C7B-8DB330D0CC15}" type="datetime1">
              <a:rPr lang="en-US" smtClean="0"/>
              <a:t>6/19/2018</a:t>
            </a:fld>
            <a:endParaRPr lang="en-US"/>
          </a:p>
        </p:txBody>
      </p:sp>
      <p:sp>
        <p:nvSpPr>
          <p:cNvPr id="5" name="Footer Placeholder 4"/>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4185C-0853-4164-ADFC-5DC96BB98616}" type="datetime1">
              <a:rPr lang="en-US" smtClean="0"/>
              <a:t>6/19/2018</a:t>
            </a:fld>
            <a:endParaRPr lang="en-US"/>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8610BE-4925-4754-80EC-3CFA5E12F680}" type="datetime1">
              <a:rPr lang="en-US" smtClean="0"/>
              <a:t>6/19/2018</a:t>
            </a:fld>
            <a:endParaRPr lang="en-US" dirty="0"/>
          </a:p>
        </p:txBody>
      </p:sp>
      <p:sp>
        <p:nvSpPr>
          <p:cNvPr id="8" name="Footer Placeholder 7"/>
          <p:cNvSpPr>
            <a:spLocks noGrp="1"/>
          </p:cNvSpPr>
          <p:nvPr>
            <p:ph type="ftr" sz="quarter" idx="11"/>
          </p:nvPr>
        </p:nvSpPr>
        <p:spPr/>
        <p:txBody>
          <a:bodyPr/>
          <a:lstStyle/>
          <a:p>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39F91-394C-4D1F-AC52-CBBCAAC1B3B8}" type="datetime1">
              <a:rPr lang="en-US" smtClean="0"/>
              <a:t>6/19/2018</a:t>
            </a:fld>
            <a:endParaRPr lang="en-US"/>
          </a:p>
        </p:txBody>
      </p:sp>
      <p:sp>
        <p:nvSpPr>
          <p:cNvPr id="5" name="Footer Placeholder 4"/>
          <p:cNvSpPr>
            <a:spLocks noGrp="1"/>
          </p:cNvSpPr>
          <p:nvPr>
            <p:ph type="ftr" sz="quarter" idx="11"/>
          </p:nvPr>
        </p:nvSpPr>
        <p:spPr/>
        <p:txBody>
          <a:bodyPr/>
          <a:lstStyle>
            <a:lvl1pPr algn="ctr">
              <a:defRPr/>
            </a:lvl1pPr>
          </a:lstStyle>
          <a:p>
            <a:r>
              <a:rPr lang="en-US" dirty="0"/>
              <a:t>IST346: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C44DA-FFD5-4CF6-AD28-11089CF3D733}" type="datetime1">
              <a:rPr lang="en-US" smtClean="0"/>
              <a:t>6/19/2018</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65EEE-E5B1-48E2-93C3-54C82A13D71B}" type="datetime1">
              <a:rPr lang="en-US" smtClean="0"/>
              <a:t>6/19/2018</a:t>
            </a:fld>
            <a:endParaRPr lang="en-US"/>
          </a:p>
        </p:txBody>
      </p:sp>
      <p:sp>
        <p:nvSpPr>
          <p:cNvPr id="8" name="Footer Placeholder 7"/>
          <p:cNvSpPr>
            <a:spLocks noGrp="1"/>
          </p:cNvSpPr>
          <p:nvPr>
            <p:ph type="ftr" sz="quarter" idx="11"/>
          </p:nvPr>
        </p:nvSpPr>
        <p:spPr/>
        <p:txBody>
          <a:bodyPr/>
          <a:lstStyle/>
          <a:p>
            <a:pPr algn="ctr"/>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BD82E41-5061-4807-B04E-7E8F9C54C898}" type="datetime1">
              <a:rPr lang="en-US" smtClean="0"/>
              <a:t>6/19/2018</a:t>
            </a:fld>
            <a:endParaRPr lang="en-US"/>
          </a:p>
        </p:txBody>
      </p:sp>
      <p:sp>
        <p:nvSpPr>
          <p:cNvPr id="4" name="Footer Placeholder 3"/>
          <p:cNvSpPr>
            <a:spLocks noGrp="1"/>
          </p:cNvSpPr>
          <p:nvPr>
            <p:ph type="ftr" sz="quarter" idx="11"/>
          </p:nvPr>
        </p:nvSpPr>
        <p:spPr/>
        <p:txBody>
          <a:bodyPr/>
          <a:lstStyle/>
          <a:p>
            <a:pPr algn="ctr"/>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436C8-DC29-46A4-B931-4008AB751A4D}" type="datetime1">
              <a:rPr lang="en-US" smtClean="0"/>
              <a:t>6/19/2018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BF61BE-70FF-47DC-9FA7-EFF93473DE1D}" type="datetime1">
              <a:rPr lang="en-US" smtClean="0"/>
              <a:t>6/19/2018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586F2-BA95-4555-9B17-D218A5C89A68}" type="datetime1">
              <a:rPr lang="en-US" smtClean="0"/>
              <a:t>6/19/2018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2BACC0F-5A51-4BA1-BE2F-4DB8F2A55BFC}" type="datetime1">
              <a:rPr lang="en-US" smtClean="0"/>
              <a:t>6/19/2018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8L76gTaRee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a:t>IST346:</a:t>
            </a:r>
          </a:p>
        </p:txBody>
      </p:sp>
      <p:sp>
        <p:nvSpPr>
          <p:cNvPr id="6" name="Content Placeholder 5"/>
          <p:cNvSpPr>
            <a:spLocks noGrp="1"/>
          </p:cNvSpPr>
          <p:nvPr>
            <p:ph sz="half" idx="1"/>
          </p:nvPr>
        </p:nvSpPr>
        <p:spPr>
          <a:xfrm>
            <a:off x="216074" y="1481328"/>
            <a:ext cx="3124200" cy="4462272"/>
          </a:xfrm>
        </p:spPr>
        <p:txBody>
          <a:bodyPr/>
          <a:lstStyle/>
          <a:p>
            <a:r>
              <a:rPr lang="en-US" b="1" dirty="0"/>
              <a:t>Information</a:t>
            </a:r>
            <a:br>
              <a:rPr lang="en-US" b="1" dirty="0"/>
            </a:br>
            <a:r>
              <a:rPr lang="en-US" b="1" dirty="0"/>
              <a:t>Security</a:t>
            </a:r>
            <a:br>
              <a:rPr lang="en-US" b="1" dirty="0"/>
            </a:br>
            <a:r>
              <a:rPr lang="en-US" b="1" dirty="0"/>
              <a:t>Policy</a:t>
            </a:r>
          </a:p>
          <a:p>
            <a:r>
              <a:rPr lang="en-US" b="1" dirty="0"/>
              <a:t>Monitoring</a:t>
            </a:r>
            <a:br>
              <a:rPr lang="en-US" b="1" dirty="0"/>
            </a:br>
            <a:r>
              <a:rPr lang="en-US" b="1" dirty="0"/>
              <a:t> and</a:t>
            </a:r>
            <a:br>
              <a:rPr lang="en-US" b="1" dirty="0"/>
            </a:br>
            <a:r>
              <a:rPr lang="en-US" b="1" dirty="0"/>
              <a:t>Logging</a:t>
            </a:r>
          </a:p>
        </p:txBody>
      </p:sp>
      <p:sp>
        <p:nvSpPr>
          <p:cNvPr id="4" name="Date Placeholder 3"/>
          <p:cNvSpPr>
            <a:spLocks noGrp="1"/>
          </p:cNvSpPr>
          <p:nvPr>
            <p:ph type="dt" sz="half" idx="10"/>
          </p:nvPr>
        </p:nvSpPr>
        <p:spPr/>
        <p:txBody>
          <a:bodyPr/>
          <a:lstStyle/>
          <a:p>
            <a:fld id="{81A757B7-AA13-4987-9808-55AEFBF75D8D}" type="datetime1">
              <a:rPr lang="en-US" smtClean="0"/>
              <a:t>6/19/2018</a:t>
            </a:fld>
            <a:endParaRPr lang="en-US" dirty="0"/>
          </a:p>
        </p:txBody>
      </p:sp>
      <p:sp>
        <p:nvSpPr>
          <p:cNvPr id="7" name="Footer Placeholder 6"/>
          <p:cNvSpPr>
            <a:spLocks noGrp="1"/>
          </p:cNvSpPr>
          <p:nvPr>
            <p:ph type="ftr" sz="quarter" idx="11"/>
          </p:nvPr>
        </p:nvSpPr>
        <p:spPr/>
        <p:txBody>
          <a:bodyPr/>
          <a:lstStyle/>
          <a:p>
            <a:r>
              <a:rPr lang="en-US" dirty="0"/>
              <a:t>IST346: Info Tech Management &amp; Administration</a:t>
            </a:r>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141758"/>
            <a:ext cx="3212926" cy="563842"/>
          </a:xfrm>
          <a:prstGeom prst="rect">
            <a:avLst/>
          </a:prstGeom>
        </p:spPr>
      </p:pic>
      <p:pic>
        <p:nvPicPr>
          <p:cNvPr id="14" name="Content Placeholder 13" descr="A close up of a sign&#10;&#10;Description generated with high confidence">
            <a:extLst>
              <a:ext uri="{FF2B5EF4-FFF2-40B4-BE49-F238E27FC236}">
                <a16:creationId xmlns:a16="http://schemas.microsoft.com/office/drawing/2014/main" id="{C8E1D59E-ED2A-4AB1-A11F-1A843C6D125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200400" y="1493558"/>
            <a:ext cx="5299620" cy="361184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Goals of Security:</a:t>
            </a:r>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ular Callout 4"/>
          <p:cNvSpPr/>
          <p:nvPr/>
        </p:nvSpPr>
        <p:spPr>
          <a:xfrm>
            <a:off x="381000" y="1676400"/>
            <a:ext cx="1524000" cy="1066800"/>
          </a:xfrm>
          <a:prstGeom prst="wedgeRoundRectCallout">
            <a:avLst>
              <a:gd name="adj1" fmla="val 92573"/>
              <a:gd name="adj2" fmla="val 257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data safe</a:t>
            </a:r>
          </a:p>
        </p:txBody>
      </p:sp>
      <p:sp>
        <p:nvSpPr>
          <p:cNvPr id="6" name="Rounded Rectangular Callout 5"/>
          <p:cNvSpPr/>
          <p:nvPr/>
        </p:nvSpPr>
        <p:spPr>
          <a:xfrm>
            <a:off x="7162800" y="1676400"/>
            <a:ext cx="1524000" cy="1066800"/>
          </a:xfrm>
          <a:prstGeom prst="wedgeRoundRectCallout">
            <a:avLst>
              <a:gd name="adj1" fmla="val -90064"/>
              <a:gd name="adj2" fmla="val 2482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data accurate</a:t>
            </a:r>
          </a:p>
        </p:txBody>
      </p:sp>
      <p:sp>
        <p:nvSpPr>
          <p:cNvPr id="7" name="Rounded Rectangular Callout 6"/>
          <p:cNvSpPr/>
          <p:nvPr/>
        </p:nvSpPr>
        <p:spPr>
          <a:xfrm>
            <a:off x="7239000" y="4038600"/>
            <a:ext cx="1524000" cy="1066800"/>
          </a:xfrm>
          <a:prstGeom prst="wedgeRoundRectCallout">
            <a:avLst>
              <a:gd name="adj1" fmla="val -94680"/>
              <a:gd name="adj2" fmla="val 2859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systems operational</a:t>
            </a:r>
          </a:p>
        </p:txBody>
      </p:sp>
      <p:sp>
        <p:nvSpPr>
          <p:cNvPr id="8" name="Rounded Rectangular Callout 7"/>
          <p:cNvSpPr/>
          <p:nvPr/>
        </p:nvSpPr>
        <p:spPr>
          <a:xfrm>
            <a:off x="304800" y="4191000"/>
            <a:ext cx="1524000" cy="1066800"/>
          </a:xfrm>
          <a:prstGeom prst="wedgeRoundRectCallout">
            <a:avLst>
              <a:gd name="adj1" fmla="val 100485"/>
              <a:gd name="adj2" fmla="val 88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systems accurate</a:t>
            </a:r>
          </a:p>
        </p:txBody>
      </p:sp>
      <p:sp>
        <p:nvSpPr>
          <p:cNvPr id="9" name="TextBox 8"/>
          <p:cNvSpPr txBox="1"/>
          <p:nvPr/>
        </p:nvSpPr>
        <p:spPr>
          <a:xfrm>
            <a:off x="914400" y="6248400"/>
            <a:ext cx="7227300" cy="461665"/>
          </a:xfrm>
          <a:prstGeom prst="rect">
            <a:avLst/>
          </a:prstGeom>
          <a:noFill/>
        </p:spPr>
        <p:txBody>
          <a:bodyPr wrap="none" rtlCol="0">
            <a:spAutoFit/>
          </a:bodyPr>
          <a:lstStyle/>
          <a:p>
            <a:r>
              <a:rPr lang="en-US" sz="2400" b="1" dirty="0"/>
              <a:t>“To protect and to serve your systems and data.”</a:t>
            </a:r>
          </a:p>
        </p:txBody>
      </p:sp>
      <p:sp>
        <p:nvSpPr>
          <p:cNvPr id="3" name="Date Placeholder 2"/>
          <p:cNvSpPr>
            <a:spLocks noGrp="1"/>
          </p:cNvSpPr>
          <p:nvPr>
            <p:ph type="dt" sz="half" idx="10"/>
          </p:nvPr>
        </p:nvSpPr>
        <p:spPr/>
        <p:txBody>
          <a:bodyPr/>
          <a:lstStyle/>
          <a:p>
            <a:fld id="{C26B9658-3D91-41CC-BFDE-519ADA856941}" type="datetime1">
              <a:rPr lang="en-US" smtClean="0"/>
              <a:t>6/19/2018</a:t>
            </a:fld>
            <a:endParaRPr lang="en-US" dirty="0"/>
          </a:p>
        </p:txBody>
      </p:sp>
      <p:sp>
        <p:nvSpPr>
          <p:cNvPr id="10" name="Footer Placeholder 9"/>
          <p:cNvSpPr>
            <a:spLocks noGrp="1"/>
          </p:cNvSpPr>
          <p:nvPr>
            <p:ph type="ftr" sz="quarter" idx="11"/>
          </p:nvPr>
        </p:nvSpPr>
        <p:spPr/>
        <p:txBody>
          <a:bodyPr/>
          <a:lstStyle/>
          <a:p>
            <a:r>
              <a:rPr lang="en-US"/>
              <a:t>IST346: Info Tech Management &amp; Administration</a:t>
            </a:r>
            <a:endParaRPr lang="en-US" dirty="0"/>
          </a:p>
        </p:txBody>
      </p:sp>
      <p:sp>
        <p:nvSpPr>
          <p:cNvPr id="11" name="Slide Number Placeholder 10"/>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368491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Indefinitely – No. The odds are against you.</a:t>
            </a:r>
          </a:p>
          <a:p>
            <a:pPr lvl="2"/>
            <a:r>
              <a:rPr lang="en-US" dirty="0"/>
              <a:t>One in the “herd“ will be lost due to:</a:t>
            </a:r>
          </a:p>
          <a:p>
            <a:pPr lvl="3"/>
            <a:r>
              <a:rPr lang="en-US" dirty="0"/>
              <a:t>Software exploit</a:t>
            </a:r>
          </a:p>
          <a:p>
            <a:pPr lvl="3"/>
            <a:r>
              <a:rPr lang="en-US" dirty="0"/>
              <a:t>Bad practice</a:t>
            </a:r>
          </a:p>
          <a:p>
            <a:pPr lvl="3"/>
            <a:r>
              <a:rPr lang="en-US" dirty="0"/>
              <a:t>Dedicated Hacker</a:t>
            </a:r>
          </a:p>
          <a:p>
            <a:pPr lvl="2"/>
            <a:r>
              <a:rPr lang="en-US" dirty="0"/>
              <a:t>All servers shouldn’t be lost.</a:t>
            </a:r>
          </a:p>
          <a:p>
            <a:r>
              <a:rPr lang="en-US" dirty="0"/>
              <a:t>Why?</a:t>
            </a:r>
          </a:p>
          <a:p>
            <a:pPr lvl="1"/>
            <a:r>
              <a:rPr lang="en-US" dirty="0"/>
              <a:t>You don’t choose all of the applications that run in the </a:t>
            </a:r>
            <a:r>
              <a:rPr lang="en-US" dirty="0" err="1"/>
              <a:t>env</a:t>
            </a:r>
            <a:r>
              <a:rPr lang="en-US" dirty="0"/>
              <a:t>.</a:t>
            </a:r>
          </a:p>
          <a:p>
            <a:pPr lvl="1"/>
            <a:r>
              <a:rPr lang="en-US" dirty="0"/>
              <a:t>You don’t write all of the applications that run in the </a:t>
            </a:r>
            <a:r>
              <a:rPr lang="en-US" dirty="0" err="1"/>
              <a:t>env</a:t>
            </a:r>
            <a:r>
              <a:rPr lang="en-US" dirty="0"/>
              <a:t>.</a:t>
            </a:r>
          </a:p>
          <a:p>
            <a:pPr lvl="1"/>
            <a:r>
              <a:rPr lang="en-US" dirty="0"/>
              <a:t>We aren’t all security experts</a:t>
            </a:r>
          </a:p>
          <a:p>
            <a:pPr lvl="1"/>
            <a:r>
              <a:rPr lang="en-US" dirty="0"/>
              <a:t>Compromise – it happens.</a:t>
            </a:r>
          </a:p>
        </p:txBody>
      </p:sp>
      <p:sp>
        <p:nvSpPr>
          <p:cNvPr id="2" name="Title 1"/>
          <p:cNvSpPr>
            <a:spLocks noGrp="1"/>
          </p:cNvSpPr>
          <p:nvPr>
            <p:ph type="title"/>
          </p:nvPr>
        </p:nvSpPr>
        <p:spPr/>
        <p:txBody>
          <a:bodyPr/>
          <a:lstStyle/>
          <a:p>
            <a:r>
              <a:rPr lang="en-US" dirty="0"/>
              <a:t>Can you beat “them”?</a:t>
            </a:r>
          </a:p>
        </p:txBody>
      </p:sp>
      <p:sp>
        <p:nvSpPr>
          <p:cNvPr id="6" name="Date Placeholder 5"/>
          <p:cNvSpPr>
            <a:spLocks noGrp="1"/>
          </p:cNvSpPr>
          <p:nvPr>
            <p:ph type="dt" sz="half" idx="10"/>
          </p:nvPr>
        </p:nvSpPr>
        <p:spPr/>
        <p:txBody>
          <a:bodyPr/>
          <a:lstStyle/>
          <a:p>
            <a:fld id="{399C0F4B-18B7-4D63-AD3E-42CA02A83774}" type="datetime1">
              <a:rPr lang="en-US" smtClean="0"/>
              <a:t>6/19/2018</a:t>
            </a:fld>
            <a:endParaRPr lang="en-US" dirty="0"/>
          </a:p>
        </p:txBody>
      </p:sp>
      <p:sp>
        <p:nvSpPr>
          <p:cNvPr id="7" name="Footer Placeholder 6"/>
          <p:cNvSpPr>
            <a:spLocks noGrp="1"/>
          </p:cNvSpPr>
          <p:nvPr>
            <p:ph type="ftr" sz="quarter" idx="11"/>
          </p:nvPr>
        </p:nvSpPr>
        <p:spPr/>
        <p:txBody>
          <a:bodyPr/>
          <a:lstStyle/>
          <a:p>
            <a:r>
              <a:rPr lang="en-US"/>
              <a:t>IST346: Info Tech Management &amp; Administration</a:t>
            </a:r>
            <a:endParaRPr lang="en-US" dirty="0"/>
          </a:p>
        </p:txBody>
      </p:sp>
      <p:sp>
        <p:nvSpPr>
          <p:cNvPr id="8" name="Slide Number Placeholder 7"/>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279119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Reducing Risks</a:t>
            </a:r>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BF2DF9EE-C16E-4AF8-BEA8-084F10E93164}" type="datetime1">
              <a:rPr lang="en-US" smtClean="0"/>
              <a:t>6/19/2018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268452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dirty="0"/>
              <a:t>What we can do?</a:t>
            </a:r>
          </a:p>
        </p:txBody>
      </p:sp>
      <p:sp>
        <p:nvSpPr>
          <p:cNvPr id="899075" name="Rectangle 3"/>
          <p:cNvSpPr>
            <a:spLocks noGrp="1" noChangeArrowheads="1"/>
          </p:cNvSpPr>
          <p:nvPr>
            <p:ph idx="1"/>
          </p:nvPr>
        </p:nvSpPr>
        <p:spPr/>
        <p:txBody>
          <a:bodyPr/>
          <a:lstStyle/>
          <a:p>
            <a:pPr>
              <a:buFontTx/>
              <a:buNone/>
            </a:pPr>
            <a:r>
              <a:rPr lang="en-US" dirty="0"/>
              <a:t>Defense in Depth</a:t>
            </a:r>
          </a:p>
          <a:p>
            <a:pPr lvl="1"/>
            <a:r>
              <a:rPr lang="en-US" dirty="0"/>
              <a:t>Secure systems at all levels:</a:t>
            </a:r>
          </a:p>
          <a:p>
            <a:pPr lvl="2"/>
            <a:r>
              <a:rPr lang="en-US" dirty="0"/>
              <a:t>OS hardening</a:t>
            </a:r>
          </a:p>
          <a:p>
            <a:pPr lvl="2"/>
            <a:r>
              <a:rPr lang="en-US" dirty="0"/>
              <a:t>Application Hardening</a:t>
            </a:r>
          </a:p>
          <a:p>
            <a:pPr lvl="2"/>
            <a:r>
              <a:rPr lang="en-US" dirty="0"/>
              <a:t>Network Segmentation</a:t>
            </a:r>
          </a:p>
          <a:p>
            <a:pPr lvl="2"/>
            <a:r>
              <a:rPr lang="en-US" dirty="0"/>
              <a:t>Detection of changes</a:t>
            </a:r>
          </a:p>
          <a:p>
            <a:pPr lvl="2"/>
            <a:r>
              <a:rPr lang="en-US" dirty="0"/>
              <a:t>Credential Security</a:t>
            </a:r>
          </a:p>
          <a:p>
            <a:pPr lvl="2"/>
            <a:r>
              <a:rPr lang="en-US" dirty="0"/>
              <a:t>Encrypting data/traffic</a:t>
            </a:r>
          </a:p>
          <a:p>
            <a:pPr lvl="2"/>
            <a:r>
              <a:rPr lang="en-US" dirty="0"/>
              <a:t>Log aggregation (prevents covering of ones tracks)</a:t>
            </a:r>
          </a:p>
          <a:p>
            <a:pPr lvl="2"/>
            <a:r>
              <a:rPr lang="en-US" dirty="0"/>
              <a:t>Review Logs regularly</a:t>
            </a:r>
          </a:p>
          <a:p>
            <a:pPr lvl="2"/>
            <a:r>
              <a:rPr lang="en-US" dirty="0"/>
              <a:t>Security scanning (open ports, suspicious activity)</a:t>
            </a:r>
          </a:p>
          <a:p>
            <a:pPr lvl="2"/>
            <a:r>
              <a:rPr lang="en-US" dirty="0"/>
              <a:t>Security audits (physical, credentials, permissions, pen-tests)</a:t>
            </a:r>
          </a:p>
        </p:txBody>
      </p:sp>
      <p:sp>
        <p:nvSpPr>
          <p:cNvPr id="2" name="Date Placeholder 1"/>
          <p:cNvSpPr>
            <a:spLocks noGrp="1"/>
          </p:cNvSpPr>
          <p:nvPr>
            <p:ph type="dt" sz="half" idx="10"/>
          </p:nvPr>
        </p:nvSpPr>
        <p:spPr/>
        <p:txBody>
          <a:bodyPr/>
          <a:lstStyle/>
          <a:p>
            <a:fld id="{A8FD9A72-0120-410F-9443-B735775B4301}"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404688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533400"/>
            <a:ext cx="8229600" cy="762000"/>
          </a:xfrm>
        </p:spPr>
        <p:txBody>
          <a:bodyPr/>
          <a:lstStyle/>
          <a:p>
            <a:r>
              <a:rPr lang="en-US" dirty="0"/>
              <a:t>OS / Server Hardening</a:t>
            </a:r>
          </a:p>
        </p:txBody>
      </p:sp>
      <p:sp>
        <p:nvSpPr>
          <p:cNvPr id="859139" name="Rectangle 3"/>
          <p:cNvSpPr>
            <a:spLocks noGrp="1" noChangeArrowheads="1"/>
          </p:cNvSpPr>
          <p:nvPr>
            <p:ph type="body" idx="1"/>
          </p:nvPr>
        </p:nvSpPr>
        <p:spPr>
          <a:xfrm>
            <a:off x="685800" y="1371600"/>
            <a:ext cx="8001000" cy="4800600"/>
          </a:xfrm>
        </p:spPr>
        <p:txBody>
          <a:bodyPr>
            <a:normAutofit lnSpcReduction="10000"/>
          </a:bodyPr>
          <a:lstStyle/>
          <a:p>
            <a:pPr marL="609600" indent="-609600">
              <a:lnSpc>
                <a:spcPct val="80000"/>
              </a:lnSpc>
              <a:buFontTx/>
              <a:buAutoNum type="arabicPeriod"/>
            </a:pPr>
            <a:r>
              <a:rPr lang="en-US" sz="2400" dirty="0"/>
              <a:t>Secure the physical system.</a:t>
            </a:r>
          </a:p>
          <a:p>
            <a:pPr marL="609600" indent="-609600">
              <a:lnSpc>
                <a:spcPct val="80000"/>
              </a:lnSpc>
              <a:buFontTx/>
              <a:buAutoNum type="arabicPeriod"/>
            </a:pPr>
            <a:r>
              <a:rPr lang="en-US" sz="2400" dirty="0"/>
              <a:t>Install only necessary software.</a:t>
            </a:r>
          </a:p>
          <a:p>
            <a:pPr marL="609600" indent="-609600">
              <a:lnSpc>
                <a:spcPct val="80000"/>
              </a:lnSpc>
              <a:buFontTx/>
              <a:buAutoNum type="arabicPeriod"/>
            </a:pPr>
            <a:r>
              <a:rPr lang="en-US" sz="2400" dirty="0"/>
              <a:t>Keep security patches up to date.</a:t>
            </a:r>
          </a:p>
          <a:p>
            <a:pPr marL="609600" indent="-609600">
              <a:lnSpc>
                <a:spcPct val="80000"/>
              </a:lnSpc>
              <a:buFontTx/>
              <a:buAutoNum type="arabicPeriod"/>
            </a:pPr>
            <a:r>
              <a:rPr lang="en-US" sz="2400" dirty="0"/>
              <a:t>Delete or disable unnecessary user accounts.</a:t>
            </a:r>
          </a:p>
          <a:p>
            <a:pPr marL="609600" indent="-609600">
              <a:lnSpc>
                <a:spcPct val="80000"/>
              </a:lnSpc>
              <a:buFontTx/>
              <a:buAutoNum type="arabicPeriod"/>
            </a:pPr>
            <a:r>
              <a:rPr lang="en-US" sz="2400" dirty="0"/>
              <a:t>Use secure passwords.</a:t>
            </a:r>
          </a:p>
          <a:p>
            <a:pPr marL="609600" indent="-609600">
              <a:lnSpc>
                <a:spcPct val="80000"/>
              </a:lnSpc>
              <a:buFontTx/>
              <a:buAutoNum type="arabicPeriod"/>
            </a:pPr>
            <a:r>
              <a:rPr lang="en-US" sz="2400" dirty="0"/>
              <a:t>Disable remote access except where necessary.</a:t>
            </a:r>
          </a:p>
          <a:p>
            <a:pPr marL="609600" indent="-609600">
              <a:lnSpc>
                <a:spcPct val="80000"/>
              </a:lnSpc>
              <a:buFontTx/>
              <a:buAutoNum type="arabicPeriod"/>
            </a:pPr>
            <a:r>
              <a:rPr lang="en-US" sz="2400" dirty="0"/>
              <a:t>Setup least privilege access.</a:t>
            </a:r>
          </a:p>
          <a:p>
            <a:pPr marL="609600" indent="-609600">
              <a:lnSpc>
                <a:spcPct val="80000"/>
              </a:lnSpc>
              <a:buFontTx/>
              <a:buAutoNum type="arabicPeriod"/>
            </a:pPr>
            <a:r>
              <a:rPr lang="en-US" sz="2400" dirty="0"/>
              <a:t>Run publicly accessible services in a jail.</a:t>
            </a:r>
          </a:p>
          <a:p>
            <a:pPr marL="609600" indent="-609600">
              <a:lnSpc>
                <a:spcPct val="80000"/>
              </a:lnSpc>
              <a:buFontTx/>
              <a:buAutoNum type="arabicPeriod"/>
            </a:pPr>
            <a:r>
              <a:rPr lang="en-US" sz="2400" dirty="0"/>
              <a:t>Configure firewall on each host.</a:t>
            </a:r>
          </a:p>
          <a:p>
            <a:pPr marL="609600" indent="-609600">
              <a:lnSpc>
                <a:spcPct val="80000"/>
              </a:lnSpc>
              <a:buFontTx/>
              <a:buAutoNum type="arabicPeriod"/>
            </a:pPr>
            <a:r>
              <a:rPr lang="en-US" sz="2400" dirty="0"/>
              <a:t>Document security configuration.</a:t>
            </a:r>
          </a:p>
          <a:p>
            <a:pPr marL="609600" indent="-609600">
              <a:lnSpc>
                <a:spcPct val="80000"/>
              </a:lnSpc>
              <a:buFontTx/>
              <a:buAutoNum type="arabicPeriod"/>
            </a:pPr>
            <a:r>
              <a:rPr lang="en-US" dirty="0"/>
              <a:t>Secure password management.</a:t>
            </a:r>
          </a:p>
          <a:p>
            <a:pPr marL="609600" indent="-609600">
              <a:lnSpc>
                <a:spcPct val="80000"/>
              </a:lnSpc>
              <a:buFontTx/>
              <a:buAutoNum type="arabicPeriod"/>
            </a:pPr>
            <a:r>
              <a:rPr lang="en-US" sz="2400" dirty="0"/>
              <a:t>Use secure management endpoints</a:t>
            </a:r>
          </a:p>
          <a:p>
            <a:pPr marL="609600" indent="-609600">
              <a:lnSpc>
                <a:spcPct val="80000"/>
              </a:lnSpc>
              <a:buFontTx/>
              <a:buAutoNum type="arabicPeriod"/>
            </a:pPr>
            <a:r>
              <a:rPr lang="en-US" dirty="0"/>
              <a:t>Using a management framework (AD?)</a:t>
            </a:r>
          </a:p>
          <a:p>
            <a:pPr marL="609600" indent="-609600">
              <a:lnSpc>
                <a:spcPct val="80000"/>
              </a:lnSpc>
              <a:buFontTx/>
              <a:buAutoNum type="arabicPeriod"/>
            </a:pPr>
            <a:r>
              <a:rPr lang="en-US" sz="2400" dirty="0"/>
              <a:t>Reduce/Remove elevated credentials</a:t>
            </a:r>
          </a:p>
        </p:txBody>
      </p:sp>
      <p:sp>
        <p:nvSpPr>
          <p:cNvPr id="2" name="Date Placeholder 1"/>
          <p:cNvSpPr>
            <a:spLocks noGrp="1"/>
          </p:cNvSpPr>
          <p:nvPr>
            <p:ph type="dt" sz="half" idx="10"/>
          </p:nvPr>
        </p:nvSpPr>
        <p:spPr/>
        <p:txBody>
          <a:bodyPr/>
          <a:lstStyle/>
          <a:p>
            <a:fld id="{734CF3F5-0AD8-46D4-BCB9-BF6FA0CA4427}"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361450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583532"/>
            <a:ext cx="7429499" cy="1428750"/>
          </a:xfrm>
        </p:spPr>
        <p:txBody>
          <a:bodyPr>
            <a:normAutofit fontScale="90000"/>
          </a:bodyPr>
          <a:lstStyle/>
          <a:p>
            <a:r>
              <a:rPr lang="en-US" dirty="0"/>
              <a:t>Reducing/Removing Elevated credentials</a:t>
            </a:r>
            <a:br>
              <a:rPr lang="en-US" dirty="0"/>
            </a:br>
            <a:endParaRPr lang="en-US" dirty="0"/>
          </a:p>
        </p:txBody>
      </p:sp>
      <p:sp>
        <p:nvSpPr>
          <p:cNvPr id="3" name="Content Placeholder 2"/>
          <p:cNvSpPr>
            <a:spLocks noGrp="1"/>
          </p:cNvSpPr>
          <p:nvPr>
            <p:ph idx="1"/>
          </p:nvPr>
        </p:nvSpPr>
        <p:spPr>
          <a:xfrm>
            <a:off x="856059" y="1752600"/>
            <a:ext cx="7429499" cy="4520773"/>
          </a:xfrm>
        </p:spPr>
        <p:txBody>
          <a:bodyPr>
            <a:normAutofit/>
          </a:bodyPr>
          <a:lstStyle/>
          <a:p>
            <a:r>
              <a:rPr lang="en-US" sz="2100" dirty="0"/>
              <a:t>Limited User &lt; Local Administrator &lt; System</a:t>
            </a:r>
          </a:p>
          <a:p>
            <a:r>
              <a:rPr lang="en-US" sz="2100" dirty="0"/>
              <a:t>Credentials are in Memory</a:t>
            </a:r>
          </a:p>
          <a:p>
            <a:pPr lvl="1"/>
            <a:r>
              <a:rPr lang="en-US" sz="1950" dirty="0"/>
              <a:t>Log Off</a:t>
            </a:r>
          </a:p>
          <a:p>
            <a:pPr lvl="1"/>
            <a:r>
              <a:rPr lang="en-US" sz="1950" dirty="0"/>
              <a:t>Clear text Passwords</a:t>
            </a:r>
          </a:p>
          <a:p>
            <a:pPr lvl="1"/>
            <a:r>
              <a:rPr lang="en-US" sz="1950" dirty="0"/>
              <a:t>Password Hashes</a:t>
            </a:r>
          </a:p>
          <a:p>
            <a:pPr lvl="2"/>
            <a:r>
              <a:rPr lang="en-US" dirty="0"/>
              <a:t>15+ char.</a:t>
            </a:r>
          </a:p>
          <a:p>
            <a:pPr marL="685800" lvl="2" indent="0">
              <a:buNone/>
            </a:pPr>
            <a:endParaRPr lang="en-US" dirty="0"/>
          </a:p>
          <a:p>
            <a:r>
              <a:rPr lang="en-US" sz="2250" dirty="0"/>
              <a:t>Service configuration</a:t>
            </a:r>
          </a:p>
          <a:p>
            <a:pPr lvl="1"/>
            <a:r>
              <a:rPr lang="en-US" sz="1950" dirty="0"/>
              <a:t>Creating specialized service accounts</a:t>
            </a:r>
          </a:p>
          <a:p>
            <a:pPr lvl="1"/>
            <a:r>
              <a:rPr lang="en-US" sz="1950" dirty="0"/>
              <a:t>Limited users preferred, Local Administrators are a compromise</a:t>
            </a:r>
          </a:p>
          <a:p>
            <a:pPr lvl="1"/>
            <a:r>
              <a:rPr lang="en-US" sz="1950" dirty="0"/>
              <a:t>Don’t run services as your “admin” account</a:t>
            </a:r>
          </a:p>
        </p:txBody>
      </p:sp>
      <p:pic>
        <p:nvPicPr>
          <p:cNvPr id="7" name="Picture 6"/>
          <p:cNvPicPr>
            <a:picLocks noChangeAspect="1"/>
          </p:cNvPicPr>
          <p:nvPr/>
        </p:nvPicPr>
        <p:blipFill>
          <a:blip r:embed="rId2"/>
          <a:stretch>
            <a:fillRect/>
          </a:stretch>
        </p:blipFill>
        <p:spPr>
          <a:xfrm>
            <a:off x="4114800" y="2743200"/>
            <a:ext cx="4607719" cy="671513"/>
          </a:xfrm>
          <a:prstGeom prst="rect">
            <a:avLst/>
          </a:prstGeom>
        </p:spPr>
      </p:pic>
      <p:sp>
        <p:nvSpPr>
          <p:cNvPr id="4" name="Date Placeholder 3"/>
          <p:cNvSpPr>
            <a:spLocks noGrp="1"/>
          </p:cNvSpPr>
          <p:nvPr>
            <p:ph type="dt" sz="half" idx="10"/>
          </p:nvPr>
        </p:nvSpPr>
        <p:spPr/>
        <p:txBody>
          <a:bodyPr/>
          <a:lstStyle/>
          <a:p>
            <a:fld id="{5D5F3D29-F274-4E17-B7A0-35A6FD89962F}"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45198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56930"/>
            <a:ext cx="7429499" cy="1428750"/>
          </a:xfrm>
        </p:spPr>
        <p:txBody>
          <a:bodyPr/>
          <a:lstStyle/>
          <a:p>
            <a:r>
              <a:rPr lang="en-US" dirty="0"/>
              <a:t>Credential &amp; Password Management</a:t>
            </a:r>
          </a:p>
        </p:txBody>
      </p:sp>
      <p:sp>
        <p:nvSpPr>
          <p:cNvPr id="3" name="Content Placeholder 2"/>
          <p:cNvSpPr>
            <a:spLocks noGrp="1"/>
          </p:cNvSpPr>
          <p:nvPr>
            <p:ph idx="1"/>
          </p:nvPr>
        </p:nvSpPr>
        <p:spPr>
          <a:xfrm>
            <a:off x="830330" y="2209800"/>
            <a:ext cx="7429499" cy="4029958"/>
          </a:xfrm>
        </p:spPr>
        <p:txBody>
          <a:bodyPr>
            <a:normAutofit fontScale="92500" lnSpcReduction="20000"/>
          </a:bodyPr>
          <a:lstStyle/>
          <a:p>
            <a:r>
              <a:rPr lang="en-US" dirty="0"/>
              <a:t>15 + Characters</a:t>
            </a:r>
          </a:p>
          <a:p>
            <a:pPr lvl="1"/>
            <a:r>
              <a:rPr lang="en-US" dirty="0"/>
              <a:t>Length &gt; Complexity</a:t>
            </a:r>
          </a:p>
          <a:p>
            <a:r>
              <a:rPr lang="en-US" dirty="0"/>
              <a:t>What do you mean password management?</a:t>
            </a:r>
          </a:p>
          <a:p>
            <a:pPr lvl="1"/>
            <a:r>
              <a:rPr lang="en-US" dirty="0"/>
              <a:t>There are two common password management Methods…</a:t>
            </a:r>
          </a:p>
          <a:p>
            <a:pPr lvl="2"/>
            <a:r>
              <a:rPr lang="en-US" dirty="0"/>
              <a:t>Consistent Passwords Reuse</a:t>
            </a:r>
          </a:p>
          <a:p>
            <a:pPr lvl="3"/>
            <a:r>
              <a:rPr lang="en-US" dirty="0"/>
              <a:t>Efficient for you and a Hacker</a:t>
            </a:r>
          </a:p>
          <a:p>
            <a:pPr lvl="2"/>
            <a:r>
              <a:rPr lang="en-US" dirty="0"/>
              <a:t>Passwords are written down</a:t>
            </a:r>
          </a:p>
          <a:p>
            <a:pPr lvl="3"/>
            <a:r>
              <a:rPr lang="en-US" dirty="0"/>
              <a:t>Where?</a:t>
            </a:r>
          </a:p>
          <a:p>
            <a:pPr lvl="3"/>
            <a:r>
              <a:rPr lang="en-US" dirty="0"/>
              <a:t>Is it Encrypted?</a:t>
            </a:r>
          </a:p>
          <a:p>
            <a:pPr lvl="3"/>
            <a:r>
              <a:rPr lang="en-US" dirty="0"/>
              <a:t>DR?</a:t>
            </a:r>
          </a:p>
          <a:p>
            <a:pPr lvl="1"/>
            <a:r>
              <a:rPr lang="en-US" dirty="0"/>
              <a:t>Alternatives - Unique random passwords</a:t>
            </a:r>
          </a:p>
          <a:p>
            <a:pPr lvl="2"/>
            <a:r>
              <a:rPr lang="en-US" dirty="0"/>
              <a:t>USB with Secure Password storage, 2</a:t>
            </a:r>
            <a:r>
              <a:rPr lang="en-US" baseline="30000" dirty="0"/>
              <a:t>nd</a:t>
            </a:r>
            <a:r>
              <a:rPr lang="en-US" dirty="0"/>
              <a:t> factor using Encryption</a:t>
            </a:r>
          </a:p>
          <a:p>
            <a:pPr lvl="2"/>
            <a:r>
              <a:rPr lang="en-US" dirty="0"/>
              <a:t>Rubric – “decoder ring”</a:t>
            </a:r>
          </a:p>
          <a:p>
            <a:pPr lvl="3"/>
            <a:r>
              <a:rPr lang="en-US" dirty="0"/>
              <a:t>Beware of “homemade” hashing functions</a:t>
            </a:r>
          </a:p>
        </p:txBody>
      </p:sp>
      <p:pic>
        <p:nvPicPr>
          <p:cNvPr id="6" name="Picture 5"/>
          <p:cNvPicPr>
            <a:picLocks noChangeAspect="1"/>
          </p:cNvPicPr>
          <p:nvPr/>
        </p:nvPicPr>
        <p:blipFill>
          <a:blip r:embed="rId2"/>
          <a:stretch>
            <a:fillRect/>
          </a:stretch>
        </p:blipFill>
        <p:spPr>
          <a:xfrm>
            <a:off x="6553200" y="471592"/>
            <a:ext cx="2494433" cy="2243597"/>
          </a:xfrm>
          <a:prstGeom prst="rect">
            <a:avLst/>
          </a:prstGeom>
        </p:spPr>
      </p:pic>
      <p:sp>
        <p:nvSpPr>
          <p:cNvPr id="4" name="Date Placeholder 3"/>
          <p:cNvSpPr>
            <a:spLocks noGrp="1"/>
          </p:cNvSpPr>
          <p:nvPr>
            <p:ph type="dt" sz="half" idx="10"/>
          </p:nvPr>
        </p:nvSpPr>
        <p:spPr/>
        <p:txBody>
          <a:bodyPr/>
          <a:lstStyle/>
          <a:p>
            <a:fld id="{43271744-74F2-4D58-98CE-CC6FB22B3A6B}"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350132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Unencrypted data is called plain text ;encrypted data is referred to as cipher text</a:t>
            </a:r>
            <a:endParaRPr lang="en-US" b="1" dirty="0"/>
          </a:p>
          <a:p>
            <a:endParaRPr lang="en-US" b="1" dirty="0"/>
          </a:p>
          <a:p>
            <a:r>
              <a:rPr lang="en-US" b="1" dirty="0"/>
              <a:t>Encryption</a:t>
            </a:r>
            <a:r>
              <a:rPr lang="en-US" dirty="0"/>
              <a:t> is the conversion of data into a form, called a cipher text, that cannot be easily understood by unauthorized persons or systems. </a:t>
            </a:r>
          </a:p>
          <a:p>
            <a:endParaRPr lang="en-US" dirty="0"/>
          </a:p>
          <a:p>
            <a:r>
              <a:rPr lang="en-US" b="1" dirty="0"/>
              <a:t>Decryption</a:t>
            </a:r>
            <a:r>
              <a:rPr lang="en-US" dirty="0"/>
              <a:t> is the process of converting encrypted data back into its original form, so it can be understood.</a:t>
            </a:r>
          </a:p>
          <a:p>
            <a:endParaRPr lang="en-US" dirty="0"/>
          </a:p>
          <a:p>
            <a:r>
              <a:rPr lang="en-US" dirty="0"/>
              <a:t>To read an encrypted file, you must have access to a secret key or password that enables you to decrypt it.</a:t>
            </a:r>
          </a:p>
          <a:p>
            <a:endParaRPr lang="en-US" dirty="0"/>
          </a:p>
        </p:txBody>
      </p:sp>
      <p:sp>
        <p:nvSpPr>
          <p:cNvPr id="3" name="Date Placeholder 2"/>
          <p:cNvSpPr>
            <a:spLocks noGrp="1"/>
          </p:cNvSpPr>
          <p:nvPr>
            <p:ph type="dt" sz="half" idx="10"/>
          </p:nvPr>
        </p:nvSpPr>
        <p:spPr/>
        <p:txBody>
          <a:bodyPr/>
          <a:lstStyle/>
          <a:p>
            <a:fld id="{B08610BE-4925-4754-80EC-3CFA5E12F680}" type="datetime1">
              <a:rPr lang="en-US" smtClean="0"/>
              <a:t>6/19/2018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17</a:t>
            </a:fld>
            <a:endParaRPr lang="en-US" dirty="0"/>
          </a:p>
        </p:txBody>
      </p:sp>
      <p:sp>
        <p:nvSpPr>
          <p:cNvPr id="6" name="Title 5"/>
          <p:cNvSpPr>
            <a:spLocks noGrp="1"/>
          </p:cNvSpPr>
          <p:nvPr>
            <p:ph type="title"/>
          </p:nvPr>
        </p:nvSpPr>
        <p:spPr/>
        <p:txBody>
          <a:bodyPr/>
          <a:lstStyle/>
          <a:p>
            <a:r>
              <a:rPr lang="en-US" dirty="0"/>
              <a:t>Encryption – what is this?</a:t>
            </a:r>
          </a:p>
        </p:txBody>
      </p:sp>
    </p:spTree>
    <p:extLst>
      <p:ext uri="{BB962C8B-B14F-4D97-AF65-F5344CB8AC3E}">
        <p14:creationId xmlns:p14="http://schemas.microsoft.com/office/powerpoint/2010/main" val="283925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Offers secure transmission between client and server at the lowest level – socket level, sits atop TCP.</a:t>
            </a:r>
          </a:p>
          <a:p>
            <a:endParaRPr lang="en-US" dirty="0"/>
          </a:p>
          <a:p>
            <a:r>
              <a:rPr lang="en-US" dirty="0"/>
              <a:t>Two types:</a:t>
            </a:r>
          </a:p>
          <a:p>
            <a:pPr lvl="1"/>
            <a:r>
              <a:rPr lang="en-US" dirty="0"/>
              <a:t>Self-signed – certificate created by the host/service you are connecting to.</a:t>
            </a:r>
          </a:p>
          <a:p>
            <a:pPr lvl="1"/>
            <a:r>
              <a:rPr lang="en-US" dirty="0"/>
              <a:t>CA issued – an intermediate Certificate Authority issues a certificate that both the server and client “trust”</a:t>
            </a:r>
          </a:p>
          <a:p>
            <a:pPr lvl="1"/>
            <a:endParaRPr lang="en-US" dirty="0"/>
          </a:p>
          <a:p>
            <a:r>
              <a:rPr lang="en-US" dirty="0"/>
              <a:t>Certificate Authorities can be both public and private.</a:t>
            </a:r>
          </a:p>
          <a:p>
            <a:pPr lvl="1"/>
            <a:r>
              <a:rPr lang="en-US" dirty="0"/>
              <a:t>*Internet-based services ultimately require a Public CA to assure a proper trust chain be established.</a:t>
            </a:r>
          </a:p>
          <a:p>
            <a:pPr lvl="1"/>
            <a:r>
              <a:rPr lang="en-US" dirty="0"/>
              <a:t>Intranet-based services can utilize a Private CA as the trust can be established within the organization.</a:t>
            </a:r>
          </a:p>
          <a:p>
            <a:pPr lvl="1"/>
            <a:endParaRPr lang="en-US" dirty="0"/>
          </a:p>
          <a:p>
            <a:pPr lvl="1"/>
            <a:r>
              <a:rPr lang="en-US" dirty="0"/>
              <a:t>*Clients trust public CAs if they are able to obtain their public key in the browser certificate store.</a:t>
            </a:r>
          </a:p>
        </p:txBody>
      </p:sp>
      <p:sp>
        <p:nvSpPr>
          <p:cNvPr id="3" name="Date Placeholder 2"/>
          <p:cNvSpPr>
            <a:spLocks noGrp="1"/>
          </p:cNvSpPr>
          <p:nvPr>
            <p:ph type="dt" sz="half" idx="10"/>
          </p:nvPr>
        </p:nvSpPr>
        <p:spPr/>
        <p:txBody>
          <a:bodyPr/>
          <a:lstStyle/>
          <a:p>
            <a:fld id="{B08610BE-4925-4754-80EC-3CFA5E12F680}" type="datetime1">
              <a:rPr lang="en-US" smtClean="0"/>
              <a:t>6/19/2018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18</a:t>
            </a:fld>
            <a:endParaRPr lang="en-US" dirty="0"/>
          </a:p>
        </p:txBody>
      </p:sp>
      <p:sp>
        <p:nvSpPr>
          <p:cNvPr id="6" name="Title 5"/>
          <p:cNvSpPr>
            <a:spLocks noGrp="1"/>
          </p:cNvSpPr>
          <p:nvPr>
            <p:ph type="title"/>
          </p:nvPr>
        </p:nvSpPr>
        <p:spPr/>
        <p:txBody>
          <a:bodyPr/>
          <a:lstStyle/>
          <a:p>
            <a:r>
              <a:rPr lang="en-US" dirty="0"/>
              <a:t>Encryption - SSL</a:t>
            </a:r>
          </a:p>
        </p:txBody>
      </p:sp>
    </p:spTree>
    <p:extLst>
      <p:ext uri="{BB962C8B-B14F-4D97-AF65-F5344CB8AC3E}">
        <p14:creationId xmlns:p14="http://schemas.microsoft.com/office/powerpoint/2010/main" val="61319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8610BE-4925-4754-80EC-3CFA5E12F680}" type="datetime1">
              <a:rPr lang="en-US" smtClean="0"/>
              <a:t>6/19/2018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19</a:t>
            </a:fld>
            <a:endParaRPr lang="en-US" dirty="0"/>
          </a:p>
        </p:txBody>
      </p:sp>
      <p:sp>
        <p:nvSpPr>
          <p:cNvPr id="6" name="Title 5"/>
          <p:cNvSpPr>
            <a:spLocks noGrp="1"/>
          </p:cNvSpPr>
          <p:nvPr>
            <p:ph type="title"/>
          </p:nvPr>
        </p:nvSpPr>
        <p:spPr/>
        <p:txBody>
          <a:bodyPr/>
          <a:lstStyle/>
          <a:p>
            <a:r>
              <a:rPr lang="en-US" dirty="0"/>
              <a:t>SSL – how it works on the web</a:t>
            </a:r>
          </a:p>
        </p:txBody>
      </p:sp>
      <p:sp>
        <p:nvSpPr>
          <p:cNvPr id="8" name="Content Placeholder 7"/>
          <p:cNvSpPr>
            <a:spLocks noGrp="1"/>
          </p:cNvSpPr>
          <p:nvPr>
            <p:ph idx="1"/>
          </p:nvPr>
        </p:nvSpPr>
        <p:spPr/>
        <p:txBody>
          <a:bodyPr/>
          <a:lstStyle/>
          <a:p>
            <a:pPr marL="457200" indent="-457200">
              <a:buFont typeface="+mj-lt"/>
              <a:buAutoNum type="arabicPeriod"/>
            </a:pPr>
            <a:r>
              <a:rPr lang="en-US" sz="2000" dirty="0"/>
              <a:t>Client request</a:t>
            </a:r>
          </a:p>
          <a:p>
            <a:pPr marL="457200" indent="-457200">
              <a:buFont typeface="+mj-lt"/>
              <a:buAutoNum type="arabicPeriod"/>
            </a:pPr>
            <a:r>
              <a:rPr lang="en-US" sz="2000" dirty="0"/>
              <a:t>Server response</a:t>
            </a:r>
          </a:p>
          <a:p>
            <a:pPr marL="457200" indent="-457200">
              <a:buFont typeface="+mj-lt"/>
              <a:buAutoNum type="arabicPeriod"/>
            </a:pPr>
            <a:r>
              <a:rPr lang="en-US" sz="2000" dirty="0"/>
              <a:t>Key exchange</a:t>
            </a:r>
          </a:p>
          <a:p>
            <a:pPr marL="457200" indent="-457200">
              <a:buFont typeface="+mj-lt"/>
              <a:buAutoNum type="arabicPeriod"/>
            </a:pPr>
            <a:r>
              <a:rPr lang="en-US" sz="2000" dirty="0"/>
              <a:t>Cipher negotiate</a:t>
            </a:r>
          </a:p>
          <a:p>
            <a:pPr marL="457200" indent="-457200">
              <a:buFont typeface="+mj-lt"/>
              <a:buAutoNum type="arabicPeriod"/>
            </a:pPr>
            <a:r>
              <a:rPr lang="en-US" sz="2000" dirty="0"/>
              <a:t>Client http get</a:t>
            </a:r>
          </a:p>
          <a:p>
            <a:pPr marL="457200" indent="-457200">
              <a:buFont typeface="+mj-lt"/>
              <a:buAutoNum type="arabicPeriod"/>
            </a:pPr>
            <a:r>
              <a:rPr lang="en-US" sz="2000" dirty="0"/>
              <a:t>Data transfer</a:t>
            </a:r>
          </a:p>
          <a:p>
            <a:endParaRPr lang="en-US" dirty="0"/>
          </a:p>
        </p:txBody>
      </p:sp>
      <p:pic>
        <p:nvPicPr>
          <p:cNvPr id="9" name="Content Placeholder 6"/>
          <p:cNvPicPr>
            <a:picLocks noChangeAspect="1"/>
          </p:cNvPicPr>
          <p:nvPr/>
        </p:nvPicPr>
        <p:blipFill>
          <a:blip r:embed="rId2"/>
          <a:stretch>
            <a:fillRect/>
          </a:stretch>
        </p:blipFill>
        <p:spPr>
          <a:xfrm>
            <a:off x="3356429" y="1596571"/>
            <a:ext cx="5595437" cy="4238171"/>
          </a:xfrm>
          <a:prstGeom prst="rect">
            <a:avLst/>
          </a:prstGeom>
        </p:spPr>
      </p:pic>
    </p:spTree>
    <p:extLst>
      <p:ext uri="{BB962C8B-B14F-4D97-AF65-F5344CB8AC3E}">
        <p14:creationId xmlns:p14="http://schemas.microsoft.com/office/powerpoint/2010/main" val="3565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Today’s Agenda</a:t>
            </a:r>
          </a:p>
        </p:txBody>
      </p:sp>
      <p:sp>
        <p:nvSpPr>
          <p:cNvPr id="4" name="Content Placeholder 3"/>
          <p:cNvSpPr>
            <a:spLocks noGrp="1"/>
          </p:cNvSpPr>
          <p:nvPr>
            <p:ph sz="quarter" idx="1"/>
          </p:nvPr>
        </p:nvSpPr>
        <p:spPr/>
        <p:txBody>
          <a:bodyPr/>
          <a:lstStyle/>
          <a:p>
            <a:r>
              <a:rPr lang="en-US" dirty="0"/>
              <a:t>Overview of Information Security</a:t>
            </a:r>
          </a:p>
          <a:p>
            <a:r>
              <a:rPr lang="en-US" dirty="0"/>
              <a:t>SA Activities Surrounding Information Security</a:t>
            </a:r>
          </a:p>
          <a:p>
            <a:r>
              <a:rPr lang="en-US" dirty="0"/>
              <a:t>Incident Management</a:t>
            </a:r>
          </a:p>
          <a:p>
            <a:r>
              <a:rPr lang="en-US" dirty="0"/>
              <a:t>System Monitoring and Logging</a:t>
            </a:r>
          </a:p>
          <a:p>
            <a:pPr>
              <a:buNone/>
            </a:pPr>
            <a:endParaRPr lang="en-US" dirty="0"/>
          </a:p>
        </p:txBody>
      </p:sp>
      <p:sp>
        <p:nvSpPr>
          <p:cNvPr id="2" name="Date Placeholder 1"/>
          <p:cNvSpPr>
            <a:spLocks noGrp="1"/>
          </p:cNvSpPr>
          <p:nvPr>
            <p:ph type="dt" sz="half" idx="10"/>
          </p:nvPr>
        </p:nvSpPr>
        <p:spPr/>
        <p:txBody>
          <a:bodyPr/>
          <a:lstStyle/>
          <a:p>
            <a:fld id="{8A7C54CA-2A7C-4E66-BB70-5C82E93492FD}"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428729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dirty="0"/>
              <a:t>Defenses</a:t>
            </a:r>
          </a:p>
        </p:txBody>
      </p:sp>
      <p:sp>
        <p:nvSpPr>
          <p:cNvPr id="858115" name="Rectangle 3"/>
          <p:cNvSpPr>
            <a:spLocks noGrp="1" noChangeArrowheads="1"/>
          </p:cNvSpPr>
          <p:nvPr>
            <p:ph type="body" idx="1"/>
          </p:nvPr>
        </p:nvSpPr>
        <p:spPr/>
        <p:txBody>
          <a:bodyPr>
            <a:normAutofit fontScale="92500" lnSpcReduction="10000"/>
          </a:bodyPr>
          <a:lstStyle/>
          <a:p>
            <a:pPr>
              <a:buFontTx/>
              <a:buNone/>
            </a:pPr>
            <a:r>
              <a:rPr lang="en-US" b="1" dirty="0"/>
              <a:t>Vulnerability mitigation</a:t>
            </a:r>
          </a:p>
          <a:p>
            <a:pPr lvl="1"/>
            <a:r>
              <a:rPr lang="en-US" dirty="0"/>
              <a:t>Use secure authentication systems.</a:t>
            </a:r>
          </a:p>
          <a:p>
            <a:pPr lvl="1"/>
            <a:r>
              <a:rPr lang="en-US" dirty="0"/>
              <a:t>Deploy software in secure configuration.</a:t>
            </a:r>
          </a:p>
          <a:p>
            <a:pPr lvl="1"/>
            <a:r>
              <a:rPr lang="en-US" dirty="0"/>
              <a:t>Patch security flaws quickly.</a:t>
            </a:r>
          </a:p>
          <a:p>
            <a:pPr lvl="1"/>
            <a:r>
              <a:rPr lang="en-US" dirty="0"/>
              <a:t>Restrict physical access to systems</a:t>
            </a:r>
          </a:p>
          <a:p>
            <a:pPr>
              <a:buFontTx/>
              <a:buNone/>
            </a:pPr>
            <a:r>
              <a:rPr lang="en-US" b="1" dirty="0"/>
              <a:t>Attack mitigation</a:t>
            </a:r>
          </a:p>
          <a:p>
            <a:pPr lvl="1"/>
            <a:r>
              <a:rPr lang="en-US" dirty="0"/>
              <a:t>Firewalls to prevent network attacks.</a:t>
            </a:r>
          </a:p>
          <a:p>
            <a:pPr lvl="1"/>
            <a:r>
              <a:rPr lang="en-US" dirty="0"/>
              <a:t>IDS to detect attacks.</a:t>
            </a:r>
          </a:p>
          <a:p>
            <a:pPr lvl="1"/>
            <a:r>
              <a:rPr lang="en-US" dirty="0"/>
              <a:t>Virus/spyware scanners.</a:t>
            </a:r>
          </a:p>
          <a:p>
            <a:pPr lvl="1"/>
            <a:r>
              <a:rPr lang="en-US" dirty="0"/>
              <a:t>Disk Encryption</a:t>
            </a:r>
          </a:p>
          <a:p>
            <a:pPr lvl="1"/>
            <a:r>
              <a:rPr lang="en-US" dirty="0"/>
              <a:t>Two-factor authentication</a:t>
            </a:r>
          </a:p>
          <a:p>
            <a:pPr>
              <a:buNone/>
            </a:pPr>
            <a:r>
              <a:rPr lang="en-US" b="1" dirty="0"/>
              <a:t>System Administrator &amp; User Education and Awareness</a:t>
            </a:r>
          </a:p>
          <a:p>
            <a:pPr lvl="1"/>
            <a:r>
              <a:rPr lang="en-US" dirty="0"/>
              <a:t>Prevent Social engineering</a:t>
            </a:r>
          </a:p>
          <a:p>
            <a:pPr lvl="1"/>
            <a:r>
              <a:rPr lang="en-US" dirty="0"/>
              <a:t>Prevent Credential Theft</a:t>
            </a:r>
          </a:p>
          <a:p>
            <a:endParaRPr lang="en-US" dirty="0"/>
          </a:p>
          <a:p>
            <a:pPr lvl="1"/>
            <a:endParaRPr lang="en-US" dirty="0"/>
          </a:p>
        </p:txBody>
      </p:sp>
      <p:sp>
        <p:nvSpPr>
          <p:cNvPr id="2" name="Date Placeholder 1"/>
          <p:cNvSpPr>
            <a:spLocks noGrp="1"/>
          </p:cNvSpPr>
          <p:nvPr>
            <p:ph type="dt" sz="half" idx="10"/>
          </p:nvPr>
        </p:nvSpPr>
        <p:spPr/>
        <p:txBody>
          <a:bodyPr/>
          <a:lstStyle/>
          <a:p>
            <a:fld id="{7819AB09-496C-4894-9315-FE4C28C1E64E}"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1449711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Authentication</a:t>
            </a:r>
          </a:p>
        </p:txBody>
      </p:sp>
      <p:sp>
        <p:nvSpPr>
          <p:cNvPr id="3" name="Content Placeholder 2"/>
          <p:cNvSpPr>
            <a:spLocks noGrp="1"/>
          </p:cNvSpPr>
          <p:nvPr>
            <p:ph idx="1"/>
          </p:nvPr>
        </p:nvSpPr>
        <p:spPr/>
        <p:txBody>
          <a:bodyPr/>
          <a:lstStyle/>
          <a:p>
            <a:pPr marL="0" indent="0">
              <a:buNone/>
            </a:pPr>
            <a:r>
              <a:rPr lang="en-US" dirty="0"/>
              <a:t>Example factors are:</a:t>
            </a:r>
          </a:p>
          <a:p>
            <a:r>
              <a:rPr lang="en-US" dirty="0"/>
              <a:t>Something the user knows (password, PIN)</a:t>
            </a:r>
          </a:p>
          <a:p>
            <a:r>
              <a:rPr lang="en-US" dirty="0"/>
              <a:t>Something the user has (token, smart card, cell phone)</a:t>
            </a:r>
          </a:p>
          <a:p>
            <a:r>
              <a:rPr lang="en-US" dirty="0"/>
              <a:t>Something the user is (biometric characteristic, Physical Location- GPS)</a:t>
            </a:r>
          </a:p>
          <a:p>
            <a:pPr lvl="1"/>
            <a:r>
              <a:rPr lang="en-US" dirty="0"/>
              <a:t>RSA Secure ID, Google Authenticator, Duo Security</a:t>
            </a:r>
          </a:p>
          <a:p>
            <a:pPr lvl="1"/>
            <a:endParaRPr lang="en-US" dirty="0"/>
          </a:p>
          <a:p>
            <a:r>
              <a:rPr lang="en-US" dirty="0"/>
              <a:t>Differences?</a:t>
            </a:r>
          </a:p>
          <a:p>
            <a:pPr lvl="1"/>
            <a:r>
              <a:rPr lang="en-US" dirty="0"/>
              <a:t>RSA – Type your full password prior to Logon</a:t>
            </a:r>
          </a:p>
          <a:p>
            <a:pPr lvl="1"/>
            <a:r>
              <a:rPr lang="en-US" dirty="0"/>
              <a:t>Smart Card – don’t type your password, just a PIN</a:t>
            </a:r>
          </a:p>
          <a:p>
            <a:r>
              <a:rPr lang="en-US" dirty="0"/>
              <a:t>Still In Memory on the Destination</a:t>
            </a:r>
          </a:p>
        </p:txBody>
      </p:sp>
      <p:sp>
        <p:nvSpPr>
          <p:cNvPr id="4" name="Date Placeholder 3"/>
          <p:cNvSpPr>
            <a:spLocks noGrp="1"/>
          </p:cNvSpPr>
          <p:nvPr>
            <p:ph type="dt" sz="half" idx="10"/>
          </p:nvPr>
        </p:nvSpPr>
        <p:spPr/>
        <p:txBody>
          <a:bodyPr/>
          <a:lstStyle/>
          <a:p>
            <a:fld id="{17CC371B-C313-4347-96C8-4101328BF28E}"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64196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924800" cy="990600"/>
          </a:xfrm>
        </p:spPr>
        <p:txBody>
          <a:bodyPr>
            <a:normAutofit fontScale="90000"/>
          </a:bodyPr>
          <a:lstStyle/>
          <a:p>
            <a:r>
              <a:rPr lang="en-US" dirty="0"/>
              <a:t>Considering the pivot Points</a:t>
            </a:r>
            <a:br>
              <a:rPr lang="en-US" dirty="0"/>
            </a:br>
            <a:endParaRPr lang="en-US" dirty="0"/>
          </a:p>
        </p:txBody>
      </p:sp>
      <p:sp>
        <p:nvSpPr>
          <p:cNvPr id="3" name="Content Placeholder 2"/>
          <p:cNvSpPr>
            <a:spLocks noGrp="1"/>
          </p:cNvSpPr>
          <p:nvPr>
            <p:ph idx="1"/>
          </p:nvPr>
        </p:nvSpPr>
        <p:spPr>
          <a:xfrm>
            <a:off x="856060" y="1600200"/>
            <a:ext cx="7429499" cy="3923319"/>
          </a:xfrm>
        </p:spPr>
        <p:txBody>
          <a:bodyPr>
            <a:normAutofit/>
          </a:bodyPr>
          <a:lstStyle/>
          <a:p>
            <a:endParaRPr lang="en-US" dirty="0"/>
          </a:p>
          <a:p>
            <a:r>
              <a:rPr lang="en-US" dirty="0"/>
              <a:t>Pivoting</a:t>
            </a:r>
          </a:p>
          <a:p>
            <a:pPr lvl="1"/>
            <a:r>
              <a:rPr lang="en-US" dirty="0"/>
              <a:t>They will be inside the Datacenter</a:t>
            </a:r>
          </a:p>
          <a:p>
            <a:pPr lvl="1"/>
            <a:r>
              <a:rPr lang="en-US" dirty="0"/>
              <a:t>They will be looking for the next Hop</a:t>
            </a:r>
          </a:p>
          <a:p>
            <a:pPr lvl="1"/>
            <a:endParaRPr lang="en-US" dirty="0"/>
          </a:p>
          <a:p>
            <a:r>
              <a:rPr lang="en-US" dirty="0"/>
              <a:t>When a server is hacked – what else will fall?</a:t>
            </a:r>
          </a:p>
          <a:p>
            <a:pPr lvl="1"/>
            <a:r>
              <a:rPr lang="en-US" dirty="0"/>
              <a:t>Does this server NEED to talk to anything else?</a:t>
            </a:r>
          </a:p>
          <a:p>
            <a:pPr lvl="1"/>
            <a:r>
              <a:rPr lang="en-US" dirty="0"/>
              <a:t>What’s on it?</a:t>
            </a:r>
          </a:p>
          <a:p>
            <a:pPr lvl="1"/>
            <a:r>
              <a:rPr lang="en-US" dirty="0"/>
              <a:t>What could it be used for?</a:t>
            </a:r>
          </a:p>
          <a:p>
            <a:pPr lvl="1"/>
            <a:r>
              <a:rPr lang="en-US" dirty="0"/>
              <a:t>Do you have any other lines of defense?</a:t>
            </a:r>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E7664476-D0D3-47DF-BDB8-2B766A7B355B}"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46062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Policy / </a:t>
            </a:r>
            <a:br>
              <a:rPr lang="en-US" dirty="0"/>
            </a:br>
            <a:r>
              <a:rPr lang="en-US" dirty="0"/>
              <a:t>Incident Reporting</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C9E435D5-54E5-4E35-8024-5098BD468343}" type="datetime1">
              <a:rPr lang="en-US" smtClean="0"/>
              <a:t>6/19/2018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a:p>
        </p:txBody>
      </p:sp>
    </p:spTree>
    <p:extLst>
      <p:ext uri="{BB962C8B-B14F-4D97-AF65-F5344CB8AC3E}">
        <p14:creationId xmlns:p14="http://schemas.microsoft.com/office/powerpoint/2010/main" val="351646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t>Security Policies</a:t>
            </a:r>
          </a:p>
        </p:txBody>
      </p:sp>
      <p:sp>
        <p:nvSpPr>
          <p:cNvPr id="888835" name="Rectangle 3"/>
          <p:cNvSpPr>
            <a:spLocks noGrp="1" noChangeArrowheads="1"/>
          </p:cNvSpPr>
          <p:nvPr>
            <p:ph type="body" idx="1"/>
          </p:nvPr>
        </p:nvSpPr>
        <p:spPr/>
        <p:txBody>
          <a:bodyPr/>
          <a:lstStyle/>
          <a:p>
            <a:pPr marL="609600" indent="-609600">
              <a:buFontTx/>
              <a:buNone/>
            </a:pPr>
            <a:r>
              <a:rPr lang="en-US"/>
              <a:t>User Level Policies</a:t>
            </a:r>
          </a:p>
          <a:p>
            <a:pPr marL="990600" lvl="1" indent="-533400">
              <a:buFontTx/>
              <a:buNone/>
            </a:pPr>
            <a:r>
              <a:rPr lang="en-US"/>
              <a:t>Users must sign before receiving resources.</a:t>
            </a:r>
          </a:p>
          <a:p>
            <a:pPr marL="990600" lvl="1" indent="-533400">
              <a:buFontTx/>
              <a:buAutoNum type="arabicPeriod"/>
            </a:pPr>
            <a:r>
              <a:rPr lang="en-US"/>
              <a:t>Acceptable Use Policy</a:t>
            </a:r>
          </a:p>
          <a:p>
            <a:pPr marL="990600" lvl="1" indent="-533400">
              <a:buFontTx/>
              <a:buAutoNum type="arabicPeriod"/>
            </a:pPr>
            <a:r>
              <a:rPr lang="en-US"/>
              <a:t>Monitoring and Privacy Policy</a:t>
            </a:r>
          </a:p>
          <a:p>
            <a:pPr marL="990600" lvl="1" indent="-533400">
              <a:buFontTx/>
              <a:buAutoNum type="arabicPeriod"/>
            </a:pPr>
            <a:r>
              <a:rPr lang="en-US"/>
              <a:t>Remote Access Policy</a:t>
            </a:r>
          </a:p>
          <a:p>
            <a:pPr marL="609600" indent="-609600">
              <a:buFontTx/>
              <a:buNone/>
            </a:pPr>
            <a:r>
              <a:rPr lang="en-US"/>
              <a:t>Business Level Policies</a:t>
            </a:r>
          </a:p>
          <a:p>
            <a:pPr marL="990600" lvl="1" indent="-533400">
              <a:buFontTx/>
              <a:buAutoNum type="arabicPeriod"/>
            </a:pPr>
            <a:r>
              <a:rPr lang="en-US"/>
              <a:t>Network Connectivity Policy</a:t>
            </a:r>
          </a:p>
          <a:p>
            <a:pPr marL="990600" lvl="1" indent="-533400">
              <a:buFontTx/>
              <a:buAutoNum type="arabicPeriod"/>
            </a:pPr>
            <a:r>
              <a:rPr lang="en-US"/>
              <a:t>Log Retention Policy</a:t>
            </a:r>
          </a:p>
        </p:txBody>
      </p:sp>
      <p:sp>
        <p:nvSpPr>
          <p:cNvPr id="2" name="Date Placeholder 1"/>
          <p:cNvSpPr>
            <a:spLocks noGrp="1"/>
          </p:cNvSpPr>
          <p:nvPr>
            <p:ph type="dt" sz="half" idx="10"/>
          </p:nvPr>
        </p:nvSpPr>
        <p:spPr/>
        <p:txBody>
          <a:bodyPr/>
          <a:lstStyle/>
          <a:p>
            <a:fld id="{F59D2246-2DD4-40F4-8600-CA7D398C8772}"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133757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16E9F20F-12F3-49DD-8DAD-D433A2B0A734}" type="slidenum">
              <a:rPr lang="en-US"/>
              <a:pPr/>
              <a:t>25</a:t>
            </a:fld>
            <a:endParaRPr lang="en-US"/>
          </a:p>
        </p:txBody>
      </p:sp>
      <p:sp>
        <p:nvSpPr>
          <p:cNvPr id="903170" name="Rectangle 2"/>
          <p:cNvSpPr>
            <a:spLocks noGrp="1" noChangeArrowheads="1"/>
          </p:cNvSpPr>
          <p:nvPr>
            <p:ph type="title"/>
          </p:nvPr>
        </p:nvSpPr>
        <p:spPr/>
        <p:txBody>
          <a:bodyPr/>
          <a:lstStyle/>
          <a:p>
            <a:r>
              <a:rPr lang="en-US"/>
              <a:t>What is an Incident?</a:t>
            </a:r>
          </a:p>
        </p:txBody>
      </p:sp>
      <p:sp>
        <p:nvSpPr>
          <p:cNvPr id="903171" name="Rectangle 3"/>
          <p:cNvSpPr>
            <a:spLocks noGrp="1" noChangeArrowheads="1"/>
          </p:cNvSpPr>
          <p:nvPr>
            <p:ph type="body" idx="1"/>
          </p:nvPr>
        </p:nvSpPr>
        <p:spPr/>
        <p:txBody>
          <a:bodyPr/>
          <a:lstStyle/>
          <a:p>
            <a:pPr>
              <a:buFontTx/>
              <a:buNone/>
            </a:pPr>
            <a:r>
              <a:rPr lang="en-US" dirty="0"/>
              <a:t>Any violation of security policy:</a:t>
            </a:r>
          </a:p>
          <a:p>
            <a:pPr lvl="1"/>
            <a:r>
              <a:rPr lang="en-US" dirty="0"/>
              <a:t>Unauthorized access of information</a:t>
            </a:r>
          </a:p>
          <a:p>
            <a:pPr lvl="1"/>
            <a:r>
              <a:rPr lang="en-US" dirty="0"/>
              <a:t>Unauthorized access to machines</a:t>
            </a:r>
          </a:p>
          <a:p>
            <a:pPr lvl="1"/>
            <a:r>
              <a:rPr lang="en-US" dirty="0"/>
              <a:t>Embezzlement</a:t>
            </a:r>
          </a:p>
          <a:p>
            <a:pPr lvl="1"/>
            <a:r>
              <a:rPr lang="en-US" dirty="0"/>
              <a:t>Virus or worm attack</a:t>
            </a:r>
          </a:p>
          <a:p>
            <a:pPr lvl="1"/>
            <a:r>
              <a:rPr lang="en-US" dirty="0"/>
              <a:t>Denial of service attacks</a:t>
            </a:r>
          </a:p>
          <a:p>
            <a:pPr lvl="1"/>
            <a:r>
              <a:rPr lang="en-US" dirty="0"/>
              <a:t>Email spam or harassment</a:t>
            </a:r>
          </a:p>
        </p:txBody>
      </p:sp>
      <p:sp>
        <p:nvSpPr>
          <p:cNvPr id="2" name="Date Placeholder 1"/>
          <p:cNvSpPr>
            <a:spLocks noGrp="1"/>
          </p:cNvSpPr>
          <p:nvPr>
            <p:ph type="dt" sz="half" idx="10"/>
          </p:nvPr>
        </p:nvSpPr>
        <p:spPr/>
        <p:txBody>
          <a:bodyPr/>
          <a:lstStyle/>
          <a:p>
            <a:fld id="{84EC2F8C-6C14-421B-9068-3FF02C912832}"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2277087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D3793DFF-3248-49F8-978D-67CB0A6CD9C5}" type="slidenum">
              <a:rPr lang="en-US"/>
              <a:pPr/>
              <a:t>26</a:t>
            </a:fld>
            <a:endParaRPr lang="en-US"/>
          </a:p>
        </p:txBody>
      </p:sp>
      <p:sp>
        <p:nvSpPr>
          <p:cNvPr id="904194" name="Rectangle 2"/>
          <p:cNvSpPr>
            <a:spLocks noGrp="1" noChangeArrowheads="1"/>
          </p:cNvSpPr>
          <p:nvPr>
            <p:ph type="title"/>
          </p:nvPr>
        </p:nvSpPr>
        <p:spPr>
          <a:xfrm>
            <a:off x="457200" y="533400"/>
            <a:ext cx="8229600" cy="762000"/>
          </a:xfrm>
        </p:spPr>
        <p:txBody>
          <a:bodyPr/>
          <a:lstStyle/>
          <a:p>
            <a:r>
              <a:rPr lang="en-US" dirty="0"/>
              <a:t>Incident Response Goals</a:t>
            </a:r>
          </a:p>
        </p:txBody>
      </p:sp>
      <p:sp>
        <p:nvSpPr>
          <p:cNvPr id="904195" name="Rectangle 3"/>
          <p:cNvSpPr>
            <a:spLocks noGrp="1" noChangeArrowheads="1"/>
          </p:cNvSpPr>
          <p:nvPr>
            <p:ph type="body" idx="1"/>
          </p:nvPr>
        </p:nvSpPr>
        <p:spPr>
          <a:xfrm>
            <a:off x="685800" y="1481328"/>
            <a:ext cx="8305800" cy="4953000"/>
          </a:xfrm>
        </p:spPr>
        <p:txBody>
          <a:bodyPr/>
          <a:lstStyle/>
          <a:p>
            <a:pPr marL="609600" indent="-609600">
              <a:buFontTx/>
              <a:buAutoNum type="arabicPeriod"/>
            </a:pPr>
            <a:r>
              <a:rPr lang="en-US" dirty="0"/>
              <a:t>Determine if a security breach occurred.</a:t>
            </a:r>
          </a:p>
          <a:p>
            <a:pPr marL="609600" indent="-609600">
              <a:buFontTx/>
              <a:buAutoNum type="arabicPeriod"/>
            </a:pPr>
            <a:r>
              <a:rPr lang="en-US" dirty="0"/>
              <a:t>Contain intrusion to prevent further damage.</a:t>
            </a:r>
          </a:p>
          <a:p>
            <a:pPr marL="609600" indent="-609600">
              <a:buFontTx/>
              <a:buAutoNum type="arabicPeriod"/>
            </a:pPr>
            <a:r>
              <a:rPr lang="en-US" dirty="0"/>
              <a:t>Recover systems and data.</a:t>
            </a:r>
          </a:p>
          <a:p>
            <a:pPr marL="609600" indent="-609600">
              <a:buFontTx/>
              <a:buAutoNum type="arabicPeriod"/>
            </a:pPr>
            <a:r>
              <a:rPr lang="en-US" dirty="0"/>
              <a:t>Prevent future intrusions of same kind.</a:t>
            </a:r>
          </a:p>
          <a:p>
            <a:pPr marL="609600" indent="-609600">
              <a:buFontTx/>
              <a:buAutoNum type="arabicPeriod"/>
            </a:pPr>
            <a:r>
              <a:rPr lang="en-US" dirty="0"/>
              <a:t>Investigate and/or prosecute intrusion.</a:t>
            </a:r>
          </a:p>
          <a:p>
            <a:pPr marL="609600" indent="-609600">
              <a:buFontTx/>
              <a:buAutoNum type="arabicPeriod"/>
            </a:pPr>
            <a:r>
              <a:rPr lang="en-US" dirty="0"/>
              <a:t>Prevent public knowledge of incident.</a:t>
            </a:r>
          </a:p>
        </p:txBody>
      </p:sp>
      <p:sp>
        <p:nvSpPr>
          <p:cNvPr id="2" name="Date Placeholder 1"/>
          <p:cNvSpPr>
            <a:spLocks noGrp="1"/>
          </p:cNvSpPr>
          <p:nvPr>
            <p:ph type="dt" sz="half" idx="10"/>
          </p:nvPr>
        </p:nvSpPr>
        <p:spPr/>
        <p:txBody>
          <a:bodyPr/>
          <a:lstStyle/>
          <a:p>
            <a:fld id="{0DD12C67-AF81-4F1D-8E3C-7D7E27B7BB36}"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105920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Monitoring and Logging (Security-focused)</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CEF4D732-06D4-4997-8605-7FDD805D8D0A}" type="datetime1">
              <a:rPr lang="en-US" smtClean="0"/>
              <a:t>6/19/2018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27</a:t>
            </a:fld>
            <a:endParaRPr lang="en-US"/>
          </a:p>
        </p:txBody>
      </p:sp>
    </p:spTree>
    <p:extLst>
      <p:ext uri="{BB962C8B-B14F-4D97-AF65-F5344CB8AC3E}">
        <p14:creationId xmlns:p14="http://schemas.microsoft.com/office/powerpoint/2010/main" val="52948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Something we do to </a:t>
            </a:r>
            <a:r>
              <a:rPr lang="en-US" b="1" i="1" dirty="0"/>
              <a:t>Services</a:t>
            </a:r>
            <a:endParaRPr lang="en-US" dirty="0"/>
          </a:p>
        </p:txBody>
      </p:sp>
      <p:sp>
        <p:nvSpPr>
          <p:cNvPr id="5" name="Text Placeholder 4"/>
          <p:cNvSpPr>
            <a:spLocks noGrp="1"/>
          </p:cNvSpPr>
          <p:nvPr>
            <p:ph type="body" idx="1"/>
          </p:nvPr>
        </p:nvSpPr>
        <p:spPr/>
        <p:txBody>
          <a:bodyPr/>
          <a:lstStyle/>
          <a:p>
            <a:r>
              <a:rPr lang="en-US" dirty="0"/>
              <a:t>Service Monitoring</a:t>
            </a:r>
          </a:p>
        </p:txBody>
      </p:sp>
      <p:sp>
        <p:nvSpPr>
          <p:cNvPr id="7" name="Text Placeholder 6"/>
          <p:cNvSpPr>
            <a:spLocks noGrp="1"/>
          </p:cNvSpPr>
          <p:nvPr>
            <p:ph type="body" sz="half" idx="3"/>
          </p:nvPr>
        </p:nvSpPr>
        <p:spPr/>
        <p:txBody>
          <a:bodyPr/>
          <a:lstStyle/>
          <a:p>
            <a:r>
              <a:rPr lang="en-US" dirty="0"/>
              <a:t>Service Logging</a:t>
            </a:r>
          </a:p>
        </p:txBody>
      </p:sp>
      <p:sp>
        <p:nvSpPr>
          <p:cNvPr id="6" name="Content Placeholder 5"/>
          <p:cNvSpPr>
            <a:spLocks noGrp="1"/>
          </p:cNvSpPr>
          <p:nvPr>
            <p:ph sz="quarter" idx="2"/>
          </p:nvPr>
        </p:nvSpPr>
        <p:spPr/>
        <p:txBody>
          <a:bodyPr/>
          <a:lstStyle/>
          <a:p>
            <a:r>
              <a:rPr lang="en-US" dirty="0"/>
              <a:t>Observing service activity in real-time</a:t>
            </a:r>
          </a:p>
          <a:p>
            <a:r>
              <a:rPr lang="en-US" dirty="0"/>
              <a:t>This is done by a computer, not a human.</a:t>
            </a:r>
          </a:p>
          <a:p>
            <a:r>
              <a:rPr lang="en-US" dirty="0"/>
              <a:t>Important events are passed on to a human (notification).</a:t>
            </a:r>
          </a:p>
          <a:p>
            <a:endParaRPr lang="en-US" dirty="0"/>
          </a:p>
        </p:txBody>
      </p:sp>
      <p:sp>
        <p:nvSpPr>
          <p:cNvPr id="8" name="Content Placeholder 7"/>
          <p:cNvSpPr>
            <a:spLocks noGrp="1"/>
          </p:cNvSpPr>
          <p:nvPr>
            <p:ph sz="quarter" idx="4"/>
          </p:nvPr>
        </p:nvSpPr>
        <p:spPr/>
        <p:txBody>
          <a:bodyPr/>
          <a:lstStyle/>
          <a:p>
            <a:r>
              <a:rPr lang="en-US" dirty="0"/>
              <a:t>Keeping a historical records of service activity </a:t>
            </a:r>
          </a:p>
          <a:p>
            <a:r>
              <a:rPr lang="en-US" dirty="0"/>
              <a:t>This data grows over time and can become quite large.</a:t>
            </a:r>
          </a:p>
          <a:p>
            <a:r>
              <a:rPr lang="en-US" dirty="0"/>
              <a:t>Only referred to when needed to troubleshoot a problem or trace down a security incident.</a:t>
            </a:r>
          </a:p>
        </p:txBody>
      </p:sp>
      <p:sp>
        <p:nvSpPr>
          <p:cNvPr id="2" name="Date Placeholder 1"/>
          <p:cNvSpPr>
            <a:spLocks noGrp="1"/>
          </p:cNvSpPr>
          <p:nvPr>
            <p:ph type="dt" sz="half" idx="10"/>
          </p:nvPr>
        </p:nvSpPr>
        <p:spPr/>
        <p:txBody>
          <a:bodyPr/>
          <a:lstStyle/>
          <a:p>
            <a:fld id="{643A20F3-5825-4535-957A-A495D7FA2570}" type="datetime1">
              <a:rPr lang="en-US" smtClean="0"/>
              <a:t>6/19/2018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28</a:t>
            </a:fld>
            <a:endParaRPr lang="en-US"/>
          </a:p>
        </p:txBody>
      </p:sp>
    </p:spTree>
    <p:extLst>
      <p:ext uri="{BB962C8B-B14F-4D97-AF65-F5344CB8AC3E}">
        <p14:creationId xmlns:p14="http://schemas.microsoft.com/office/powerpoint/2010/main" val="570237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Bother?</a:t>
            </a:r>
          </a:p>
        </p:txBody>
      </p:sp>
      <p:sp>
        <p:nvSpPr>
          <p:cNvPr id="8" name="Text Placeholder 7"/>
          <p:cNvSpPr>
            <a:spLocks noGrp="1"/>
          </p:cNvSpPr>
          <p:nvPr>
            <p:ph type="body" idx="1"/>
          </p:nvPr>
        </p:nvSpPr>
        <p:spPr/>
        <p:txBody>
          <a:bodyPr/>
          <a:lstStyle/>
          <a:p>
            <a:r>
              <a:rPr lang="en-US" dirty="0"/>
              <a:t>Why do we Monitor?</a:t>
            </a:r>
          </a:p>
        </p:txBody>
      </p:sp>
      <p:sp>
        <p:nvSpPr>
          <p:cNvPr id="9" name="Text Placeholder 8"/>
          <p:cNvSpPr>
            <a:spLocks noGrp="1"/>
          </p:cNvSpPr>
          <p:nvPr>
            <p:ph type="body" sz="half" idx="3"/>
          </p:nvPr>
        </p:nvSpPr>
        <p:spPr/>
        <p:txBody>
          <a:bodyPr/>
          <a:lstStyle/>
          <a:p>
            <a:r>
              <a:rPr lang="en-US" dirty="0"/>
              <a:t>Why do we Log?</a:t>
            </a:r>
          </a:p>
        </p:txBody>
      </p:sp>
      <p:sp>
        <p:nvSpPr>
          <p:cNvPr id="7" name="Content Placeholder 6"/>
          <p:cNvSpPr>
            <a:spLocks noGrp="1"/>
          </p:cNvSpPr>
          <p:nvPr>
            <p:ph sz="quarter" idx="2"/>
          </p:nvPr>
        </p:nvSpPr>
        <p:spPr/>
        <p:txBody>
          <a:bodyPr/>
          <a:lstStyle/>
          <a:p>
            <a:r>
              <a:rPr lang="en-US" dirty="0"/>
              <a:t>To detect / identify  security incidents.</a:t>
            </a:r>
          </a:p>
          <a:p>
            <a:r>
              <a:rPr lang="en-US" dirty="0"/>
              <a:t>To find out when someone accesses a service that is not supposed to.</a:t>
            </a:r>
          </a:p>
          <a:p>
            <a:r>
              <a:rPr lang="en-US" dirty="0"/>
              <a:t>To determine if actions need to be taken.</a:t>
            </a:r>
          </a:p>
        </p:txBody>
      </p:sp>
      <p:sp>
        <p:nvSpPr>
          <p:cNvPr id="10" name="Content Placeholder 9"/>
          <p:cNvSpPr>
            <a:spLocks noGrp="1"/>
          </p:cNvSpPr>
          <p:nvPr>
            <p:ph sz="quarter" idx="4"/>
          </p:nvPr>
        </p:nvSpPr>
        <p:spPr/>
        <p:txBody>
          <a:bodyPr/>
          <a:lstStyle/>
          <a:p>
            <a:r>
              <a:rPr lang="en-US" dirty="0"/>
              <a:t>Help to find out the extent of a security breach.</a:t>
            </a:r>
          </a:p>
          <a:p>
            <a:r>
              <a:rPr lang="en-US" dirty="0"/>
              <a:t>Help us predict security attacks.</a:t>
            </a:r>
          </a:p>
          <a:p>
            <a:r>
              <a:rPr lang="en-US" dirty="0"/>
              <a:t>Provide historical data or trends.</a:t>
            </a:r>
          </a:p>
          <a:p>
            <a:r>
              <a:rPr lang="en-US" dirty="0"/>
              <a:t>Report on suspicious activity.</a:t>
            </a:r>
          </a:p>
        </p:txBody>
      </p:sp>
      <p:sp>
        <p:nvSpPr>
          <p:cNvPr id="11" name="TextBox 10"/>
          <p:cNvSpPr txBox="1"/>
          <p:nvPr/>
        </p:nvSpPr>
        <p:spPr>
          <a:xfrm>
            <a:off x="685800" y="5715000"/>
            <a:ext cx="76962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If you’re not </a:t>
            </a:r>
            <a:r>
              <a:rPr lang="en-US" sz="2400" b="1" i="1" dirty="0"/>
              <a:t>measuring</a:t>
            </a:r>
            <a:r>
              <a:rPr lang="en-US" sz="2400" dirty="0"/>
              <a:t> it you aren’t </a:t>
            </a:r>
            <a:r>
              <a:rPr lang="en-US" sz="2400" b="1" i="1" dirty="0"/>
              <a:t>managing</a:t>
            </a:r>
            <a:r>
              <a:rPr lang="en-US" sz="2400" dirty="0"/>
              <a:t> it</a:t>
            </a:r>
          </a:p>
        </p:txBody>
      </p:sp>
      <p:sp>
        <p:nvSpPr>
          <p:cNvPr id="3" name="Date Placeholder 2"/>
          <p:cNvSpPr>
            <a:spLocks noGrp="1"/>
          </p:cNvSpPr>
          <p:nvPr>
            <p:ph type="dt" sz="half" idx="10"/>
          </p:nvPr>
        </p:nvSpPr>
        <p:spPr/>
        <p:txBody>
          <a:bodyPr/>
          <a:lstStyle/>
          <a:p>
            <a:fld id="{337AB630-81CD-42A7-AEC7-592EC0025871}" type="datetime1">
              <a:rPr lang="en-US" smtClean="0"/>
              <a:t>6/19/2018</a:t>
            </a:fld>
            <a:endParaRPr lang="en-US"/>
          </a:p>
        </p:txBody>
      </p:sp>
      <p:sp>
        <p:nvSpPr>
          <p:cNvPr id="4" name="Footer Placeholder 3"/>
          <p:cNvSpPr>
            <a:spLocks noGrp="1"/>
          </p:cNvSpPr>
          <p:nvPr>
            <p:ph type="ftr" sz="quarter" idx="11"/>
          </p:nvPr>
        </p:nvSpPr>
        <p:spPr/>
        <p:txBody>
          <a:bodyPr/>
          <a:lstStyle/>
          <a:p>
            <a:pPr algn="ctr"/>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29</a:t>
            </a:fld>
            <a:endParaRPr lang="en-US"/>
          </a:p>
        </p:txBody>
      </p:sp>
    </p:spTree>
    <p:extLst>
      <p:ext uri="{BB962C8B-B14F-4D97-AF65-F5344CB8AC3E}">
        <p14:creationId xmlns:p14="http://schemas.microsoft.com/office/powerpoint/2010/main" val="265242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overview of </a:t>
            </a:r>
            <a:br>
              <a:rPr lang="en-US" dirty="0"/>
            </a:br>
            <a:r>
              <a:rPr lang="en-US" dirty="0"/>
              <a:t>Information Security</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D48695A-BCD7-4B25-B028-62ACB0C565D5}" type="datetime1">
              <a:rPr lang="en-US" smtClean="0"/>
              <a:t>6/19/2018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1887421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How Monitoring and Logging Work</a:t>
            </a:r>
          </a:p>
        </p:txBody>
      </p:sp>
      <p:sp>
        <p:nvSpPr>
          <p:cNvPr id="10" name="Rectangle 9"/>
          <p:cNvSpPr/>
          <p:nvPr/>
        </p:nvSpPr>
        <p:spPr>
          <a:xfrm>
            <a:off x="3505200" y="1600200"/>
            <a:ext cx="4953000" cy="3733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TextBox 10"/>
          <p:cNvSpPr txBox="1"/>
          <p:nvPr/>
        </p:nvSpPr>
        <p:spPr>
          <a:xfrm>
            <a:off x="3505200" y="1600200"/>
            <a:ext cx="1146276" cy="461665"/>
          </a:xfrm>
          <a:prstGeom prst="rect">
            <a:avLst/>
          </a:prstGeom>
          <a:noFill/>
        </p:spPr>
        <p:txBody>
          <a:bodyPr wrap="none" rtlCol="0">
            <a:spAutoFit/>
          </a:bodyPr>
          <a:lstStyle/>
          <a:p>
            <a:r>
              <a:rPr lang="en-US" sz="2400" b="1" dirty="0"/>
              <a:t>Server</a:t>
            </a:r>
            <a:endParaRPr lang="en-US" b="1" dirty="0"/>
          </a:p>
        </p:txBody>
      </p:sp>
      <p:sp>
        <p:nvSpPr>
          <p:cNvPr id="14" name="Plaque 13"/>
          <p:cNvSpPr/>
          <p:nvPr/>
        </p:nvSpPr>
        <p:spPr>
          <a:xfrm>
            <a:off x="3124200" y="2209800"/>
            <a:ext cx="1600200" cy="1676400"/>
          </a:xfrm>
          <a:prstGeom prst="plaqu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15" name="Can 14"/>
          <p:cNvSpPr/>
          <p:nvPr/>
        </p:nvSpPr>
        <p:spPr>
          <a:xfrm>
            <a:off x="7239000" y="1752600"/>
            <a:ext cx="1066800" cy="152400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Log</a:t>
            </a:r>
          </a:p>
        </p:txBody>
      </p:sp>
      <p:sp>
        <p:nvSpPr>
          <p:cNvPr id="16" name="Left-Right Arrow 15"/>
          <p:cNvSpPr/>
          <p:nvPr/>
        </p:nvSpPr>
        <p:spPr>
          <a:xfrm>
            <a:off x="457200" y="2438400"/>
            <a:ext cx="2438400"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 Activity</a:t>
            </a:r>
          </a:p>
        </p:txBody>
      </p:sp>
      <p:sp>
        <p:nvSpPr>
          <p:cNvPr id="17" name="Right Arrow 16"/>
          <p:cNvSpPr/>
          <p:nvPr/>
        </p:nvSpPr>
        <p:spPr>
          <a:xfrm rot="20936947">
            <a:off x="4776694" y="2036099"/>
            <a:ext cx="223666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Info</a:t>
            </a:r>
          </a:p>
        </p:txBody>
      </p:sp>
      <p:sp>
        <p:nvSpPr>
          <p:cNvPr id="19" name="Flowchart: Alternate Process 18"/>
          <p:cNvSpPr/>
          <p:nvPr/>
        </p:nvSpPr>
        <p:spPr>
          <a:xfrm>
            <a:off x="304800" y="4343400"/>
            <a:ext cx="2133600" cy="9144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External Service Monitor</a:t>
            </a:r>
          </a:p>
        </p:txBody>
      </p:sp>
      <p:sp>
        <p:nvSpPr>
          <p:cNvPr id="20" name="Flowchart: Alternate Process 19"/>
          <p:cNvSpPr/>
          <p:nvPr/>
        </p:nvSpPr>
        <p:spPr>
          <a:xfrm>
            <a:off x="5334000" y="4191000"/>
            <a:ext cx="2133600" cy="9144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Internal Service Monitor</a:t>
            </a:r>
          </a:p>
        </p:txBody>
      </p:sp>
      <p:sp>
        <p:nvSpPr>
          <p:cNvPr id="22" name="Left-Right Arrow 21"/>
          <p:cNvSpPr/>
          <p:nvPr/>
        </p:nvSpPr>
        <p:spPr>
          <a:xfrm rot="2360339">
            <a:off x="4556778" y="3882582"/>
            <a:ext cx="794128" cy="2358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9370867">
            <a:off x="2438400" y="4038600"/>
            <a:ext cx="914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3429000" y="5486400"/>
            <a:ext cx="1066800" cy="990600"/>
          </a:xfrm>
          <a:prstGeom prst="smileyFac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Bent-Up Arrow 25"/>
          <p:cNvSpPr/>
          <p:nvPr/>
        </p:nvSpPr>
        <p:spPr>
          <a:xfrm rot="5400000">
            <a:off x="1828800" y="4953000"/>
            <a:ext cx="838200" cy="1752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ent-Up Arrow 26"/>
          <p:cNvSpPr/>
          <p:nvPr/>
        </p:nvSpPr>
        <p:spPr>
          <a:xfrm rot="5400000">
            <a:off x="5181600" y="5029200"/>
            <a:ext cx="838200" cy="1752600"/>
          </a:xfrm>
          <a:prstGeom prst="bentUpArrow">
            <a:avLst/>
          </a:prstGeom>
          <a:scene3d>
            <a:camera prst="orthographicFront">
              <a:rot lat="1080000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95800" y="5498069"/>
            <a:ext cx="1787669" cy="369332"/>
          </a:xfrm>
          <a:prstGeom prst="rect">
            <a:avLst/>
          </a:prstGeom>
          <a:noFill/>
        </p:spPr>
        <p:txBody>
          <a:bodyPr wrap="none" rtlCol="0">
            <a:spAutoFit/>
          </a:bodyPr>
          <a:lstStyle/>
          <a:p>
            <a:r>
              <a:rPr lang="en-US" b="1" dirty="0"/>
              <a:t>Security Event</a:t>
            </a:r>
          </a:p>
        </p:txBody>
      </p:sp>
      <p:sp>
        <p:nvSpPr>
          <p:cNvPr id="30" name="TextBox 29"/>
          <p:cNvSpPr txBox="1"/>
          <p:nvPr/>
        </p:nvSpPr>
        <p:spPr>
          <a:xfrm>
            <a:off x="1674341" y="5462080"/>
            <a:ext cx="1787669" cy="369332"/>
          </a:xfrm>
          <a:prstGeom prst="rect">
            <a:avLst/>
          </a:prstGeom>
          <a:noFill/>
        </p:spPr>
        <p:txBody>
          <a:bodyPr wrap="none" rtlCol="0">
            <a:spAutoFit/>
          </a:bodyPr>
          <a:lstStyle/>
          <a:p>
            <a:r>
              <a:rPr lang="en-US" b="1" dirty="0"/>
              <a:t>Security Event</a:t>
            </a:r>
          </a:p>
        </p:txBody>
      </p:sp>
      <p:sp>
        <p:nvSpPr>
          <p:cNvPr id="31" name="TextBox 30"/>
          <p:cNvSpPr txBox="1"/>
          <p:nvPr/>
        </p:nvSpPr>
        <p:spPr>
          <a:xfrm>
            <a:off x="3733800" y="6488668"/>
            <a:ext cx="503664" cy="369332"/>
          </a:xfrm>
          <a:prstGeom prst="rect">
            <a:avLst/>
          </a:prstGeom>
          <a:noFill/>
        </p:spPr>
        <p:txBody>
          <a:bodyPr wrap="none" rtlCol="0">
            <a:spAutoFit/>
          </a:bodyPr>
          <a:lstStyle/>
          <a:p>
            <a:r>
              <a:rPr lang="en-US" b="1" dirty="0"/>
              <a:t>SA</a:t>
            </a:r>
          </a:p>
        </p:txBody>
      </p:sp>
      <p:sp>
        <p:nvSpPr>
          <p:cNvPr id="2" name="Date Placeholder 1"/>
          <p:cNvSpPr>
            <a:spLocks noGrp="1"/>
          </p:cNvSpPr>
          <p:nvPr>
            <p:ph type="dt" sz="half" idx="10"/>
          </p:nvPr>
        </p:nvSpPr>
        <p:spPr/>
        <p:txBody>
          <a:bodyPr/>
          <a:lstStyle/>
          <a:p>
            <a:fld id="{DB6804A7-9313-4D5D-B773-67E3F39BEA39}" type="datetime1">
              <a:rPr lang="en-US" smtClean="0"/>
              <a:t>6/19/2018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30</a:t>
            </a:fld>
            <a:endParaRPr lang="en-US"/>
          </a:p>
        </p:txBody>
      </p:sp>
    </p:spTree>
    <p:extLst>
      <p:ext uri="{BB962C8B-B14F-4D97-AF65-F5344CB8AC3E}">
        <p14:creationId xmlns:p14="http://schemas.microsoft.com/office/powerpoint/2010/main" val="4072861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Monitor, what to Log?</a:t>
            </a:r>
          </a:p>
        </p:txBody>
      </p:sp>
      <p:sp>
        <p:nvSpPr>
          <p:cNvPr id="3" name="Content Placeholder 2"/>
          <p:cNvSpPr>
            <a:spLocks noGrp="1"/>
          </p:cNvSpPr>
          <p:nvPr>
            <p:ph sz="quarter" idx="1"/>
          </p:nvPr>
        </p:nvSpPr>
        <p:spPr/>
        <p:txBody>
          <a:bodyPr>
            <a:normAutofit/>
          </a:bodyPr>
          <a:lstStyle/>
          <a:p>
            <a:r>
              <a:rPr lang="en-US" dirty="0"/>
              <a:t>Monitor for a </a:t>
            </a:r>
            <a:r>
              <a:rPr lang="en-US" b="1" dirty="0"/>
              <a:t>condition</a:t>
            </a:r>
            <a:r>
              <a:rPr lang="en-US" dirty="0"/>
              <a:t>.</a:t>
            </a:r>
          </a:p>
          <a:p>
            <a:r>
              <a:rPr lang="en-US" dirty="0"/>
              <a:t>Send </a:t>
            </a:r>
            <a:r>
              <a:rPr lang="en-US" b="1" dirty="0"/>
              <a:t>alert</a:t>
            </a:r>
            <a:r>
              <a:rPr lang="en-US" dirty="0"/>
              <a:t> when the condition is met.</a:t>
            </a:r>
          </a:p>
          <a:p>
            <a:r>
              <a:rPr lang="en-US" dirty="0"/>
              <a:t>Log the </a:t>
            </a:r>
            <a:r>
              <a:rPr lang="en-US" b="1" dirty="0"/>
              <a:t>condition </a:t>
            </a:r>
            <a:r>
              <a:rPr lang="en-US" dirty="0"/>
              <a:t>whether it sends an alert or not.</a:t>
            </a:r>
          </a:p>
          <a:p>
            <a:pPr>
              <a:buNone/>
            </a:pPr>
            <a:endParaRPr lang="en-US" dirty="0"/>
          </a:p>
          <a:p>
            <a:pPr>
              <a:buNone/>
            </a:pPr>
            <a:r>
              <a:rPr lang="en-US" dirty="0"/>
              <a:t>Examples: </a:t>
            </a:r>
            <a:r>
              <a:rPr lang="en-US" b="1" dirty="0"/>
              <a:t>(Why would you monitor/log these?)</a:t>
            </a:r>
            <a:endParaRPr lang="en-US" dirty="0"/>
          </a:p>
          <a:p>
            <a:r>
              <a:rPr lang="en-US" dirty="0"/>
              <a:t>User accesses financial database that is not a member of that department.</a:t>
            </a:r>
          </a:p>
          <a:p>
            <a:r>
              <a:rPr lang="en-US" dirty="0"/>
              <a:t>User attempts to login 50 times in 2 minutes.</a:t>
            </a:r>
          </a:p>
          <a:p>
            <a:r>
              <a:rPr lang="en-US" dirty="0"/>
              <a:t>User logs in from IP addresses originating from multiple countries (in a short time span)</a:t>
            </a:r>
          </a:p>
          <a:p>
            <a:r>
              <a:rPr lang="en-US" dirty="0"/>
              <a:t>Unusually high traffic to a service from multiple locations.</a:t>
            </a:r>
          </a:p>
        </p:txBody>
      </p:sp>
      <p:sp>
        <p:nvSpPr>
          <p:cNvPr id="4" name="Date Placeholder 3"/>
          <p:cNvSpPr>
            <a:spLocks noGrp="1"/>
          </p:cNvSpPr>
          <p:nvPr>
            <p:ph type="dt" sz="half" idx="10"/>
          </p:nvPr>
        </p:nvSpPr>
        <p:spPr/>
        <p:txBody>
          <a:bodyPr/>
          <a:lstStyle/>
          <a:p>
            <a:fld id="{833F7716-018A-42FB-B6A7-42AEE65E5BD6}"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31</a:t>
            </a:fld>
            <a:endParaRPr lang="en-US" dirty="0"/>
          </a:p>
        </p:txBody>
      </p:sp>
    </p:spTree>
    <p:extLst>
      <p:ext uri="{BB962C8B-B14F-4D97-AF65-F5344CB8AC3E}">
        <p14:creationId xmlns:p14="http://schemas.microsoft.com/office/powerpoint/2010/main" val="86515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Security Monitoring</a:t>
            </a:r>
          </a:p>
        </p:txBody>
      </p:sp>
      <p:sp>
        <p:nvSpPr>
          <p:cNvPr id="3" name="Content Placeholder 2"/>
          <p:cNvSpPr>
            <a:spLocks noGrp="1"/>
          </p:cNvSpPr>
          <p:nvPr>
            <p:ph sz="quarter" idx="1"/>
          </p:nvPr>
        </p:nvSpPr>
        <p:spPr/>
        <p:txBody>
          <a:bodyPr>
            <a:normAutofit/>
          </a:bodyPr>
          <a:lstStyle/>
          <a:p>
            <a:r>
              <a:rPr lang="en-US" dirty="0"/>
              <a:t>Normal</a:t>
            </a:r>
          </a:p>
          <a:p>
            <a:pPr lvl="1"/>
            <a:r>
              <a:rPr lang="en-US" b="1" dirty="0"/>
              <a:t>Normal: </a:t>
            </a:r>
            <a:r>
              <a:rPr lang="en-US" dirty="0"/>
              <a:t> When a security incident occurs, you send an alert.</a:t>
            </a:r>
          </a:p>
          <a:p>
            <a:r>
              <a:rPr lang="en-US" dirty="0"/>
              <a:t>Proactive Monitoring</a:t>
            </a:r>
          </a:p>
          <a:p>
            <a:pPr lvl="1"/>
            <a:r>
              <a:rPr lang="en-US" b="1" dirty="0"/>
              <a:t>Proactive: </a:t>
            </a:r>
            <a:r>
              <a:rPr lang="en-US" dirty="0"/>
              <a:t> When a user has attempted to login multiple times, send an alert and disable their account for 10 minutes.</a:t>
            </a:r>
          </a:p>
          <a:p>
            <a:r>
              <a:rPr lang="en-US" dirty="0"/>
              <a:t>Automated Responses</a:t>
            </a:r>
          </a:p>
          <a:p>
            <a:pPr lvl="1"/>
            <a:r>
              <a:rPr lang="en-US" b="1" dirty="0"/>
              <a:t>Normal: </a:t>
            </a:r>
            <a:r>
              <a:rPr lang="en-US" dirty="0"/>
              <a:t> When an incident occurs, you send an alert.</a:t>
            </a:r>
          </a:p>
          <a:p>
            <a:pPr lvl="1"/>
            <a:r>
              <a:rPr lang="en-US" b="1" dirty="0"/>
              <a:t>Automated: </a:t>
            </a:r>
            <a:r>
              <a:rPr lang="en-US" dirty="0"/>
              <a:t> When the user has had multiple failed login attempts, disable their account for 10 minutes and send the user and the admins an alert.  If this reoccurs, disable the account until further investigation by a human.</a:t>
            </a:r>
          </a:p>
        </p:txBody>
      </p:sp>
      <p:sp>
        <p:nvSpPr>
          <p:cNvPr id="4" name="Date Placeholder 3"/>
          <p:cNvSpPr>
            <a:spLocks noGrp="1"/>
          </p:cNvSpPr>
          <p:nvPr>
            <p:ph type="dt" sz="half" idx="10"/>
          </p:nvPr>
        </p:nvSpPr>
        <p:spPr/>
        <p:txBody>
          <a:bodyPr/>
          <a:lstStyle/>
          <a:p>
            <a:fld id="{E4843373-6688-4C68-8A82-3DEC01B50106}"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32</a:t>
            </a:fld>
            <a:endParaRPr lang="en-US" dirty="0"/>
          </a:p>
        </p:txBody>
      </p:sp>
    </p:spTree>
    <p:extLst>
      <p:ext uri="{BB962C8B-B14F-4D97-AF65-F5344CB8AC3E}">
        <p14:creationId xmlns:p14="http://schemas.microsoft.com/office/powerpoint/2010/main" val="1909059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normAutofit/>
          </a:bodyPr>
          <a:lstStyle/>
          <a:p>
            <a:r>
              <a:rPr lang="en-US" dirty="0"/>
              <a:t>Security fail (from an actual website):</a:t>
            </a:r>
          </a:p>
          <a:p>
            <a:r>
              <a:rPr lang="en-US" dirty="0"/>
              <a:t>In addition to your password, please set a passphrase:</a:t>
            </a:r>
            <a:br>
              <a:rPr lang="en-US" dirty="0"/>
            </a:br>
            <a:r>
              <a:rPr lang="en-US" dirty="0"/>
              <a:t>What is your preferred internet password?</a:t>
            </a:r>
          </a:p>
        </p:txBody>
      </p:sp>
      <p:sp>
        <p:nvSpPr>
          <p:cNvPr id="2" name="Date Placeholder 1"/>
          <p:cNvSpPr>
            <a:spLocks noGrp="1"/>
          </p:cNvSpPr>
          <p:nvPr>
            <p:ph type="dt" sz="half" idx="10"/>
          </p:nvPr>
        </p:nvSpPr>
        <p:spPr/>
        <p:txBody>
          <a:bodyPr/>
          <a:lstStyle/>
          <a:p>
            <a:fld id="{D4F90C75-130E-4C13-9D94-4634E82A56C8}" type="datetime1">
              <a:rPr lang="en-US" smtClean="0"/>
              <a:t>6/19/2018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33</a:t>
            </a:fld>
            <a:endParaRPr lang="en-US"/>
          </a:p>
        </p:txBody>
      </p:sp>
    </p:spTree>
    <p:extLst>
      <p:ext uri="{BB962C8B-B14F-4D97-AF65-F5344CB8AC3E}">
        <p14:creationId xmlns:p14="http://schemas.microsoft.com/office/powerpoint/2010/main" val="125450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normAutofit fontScale="90000"/>
          </a:bodyPr>
          <a:lstStyle/>
          <a:p>
            <a:r>
              <a:rPr lang="en-US" dirty="0"/>
              <a:t>Security is the relationship among</a:t>
            </a:r>
          </a:p>
        </p:txBody>
      </p:sp>
      <p:graphicFrame>
        <p:nvGraphicFramePr>
          <p:cNvPr id="6" name="Diagram 5"/>
          <p:cNvGraphicFramePr/>
          <p:nvPr/>
        </p:nvGraphicFramePr>
        <p:xfrm>
          <a:off x="533400" y="12192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ular Callout 7"/>
          <p:cNvSpPr/>
          <p:nvPr/>
        </p:nvSpPr>
        <p:spPr>
          <a:xfrm>
            <a:off x="6553200" y="1447800"/>
            <a:ext cx="2209800" cy="1066800"/>
          </a:xfrm>
          <a:prstGeom prst="wedgeRoundRectCallout">
            <a:avLst>
              <a:gd name="adj1" fmla="val -89041"/>
              <a:gd name="adj2" fmla="val 3424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you’re trying to secure</a:t>
            </a:r>
          </a:p>
        </p:txBody>
      </p:sp>
      <p:sp>
        <p:nvSpPr>
          <p:cNvPr id="9" name="Rounded Rectangular Callout 8"/>
          <p:cNvSpPr/>
          <p:nvPr/>
        </p:nvSpPr>
        <p:spPr>
          <a:xfrm>
            <a:off x="6629400" y="5334000"/>
            <a:ext cx="2209800" cy="1066800"/>
          </a:xfrm>
          <a:prstGeom prst="wedgeRoundRectCallout">
            <a:avLst>
              <a:gd name="adj1" fmla="val -70398"/>
              <a:gd name="adj2" fmla="val -542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weaknesses</a:t>
            </a:r>
          </a:p>
        </p:txBody>
      </p:sp>
      <p:sp>
        <p:nvSpPr>
          <p:cNvPr id="10" name="Rounded Rectangular Callout 9"/>
          <p:cNvSpPr/>
          <p:nvPr/>
        </p:nvSpPr>
        <p:spPr>
          <a:xfrm>
            <a:off x="228600" y="3048000"/>
            <a:ext cx="2209800" cy="1066800"/>
          </a:xfrm>
          <a:prstGeom prst="wedgeRoundRectCallout">
            <a:avLst>
              <a:gd name="adj1" fmla="val 59652"/>
              <a:gd name="adj2" fmla="val 841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you’re securing from</a:t>
            </a:r>
          </a:p>
        </p:txBody>
      </p:sp>
      <p:sp>
        <p:nvSpPr>
          <p:cNvPr id="2" name="Date Placeholder 1"/>
          <p:cNvSpPr>
            <a:spLocks noGrp="1"/>
          </p:cNvSpPr>
          <p:nvPr>
            <p:ph type="dt" sz="half" idx="10"/>
          </p:nvPr>
        </p:nvSpPr>
        <p:spPr/>
        <p:txBody>
          <a:bodyPr/>
          <a:lstStyle/>
          <a:p>
            <a:fld id="{7E70D4A4-7F65-4EE5-83B0-2445E2FDEC16}" type="datetime1">
              <a:rPr lang="en-US" smtClean="0"/>
              <a:t>6/19/2018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4</a:t>
            </a:fld>
            <a:endParaRPr lang="en-US"/>
          </a:p>
        </p:txBody>
      </p:sp>
    </p:spTree>
    <p:extLst>
      <p:ext uri="{BB962C8B-B14F-4D97-AF65-F5344CB8AC3E}">
        <p14:creationId xmlns:p14="http://schemas.microsoft.com/office/powerpoint/2010/main" val="407802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normAutofit/>
          </a:bodyPr>
          <a:lstStyle/>
          <a:p>
            <a:r>
              <a:rPr lang="en-US" dirty="0"/>
              <a:t>Assets</a:t>
            </a:r>
          </a:p>
        </p:txBody>
      </p:sp>
      <p:sp>
        <p:nvSpPr>
          <p:cNvPr id="851971" name="Rectangle 3"/>
          <p:cNvSpPr>
            <a:spLocks noGrp="1" noChangeArrowheads="1"/>
          </p:cNvSpPr>
          <p:nvPr>
            <p:ph type="body" idx="1"/>
          </p:nvPr>
        </p:nvSpPr>
        <p:spPr/>
        <p:txBody>
          <a:bodyPr/>
          <a:lstStyle/>
          <a:p>
            <a:pPr marL="609600" indent="-609600"/>
            <a:r>
              <a:rPr lang="en-US" dirty="0"/>
              <a:t>The user’s </a:t>
            </a:r>
            <a:r>
              <a:rPr lang="en-US" b="1" dirty="0"/>
              <a:t>identity</a:t>
            </a:r>
            <a:r>
              <a:rPr lang="en-US" dirty="0"/>
              <a:t> – login account </a:t>
            </a:r>
          </a:p>
          <a:p>
            <a:pPr marL="609600" indent="-609600"/>
            <a:r>
              <a:rPr lang="en-US" dirty="0"/>
              <a:t>Network </a:t>
            </a:r>
            <a:r>
              <a:rPr lang="en-US" b="1" dirty="0"/>
              <a:t>bandwidth</a:t>
            </a:r>
            <a:r>
              <a:rPr lang="en-US" dirty="0"/>
              <a:t> – denial of service, </a:t>
            </a:r>
            <a:r>
              <a:rPr lang="en-US" dirty="0" err="1"/>
              <a:t>bot</a:t>
            </a:r>
            <a:r>
              <a:rPr lang="en-US" dirty="0"/>
              <a:t>-nets</a:t>
            </a:r>
          </a:p>
          <a:p>
            <a:pPr marL="609600" indent="-609600"/>
            <a:r>
              <a:rPr lang="en-US" b="1" dirty="0"/>
              <a:t>Storage </a:t>
            </a:r>
            <a:r>
              <a:rPr lang="en-US" dirty="0"/>
              <a:t>/ Disk space - </a:t>
            </a:r>
            <a:r>
              <a:rPr lang="en-US" dirty="0" err="1"/>
              <a:t>warez</a:t>
            </a:r>
            <a:endParaRPr lang="en-US" dirty="0"/>
          </a:p>
          <a:p>
            <a:pPr marL="609600" indent="-609600"/>
            <a:r>
              <a:rPr lang="en-US" b="1" dirty="0"/>
              <a:t>Data </a:t>
            </a:r>
            <a:r>
              <a:rPr lang="en-US" dirty="0"/>
              <a:t>– the most important asset of them all</a:t>
            </a:r>
          </a:p>
          <a:p>
            <a:pPr marL="609600" indent="-609600"/>
            <a:r>
              <a:rPr lang="en-US" b="1" dirty="0"/>
              <a:t>Reputation</a:t>
            </a:r>
            <a:r>
              <a:rPr lang="en-US" dirty="0"/>
              <a:t> – one incident can ruin a reputation.</a:t>
            </a:r>
          </a:p>
        </p:txBody>
      </p:sp>
      <p:sp>
        <p:nvSpPr>
          <p:cNvPr id="2" name="Date Placeholder 1"/>
          <p:cNvSpPr>
            <a:spLocks noGrp="1"/>
          </p:cNvSpPr>
          <p:nvPr>
            <p:ph type="dt" sz="half" idx="10"/>
          </p:nvPr>
        </p:nvSpPr>
        <p:spPr/>
        <p:txBody>
          <a:bodyPr/>
          <a:lstStyle/>
          <a:p>
            <a:fld id="{D9A42282-0D01-4BE5-AA34-7B1F424DAC8B}"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31602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r>
              <a:rPr lang="en-US"/>
              <a:t>Vulnerabilities</a:t>
            </a:r>
          </a:p>
        </p:txBody>
      </p:sp>
      <p:sp>
        <p:nvSpPr>
          <p:cNvPr id="856067" name="Rectangle 3"/>
          <p:cNvSpPr>
            <a:spLocks noGrp="1" noChangeArrowheads="1"/>
          </p:cNvSpPr>
          <p:nvPr>
            <p:ph type="body" idx="1"/>
          </p:nvPr>
        </p:nvSpPr>
        <p:spPr/>
        <p:txBody>
          <a:bodyPr/>
          <a:lstStyle/>
          <a:p>
            <a:pPr marL="609600" indent="-609600"/>
            <a:r>
              <a:rPr lang="en-US" dirty="0"/>
              <a:t>Bad default, or weak passwords passwords.</a:t>
            </a:r>
          </a:p>
          <a:p>
            <a:pPr marL="609600" indent="-609600"/>
            <a:r>
              <a:rPr lang="en-US" dirty="0"/>
              <a:t>Unused services with open ports.</a:t>
            </a:r>
          </a:p>
          <a:p>
            <a:pPr marL="609600" indent="-609600"/>
            <a:r>
              <a:rPr lang="en-US" dirty="0"/>
              <a:t>Un-patched software vulnerabilities.</a:t>
            </a:r>
          </a:p>
          <a:p>
            <a:pPr marL="609600" indent="-609600"/>
            <a:r>
              <a:rPr lang="en-US" dirty="0"/>
              <a:t>Transmitting data in clear text.</a:t>
            </a:r>
          </a:p>
          <a:p>
            <a:pPr marL="609600" indent="-609600"/>
            <a:r>
              <a:rPr lang="en-US" dirty="0"/>
              <a:t>Open networks</a:t>
            </a:r>
          </a:p>
          <a:p>
            <a:pPr marL="609600" indent="-609600"/>
            <a:r>
              <a:rPr lang="en-US" dirty="0"/>
              <a:t>Physical access to systems.</a:t>
            </a:r>
          </a:p>
          <a:p>
            <a:pPr marL="609600" indent="-609600"/>
            <a:r>
              <a:rPr lang="en-US" dirty="0"/>
              <a:t>The users themselves</a:t>
            </a:r>
          </a:p>
        </p:txBody>
      </p:sp>
      <p:sp>
        <p:nvSpPr>
          <p:cNvPr id="2" name="Date Placeholder 1"/>
          <p:cNvSpPr>
            <a:spLocks noGrp="1"/>
          </p:cNvSpPr>
          <p:nvPr>
            <p:ph type="dt" sz="half" idx="10"/>
          </p:nvPr>
        </p:nvSpPr>
        <p:spPr/>
        <p:txBody>
          <a:bodyPr/>
          <a:lstStyle/>
          <a:p>
            <a:fld id="{7CBCD678-8DEA-431F-B24C-4B02A39717F3}"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74082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 Social Engineering</a:t>
            </a:r>
          </a:p>
        </p:txBody>
      </p:sp>
      <p:sp>
        <p:nvSpPr>
          <p:cNvPr id="3" name="Content Placeholder 2"/>
          <p:cNvSpPr>
            <a:spLocks noGrp="1"/>
          </p:cNvSpPr>
          <p:nvPr>
            <p:ph sz="quarter" idx="1"/>
          </p:nvPr>
        </p:nvSpPr>
        <p:spPr/>
        <p:txBody>
          <a:bodyPr/>
          <a:lstStyle/>
          <a:p>
            <a:r>
              <a:rPr lang="en-US" dirty="0"/>
              <a:t>The human element of security</a:t>
            </a:r>
          </a:p>
          <a:p>
            <a:r>
              <a:rPr lang="en-US" dirty="0"/>
              <a:t>Users are the weakest link</a:t>
            </a:r>
          </a:p>
          <a:p>
            <a:r>
              <a:rPr lang="en-US" dirty="0"/>
              <a:t>Preys on people’s inherent trust in others</a:t>
            </a:r>
          </a:p>
          <a:p>
            <a:endParaRPr lang="en-US" dirty="0"/>
          </a:p>
          <a:p>
            <a:r>
              <a:rPr lang="en-US" dirty="0"/>
              <a:t>Kevin </a:t>
            </a:r>
            <a:r>
              <a:rPr lang="en-US" dirty="0" err="1"/>
              <a:t>Mitnick</a:t>
            </a:r>
            <a:r>
              <a:rPr lang="en-US" dirty="0"/>
              <a:t>  - Famous Hacker</a:t>
            </a:r>
          </a:p>
          <a:p>
            <a:pPr lvl="1"/>
            <a:r>
              <a:rPr lang="en-US" dirty="0"/>
              <a:t>Author of “The Art of Deception” and “No Tech Hacking”</a:t>
            </a:r>
          </a:p>
          <a:p>
            <a:pPr lvl="1"/>
            <a:r>
              <a:rPr lang="en-US" dirty="0"/>
              <a:t>One of his many social engineering stories</a:t>
            </a:r>
          </a:p>
          <a:p>
            <a:pPr lvl="1"/>
            <a:r>
              <a:rPr lang="en-US" dirty="0">
                <a:hlinkClick r:id="rId3"/>
              </a:rPr>
              <a:t>http://www.youtube.com/watch?v=8L76gTaReeg</a:t>
            </a:r>
            <a:r>
              <a:rPr lang="en-US" dirty="0"/>
              <a:t> </a:t>
            </a:r>
          </a:p>
          <a:p>
            <a:endParaRPr lang="en-US" dirty="0"/>
          </a:p>
        </p:txBody>
      </p:sp>
      <p:sp>
        <p:nvSpPr>
          <p:cNvPr id="4" name="Date Placeholder 3"/>
          <p:cNvSpPr>
            <a:spLocks noGrp="1"/>
          </p:cNvSpPr>
          <p:nvPr>
            <p:ph type="dt" sz="half" idx="10"/>
          </p:nvPr>
        </p:nvSpPr>
        <p:spPr/>
        <p:txBody>
          <a:bodyPr/>
          <a:lstStyle/>
          <a:p>
            <a:fld id="{66184960-3580-4F06-B609-8A8BC3A6ACBF}"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20514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 Pass the Hash</a:t>
            </a:r>
          </a:p>
        </p:txBody>
      </p:sp>
      <p:sp>
        <p:nvSpPr>
          <p:cNvPr id="3" name="Content Placeholder 2"/>
          <p:cNvSpPr>
            <a:spLocks noGrp="1"/>
          </p:cNvSpPr>
          <p:nvPr>
            <p:ph idx="1"/>
          </p:nvPr>
        </p:nvSpPr>
        <p:spPr/>
        <p:txBody>
          <a:bodyPr/>
          <a:lstStyle/>
          <a:p>
            <a:r>
              <a:rPr lang="en-US" dirty="0"/>
              <a:t>Hacking technique that allows an attacker to authenticate to a remote server/service by using the underlying NTLM hash of a user's password, instead of requiring the associated plain text password as is normally the case.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4953000" cy="3050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C8E0FB93-5CA1-47BA-AC09-3D5F552D98F6}" type="datetime1">
              <a:rPr lang="en-US" smtClean="0"/>
              <a:t>6/19/2018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373249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t>Threats</a:t>
            </a:r>
          </a:p>
        </p:txBody>
      </p:sp>
      <p:sp>
        <p:nvSpPr>
          <p:cNvPr id="855043" name="Rectangle 3"/>
          <p:cNvSpPr>
            <a:spLocks noGrp="1" noChangeArrowheads="1"/>
          </p:cNvSpPr>
          <p:nvPr>
            <p:ph type="body" idx="1"/>
          </p:nvPr>
        </p:nvSpPr>
        <p:spPr/>
        <p:txBody>
          <a:bodyPr/>
          <a:lstStyle/>
          <a:p>
            <a:pPr>
              <a:lnSpc>
                <a:spcPct val="90000"/>
              </a:lnSpc>
            </a:pPr>
            <a:r>
              <a:rPr lang="en-US" sz="2800" dirty="0"/>
              <a:t>Financial motives</a:t>
            </a:r>
          </a:p>
          <a:p>
            <a:pPr lvl="1">
              <a:lnSpc>
                <a:spcPct val="90000"/>
              </a:lnSpc>
              <a:buFontTx/>
              <a:buNone/>
            </a:pPr>
            <a:r>
              <a:rPr lang="en-US" sz="2400" dirty="0"/>
              <a:t>Identity theft</a:t>
            </a:r>
          </a:p>
          <a:p>
            <a:pPr lvl="1">
              <a:lnSpc>
                <a:spcPct val="90000"/>
              </a:lnSpc>
              <a:buFontTx/>
              <a:buNone/>
            </a:pPr>
            <a:r>
              <a:rPr lang="en-US" sz="2400" dirty="0"/>
              <a:t>Phishing</a:t>
            </a:r>
          </a:p>
          <a:p>
            <a:pPr lvl="1">
              <a:lnSpc>
                <a:spcPct val="90000"/>
              </a:lnSpc>
              <a:buFontTx/>
              <a:buNone/>
            </a:pPr>
            <a:r>
              <a:rPr lang="en-US" sz="2400" dirty="0"/>
              <a:t>Spam</a:t>
            </a:r>
          </a:p>
          <a:p>
            <a:pPr lvl="1">
              <a:lnSpc>
                <a:spcPct val="90000"/>
              </a:lnSpc>
              <a:buFontTx/>
              <a:buNone/>
            </a:pPr>
            <a:r>
              <a:rPr lang="en-US" sz="2400" dirty="0"/>
              <a:t>Extortion</a:t>
            </a:r>
          </a:p>
          <a:p>
            <a:pPr lvl="1">
              <a:lnSpc>
                <a:spcPct val="90000"/>
              </a:lnSpc>
              <a:buFontTx/>
              <a:buNone/>
            </a:pPr>
            <a:r>
              <a:rPr lang="en-US" sz="2400" dirty="0" err="1"/>
              <a:t>Botnets</a:t>
            </a:r>
            <a:endParaRPr lang="en-US" sz="2400" dirty="0"/>
          </a:p>
          <a:p>
            <a:pPr>
              <a:lnSpc>
                <a:spcPct val="90000"/>
              </a:lnSpc>
            </a:pPr>
            <a:r>
              <a:rPr lang="en-US" sz="2800" dirty="0"/>
              <a:t>Political motives</a:t>
            </a:r>
          </a:p>
          <a:p>
            <a:pPr lvl="1">
              <a:lnSpc>
                <a:spcPct val="90000"/>
              </a:lnSpc>
              <a:buFontTx/>
              <a:buNone/>
            </a:pPr>
            <a:r>
              <a:rPr lang="en-US" sz="2400" dirty="0"/>
              <a:t>Danish sites hacked after Mohammed cartoons.</a:t>
            </a:r>
          </a:p>
          <a:p>
            <a:pPr>
              <a:lnSpc>
                <a:spcPct val="90000"/>
              </a:lnSpc>
            </a:pPr>
            <a:r>
              <a:rPr lang="en-US" sz="2800" dirty="0"/>
              <a:t>Personal motives</a:t>
            </a:r>
          </a:p>
          <a:p>
            <a:pPr lvl="1">
              <a:lnSpc>
                <a:spcPct val="90000"/>
              </a:lnSpc>
              <a:buFontTx/>
              <a:buNone/>
            </a:pPr>
            <a:r>
              <a:rPr lang="en-US" sz="2400" dirty="0"/>
              <a:t>Just for fun.</a:t>
            </a:r>
          </a:p>
          <a:p>
            <a:pPr lvl="1">
              <a:lnSpc>
                <a:spcPct val="90000"/>
              </a:lnSpc>
              <a:buFontTx/>
              <a:buNone/>
            </a:pPr>
            <a:r>
              <a:rPr lang="en-US" sz="2400" dirty="0"/>
              <a:t>Insider revenge.</a:t>
            </a:r>
          </a:p>
        </p:txBody>
      </p:sp>
      <p:sp>
        <p:nvSpPr>
          <p:cNvPr id="2" name="Date Placeholder 1"/>
          <p:cNvSpPr>
            <a:spLocks noGrp="1"/>
          </p:cNvSpPr>
          <p:nvPr>
            <p:ph type="dt" sz="half" idx="10"/>
          </p:nvPr>
        </p:nvSpPr>
        <p:spPr/>
        <p:txBody>
          <a:bodyPr/>
          <a:lstStyle/>
          <a:p>
            <a:fld id="{D10FABB2-0EDD-4F94-8DB1-651EC22E21EA}" type="datetime1">
              <a:rPr lang="en-US" smtClean="0"/>
              <a:t>6/19/2018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1468989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3CA6T5SJM37K-4-1633</_dlc_DocId>
    <_dlc_DocIdUrl xmlns="bcb7aec3-7c55-4f53-b860-67c1306cd9a6">
      <Url>https://mydrive.syr.edu/my/tajorgen/_layouts/15/DocIdRedir.aspx?ID=3CA6T5SJM37K-4-1633</Url>
      <Description>3CA6T5SJM37K-4-1633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F278929-36DF-49B6-BA68-940D0E554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D0657F-6A20-4233-9693-E7417622BAE2}">
  <ds:schemaRefs>
    <ds:schemaRef ds:uri="http://schemas.microsoft.com/sharepoint/v3/contenttype/forms"/>
  </ds:schemaRefs>
</ds:datastoreItem>
</file>

<file path=customXml/itemProps3.xml><?xml version="1.0" encoding="utf-8"?>
<ds:datastoreItem xmlns:ds="http://schemas.openxmlformats.org/officeDocument/2006/customXml" ds:itemID="{F9D7A46E-94AA-4182-A1CC-8AFC48299CCC}">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bcb7aec3-7c55-4f53-b860-67c1306cd9a6"/>
    <ds:schemaRef ds:uri="http://www.w3.org/XML/1998/namespace"/>
  </ds:schemaRefs>
</ds:datastoreItem>
</file>

<file path=customXml/itemProps4.xml><?xml version="1.0" encoding="utf-8"?>
<ds:datastoreItem xmlns:ds="http://schemas.openxmlformats.org/officeDocument/2006/customXml" ds:itemID="{50BCF3A3-9191-4674-8127-8BB0F61CC6F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152</TotalTime>
  <Words>1810</Words>
  <Application>Microsoft Office PowerPoint</Application>
  <PresentationFormat>On-screen Show (4:3)</PresentationFormat>
  <Paragraphs>398</Paragraphs>
  <Slides>33</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Clarity</vt:lpstr>
      <vt:lpstr>IST346:</vt:lpstr>
      <vt:lpstr>Today’s Agenda</vt:lpstr>
      <vt:lpstr>An overview of  Information Security</vt:lpstr>
      <vt:lpstr>Security is the relationship among</vt:lpstr>
      <vt:lpstr>Assets</vt:lpstr>
      <vt:lpstr>Vulnerabilities</vt:lpstr>
      <vt:lpstr>Vulnerabilities - Social Engineering</vt:lpstr>
      <vt:lpstr>Vulnerabilities - Pass the Hash</vt:lpstr>
      <vt:lpstr>Threats</vt:lpstr>
      <vt:lpstr>Goals of Security:</vt:lpstr>
      <vt:lpstr>Can you beat “them”?</vt:lpstr>
      <vt:lpstr>Reducing Risks</vt:lpstr>
      <vt:lpstr>What we can do?</vt:lpstr>
      <vt:lpstr>OS / Server Hardening</vt:lpstr>
      <vt:lpstr>Reducing/Removing Elevated credentials </vt:lpstr>
      <vt:lpstr>Credential &amp; Password Management</vt:lpstr>
      <vt:lpstr>Encryption – what is this?</vt:lpstr>
      <vt:lpstr>Encryption - SSL</vt:lpstr>
      <vt:lpstr>SSL – how it works on the web</vt:lpstr>
      <vt:lpstr>Defenses</vt:lpstr>
      <vt:lpstr>Two-Factor Authentication</vt:lpstr>
      <vt:lpstr>Considering the pivot Points </vt:lpstr>
      <vt:lpstr>Security Policy /  Incident Reporting</vt:lpstr>
      <vt:lpstr>Security Policies</vt:lpstr>
      <vt:lpstr>What is an Incident?</vt:lpstr>
      <vt:lpstr>Incident Response Goals</vt:lpstr>
      <vt:lpstr>Monitoring and Logging (Security-focused)</vt:lpstr>
      <vt:lpstr>Something we do to Services</vt:lpstr>
      <vt:lpstr>Why Bother?</vt:lpstr>
      <vt:lpstr>How Monitoring and Logging Work</vt:lpstr>
      <vt:lpstr>What to Monitor, what to Log?</vt:lpstr>
      <vt:lpstr>Better Security Monitoring</vt:lpstr>
      <vt:lpstr>Questions?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Michael Fudge</cp:lastModifiedBy>
  <cp:revision>17</cp:revision>
  <dcterms:created xsi:type="dcterms:W3CDTF">2013-01-14T21:20:10Z</dcterms:created>
  <dcterms:modified xsi:type="dcterms:W3CDTF">2018-06-19T11:43:23Z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0921f567-463f-4b10-ac16-3255d5a3984f</vt:lpwstr>
  </property>
</Properties>
</file>