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23"/>
  </p:notesMasterIdLst>
  <p:sldIdLst>
    <p:sldId id="259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71300" autoAdjust="0"/>
  </p:normalViewPr>
  <p:slideViewPr>
    <p:cSldViewPr>
      <p:cViewPr varScale="1">
        <p:scale>
          <a:sx n="115" d="100"/>
          <a:sy n="115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Theory to Practice Ratio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Theory 55%</c:v>
                </c:pt>
                <c:pt idx="1">
                  <c:v>Practice 45%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E8-471B-A1E8-35A283F29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EC47-AB48-4793-B51D-87535C691A26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AE9F-B079-428B-A10F-27DB3B9B713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C847-E481-4E31-8CF5-9F4E767B3D2B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5751-1D05-4A20-A882-C4B37F6C189D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012-12AE-4A0E-A371-B3AF71C546C5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ADAC-AFFA-41E9-8953-55BE8114C233}" type="datetime1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7649-159E-440F-A8BF-E4AB8BF899D8}" type="datetime1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693D-90BB-4F74-B0D2-C53F859F2EE8}" type="datetime1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60141-6DCA-42F5-8085-D5885731A10D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29EE7-F61B-4E6E-9E9E-2F89444C2E52}" type="datetime1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3AC6DB-72EA-4359-80D4-67D8BE0E6F2A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st346.syr.edu/" TargetMode="External"/><Relationship Id="rId2" Type="http://schemas.openxmlformats.org/officeDocument/2006/relationships/hyperlink" Target="http://blackboard.syr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ckboard.syr.edu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46661"/>
              </p:ext>
            </p:extLst>
          </p:nvPr>
        </p:nvGraphicFramePr>
        <p:xfrm>
          <a:off x="464127" y="4347072"/>
          <a:ext cx="8229600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Our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Teaching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Course: </a:t>
                      </a:r>
                      <a:r>
                        <a:rPr lang="en-US" sz="1800" dirty="0" smtClean="0">
                          <a:hlinkClick r:id="rId2"/>
                        </a:rPr>
                        <a:t>http://blackboard.syr.edu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Labs: </a:t>
                      </a:r>
                      <a:r>
                        <a:rPr lang="en-US" sz="1800" dirty="0" smtClean="0">
                          <a:hlinkClick r:id="rId3"/>
                        </a:rPr>
                        <a:t>http://ist346.syr.edu</a:t>
                      </a:r>
                      <a:endParaRPr lang="en-US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Contact information on Blackboard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</a:t>
            </a:r>
            <a:r>
              <a:rPr lang="en-US" dirty="0"/>
              <a:t>Info Tech Management &amp; Administration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51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IST346 – Information Technology, Management, and Administration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1553348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 Jorgensen</a:t>
            </a:r>
          </a:p>
          <a:p>
            <a:pPr marL="457200" indent="-457200">
              <a:buAutoNum type="alphaLcPeriod" startAt="5"/>
            </a:pPr>
            <a:r>
              <a:rPr lang="en-US" sz="2400" dirty="0" smtClean="0"/>
              <a:t>tajorgen@syr.edu</a:t>
            </a:r>
          </a:p>
          <a:p>
            <a:pPr marL="457200" indent="-457200"/>
            <a:r>
              <a:rPr lang="en-US" sz="2400" dirty="0" smtClean="0"/>
              <a:t>t. 	315-280-8465</a:t>
            </a:r>
          </a:p>
          <a:p>
            <a:pPr marL="457200" indent="-457200"/>
            <a:r>
              <a:rPr lang="en-US" sz="2400" dirty="0" smtClean="0"/>
              <a:t>o.	214 Machinery Hall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282" y="152375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Instructor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57034"/>
            <a:ext cx="171450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" y="6224832"/>
            <a:ext cx="3212926" cy="5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Anything handed in with the exception of quizzes and lab deliverables must be submitted before the day’s end. (by 11:30 pm on the day it’s due)</a:t>
            </a:r>
          </a:p>
          <a:p>
            <a:r>
              <a:rPr lang="en-US" dirty="0"/>
              <a:t>All due dates are posted on the Course Outline, please plan accordingly.</a:t>
            </a:r>
          </a:p>
          <a:p>
            <a:r>
              <a:rPr lang="en-US" dirty="0"/>
              <a:t>No make up work will be permitted.</a:t>
            </a:r>
          </a:p>
          <a:p>
            <a:r>
              <a:rPr lang="en-US" dirty="0"/>
              <a:t>No late work is accepted </a:t>
            </a:r>
          </a:p>
          <a:p>
            <a:r>
              <a:rPr lang="en-US" dirty="0"/>
              <a:t>Show up before attendance is taken or you will be marked absent</a:t>
            </a:r>
          </a:p>
          <a:p>
            <a:r>
              <a:rPr lang="en-US" dirty="0"/>
              <a:t>Class attendance and Lecture participation is easy, and it can impact your final grade negatively</a:t>
            </a:r>
            <a:r>
              <a:rPr lang="en-US" dirty="0" smtClean="0"/>
              <a:t>. (every 3 absences recorded reduces your final letter grade, ex: an “A” becomes an “A-”)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Course Policies</a:t>
            </a:r>
          </a:p>
        </p:txBody>
      </p:sp>
    </p:spTree>
    <p:extLst>
      <p:ext uri="{BB962C8B-B14F-4D97-AF65-F5344CB8AC3E}">
        <p14:creationId xmlns:p14="http://schemas.microsoft.com/office/powerpoint/2010/main" val="3403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Issued online after Lectures for the week are completed. </a:t>
            </a:r>
          </a:p>
          <a:p>
            <a:r>
              <a:rPr lang="en-US" dirty="0"/>
              <a:t>Should only take 10-15 minutes.</a:t>
            </a:r>
          </a:p>
          <a:p>
            <a:r>
              <a:rPr lang="en-US" dirty="0"/>
              <a:t>Individual effort.  Work alone.</a:t>
            </a:r>
          </a:p>
          <a:p>
            <a:r>
              <a:rPr lang="en-US" dirty="0"/>
              <a:t>Quizzes are timed, so use any reference materials you desire, but be mindful of the time limit.</a:t>
            </a:r>
          </a:p>
          <a:p>
            <a:r>
              <a:rPr lang="en-US" dirty="0"/>
              <a:t>I’m not trying to trick you, just ensure you’re keeping up with the required readings.</a:t>
            </a:r>
          </a:p>
          <a:p>
            <a:r>
              <a:rPr lang="en-US" dirty="0"/>
              <a:t>Anything covered in class or assigned outside of class is </a:t>
            </a:r>
            <a:r>
              <a:rPr lang="en-US" dirty="0" smtClean="0"/>
              <a:t>fair </a:t>
            </a:r>
            <a:r>
              <a:rPr lang="en-US" dirty="0"/>
              <a:t>game for the quiz.</a:t>
            </a:r>
          </a:p>
          <a:p>
            <a:r>
              <a:rPr lang="en-US" dirty="0"/>
              <a:t>Quizzes are due before </a:t>
            </a:r>
            <a:r>
              <a:rPr lang="en-US" dirty="0" smtClean="0"/>
              <a:t>start of the next week (Sunday evening).</a:t>
            </a:r>
            <a:endParaRPr lang="en-US" dirty="0"/>
          </a:p>
          <a:p>
            <a:r>
              <a:rPr lang="en-US" dirty="0"/>
              <a:t>No make-ups for quizzes as you are given several days to completed them each week.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</p:spTree>
    <p:extLst>
      <p:ext uri="{BB962C8B-B14F-4D97-AF65-F5344CB8AC3E}">
        <p14:creationId xmlns:p14="http://schemas.microsoft.com/office/powerpoint/2010/main" val="3897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dates are marked on the course calendar.  We meet in the lab on those days.</a:t>
            </a:r>
          </a:p>
          <a:p>
            <a:r>
              <a:rPr lang="en-US" dirty="0"/>
              <a:t>Individual effort.  Work Alone.</a:t>
            </a:r>
          </a:p>
          <a:p>
            <a:r>
              <a:rPr lang="en-US" dirty="0" smtClean="0"/>
              <a:t>Most </a:t>
            </a:r>
            <a:r>
              <a:rPr lang="en-US" dirty="0"/>
              <a:t>labs have a deliverable, which is a script that checks your work and emails me the results.</a:t>
            </a:r>
          </a:p>
          <a:p>
            <a:r>
              <a:rPr lang="en-US" dirty="0"/>
              <a:t>Lab deliverables are assigned on the day the lab is assigned, but due </a:t>
            </a:r>
            <a:r>
              <a:rPr lang="en-US" dirty="0" smtClean="0"/>
              <a:t>before the start of the next week’s lab.</a:t>
            </a:r>
            <a:endParaRPr lang="en-US" dirty="0"/>
          </a:p>
          <a:p>
            <a:r>
              <a:rPr lang="en-US" dirty="0"/>
              <a:t>You are responsible for completing lab work outside of class if you are not complete it during the designated time.</a:t>
            </a:r>
          </a:p>
          <a:p>
            <a:r>
              <a:rPr lang="en-US" dirty="0"/>
              <a:t>No make-ups, or late labs are allowed.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</a:t>
            </a:r>
          </a:p>
        </p:txBody>
      </p:sp>
    </p:spTree>
    <p:extLst>
      <p:ext uri="{BB962C8B-B14F-4D97-AF65-F5344CB8AC3E}">
        <p14:creationId xmlns:p14="http://schemas.microsoft.com/office/powerpoint/2010/main" val="36545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deliverable;  Individual effort</a:t>
            </a:r>
          </a:p>
          <a:p>
            <a:r>
              <a:rPr lang="en-US" dirty="0"/>
              <a:t>2 Exams, 2 Lab Practical Exams</a:t>
            </a:r>
          </a:p>
          <a:p>
            <a:r>
              <a:rPr lang="en-US" dirty="0"/>
              <a:t>Exam dates posted on course outline. </a:t>
            </a:r>
          </a:p>
          <a:p>
            <a:r>
              <a:rPr lang="en-US" dirty="0"/>
              <a:t>All dates are firm so plan accordingly.</a:t>
            </a:r>
          </a:p>
          <a:p>
            <a:r>
              <a:rPr lang="en-US" dirty="0"/>
              <a:t>Exams are a culmination of lectures to date.</a:t>
            </a:r>
          </a:p>
          <a:p>
            <a:r>
              <a:rPr lang="en-US" dirty="0"/>
              <a:t>Lab Practical is a culmination of lab work to date. You will have to apply what you’ve learned in the labs to complete the lab practical.</a:t>
            </a:r>
          </a:p>
          <a:p>
            <a:r>
              <a:rPr lang="en-US" dirty="0"/>
              <a:t>A portion of the lab practical will need to be completed before the lab practical date.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 and Lab Practical</a:t>
            </a:r>
          </a:p>
        </p:txBody>
      </p:sp>
    </p:spTree>
    <p:extLst>
      <p:ext uri="{BB962C8B-B14F-4D97-AF65-F5344CB8AC3E}">
        <p14:creationId xmlns:p14="http://schemas.microsoft.com/office/powerpoint/2010/main" val="17850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class </a:t>
            </a:r>
            <a:r>
              <a:rPr lang="en-US" dirty="0" smtClean="0"/>
              <a:t>deliverable</a:t>
            </a:r>
            <a:endParaRPr lang="en-US" dirty="0"/>
          </a:p>
          <a:p>
            <a:r>
              <a:rPr lang="en-US" dirty="0"/>
              <a:t>Project work done in groups of up to three.  You get to choose your partners, but they will be chosen for you if you are unable to make this decision.</a:t>
            </a:r>
          </a:p>
          <a:p>
            <a:r>
              <a:rPr lang="en-US" dirty="0"/>
              <a:t>Once groups are chosen they are locked in for the Semester, so choose your partners wisely.</a:t>
            </a:r>
          </a:p>
          <a:p>
            <a:r>
              <a:rPr lang="en-US" dirty="0" smtClean="0"/>
              <a:t>You will have to research topics assigned to your groups in detail and present these to the class.</a:t>
            </a:r>
            <a:endParaRPr lang="en-US" dirty="0"/>
          </a:p>
          <a:p>
            <a:r>
              <a:rPr lang="en-US" dirty="0"/>
              <a:t>Details will be posted to blackboard.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4250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#1 Keep and eye on those due dates!</a:t>
            </a:r>
          </a:p>
          <a:p>
            <a:r>
              <a:rPr lang="en-US" dirty="0"/>
              <a:t>#2 Come to class prepared.</a:t>
            </a:r>
          </a:p>
          <a:p>
            <a:pPr lvl="1"/>
            <a:r>
              <a:rPr lang="en-US" dirty="0"/>
              <a:t>Read and review the required materials </a:t>
            </a:r>
            <a:br>
              <a:rPr lang="en-US" dirty="0"/>
            </a:br>
            <a:r>
              <a:rPr lang="en-US" dirty="0"/>
              <a:t>before class</a:t>
            </a:r>
          </a:p>
          <a:p>
            <a:pPr lvl="1"/>
            <a:r>
              <a:rPr lang="en-US" dirty="0"/>
              <a:t>Make the most of your face time with me</a:t>
            </a:r>
          </a:p>
          <a:p>
            <a:pPr lvl="1"/>
            <a:r>
              <a:rPr lang="en-US" dirty="0"/>
              <a:t>The course build upon itself so if you fall</a:t>
            </a:r>
            <a:br>
              <a:rPr lang="en-US" dirty="0"/>
            </a:br>
            <a:r>
              <a:rPr lang="en-US" dirty="0"/>
              <a:t>behind you will get lost quickly</a:t>
            </a:r>
          </a:p>
          <a:p>
            <a:r>
              <a:rPr lang="en-US" dirty="0"/>
              <a:t>#3 Take an interest in the course material</a:t>
            </a:r>
          </a:p>
          <a:p>
            <a:pPr lvl="1"/>
            <a:r>
              <a:rPr lang="en-US" dirty="0"/>
              <a:t>Be passionate; have fun. </a:t>
            </a:r>
          </a:p>
          <a:p>
            <a:pPr lvl="1"/>
            <a:r>
              <a:rPr lang="en-US" dirty="0"/>
              <a:t>How does it apply to your career? everyday life?</a:t>
            </a:r>
          </a:p>
          <a:p>
            <a:pPr lvl="1"/>
            <a:r>
              <a:rPr lang="en-US" dirty="0"/>
              <a:t>How can you put the knowledge you learn in class to practice outside of class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#4 Ask for help instead of falling behind!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course success!</a:t>
            </a:r>
          </a:p>
        </p:txBody>
      </p:sp>
      <p:pic>
        <p:nvPicPr>
          <p:cNvPr id="7" name="Picture 1" descr="H:\classes\ist346\Content\comics\the-far-side-comic-school-for-gift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524000"/>
            <a:ext cx="2472836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46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After </a:t>
            </a:r>
            <a:r>
              <a:rPr lang="en-US" dirty="0" smtClean="0"/>
              <a:t>class…introduce yourself on our Blackboard discussion forum (this is counts towards </a:t>
            </a:r>
            <a:r>
              <a:rPr lang="en-US" smtClean="0"/>
              <a:t>class participation)</a:t>
            </a:r>
            <a:endParaRPr lang="en-US" dirty="0"/>
          </a:p>
          <a:p>
            <a:r>
              <a:rPr lang="en-US" dirty="0"/>
              <a:t>To find this, click “Discussions” on the left navigation pane in this course, and reply to the thread under the </a:t>
            </a:r>
            <a:r>
              <a:rPr lang="en-US" dirty="0" smtClean="0"/>
              <a:t>“Introductions” </a:t>
            </a:r>
            <a:r>
              <a:rPr lang="en-US" dirty="0"/>
              <a:t>forum.</a:t>
            </a:r>
          </a:p>
          <a:p>
            <a:r>
              <a:rPr lang="en-US" dirty="0"/>
              <a:t>Your Name </a:t>
            </a:r>
          </a:p>
          <a:p>
            <a:pPr lvl="1"/>
            <a:r>
              <a:rPr lang="en-US" dirty="0"/>
              <a:t>And what you’d like to be called (title)</a:t>
            </a:r>
          </a:p>
          <a:p>
            <a:r>
              <a:rPr lang="en-US" dirty="0"/>
              <a:t>A Photo</a:t>
            </a:r>
          </a:p>
          <a:p>
            <a:r>
              <a:rPr lang="en-US" dirty="0"/>
              <a:t>Notes field:</a:t>
            </a:r>
            <a:br>
              <a:rPr lang="en-US" dirty="0"/>
            </a:br>
            <a:r>
              <a:rPr lang="en-US" dirty="0"/>
              <a:t>Year (</a:t>
            </a:r>
            <a:r>
              <a:rPr lang="en-US" dirty="0" err="1"/>
              <a:t>Fr</a:t>
            </a:r>
            <a:r>
              <a:rPr lang="en-US" dirty="0"/>
              <a:t>, So, </a:t>
            </a:r>
            <a:r>
              <a:rPr lang="en-US" dirty="0" err="1"/>
              <a:t>Jr</a:t>
            </a:r>
            <a:r>
              <a:rPr lang="en-US" dirty="0"/>
              <a:t>, Sr.)</a:t>
            </a:r>
            <a:br>
              <a:rPr lang="en-US" dirty="0"/>
            </a:br>
            <a:r>
              <a:rPr lang="en-US" dirty="0"/>
              <a:t>Hometown</a:t>
            </a:r>
            <a:br>
              <a:rPr lang="en-US" dirty="0"/>
            </a:br>
            <a:r>
              <a:rPr lang="en-US" dirty="0"/>
              <a:t>Why you chose this Major?</a:t>
            </a:r>
            <a:br>
              <a:rPr lang="en-US" dirty="0"/>
            </a:br>
            <a:r>
              <a:rPr lang="en-US" dirty="0"/>
              <a:t>Some interesting tidbits </a:t>
            </a:r>
            <a:br>
              <a:rPr lang="en-US" dirty="0"/>
            </a:br>
            <a:r>
              <a:rPr lang="en-US" dirty="0"/>
              <a:t>about yourself</a:t>
            </a:r>
            <a:br>
              <a:rPr lang="en-US" dirty="0"/>
            </a:br>
            <a:r>
              <a:rPr lang="en-US" dirty="0"/>
              <a:t>Any Operating Systems you’re familiar with: </a:t>
            </a:r>
            <a:br>
              <a:rPr lang="en-US" dirty="0"/>
            </a:br>
            <a:r>
              <a:rPr lang="en-US" dirty="0"/>
              <a:t>Windows, Linux, OSX, etc…</a:t>
            </a:r>
          </a:p>
          <a:p>
            <a:r>
              <a:rPr lang="en-US" dirty="0"/>
              <a:t>Technology-oriented website that you visit regularly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week’s deliverable – breaking the ice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743" y="2971800"/>
            <a:ext cx="21629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42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the person who invests all your money called a 'broker'?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5751-1D05-4A20-A882-C4B37F6C189D}" type="datetime1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Syracuse University BA program in Arts 1993-1997</a:t>
            </a:r>
          </a:p>
          <a:p>
            <a:pPr lvl="1"/>
            <a:r>
              <a:rPr lang="en-US" dirty="0"/>
              <a:t>BS/MS in Information Management at </a:t>
            </a:r>
            <a:r>
              <a:rPr lang="en-US" dirty="0" err="1"/>
              <a:t>iSchool</a:t>
            </a:r>
            <a:r>
              <a:rPr lang="en-US" dirty="0"/>
              <a:t> (in progress)</a:t>
            </a:r>
          </a:p>
          <a:p>
            <a:pPr lvl="1"/>
            <a:r>
              <a:rPr lang="en-US" dirty="0"/>
              <a:t>Microsoft Certified Systems Engineer</a:t>
            </a:r>
          </a:p>
          <a:p>
            <a:r>
              <a:rPr lang="en-US" dirty="0"/>
              <a:t>Employment</a:t>
            </a:r>
          </a:p>
          <a:p>
            <a:pPr lvl="1"/>
            <a:r>
              <a:rPr lang="en-US" dirty="0" smtClean="0"/>
              <a:t>20+ </a:t>
            </a:r>
            <a:r>
              <a:rPr lang="en-US" dirty="0"/>
              <a:t>years in the IT field.</a:t>
            </a:r>
          </a:p>
          <a:p>
            <a:pPr lvl="1"/>
            <a:r>
              <a:rPr lang="en-US" dirty="0" smtClean="0"/>
              <a:t>10 </a:t>
            </a:r>
            <a:r>
              <a:rPr lang="en-US" dirty="0"/>
              <a:t>years as an IT consultant, designing infrastructure needs for various corporations across the country</a:t>
            </a:r>
          </a:p>
          <a:p>
            <a:pPr lvl="1"/>
            <a:r>
              <a:rPr lang="en-US" dirty="0"/>
              <a:t>9</a:t>
            </a:r>
            <a:r>
              <a:rPr lang="en-US" dirty="0" smtClean="0"/>
              <a:t>+ </a:t>
            </a:r>
            <a:r>
              <a:rPr lang="en-US" dirty="0"/>
              <a:t>years at Syracuse University, currently employed as a senior IT Analyst (glorified term for System Architect/Administrator)</a:t>
            </a:r>
          </a:p>
          <a:p>
            <a:pPr lvl="1"/>
            <a:r>
              <a:rPr lang="en-US" dirty="0"/>
              <a:t>Teaching </a:t>
            </a:r>
            <a:r>
              <a:rPr lang="en-US" dirty="0" smtClean="0"/>
              <a:t>IST346 this </a:t>
            </a:r>
            <a:r>
              <a:rPr lang="en-US" dirty="0"/>
              <a:t>term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Instructor</a:t>
            </a:r>
          </a:p>
        </p:txBody>
      </p:sp>
    </p:spTree>
    <p:extLst>
      <p:ext uri="{BB962C8B-B14F-4D97-AF65-F5344CB8AC3E}">
        <p14:creationId xmlns:p14="http://schemas.microsoft.com/office/powerpoint/2010/main" val="33112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Organizations </a:t>
            </a:r>
          </a:p>
          <a:p>
            <a:pPr lvl="1"/>
            <a:r>
              <a:rPr lang="en-US" dirty="0"/>
              <a:t>What is systems administration? Why is this person important?</a:t>
            </a:r>
          </a:p>
          <a:p>
            <a:pPr lvl="1"/>
            <a:r>
              <a:rPr lang="en-US" dirty="0"/>
              <a:t>How are IT shops organized; how they operate </a:t>
            </a:r>
          </a:p>
          <a:p>
            <a:r>
              <a:rPr lang="en-US" dirty="0"/>
              <a:t>The basics of the Windows and Linux operating systems:  How to</a:t>
            </a:r>
          </a:p>
          <a:p>
            <a:pPr lvl="1"/>
            <a:r>
              <a:rPr lang="en-US" dirty="0"/>
              <a:t>Configure and manage them in a corporate environment</a:t>
            </a:r>
          </a:p>
          <a:p>
            <a:pPr lvl="1"/>
            <a:r>
              <a:rPr lang="en-US" dirty="0"/>
              <a:t>Setup and configure services to run on these operating systems</a:t>
            </a:r>
          </a:p>
          <a:p>
            <a:pPr lvl="1"/>
            <a:r>
              <a:rPr lang="en-US" dirty="0"/>
              <a:t>Diagnose, and debug problems with systems</a:t>
            </a:r>
          </a:p>
          <a:p>
            <a:pPr lvl="1"/>
            <a:r>
              <a:rPr lang="en-US" dirty="0"/>
              <a:t>Make different platforms interoperate with each other</a:t>
            </a:r>
          </a:p>
          <a:p>
            <a:r>
              <a:rPr lang="en-US" dirty="0"/>
              <a:t>The managerial aspects of administering IT </a:t>
            </a:r>
          </a:p>
          <a:p>
            <a:pPr lvl="1"/>
            <a:r>
              <a:rPr lang="en-US" dirty="0"/>
              <a:t>Planning for new systems and services</a:t>
            </a:r>
          </a:p>
          <a:p>
            <a:pPr lvl="1"/>
            <a:r>
              <a:rPr lang="en-US" dirty="0"/>
              <a:t>Conducting a thorough analysis of IT infrastructure, TCO and ROI calculations</a:t>
            </a:r>
          </a:p>
          <a:p>
            <a:pPr lvl="1"/>
            <a:r>
              <a:rPr lang="en-US" dirty="0"/>
              <a:t>Disaster recovery,  Data Integrity, Data Centers, Ethics</a:t>
            </a:r>
          </a:p>
          <a:p>
            <a:r>
              <a:rPr lang="en-US" dirty="0"/>
              <a:t>With plenty of anecdotes and personal experiences from your instructor, of course.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we learn in this course?</a:t>
            </a:r>
            <a:br>
              <a:rPr lang="en-US" dirty="0"/>
            </a:br>
            <a:r>
              <a:rPr lang="en-US" dirty="0"/>
              <a:t>(in no particular order)</a:t>
            </a:r>
          </a:p>
        </p:txBody>
      </p:sp>
    </p:spTree>
    <p:extLst>
      <p:ext uri="{BB962C8B-B14F-4D97-AF65-F5344CB8AC3E}">
        <p14:creationId xmlns:p14="http://schemas.microsoft.com/office/powerpoint/2010/main" val="12632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SysAdmin</a:t>
            </a:r>
            <a:r>
              <a:rPr lang="en-US" dirty="0"/>
              <a:t>, in a Nutshell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09928"/>
            <a:ext cx="6366105" cy="4682864"/>
          </a:xfrm>
        </p:spPr>
      </p:pic>
    </p:spTree>
    <p:extLst>
      <p:ext uri="{BB962C8B-B14F-4D97-AF65-F5344CB8AC3E}">
        <p14:creationId xmlns:p14="http://schemas.microsoft.com/office/powerpoint/2010/main" val="3734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“Theory to Practice” Ratio for IST346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294785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3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strike="sngStrike" dirty="0" smtClean="0">
                <a:solidFill>
                  <a:srgbClr val="0070C0"/>
                </a:solidFill>
              </a:rPr>
              <a:t>Optional</a:t>
            </a:r>
            <a:r>
              <a:rPr lang="en-US" u="sng" strike="sngStrike" dirty="0" smtClean="0"/>
              <a:t> - The </a:t>
            </a:r>
            <a:r>
              <a:rPr lang="en-US" u="sng" strike="sngStrike" dirty="0"/>
              <a:t>Practice of System and Network Administration: 2</a:t>
            </a:r>
            <a:r>
              <a:rPr lang="en-US" u="sng" strike="sngStrike" baseline="30000" dirty="0"/>
              <a:t>nd</a:t>
            </a:r>
            <a:r>
              <a:rPr lang="en-US" u="sng" strike="sngStrike" dirty="0"/>
              <a:t> Edition</a:t>
            </a:r>
            <a:r>
              <a:rPr lang="en-US" b="1" u="sng" strike="sngStrike" dirty="0"/>
              <a:t>, </a:t>
            </a:r>
            <a:br>
              <a:rPr lang="en-US" b="1" u="sng" strike="sngStrike" dirty="0"/>
            </a:br>
            <a:r>
              <a:rPr lang="en-US" strike="sngStrike" dirty="0" err="1"/>
              <a:t>Limoncelli</a:t>
            </a:r>
            <a:r>
              <a:rPr lang="en-US" strike="sngStrike" dirty="0"/>
              <a:t>, Hogan, </a:t>
            </a:r>
            <a:r>
              <a:rPr lang="en-US" strike="sngStrike" dirty="0" err="1"/>
              <a:t>Chalup</a:t>
            </a:r>
            <a:r>
              <a:rPr lang="en-US" strike="sngStrike" dirty="0"/>
              <a:t>. </a:t>
            </a:r>
            <a:br>
              <a:rPr lang="en-US" strike="sngStrike" dirty="0"/>
            </a:br>
            <a:r>
              <a:rPr lang="en-US" strike="sngStrike" dirty="0"/>
              <a:t>ISBN (13): 978-0-321-49266-1, ISBN (10) 0-321-49266-8</a:t>
            </a:r>
          </a:p>
          <a:p>
            <a:r>
              <a:rPr lang="en-US" dirty="0"/>
              <a:t>Various online articles and videos as assigned by your instructor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012-12AE-4A0E-A371-B3AF71C546C5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4"/>
          <p:cNvPicPr>
            <a:picLocks noGrp="1"/>
          </p:cNvPicPr>
          <p:nvPr>
            <p:ph sz="half" idx="2"/>
          </p:nvPr>
        </p:nvPicPr>
        <p:blipFill>
          <a:blip r:embed="rId2" cstate="print"/>
          <a:srcRect l="12500" t="11765" r="18750"/>
          <a:stretch>
            <a:fillRect/>
          </a:stretch>
        </p:blipFill>
        <p:spPr bwMode="auto">
          <a:xfrm>
            <a:off x="4648201" y="1828800"/>
            <a:ext cx="3657600" cy="4191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648200" y="1828800"/>
            <a:ext cx="3657600" cy="426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800600" y="1828800"/>
            <a:ext cx="3505201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8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>
                <a:hlinkClick r:id="rId2"/>
              </a:rPr>
              <a:t>https://blackboard.syr.edu</a:t>
            </a:r>
            <a:endParaRPr lang="en-US" dirty="0"/>
          </a:p>
          <a:p>
            <a:r>
              <a:rPr lang="en-US" dirty="0"/>
              <a:t>All of the course content from class lectures and labs are here.</a:t>
            </a:r>
          </a:p>
          <a:p>
            <a:r>
              <a:rPr lang="en-US" dirty="0"/>
              <a:t>You will hand in your deliverables in class or via Blackboard as instructed.</a:t>
            </a:r>
          </a:p>
          <a:p>
            <a:r>
              <a:rPr lang="en-US" dirty="0"/>
              <a:t>Assignments will not be emailed directly.</a:t>
            </a:r>
          </a:p>
          <a:p>
            <a:r>
              <a:rPr lang="en-US" dirty="0"/>
              <a:t>I will contact you using the Blackboard and email, so be sure to sign in frequently.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2012-12AE-4A0E-A371-B3AF71C546C5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3848" y="1673225"/>
            <a:ext cx="3527304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23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= our class Learning Management System</a:t>
            </a:r>
          </a:p>
          <a:p>
            <a:r>
              <a:rPr lang="en-US" dirty="0"/>
              <a:t>What will we use this for?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Course Content (weekly modules)</a:t>
            </a:r>
          </a:p>
          <a:p>
            <a:pPr lvl="1"/>
            <a:r>
              <a:rPr lang="en-US" dirty="0"/>
              <a:t>Course information (syllabus, outline, contacts)</a:t>
            </a:r>
          </a:p>
          <a:p>
            <a:pPr lvl="1"/>
            <a:r>
              <a:rPr lang="en-US" smtClean="0"/>
              <a:t>Readings</a:t>
            </a:r>
          </a:p>
          <a:p>
            <a:pPr lvl="1"/>
            <a:r>
              <a:rPr lang="en-US" dirty="0" smtClean="0"/>
              <a:t>Discussion </a:t>
            </a:r>
            <a:r>
              <a:rPr lang="en-US" dirty="0"/>
              <a:t>boards</a:t>
            </a:r>
          </a:p>
          <a:p>
            <a:pPr lvl="1"/>
            <a:r>
              <a:rPr lang="en-US" dirty="0"/>
              <a:t>Grades</a:t>
            </a:r>
          </a:p>
          <a:p>
            <a:pPr lvl="1"/>
            <a:r>
              <a:rPr lang="en-US" dirty="0" smtClean="0"/>
              <a:t>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feature tour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38675"/>
            <a:ext cx="2390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F7E0-E426-4F6D-B6FB-2434E205A310}" type="datetime1">
              <a:rPr lang="en-US" smtClean="0"/>
              <a:t>8/28/2017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Operating Systems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Evaluation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70862"/>
              </p:ext>
            </p:extLst>
          </p:nvPr>
        </p:nvGraphicFramePr>
        <p:xfrm>
          <a:off x="609600" y="1523998"/>
          <a:ext cx="7988612" cy="472440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4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Assessment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Notes/Due Dates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Points Each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Points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Lecture Participation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attendance and participation in lecture </a:t>
                      </a:r>
                      <a:r>
                        <a:rPr lang="en-US" sz="1100" u="none" strike="noStrike" dirty="0" smtClean="0">
                          <a:effectLst/>
                        </a:rPr>
                        <a:t>topics.  </a:t>
                      </a:r>
                      <a:r>
                        <a:rPr lang="en-US" sz="1100" u="none" strike="noStrike" smtClean="0">
                          <a:effectLst/>
                        </a:rPr>
                        <a:t>Unexcused</a:t>
                      </a:r>
                      <a:r>
                        <a:rPr lang="en-US" sz="1100" u="none" strike="noStrike" baseline="0" smtClean="0">
                          <a:effectLst/>
                        </a:rPr>
                        <a:t> 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m</a:t>
                      </a:r>
                      <a:r>
                        <a:rPr lang="en-US" sz="1100" u="none" strike="noStrike" dirty="0" smtClean="0">
                          <a:effectLst/>
                        </a:rPr>
                        <a:t>issed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classes will result in deduction of final letter grade, details outlined in course syllabus.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Quizzes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Q01-Q12, </a:t>
                      </a:r>
                      <a:r>
                        <a:rPr lang="en-US" sz="1100" u="none" strike="noStrike" dirty="0">
                          <a:effectLst/>
                        </a:rPr>
                        <a:t>due each week to recap previous week's topics. Completed before </a:t>
                      </a:r>
                      <a:r>
                        <a:rPr lang="en-US" sz="1100" u="none" strike="noStrike" dirty="0" smtClean="0">
                          <a:effectLst/>
                        </a:rPr>
                        <a:t>end of the week.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Labs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Practical labs, work on in class on scheduled lab days.  Lab Deliverables(L01-L10) assigned for some to be completed before start of the following class.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 Exams, E01-E02.  Completed in class only on dates </a:t>
                      </a:r>
                      <a:r>
                        <a:rPr lang="en-US" sz="1100" u="none" strike="noStrike" dirty="0" smtClean="0">
                          <a:effectLst/>
                        </a:rPr>
                        <a:t>assigned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Lab Practical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Lab practical exams, LP01-LP02.  Completed and submitted by dates assigned.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30/70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Research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 deliverables, P01-P03.  To be submitted by 11:30 pm on dates assigned.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</a:rPr>
                        <a:t>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Total: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22A712BE-7D50-4DE2-A2E7-7906A8B434D7}" vid="{9656C892-EC5F-474E-B222-1C9DF1F12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3CA6T5SJM37K-4-1614</_dlc_DocId>
    <_dlc_DocIdUrl xmlns="bcb7aec3-7c55-4f53-b860-67c1306cd9a6">
      <Url>https://mydrive.syr.edu/my/tajorgen/_layouts/15/DocIdRedir.aspx?ID=3CA6T5SJM37K-4-1614</Url>
      <Description>3CA6T5SJM37K-4-1614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0D6CCC-F697-4561-9330-2BE2C25C35D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bcb7aec3-7c55-4f53-b860-67c1306cd9a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94DEDD-5ED9-443F-BA09-026E65394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86D7B1-0B28-4F89-A519-1AC80A1B08C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1B05D51-E02C-4DE0-B7C9-CC386EDE6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96</TotalTime>
  <Words>1224</Words>
  <Application>Microsoft Office PowerPoint</Application>
  <PresentationFormat>On-screen Show (4:3)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Clarity</vt:lpstr>
      <vt:lpstr>IST346 – Information Technology, Management, and Administration</vt:lpstr>
      <vt:lpstr>About your Instructor</vt:lpstr>
      <vt:lpstr>What will we learn in this course? (in no particular order)</vt:lpstr>
      <vt:lpstr>A SysAdmin, in a Nutshell</vt:lpstr>
      <vt:lpstr>“Theory to Practice” Ratio for IST346</vt:lpstr>
      <vt:lpstr>Course Materials</vt:lpstr>
      <vt:lpstr>PowerPoint Presentation</vt:lpstr>
      <vt:lpstr>Blackboard feature tour</vt:lpstr>
      <vt:lpstr>Methods of Evaluation</vt:lpstr>
      <vt:lpstr>General Course Policies</vt:lpstr>
      <vt:lpstr>Quizzes</vt:lpstr>
      <vt:lpstr>Labs </vt:lpstr>
      <vt:lpstr>Exams and Lab Practical</vt:lpstr>
      <vt:lpstr>Project Overview</vt:lpstr>
      <vt:lpstr>Recipe for course success!</vt:lpstr>
      <vt:lpstr>This week’s deliverable – breaking the ice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41</cp:revision>
  <dcterms:created xsi:type="dcterms:W3CDTF">2013-01-14T02:30:50Z</dcterms:created>
  <dcterms:modified xsi:type="dcterms:W3CDTF">2017-08-28T18:12:57Z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cb392ca8-5edc-4abf-86fd-b24fa499b03b</vt:lpwstr>
  </property>
</Properties>
</file>