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6" r:id="rId5"/>
  </p:sldMasterIdLst>
  <p:notesMasterIdLst>
    <p:notesMasterId r:id="rId35"/>
  </p:notesMasterIdLst>
  <p:sldIdLst>
    <p:sldId id="256" r:id="rId6"/>
    <p:sldId id="28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8"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5A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71300" autoAdjust="0"/>
  </p:normalViewPr>
  <p:slideViewPr>
    <p:cSldViewPr>
      <p:cViewPr varScale="1">
        <p:scale>
          <a:sx n="132" d="100"/>
          <a:sy n="132" d="100"/>
        </p:scale>
        <p:origin x="936"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9BCCA8-C606-41BC-B4CD-C985EACAFC04}" type="doc">
      <dgm:prSet loTypeId="urn:microsoft.com/office/officeart/2005/8/layout/chevron1" loCatId="process" qsTypeId="urn:microsoft.com/office/officeart/2005/8/quickstyle/simple1" qsCatId="simple" csTypeId="urn:microsoft.com/office/officeart/2005/8/colors/accent1_2" csCatId="accent1" phldr="1"/>
      <dgm:spPr/>
    </dgm:pt>
    <dgm:pt modelId="{B2B22D96-97B1-485A-8052-2223A683F1D2}">
      <dgm:prSet phldrT="[Text]"/>
      <dgm:spPr/>
      <dgm:t>
        <a:bodyPr/>
        <a:lstStyle/>
        <a:p>
          <a:r>
            <a:rPr lang="en-US" dirty="0" smtClean="0"/>
            <a:t>Easier for User</a:t>
          </a:r>
          <a:endParaRPr lang="en-US" dirty="0"/>
        </a:p>
      </dgm:t>
    </dgm:pt>
    <dgm:pt modelId="{EB392FEB-BFAE-4AC7-83A9-F591A5E4F554}" type="parTrans" cxnId="{9712E584-19A1-49FD-AC0B-AB4FDE35466E}">
      <dgm:prSet/>
      <dgm:spPr/>
      <dgm:t>
        <a:bodyPr/>
        <a:lstStyle/>
        <a:p>
          <a:endParaRPr lang="en-US"/>
        </a:p>
      </dgm:t>
    </dgm:pt>
    <dgm:pt modelId="{7D31AFDD-8FC5-4632-AA1E-8C053B28917F}" type="sibTrans" cxnId="{9712E584-19A1-49FD-AC0B-AB4FDE35466E}">
      <dgm:prSet/>
      <dgm:spPr/>
      <dgm:t>
        <a:bodyPr/>
        <a:lstStyle/>
        <a:p>
          <a:endParaRPr lang="en-US"/>
        </a:p>
      </dgm:t>
    </dgm:pt>
    <dgm:pt modelId="{5607A40E-101F-48DD-9757-196B823BDEE7}">
      <dgm:prSet phldrT="[Text]"/>
      <dgm:spPr/>
      <dgm:t>
        <a:bodyPr/>
        <a:lstStyle/>
        <a:p>
          <a:r>
            <a:rPr lang="en-US" dirty="0" smtClean="0"/>
            <a:t>Greater Complexity</a:t>
          </a:r>
          <a:endParaRPr lang="en-US" dirty="0"/>
        </a:p>
      </dgm:t>
    </dgm:pt>
    <dgm:pt modelId="{D779CDCF-E6FE-494A-8C4A-2ED0D2EB7CD2}" type="parTrans" cxnId="{FB09C6F5-26C5-40EF-A5D6-841D7258F3E3}">
      <dgm:prSet/>
      <dgm:spPr/>
      <dgm:t>
        <a:bodyPr/>
        <a:lstStyle/>
        <a:p>
          <a:endParaRPr lang="en-US"/>
        </a:p>
      </dgm:t>
    </dgm:pt>
    <dgm:pt modelId="{61285CCD-287E-4AC4-876A-2A99956DAACA}" type="sibTrans" cxnId="{FB09C6F5-26C5-40EF-A5D6-841D7258F3E3}">
      <dgm:prSet/>
      <dgm:spPr/>
      <dgm:t>
        <a:bodyPr/>
        <a:lstStyle/>
        <a:p>
          <a:endParaRPr lang="en-US"/>
        </a:p>
      </dgm:t>
    </dgm:pt>
    <dgm:pt modelId="{F1305234-54D6-49F8-8D0A-A0130FC6B908}">
      <dgm:prSet phldrT="[Text]"/>
      <dgm:spPr/>
      <dgm:t>
        <a:bodyPr/>
        <a:lstStyle/>
        <a:p>
          <a:r>
            <a:rPr lang="en-US" dirty="0" smtClean="0"/>
            <a:t>Harder to Administer</a:t>
          </a:r>
          <a:endParaRPr lang="en-US" dirty="0"/>
        </a:p>
      </dgm:t>
    </dgm:pt>
    <dgm:pt modelId="{43729FA2-9562-4D1F-89BF-1580FD0E7364}" type="parTrans" cxnId="{BE3B0090-ECA5-4B62-A125-F9CC3A3C29F0}">
      <dgm:prSet/>
      <dgm:spPr/>
      <dgm:t>
        <a:bodyPr/>
        <a:lstStyle/>
        <a:p>
          <a:endParaRPr lang="en-US"/>
        </a:p>
      </dgm:t>
    </dgm:pt>
    <dgm:pt modelId="{AD8CF6F4-CFA6-41ED-B78B-FBE223025405}" type="sibTrans" cxnId="{BE3B0090-ECA5-4B62-A125-F9CC3A3C29F0}">
      <dgm:prSet/>
      <dgm:spPr/>
      <dgm:t>
        <a:bodyPr/>
        <a:lstStyle/>
        <a:p>
          <a:endParaRPr lang="en-US"/>
        </a:p>
      </dgm:t>
    </dgm:pt>
    <dgm:pt modelId="{1DFE1993-B3C4-4B96-A25A-7C618C471BDA}" type="pres">
      <dgm:prSet presAssocID="{679BCCA8-C606-41BC-B4CD-C985EACAFC04}" presName="Name0" presStyleCnt="0">
        <dgm:presLayoutVars>
          <dgm:dir/>
          <dgm:animLvl val="lvl"/>
          <dgm:resizeHandles val="exact"/>
        </dgm:presLayoutVars>
      </dgm:prSet>
      <dgm:spPr/>
    </dgm:pt>
    <dgm:pt modelId="{8E03AD76-9639-4C33-859A-686AEF7732D5}" type="pres">
      <dgm:prSet presAssocID="{B2B22D96-97B1-485A-8052-2223A683F1D2}" presName="parTxOnly" presStyleLbl="node1" presStyleIdx="0" presStyleCnt="3">
        <dgm:presLayoutVars>
          <dgm:chMax val="0"/>
          <dgm:chPref val="0"/>
          <dgm:bulletEnabled val="1"/>
        </dgm:presLayoutVars>
      </dgm:prSet>
      <dgm:spPr/>
      <dgm:t>
        <a:bodyPr/>
        <a:lstStyle/>
        <a:p>
          <a:endParaRPr lang="en-US"/>
        </a:p>
      </dgm:t>
    </dgm:pt>
    <dgm:pt modelId="{1A408B9A-D0C4-46FF-BC92-4DF1EE59295F}" type="pres">
      <dgm:prSet presAssocID="{7D31AFDD-8FC5-4632-AA1E-8C053B28917F}" presName="parTxOnlySpace" presStyleCnt="0"/>
      <dgm:spPr/>
    </dgm:pt>
    <dgm:pt modelId="{690A6567-F3AD-4306-A8F0-BA6616E1E942}" type="pres">
      <dgm:prSet presAssocID="{5607A40E-101F-48DD-9757-196B823BDEE7}" presName="parTxOnly" presStyleLbl="node1" presStyleIdx="1" presStyleCnt="3">
        <dgm:presLayoutVars>
          <dgm:chMax val="0"/>
          <dgm:chPref val="0"/>
          <dgm:bulletEnabled val="1"/>
        </dgm:presLayoutVars>
      </dgm:prSet>
      <dgm:spPr/>
      <dgm:t>
        <a:bodyPr/>
        <a:lstStyle/>
        <a:p>
          <a:endParaRPr lang="en-US"/>
        </a:p>
      </dgm:t>
    </dgm:pt>
    <dgm:pt modelId="{F7F246E2-AD14-4D8A-8443-C8601DD5343A}" type="pres">
      <dgm:prSet presAssocID="{61285CCD-287E-4AC4-876A-2A99956DAACA}" presName="parTxOnlySpace" presStyleCnt="0"/>
      <dgm:spPr/>
    </dgm:pt>
    <dgm:pt modelId="{9A24A364-33C7-454B-B28A-CC95E7CCE286}" type="pres">
      <dgm:prSet presAssocID="{F1305234-54D6-49F8-8D0A-A0130FC6B908}" presName="parTxOnly" presStyleLbl="node1" presStyleIdx="2" presStyleCnt="3">
        <dgm:presLayoutVars>
          <dgm:chMax val="0"/>
          <dgm:chPref val="0"/>
          <dgm:bulletEnabled val="1"/>
        </dgm:presLayoutVars>
      </dgm:prSet>
      <dgm:spPr/>
      <dgm:t>
        <a:bodyPr/>
        <a:lstStyle/>
        <a:p>
          <a:endParaRPr lang="en-US"/>
        </a:p>
      </dgm:t>
    </dgm:pt>
  </dgm:ptLst>
  <dgm:cxnLst>
    <dgm:cxn modelId="{FB09C6F5-26C5-40EF-A5D6-841D7258F3E3}" srcId="{679BCCA8-C606-41BC-B4CD-C985EACAFC04}" destId="{5607A40E-101F-48DD-9757-196B823BDEE7}" srcOrd="1" destOrd="0" parTransId="{D779CDCF-E6FE-494A-8C4A-2ED0D2EB7CD2}" sibTransId="{61285CCD-287E-4AC4-876A-2A99956DAACA}"/>
    <dgm:cxn modelId="{AD798EB2-389B-4360-901A-F959312E041D}" type="presOf" srcId="{B2B22D96-97B1-485A-8052-2223A683F1D2}" destId="{8E03AD76-9639-4C33-859A-686AEF7732D5}" srcOrd="0" destOrd="0" presId="urn:microsoft.com/office/officeart/2005/8/layout/chevron1"/>
    <dgm:cxn modelId="{A9E51079-C25F-450A-92C6-49C6DE24B109}" type="presOf" srcId="{F1305234-54D6-49F8-8D0A-A0130FC6B908}" destId="{9A24A364-33C7-454B-B28A-CC95E7CCE286}" srcOrd="0" destOrd="0" presId="urn:microsoft.com/office/officeart/2005/8/layout/chevron1"/>
    <dgm:cxn modelId="{F83D60F8-056F-4FFF-BAEA-2E0D5BC1403F}" type="presOf" srcId="{679BCCA8-C606-41BC-B4CD-C985EACAFC04}" destId="{1DFE1993-B3C4-4B96-A25A-7C618C471BDA}" srcOrd="0" destOrd="0" presId="urn:microsoft.com/office/officeart/2005/8/layout/chevron1"/>
    <dgm:cxn modelId="{9712E584-19A1-49FD-AC0B-AB4FDE35466E}" srcId="{679BCCA8-C606-41BC-B4CD-C985EACAFC04}" destId="{B2B22D96-97B1-485A-8052-2223A683F1D2}" srcOrd="0" destOrd="0" parTransId="{EB392FEB-BFAE-4AC7-83A9-F591A5E4F554}" sibTransId="{7D31AFDD-8FC5-4632-AA1E-8C053B28917F}"/>
    <dgm:cxn modelId="{BE3B0090-ECA5-4B62-A125-F9CC3A3C29F0}" srcId="{679BCCA8-C606-41BC-B4CD-C985EACAFC04}" destId="{F1305234-54D6-49F8-8D0A-A0130FC6B908}" srcOrd="2" destOrd="0" parTransId="{43729FA2-9562-4D1F-89BF-1580FD0E7364}" sibTransId="{AD8CF6F4-CFA6-41ED-B78B-FBE223025405}"/>
    <dgm:cxn modelId="{36698DD8-D254-4A5E-9741-CBD9A50A842C}" type="presOf" srcId="{5607A40E-101F-48DD-9757-196B823BDEE7}" destId="{690A6567-F3AD-4306-A8F0-BA6616E1E942}" srcOrd="0" destOrd="0" presId="urn:microsoft.com/office/officeart/2005/8/layout/chevron1"/>
    <dgm:cxn modelId="{642AAE06-542C-4AEE-A2C0-BDB65217ADC8}" type="presParOf" srcId="{1DFE1993-B3C4-4B96-A25A-7C618C471BDA}" destId="{8E03AD76-9639-4C33-859A-686AEF7732D5}" srcOrd="0" destOrd="0" presId="urn:microsoft.com/office/officeart/2005/8/layout/chevron1"/>
    <dgm:cxn modelId="{87B4EBB6-A9DF-4D94-9F5B-BDCF30193EB2}" type="presParOf" srcId="{1DFE1993-B3C4-4B96-A25A-7C618C471BDA}" destId="{1A408B9A-D0C4-46FF-BC92-4DF1EE59295F}" srcOrd="1" destOrd="0" presId="urn:microsoft.com/office/officeart/2005/8/layout/chevron1"/>
    <dgm:cxn modelId="{C7C342E5-34B1-467D-981E-FF0E8AE4CFB6}" type="presParOf" srcId="{1DFE1993-B3C4-4B96-A25A-7C618C471BDA}" destId="{690A6567-F3AD-4306-A8F0-BA6616E1E942}" srcOrd="2" destOrd="0" presId="urn:microsoft.com/office/officeart/2005/8/layout/chevron1"/>
    <dgm:cxn modelId="{B2881ADB-740B-4A43-9B4A-2431BCF641CA}" type="presParOf" srcId="{1DFE1993-B3C4-4B96-A25A-7C618C471BDA}" destId="{F7F246E2-AD14-4D8A-8443-C8601DD5343A}" srcOrd="3" destOrd="0" presId="urn:microsoft.com/office/officeart/2005/8/layout/chevron1"/>
    <dgm:cxn modelId="{74415B7B-1D04-4EB3-BF05-927113DAD57A}" type="presParOf" srcId="{1DFE1993-B3C4-4B96-A25A-7C618C471BDA}" destId="{9A24A364-33C7-454B-B28A-CC95E7CCE28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3AD76-9639-4C33-859A-686AEF7732D5}">
      <dsp:nvSpPr>
        <dsp:cNvPr id="0" name=""/>
        <dsp:cNvSpPr/>
      </dsp:nvSpPr>
      <dsp:spPr>
        <a:xfrm>
          <a:off x="2522" y="477517"/>
          <a:ext cx="3073412" cy="1229364"/>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Easier for User</a:t>
          </a:r>
          <a:endParaRPr lang="en-US" sz="2700" kern="1200" dirty="0"/>
        </a:p>
      </dsp:txBody>
      <dsp:txXfrm>
        <a:off x="617204" y="477517"/>
        <a:ext cx="1844048" cy="1229364"/>
      </dsp:txXfrm>
    </dsp:sp>
    <dsp:sp modelId="{690A6567-F3AD-4306-A8F0-BA6616E1E942}">
      <dsp:nvSpPr>
        <dsp:cNvPr id="0" name=""/>
        <dsp:cNvSpPr/>
      </dsp:nvSpPr>
      <dsp:spPr>
        <a:xfrm>
          <a:off x="2768593" y="477517"/>
          <a:ext cx="3073412" cy="1229364"/>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Greater Complexity</a:t>
          </a:r>
          <a:endParaRPr lang="en-US" sz="2700" kern="1200" dirty="0"/>
        </a:p>
      </dsp:txBody>
      <dsp:txXfrm>
        <a:off x="3383275" y="477517"/>
        <a:ext cx="1844048" cy="1229364"/>
      </dsp:txXfrm>
    </dsp:sp>
    <dsp:sp modelId="{9A24A364-33C7-454B-B28A-CC95E7CCE286}">
      <dsp:nvSpPr>
        <dsp:cNvPr id="0" name=""/>
        <dsp:cNvSpPr/>
      </dsp:nvSpPr>
      <dsp:spPr>
        <a:xfrm>
          <a:off x="5534664" y="477517"/>
          <a:ext cx="3073412" cy="1229364"/>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Harder to Administer</a:t>
          </a:r>
          <a:endParaRPr lang="en-US" sz="2700" kern="1200" dirty="0"/>
        </a:p>
      </dsp:txBody>
      <dsp:txXfrm>
        <a:off x="6149346" y="477517"/>
        <a:ext cx="1844048" cy="12293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8/28/2014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80416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a:t>
            </a:fld>
            <a:endParaRPr lang="en-US"/>
          </a:p>
        </p:txBody>
      </p:sp>
    </p:spTree>
    <p:extLst>
      <p:ext uri="{BB962C8B-B14F-4D97-AF65-F5344CB8AC3E}">
        <p14:creationId xmlns:p14="http://schemas.microsoft.com/office/powerpoint/2010/main" val="235951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FAB6D0-2B90-4583-B249-1EA87592B11D}" type="slidenum">
              <a:rPr lang="en-US" smtClean="0"/>
              <a:pPr/>
              <a:t>13</a:t>
            </a:fld>
            <a:endParaRPr lang="en-US"/>
          </a:p>
        </p:txBody>
      </p:sp>
    </p:spTree>
    <p:extLst>
      <p:ext uri="{BB962C8B-B14F-4D97-AF65-F5344CB8AC3E}">
        <p14:creationId xmlns:p14="http://schemas.microsoft.com/office/powerpoint/2010/main" val="368245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FAB6D0-2B90-4583-B249-1EA87592B11D}" type="slidenum">
              <a:rPr lang="en-US" smtClean="0"/>
              <a:pPr/>
              <a:t>14</a:t>
            </a:fld>
            <a:endParaRPr lang="en-US"/>
          </a:p>
        </p:txBody>
      </p:sp>
    </p:spTree>
    <p:extLst>
      <p:ext uri="{BB962C8B-B14F-4D97-AF65-F5344CB8AC3E}">
        <p14:creationId xmlns:p14="http://schemas.microsoft.com/office/powerpoint/2010/main" val="2180503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FAB6D0-2B90-4583-B249-1EA87592B11D}" type="slidenum">
              <a:rPr lang="en-US" smtClean="0"/>
              <a:pPr/>
              <a:t>15</a:t>
            </a:fld>
            <a:endParaRPr lang="en-US"/>
          </a:p>
        </p:txBody>
      </p:sp>
    </p:spTree>
    <p:extLst>
      <p:ext uri="{BB962C8B-B14F-4D97-AF65-F5344CB8AC3E}">
        <p14:creationId xmlns:p14="http://schemas.microsoft.com/office/powerpoint/2010/main" val="814162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FAB6D0-2B90-4583-B249-1EA87592B11D}" type="slidenum">
              <a:rPr lang="en-US" smtClean="0"/>
              <a:pPr/>
              <a:t>17</a:t>
            </a:fld>
            <a:endParaRPr lang="en-US"/>
          </a:p>
        </p:txBody>
      </p:sp>
    </p:spTree>
    <p:extLst>
      <p:ext uri="{BB962C8B-B14F-4D97-AF65-F5344CB8AC3E}">
        <p14:creationId xmlns:p14="http://schemas.microsoft.com/office/powerpoint/2010/main" val="290314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you’re getting started, I</a:t>
            </a:r>
            <a:r>
              <a:rPr lang="en-US" baseline="0" dirty="0" smtClean="0"/>
              <a:t> suggest CCNA, MCP and </a:t>
            </a:r>
            <a:r>
              <a:rPr lang="en-US" baseline="0" dirty="0" err="1" smtClean="0"/>
              <a:t>linux</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CFAB6D0-2B90-4583-B249-1EA87592B11D}" type="slidenum">
              <a:rPr lang="en-US" smtClean="0"/>
              <a:pPr/>
              <a:t>28</a:t>
            </a:fld>
            <a:endParaRPr lang="en-US"/>
          </a:p>
        </p:txBody>
      </p:sp>
    </p:spTree>
    <p:extLst>
      <p:ext uri="{BB962C8B-B14F-4D97-AF65-F5344CB8AC3E}">
        <p14:creationId xmlns:p14="http://schemas.microsoft.com/office/powerpoint/2010/main" val="368800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A39BC9-EF39-4322-8747-B9A941CFA7CC}" type="datetime1">
              <a:rPr lang="en-US" smtClean="0"/>
              <a:t>8/28/2014</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8811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D4374-370F-44DB-B0DC-B0C54608599C}" type="datetime1">
              <a:rPr lang="en-US" smtClean="0"/>
              <a:t>8/28/2014</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extLst>
      <p:ext uri="{BB962C8B-B14F-4D97-AF65-F5344CB8AC3E}">
        <p14:creationId xmlns:p14="http://schemas.microsoft.com/office/powerpoint/2010/main" val="283676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FD3D47-15DB-4867-AC31-E9A9C350DD0D}" type="datetime1">
              <a:rPr lang="en-US" smtClean="0"/>
              <a:t>8/28/2014</a:t>
            </a:fld>
            <a:endParaRPr lang="en-US"/>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extLst>
      <p:ext uri="{BB962C8B-B14F-4D97-AF65-F5344CB8AC3E}">
        <p14:creationId xmlns:p14="http://schemas.microsoft.com/office/powerpoint/2010/main" val="4174608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8EF6F5-77B1-4CEB-8ADA-E06CF62C11E3}" type="datetime1">
              <a:rPr lang="en-US" smtClean="0"/>
              <a:t>8/28/2014</a:t>
            </a:fld>
            <a:endParaRPr lang="en-US" dirty="0"/>
          </a:p>
        </p:txBody>
      </p:sp>
      <p:sp>
        <p:nvSpPr>
          <p:cNvPr id="8" name="Footer Placeholder 7"/>
          <p:cNvSpPr>
            <a:spLocks noGrp="1"/>
          </p:cNvSpPr>
          <p:nvPr>
            <p:ph type="ftr" sz="quarter" idx="11"/>
          </p:nvPr>
        </p:nvSpPr>
        <p:spPr/>
        <p:txBody>
          <a:bodyPr/>
          <a:lstStyle/>
          <a:p>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F681C2-882E-4FB7-A72A-67E3D9B6B028}" type="datetime1">
              <a:rPr lang="en-US" smtClean="0"/>
              <a:t>8/28/2014</a:t>
            </a:fld>
            <a:endParaRPr lang="en-US" dirty="0"/>
          </a:p>
        </p:txBody>
      </p:sp>
      <p:sp>
        <p:nvSpPr>
          <p:cNvPr id="8" name="Footer Placeholder 7"/>
          <p:cNvSpPr>
            <a:spLocks noGrp="1"/>
          </p:cNvSpPr>
          <p:nvPr>
            <p:ph type="ftr" sz="quarter" idx="11"/>
          </p:nvPr>
        </p:nvSpPr>
        <p:spPr/>
        <p:txBody>
          <a:bodyPr/>
          <a:lstStyle/>
          <a:p>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99995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5D70BB-8182-484A-BF65-4797CE51747D}" type="datetime1">
              <a:rPr lang="en-US" smtClean="0"/>
              <a:t>8/28/2014</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7237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4E33AF-E1B7-4AF4-B97C-5D24448D694A}" type="datetime1">
              <a:rPr lang="en-US" smtClean="0"/>
              <a:t>8/28/2014</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extLst>
      <p:ext uri="{BB962C8B-B14F-4D97-AF65-F5344CB8AC3E}">
        <p14:creationId xmlns:p14="http://schemas.microsoft.com/office/powerpoint/2010/main" val="13294222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4F3E17-A0CC-4D97-ACA0-3E96375BCCF9}" type="datetime1">
              <a:rPr lang="en-US" smtClean="0"/>
              <a:t>8/28/2014</a:t>
            </a:fld>
            <a:endParaRPr lang="en-US"/>
          </a:p>
        </p:txBody>
      </p:sp>
      <p:sp>
        <p:nvSpPr>
          <p:cNvPr id="8" name="Footer Placeholder 7"/>
          <p:cNvSpPr>
            <a:spLocks noGrp="1"/>
          </p:cNvSpPr>
          <p:nvPr>
            <p:ph type="ftr" sz="quarter" idx="11"/>
          </p:nvPr>
        </p:nvSpPr>
        <p:spPr/>
        <p:txBody>
          <a:bodyPr/>
          <a:lstStyle/>
          <a:p>
            <a:pPr algn="ctr"/>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27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2F35C3-8BC9-4B73-85D3-043F838DDA1B}" type="datetime1">
              <a:rPr lang="en-US" smtClean="0"/>
              <a:t>8/28/2014</a:t>
            </a:fld>
            <a:endParaRPr lang="en-US"/>
          </a:p>
        </p:txBody>
      </p:sp>
      <p:sp>
        <p:nvSpPr>
          <p:cNvPr id="4" name="Footer Placeholder 3"/>
          <p:cNvSpPr>
            <a:spLocks noGrp="1"/>
          </p:cNvSpPr>
          <p:nvPr>
            <p:ph type="ftr" sz="quarter" idx="11"/>
          </p:nvPr>
        </p:nvSpPr>
        <p:spPr/>
        <p:txBody>
          <a:bodyPr/>
          <a:lstStyle/>
          <a:p>
            <a:pPr algn="ctr"/>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extLst>
      <p:ext uri="{BB962C8B-B14F-4D97-AF65-F5344CB8AC3E}">
        <p14:creationId xmlns:p14="http://schemas.microsoft.com/office/powerpoint/2010/main" val="259852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57A66-E835-4FFE-BECE-40C7E0EB2BAB}" type="datetime1">
              <a:rPr lang="en-US" smtClean="0"/>
              <a:t>8/28/2014</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extLst>
      <p:ext uri="{BB962C8B-B14F-4D97-AF65-F5344CB8AC3E}">
        <p14:creationId xmlns:p14="http://schemas.microsoft.com/office/powerpoint/2010/main" val="383016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250B2-3499-46D3-A0B5-4AD9563008BC}" type="datetime1">
              <a:rPr lang="en-US" smtClean="0"/>
              <a:t>8/28/2014</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42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00741A-23FA-4415-84F9-78B6F9A103C5}" type="datetime1">
              <a:rPr lang="en-US" smtClean="0"/>
              <a:t>8/28/2014</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extLst>
      <p:ext uri="{BB962C8B-B14F-4D97-AF65-F5344CB8AC3E}">
        <p14:creationId xmlns:p14="http://schemas.microsoft.com/office/powerpoint/2010/main" val="254278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4D30B40-6221-439A-9128-C1B87DDC6822}" type="datetime1">
              <a:rPr lang="en-US" smtClean="0"/>
              <a:t>8/28/2014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extLst>
      <p:ext uri="{BB962C8B-B14F-4D97-AF65-F5344CB8AC3E}">
        <p14:creationId xmlns:p14="http://schemas.microsoft.com/office/powerpoint/2010/main" val="3359988785"/>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26" r:id="rId12"/>
  </p:sldLayoutIdLst>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its.syr.edu/netid"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age.org/" TargetMode="External"/><Relationship Id="rId2" Type="http://schemas.openxmlformats.org/officeDocument/2006/relationships/hyperlink" Target="http://www.acm.org/" TargetMode="External"/><Relationship Id="rId1" Type="http://schemas.openxmlformats.org/officeDocument/2006/relationships/slideLayout" Target="../slideLayouts/slideLayout2.xml"/><Relationship Id="rId5" Type="http://schemas.openxmlformats.org/officeDocument/2006/relationships/hyperlink" Target="http://www.lopsa.org/" TargetMode="External"/><Relationship Id="rId4" Type="http://schemas.openxmlformats.org/officeDocument/2006/relationships/hyperlink" Target="http://www.npanet.org/"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www.iccp.org/iccpnew/index.html" TargetMode="External"/><Relationship Id="rId3" Type="http://schemas.openxmlformats.org/officeDocument/2006/relationships/hyperlink" Target="http://www.cisco.com/web/learning/le3/learning_career_certifications_and_learning_paths_home.html" TargetMode="External"/><Relationship Id="rId7" Type="http://schemas.openxmlformats.org/officeDocument/2006/relationships/hyperlink" Target="http://www.sun.com/training/certification/solaris/index.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redhat.com/certification/rhce/" TargetMode="External"/><Relationship Id="rId5" Type="http://schemas.openxmlformats.org/officeDocument/2006/relationships/hyperlink" Target="http://www.comptia.org/certifications/listed/linux.aspx" TargetMode="External"/><Relationship Id="rId4" Type="http://schemas.openxmlformats.org/officeDocument/2006/relationships/hyperlink" Target="http://www.microsoft.com/learning/en/us/certification/view-by-name.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youtube.com/watch?v=RfiQYRn7fBg&amp;feature=player_embedd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07B1817F-6E1C-4750-B3D3-8EBD19908C73}" type="datetime1">
              <a:rPr lang="en-US" smtClean="0"/>
              <a:t>8/28/2014</a:t>
            </a:fld>
            <a:endParaRPr lang="en-US" dirty="0"/>
          </a:p>
        </p:txBody>
      </p:sp>
      <p:sp>
        <p:nvSpPr>
          <p:cNvPr id="8" name="Slide Number Placeholder 7"/>
          <p:cNvSpPr>
            <a:spLocks noGrp="1"/>
          </p:cNvSpPr>
          <p:nvPr>
            <p:ph type="sldNum" sz="quarter" idx="12"/>
          </p:nvPr>
        </p:nvSpPr>
        <p:spPr/>
        <p:txBody>
          <a:bodyPr/>
          <a:lstStyle/>
          <a:p>
            <a:fld id="{2505CAEE-CB22-4B3A-A2B0-7938B12DF57C}" type="slidenum">
              <a:rPr lang="en-US" smtClean="0"/>
              <a:pPr/>
              <a:t>1</a:t>
            </a:fld>
            <a:endParaRPr lang="en-US" dirty="0"/>
          </a:p>
        </p:txBody>
      </p:sp>
      <p:sp>
        <p:nvSpPr>
          <p:cNvPr id="2" name="Title 1"/>
          <p:cNvSpPr>
            <a:spLocks noGrp="1"/>
          </p:cNvSpPr>
          <p:nvPr>
            <p:ph type="title"/>
          </p:nvPr>
        </p:nvSpPr>
        <p:spPr/>
        <p:txBody>
          <a:bodyPr>
            <a:normAutofit/>
          </a:bodyPr>
          <a:lstStyle/>
          <a:p>
            <a:r>
              <a:rPr lang="en-US" dirty="0" smtClean="0"/>
              <a:t>IST346: System Administration</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74" y="6009118"/>
            <a:ext cx="3212926" cy="563842"/>
          </a:xfrm>
          <a:prstGeom prst="rect">
            <a:avLst/>
          </a:prstGeom>
        </p:spPr>
      </p:pic>
      <p:pic>
        <p:nvPicPr>
          <p:cNvPr id="11" name="Picture 2"/>
          <p:cNvPicPr>
            <a:picLocks noChangeAspect="1" noChangeArrowheads="1"/>
          </p:cNvPicPr>
          <p:nvPr/>
        </p:nvPicPr>
        <p:blipFill>
          <a:blip r:embed="rId4" cstate="print"/>
          <a:srcRect/>
          <a:stretch>
            <a:fillRect/>
          </a:stretch>
        </p:blipFill>
        <p:spPr bwMode="auto">
          <a:xfrm>
            <a:off x="228599" y="2151754"/>
            <a:ext cx="8686801" cy="3305811"/>
          </a:xfrm>
          <a:prstGeom prst="rect">
            <a:avLst/>
          </a:prstGeom>
          <a:noFill/>
          <a:ln w="9525">
            <a:noFill/>
            <a:miter lim="800000"/>
            <a:headEnd/>
            <a:tailEnd/>
          </a:ln>
        </p:spPr>
      </p:pic>
      <p:sp>
        <p:nvSpPr>
          <p:cNvPr id="14" name="Footer Placeholder 13"/>
          <p:cNvSpPr>
            <a:spLocks noGrp="1"/>
          </p:cNvSpPr>
          <p:nvPr>
            <p:ph type="ftr" sz="quarter" idx="11"/>
          </p:nvPr>
        </p:nvSpPr>
        <p:spPr/>
        <p:txBody>
          <a:bodyPr/>
          <a:lstStyle/>
          <a:p>
            <a:r>
              <a:rPr lang="en-US" smtClean="0"/>
              <a:t>IST346: Info Tech Management &amp; Administration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r>
              <a:rPr lang="en-US" dirty="0" smtClean="0"/>
              <a:t>The “public face” of your organization; the most important element for your end-users(customers).</a:t>
            </a:r>
          </a:p>
          <a:p>
            <a:r>
              <a:rPr lang="en-US" dirty="0" smtClean="0"/>
              <a:t>Helpdesk should be a friendly, pleasant experience.</a:t>
            </a:r>
          </a:p>
          <a:p>
            <a:r>
              <a:rPr lang="en-US" dirty="0" smtClean="0"/>
              <a:t>Define hours of operations and have instructions for what your customers can do and expect off-hours.</a:t>
            </a:r>
          </a:p>
          <a:p>
            <a:r>
              <a:rPr lang="en-US" dirty="0" smtClean="0"/>
              <a:t>Designate a </a:t>
            </a:r>
            <a:r>
              <a:rPr lang="en-US" i="1" dirty="0" smtClean="0"/>
              <a:t>shield</a:t>
            </a:r>
            <a:r>
              <a:rPr lang="en-US" dirty="0" smtClean="0"/>
              <a:t> – a person or persons responsible for triage and level “1” type requests.</a:t>
            </a:r>
          </a:p>
          <a:p>
            <a:pPr lvl="1"/>
            <a:r>
              <a:rPr lang="en-US" dirty="0" smtClean="0"/>
              <a:t>Helps senior level SA’s focus on projects.</a:t>
            </a:r>
          </a:p>
          <a:p>
            <a:r>
              <a:rPr lang="en-US" dirty="0" smtClean="0"/>
              <a:t>As a manager you should:</a:t>
            </a:r>
          </a:p>
          <a:p>
            <a:pPr lvl="1"/>
            <a:r>
              <a:rPr lang="en-US" dirty="0" smtClean="0"/>
              <a:t>Test your helpdesk (take it for a test drive)</a:t>
            </a:r>
          </a:p>
          <a:p>
            <a:pPr lvl="1"/>
            <a:r>
              <a:rPr lang="en-US" dirty="0" smtClean="0"/>
              <a:t>Measure and track its use and effectiveness</a:t>
            </a:r>
          </a:p>
        </p:txBody>
      </p:sp>
      <p:sp>
        <p:nvSpPr>
          <p:cNvPr id="2" name="Title 1"/>
          <p:cNvSpPr>
            <a:spLocks noGrp="1"/>
          </p:cNvSpPr>
          <p:nvPr>
            <p:ph type="title"/>
          </p:nvPr>
        </p:nvSpPr>
        <p:spPr/>
        <p:txBody>
          <a:bodyPr/>
          <a:lstStyle/>
          <a:p>
            <a:r>
              <a:rPr lang="en-US" dirty="0" smtClean="0"/>
              <a:t>Helpdesks</a:t>
            </a:r>
            <a:endParaRPr lang="en-US" dirty="0"/>
          </a:p>
        </p:txBody>
      </p:sp>
      <p:sp>
        <p:nvSpPr>
          <p:cNvPr id="4" name="Date Placeholder 3"/>
          <p:cNvSpPr>
            <a:spLocks noGrp="1"/>
          </p:cNvSpPr>
          <p:nvPr>
            <p:ph type="dt" sz="half" idx="10"/>
          </p:nvPr>
        </p:nvSpPr>
        <p:spPr/>
        <p:txBody>
          <a:bodyPr/>
          <a:lstStyle/>
          <a:p>
            <a:fld id="{3BC3FA86-6969-47C9-A234-73EB43E187D9}"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10</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1455597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Track </a:t>
            </a:r>
            <a:r>
              <a:rPr lang="en-US" i="1" dirty="0" smtClean="0"/>
              <a:t>ALL </a:t>
            </a:r>
            <a:r>
              <a:rPr lang="en-US" dirty="0" smtClean="0"/>
              <a:t>calls / requests even the 5 minute fixes.  </a:t>
            </a:r>
          </a:p>
          <a:p>
            <a:r>
              <a:rPr lang="en-US" dirty="0" smtClean="0"/>
              <a:t>Shows management how busy your team really is. If you approach management asking for a new hire(s), have some data to defend your request.  </a:t>
            </a:r>
          </a:p>
          <a:p>
            <a:r>
              <a:rPr lang="en-US" dirty="0" smtClean="0"/>
              <a:t>Compare your data against industry metrics, such as how many desktops your staff is supporting vs. what common benchmarks are.  You may find you need to work smarter, not that you need more people.</a:t>
            </a:r>
          </a:p>
          <a:p>
            <a:r>
              <a:rPr lang="en-US" dirty="0" smtClean="0"/>
              <a:t>Many good free and commercial packages available</a:t>
            </a:r>
          </a:p>
          <a:p>
            <a:pPr lvl="1"/>
            <a:r>
              <a:rPr lang="en-US" dirty="0" smtClean="0"/>
              <a:t>RT (used at SU)</a:t>
            </a:r>
          </a:p>
          <a:p>
            <a:pPr lvl="1"/>
            <a:r>
              <a:rPr lang="en-US" dirty="0" smtClean="0"/>
              <a:t>Service Desk (used at SU)</a:t>
            </a:r>
          </a:p>
          <a:p>
            <a:pPr lvl="1"/>
            <a:r>
              <a:rPr lang="en-US" dirty="0" smtClean="0"/>
              <a:t>Track-IT (used at SU)</a:t>
            </a:r>
          </a:p>
          <a:p>
            <a:r>
              <a:rPr lang="en-US" dirty="0" smtClean="0"/>
              <a:t>Try to get the entire IT staff to use a common tool. Saves time on duplicate data entry from system A to system B</a:t>
            </a:r>
          </a:p>
        </p:txBody>
      </p:sp>
      <p:sp>
        <p:nvSpPr>
          <p:cNvPr id="2" name="Title 1"/>
          <p:cNvSpPr>
            <a:spLocks noGrp="1"/>
          </p:cNvSpPr>
          <p:nvPr>
            <p:ph type="title"/>
          </p:nvPr>
        </p:nvSpPr>
        <p:spPr/>
        <p:txBody>
          <a:bodyPr/>
          <a:lstStyle/>
          <a:p>
            <a:r>
              <a:rPr lang="en-US" dirty="0" smtClean="0"/>
              <a:t>Request Tracking / Trouble Tickets</a:t>
            </a:r>
            <a:endParaRPr lang="en-US" dirty="0"/>
          </a:p>
        </p:txBody>
      </p:sp>
      <p:sp>
        <p:nvSpPr>
          <p:cNvPr id="4" name="Date Placeholder 3"/>
          <p:cNvSpPr>
            <a:spLocks noGrp="1"/>
          </p:cNvSpPr>
          <p:nvPr>
            <p:ph type="dt" sz="half" idx="10"/>
          </p:nvPr>
        </p:nvSpPr>
        <p:spPr/>
        <p:txBody>
          <a:bodyPr/>
          <a:lstStyle/>
          <a:p>
            <a:fld id="{1D235409-0CDB-444E-B3A3-1901EBF8B963}"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11</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3840768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does an SA do???</a:t>
            </a:r>
            <a:endParaRPr lang="en-US" dirty="0"/>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1F448A4B-0A9C-4F38-9493-41909DDC630D}" type="datetime1">
              <a:rPr lang="en-US" smtClean="0"/>
              <a:t>8/28/2014</a:t>
            </a:fld>
            <a:endParaRPr lang="en-US"/>
          </a:p>
        </p:txBody>
      </p:sp>
      <p:sp>
        <p:nvSpPr>
          <p:cNvPr id="3" name="Slide Number Placeholder 2"/>
          <p:cNvSpPr>
            <a:spLocks noGrp="1"/>
          </p:cNvSpPr>
          <p:nvPr>
            <p:ph type="sldNum" sz="quarter" idx="12"/>
          </p:nvPr>
        </p:nvSpPr>
        <p:spPr/>
        <p:txBody>
          <a:bodyPr/>
          <a:lstStyle/>
          <a:p>
            <a:fld id="{DF6669D1-DB19-4C99-869C-C84252016461}" type="slidenum">
              <a:rPr lang="en-US" smtClean="0"/>
              <a:pPr/>
              <a:t>12</a:t>
            </a:fld>
            <a:endParaRPr lang="en-US"/>
          </a:p>
        </p:txBody>
      </p:sp>
      <p:sp>
        <p:nvSpPr>
          <p:cNvPr id="6" name="Footer Placeholder 5"/>
          <p:cNvSpPr>
            <a:spLocks noGrp="1"/>
          </p:cNvSpPr>
          <p:nvPr>
            <p:ph type="ftr" sz="quarter" idx="11"/>
          </p:nvPr>
        </p:nvSpPr>
        <p:spPr/>
        <p:txBody>
          <a:bodyPr/>
          <a:lstStyle/>
          <a:p>
            <a:pPr algn="ctr"/>
            <a:r>
              <a:rPr lang="en-US" smtClean="0"/>
              <a:t>IST346: Info Tech Management &amp; Administration</a:t>
            </a:r>
            <a:endParaRPr lang="en-US" dirty="0"/>
          </a:p>
        </p:txBody>
      </p:sp>
    </p:spTree>
    <p:extLst>
      <p:ext uri="{BB962C8B-B14F-4D97-AF65-F5344CB8AC3E}">
        <p14:creationId xmlns:p14="http://schemas.microsoft.com/office/powerpoint/2010/main" val="3734773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dirty="0" smtClean="0"/>
              <a:t>User management</a:t>
            </a:r>
          </a:p>
          <a:p>
            <a:r>
              <a:rPr lang="en-US" dirty="0" smtClean="0"/>
              <a:t>Hardware Management</a:t>
            </a:r>
          </a:p>
          <a:p>
            <a:r>
              <a:rPr lang="en-US" dirty="0" smtClean="0"/>
              <a:t>System backups and Restores</a:t>
            </a:r>
          </a:p>
          <a:p>
            <a:r>
              <a:rPr lang="en-US" dirty="0" smtClean="0"/>
              <a:t>Deploy new systems and services</a:t>
            </a:r>
          </a:p>
          <a:p>
            <a:r>
              <a:rPr lang="en-US" dirty="0" smtClean="0"/>
              <a:t>Monitoring (Systems / Services / Network)</a:t>
            </a:r>
          </a:p>
          <a:p>
            <a:r>
              <a:rPr lang="en-US" dirty="0"/>
              <a:t>Securing Systems, Applications, Data, etc</a:t>
            </a:r>
            <a:r>
              <a:rPr lang="en-US" dirty="0" smtClean="0"/>
              <a:t>…</a:t>
            </a:r>
            <a:endParaRPr lang="en-US" dirty="0" smtClean="0"/>
          </a:p>
          <a:p>
            <a:r>
              <a:rPr lang="en-US" dirty="0" smtClean="0"/>
              <a:t>Troubleshooting</a:t>
            </a:r>
            <a:endParaRPr lang="en-US" dirty="0" smtClean="0"/>
          </a:p>
          <a:p>
            <a:r>
              <a:rPr lang="en-US" dirty="0" smtClean="0"/>
              <a:t>Helping </a:t>
            </a:r>
            <a:r>
              <a:rPr lang="en-US" dirty="0" smtClean="0"/>
              <a:t>users</a:t>
            </a:r>
          </a:p>
        </p:txBody>
      </p:sp>
      <p:sp>
        <p:nvSpPr>
          <p:cNvPr id="8" name="Title 7"/>
          <p:cNvSpPr>
            <a:spLocks noGrp="1"/>
          </p:cNvSpPr>
          <p:nvPr>
            <p:ph type="title"/>
          </p:nvPr>
        </p:nvSpPr>
        <p:spPr/>
        <p:txBody>
          <a:bodyPr/>
          <a:lstStyle/>
          <a:p>
            <a:r>
              <a:rPr lang="en-US" dirty="0" smtClean="0"/>
              <a:t>Typical job duties of SA’s</a:t>
            </a:r>
            <a:endParaRPr lang="en-US" dirty="0"/>
          </a:p>
        </p:txBody>
      </p:sp>
      <p:sp>
        <p:nvSpPr>
          <p:cNvPr id="2" name="Date Placeholder 1"/>
          <p:cNvSpPr>
            <a:spLocks noGrp="1"/>
          </p:cNvSpPr>
          <p:nvPr>
            <p:ph type="dt" sz="half" idx="10"/>
          </p:nvPr>
        </p:nvSpPr>
        <p:spPr/>
        <p:txBody>
          <a:bodyPr/>
          <a:lstStyle/>
          <a:p>
            <a:fld id="{C624A8BF-96C2-420C-B8F8-319134258C05}" type="datetime1">
              <a:rPr lang="en-US" smtClean="0"/>
              <a:t>8/28/2014</a:t>
            </a:fld>
            <a:endParaRPr lang="en-US" dirty="0"/>
          </a:p>
        </p:txBody>
      </p:sp>
      <p:sp>
        <p:nvSpPr>
          <p:cNvPr id="3" name="Slide Number Placeholder 2"/>
          <p:cNvSpPr>
            <a:spLocks noGrp="1"/>
          </p:cNvSpPr>
          <p:nvPr>
            <p:ph type="sldNum" sz="quarter" idx="12"/>
          </p:nvPr>
        </p:nvSpPr>
        <p:spPr/>
        <p:txBody>
          <a:bodyPr/>
          <a:lstStyle/>
          <a:p>
            <a:fld id="{DF6669D1-DB19-4C99-869C-C84252016461}" type="slidenum">
              <a:rPr lang="en-US" smtClean="0"/>
              <a:pPr/>
              <a:t>13</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557932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Typical SA Job Duties</a:t>
            </a:r>
            <a:endParaRPr lang="en-US" dirty="0"/>
          </a:p>
        </p:txBody>
      </p:sp>
      <p:sp>
        <p:nvSpPr>
          <p:cNvPr id="3" name="Content Placeholder 2"/>
          <p:cNvSpPr>
            <a:spLocks noGrp="1"/>
          </p:cNvSpPr>
          <p:nvPr>
            <p:ph sz="half"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en-US" u="sng" dirty="0" smtClean="0"/>
              <a:t>User Management</a:t>
            </a:r>
          </a:p>
          <a:p>
            <a:r>
              <a:rPr lang="en-US" dirty="0" smtClean="0"/>
              <a:t>Creating User accounts</a:t>
            </a:r>
          </a:p>
          <a:p>
            <a:r>
              <a:rPr lang="en-US" dirty="0" smtClean="0"/>
              <a:t>Granting Users access to resources (files, email, printers, etc..)</a:t>
            </a:r>
          </a:p>
          <a:p>
            <a:r>
              <a:rPr lang="en-US" dirty="0" smtClean="0"/>
              <a:t>Provide self-service mechanisms</a:t>
            </a:r>
          </a:p>
          <a:p>
            <a:pPr lvl="1"/>
            <a:r>
              <a:rPr lang="en-US" dirty="0" smtClean="0">
                <a:hlinkClick r:id="rId3"/>
              </a:rPr>
              <a:t>http://its.syr.edu/netid</a:t>
            </a:r>
            <a:endParaRPr lang="en-US" dirty="0" smtClean="0"/>
          </a:p>
          <a:p>
            <a:r>
              <a:rPr lang="en-US" dirty="0" smtClean="0"/>
              <a:t>Automate as much as you can</a:t>
            </a:r>
          </a:p>
        </p:txBody>
      </p:sp>
      <p:sp>
        <p:nvSpPr>
          <p:cNvPr id="4" name="Content Placeholder 3"/>
          <p:cNvSpPr>
            <a:spLocks noGrp="1"/>
          </p:cNvSpPr>
          <p:nvPr>
            <p:ph sz="half" idx="2"/>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en-US" u="sng" dirty="0" smtClean="0"/>
              <a:t>Hardware Management</a:t>
            </a:r>
          </a:p>
          <a:p>
            <a:r>
              <a:rPr lang="en-US" dirty="0" smtClean="0"/>
              <a:t>Add/Remove hardware</a:t>
            </a:r>
          </a:p>
          <a:p>
            <a:r>
              <a:rPr lang="en-US" dirty="0" smtClean="0"/>
              <a:t>Inventory</a:t>
            </a:r>
          </a:p>
          <a:p>
            <a:r>
              <a:rPr lang="en-US" dirty="0" smtClean="0"/>
              <a:t>Capacity Planning</a:t>
            </a:r>
          </a:p>
          <a:p>
            <a:pPr lvl="1"/>
            <a:r>
              <a:rPr lang="en-US" dirty="0" smtClean="0"/>
              <a:t>Disk space requirements</a:t>
            </a:r>
          </a:p>
          <a:p>
            <a:pPr lvl="1"/>
            <a:r>
              <a:rPr lang="en-US" dirty="0" smtClean="0"/>
              <a:t>Bandwidth</a:t>
            </a:r>
          </a:p>
          <a:p>
            <a:r>
              <a:rPr lang="en-US" dirty="0" smtClean="0"/>
              <a:t>Data center management</a:t>
            </a:r>
          </a:p>
          <a:p>
            <a:pPr lvl="1"/>
            <a:r>
              <a:rPr lang="en-US" dirty="0" smtClean="0"/>
              <a:t>Power needs</a:t>
            </a:r>
          </a:p>
          <a:p>
            <a:pPr lvl="1"/>
            <a:r>
              <a:rPr lang="en-US" dirty="0" smtClean="0"/>
              <a:t>Environmental controls</a:t>
            </a:r>
            <a:endParaRPr lang="en-US" dirty="0"/>
          </a:p>
        </p:txBody>
      </p:sp>
      <p:sp>
        <p:nvSpPr>
          <p:cNvPr id="2" name="Date Placeholder 1"/>
          <p:cNvSpPr>
            <a:spLocks noGrp="1"/>
          </p:cNvSpPr>
          <p:nvPr>
            <p:ph type="dt" sz="half" idx="10"/>
          </p:nvPr>
        </p:nvSpPr>
        <p:spPr/>
        <p:txBody>
          <a:bodyPr/>
          <a:lstStyle/>
          <a:p>
            <a:fld id="{44B0D0DA-7A7A-41CF-B0E2-B19820A51FD7}"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2505CAEE-CB22-4B3A-A2B0-7938B12DF57C}" type="slidenum">
              <a:rPr lang="en-US" smtClean="0"/>
              <a:pPr/>
              <a:t>14</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769052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Typical SA Job Duties</a:t>
            </a:r>
            <a:endParaRPr lang="en-US" dirty="0"/>
          </a:p>
        </p:txBody>
      </p:sp>
      <p:sp>
        <p:nvSpPr>
          <p:cNvPr id="3" name="Content Placeholder 2"/>
          <p:cNvSpPr>
            <a:spLocks noGrp="1"/>
          </p:cNvSpPr>
          <p:nvPr>
            <p:ph sz="half" idx="1"/>
          </p:nvPr>
        </p:nvSpPr>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lgn="ctr">
              <a:buNone/>
            </a:pPr>
            <a:r>
              <a:rPr lang="en-US" u="sng" dirty="0" smtClean="0"/>
              <a:t>Data Backups</a:t>
            </a:r>
          </a:p>
          <a:p>
            <a:r>
              <a:rPr lang="en-US" dirty="0" smtClean="0"/>
              <a:t>Define backup strategies</a:t>
            </a:r>
          </a:p>
          <a:p>
            <a:pPr lvl="1"/>
            <a:r>
              <a:rPr lang="en-US" dirty="0" smtClean="0"/>
              <a:t>How often, where, when?</a:t>
            </a:r>
          </a:p>
          <a:p>
            <a:r>
              <a:rPr lang="en-US" dirty="0" smtClean="0"/>
              <a:t>Test data restoration</a:t>
            </a:r>
          </a:p>
          <a:p>
            <a:pPr lvl="1"/>
            <a:r>
              <a:rPr lang="en-US" dirty="0" smtClean="0"/>
              <a:t>Can you get the data back?</a:t>
            </a:r>
          </a:p>
          <a:p>
            <a:r>
              <a:rPr lang="en-US" dirty="0" smtClean="0"/>
              <a:t>Monitoring</a:t>
            </a:r>
          </a:p>
          <a:p>
            <a:pPr lvl="1"/>
            <a:r>
              <a:rPr lang="en-US" dirty="0" smtClean="0"/>
              <a:t>If you’re not watching, how do you know the backups are working?</a:t>
            </a:r>
          </a:p>
        </p:txBody>
      </p:sp>
      <p:sp>
        <p:nvSpPr>
          <p:cNvPr id="4" name="Content Placeholder 3"/>
          <p:cNvSpPr>
            <a:spLocks noGrp="1"/>
          </p:cNvSpPr>
          <p:nvPr>
            <p:ph sz="half" idx="2"/>
          </p:nvPr>
        </p:nvSpPr>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lgn="ctr">
              <a:buNone/>
            </a:pPr>
            <a:r>
              <a:rPr lang="en-US" u="sng" dirty="0" smtClean="0"/>
              <a:t>Deploy Systems/Services</a:t>
            </a:r>
          </a:p>
          <a:p>
            <a:r>
              <a:rPr lang="en-US" dirty="0" smtClean="0"/>
              <a:t>Evaluate, test, purchase software &amp; services</a:t>
            </a:r>
          </a:p>
          <a:p>
            <a:r>
              <a:rPr lang="en-US" dirty="0" smtClean="0"/>
              <a:t>Try to use solutions that:</a:t>
            </a:r>
          </a:p>
          <a:p>
            <a:pPr lvl="1"/>
            <a:r>
              <a:rPr lang="en-US" dirty="0" smtClean="0"/>
              <a:t>Use open standards</a:t>
            </a:r>
          </a:p>
          <a:p>
            <a:pPr lvl="1"/>
            <a:r>
              <a:rPr lang="en-US" dirty="0" smtClean="0"/>
              <a:t>Promote reuse</a:t>
            </a:r>
          </a:p>
          <a:p>
            <a:r>
              <a:rPr lang="en-US" dirty="0" smtClean="0"/>
              <a:t>Test deployments</a:t>
            </a:r>
          </a:p>
          <a:p>
            <a:r>
              <a:rPr lang="en-US" dirty="0" smtClean="0"/>
              <a:t>Be mindful of your customers</a:t>
            </a:r>
          </a:p>
          <a:p>
            <a:pPr lvl="1"/>
            <a:r>
              <a:rPr lang="en-US" dirty="0" smtClean="0"/>
              <a:t>Schedule outages</a:t>
            </a:r>
          </a:p>
          <a:p>
            <a:pPr lvl="1"/>
            <a:r>
              <a:rPr lang="en-US" dirty="0" smtClean="0"/>
              <a:t>Advertise new </a:t>
            </a:r>
            <a:r>
              <a:rPr lang="en-US" dirty="0" err="1" smtClean="0"/>
              <a:t>offerrings</a:t>
            </a:r>
            <a:endParaRPr lang="en-US" dirty="0"/>
          </a:p>
        </p:txBody>
      </p:sp>
      <p:sp>
        <p:nvSpPr>
          <p:cNvPr id="2" name="Date Placeholder 1"/>
          <p:cNvSpPr>
            <a:spLocks noGrp="1"/>
          </p:cNvSpPr>
          <p:nvPr>
            <p:ph type="dt" sz="half" idx="10"/>
          </p:nvPr>
        </p:nvSpPr>
        <p:spPr/>
        <p:txBody>
          <a:bodyPr/>
          <a:lstStyle/>
          <a:p>
            <a:fld id="{8DE9DE12-1505-4891-9414-0FE477852F59}"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2505CAEE-CB22-4B3A-A2B0-7938B12DF57C}"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243719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dirty="0" smtClean="0"/>
              <a:t>Securing Systems from known attacks</a:t>
            </a:r>
          </a:p>
          <a:p>
            <a:endParaRPr lang="en-US" dirty="0" smtClean="0"/>
          </a:p>
          <a:p>
            <a:r>
              <a:rPr lang="en-US" dirty="0" smtClean="0"/>
              <a:t>Ensuring only those services that are necessary are enabled</a:t>
            </a:r>
          </a:p>
          <a:p>
            <a:endParaRPr lang="en-US" dirty="0" smtClean="0"/>
          </a:p>
          <a:p>
            <a:r>
              <a:rPr lang="en-US" dirty="0" smtClean="0"/>
              <a:t>Restricting access to systems and services to only those who need it</a:t>
            </a:r>
          </a:p>
          <a:p>
            <a:endParaRPr lang="en-US" dirty="0" smtClean="0"/>
          </a:p>
          <a:p>
            <a:r>
              <a:rPr lang="en-US" dirty="0" smtClean="0"/>
              <a:t>Protecting data from unauthorized access</a:t>
            </a:r>
          </a:p>
          <a:p>
            <a:endParaRPr lang="en-US" dirty="0" smtClean="0"/>
          </a:p>
          <a:p>
            <a:r>
              <a:rPr lang="en-US" dirty="0" smtClean="0"/>
              <a:t>Developing firewall necessary to help protect systems</a:t>
            </a:r>
            <a:endParaRPr lang="en-US" dirty="0"/>
          </a:p>
        </p:txBody>
      </p:sp>
      <p:sp>
        <p:nvSpPr>
          <p:cNvPr id="5" name="Date Placeholder 4"/>
          <p:cNvSpPr>
            <a:spLocks noGrp="1"/>
          </p:cNvSpPr>
          <p:nvPr>
            <p:ph type="dt" sz="half" idx="10"/>
          </p:nvPr>
        </p:nvSpPr>
        <p:spPr/>
        <p:txBody>
          <a:bodyPr/>
          <a:lstStyle/>
          <a:p>
            <a:fld id="{394E33AF-E1B7-4AF4-B97C-5D24448D694A}" type="datetime1">
              <a:rPr lang="en-US" smtClean="0"/>
              <a:t>8/28/2014</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2505CAEE-CB22-4B3A-A2B0-7938B12DF57C}" type="slidenum">
              <a:rPr lang="en-US" smtClean="0"/>
              <a:pPr/>
              <a:t>16</a:t>
            </a:fld>
            <a:endParaRPr lang="en-US" dirty="0"/>
          </a:p>
        </p:txBody>
      </p:sp>
      <p:sp>
        <p:nvSpPr>
          <p:cNvPr id="8" name="Title 7"/>
          <p:cNvSpPr>
            <a:spLocks noGrp="1"/>
          </p:cNvSpPr>
          <p:nvPr>
            <p:ph type="title"/>
          </p:nvPr>
        </p:nvSpPr>
        <p:spPr/>
        <p:txBody>
          <a:bodyPr/>
          <a:lstStyle/>
          <a:p>
            <a:r>
              <a:rPr lang="en-US" dirty="0" smtClean="0"/>
              <a:t>Typical SA Job Duties - Security</a:t>
            </a:r>
            <a:endParaRPr lang="en-US" dirty="0"/>
          </a:p>
        </p:txBody>
      </p:sp>
    </p:spTree>
    <p:extLst>
      <p:ext uri="{BB962C8B-B14F-4D97-AF65-F5344CB8AC3E}">
        <p14:creationId xmlns:p14="http://schemas.microsoft.com/office/powerpoint/2010/main" val="2585161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Typical SA Job Duties</a:t>
            </a:r>
            <a:endParaRPr lang="en-US" dirty="0"/>
          </a:p>
        </p:txBody>
      </p:sp>
      <p:sp>
        <p:nvSpPr>
          <p:cNvPr id="3" name="Content Placeholder 2"/>
          <p:cNvSpPr>
            <a:spLocks noGrp="1"/>
          </p:cNvSpPr>
          <p:nvPr>
            <p:ph sz="half" idx="1"/>
          </p:nvPr>
        </p:nvSpPr>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lgn="ctr">
              <a:buNone/>
            </a:pPr>
            <a:r>
              <a:rPr lang="en-US" u="sng" dirty="0" smtClean="0"/>
              <a:t>Monitoring</a:t>
            </a:r>
          </a:p>
          <a:p>
            <a:r>
              <a:rPr lang="en-US" dirty="0" smtClean="0"/>
              <a:t>If you’re not administering it, you’d better be monitoring it.</a:t>
            </a:r>
          </a:p>
          <a:p>
            <a:r>
              <a:rPr lang="en-US" dirty="0" smtClean="0"/>
              <a:t>Monitor what?</a:t>
            </a:r>
          </a:p>
          <a:p>
            <a:pPr lvl="1"/>
            <a:r>
              <a:rPr lang="en-US" dirty="0" smtClean="0"/>
              <a:t>Performance</a:t>
            </a:r>
          </a:p>
          <a:p>
            <a:pPr lvl="1"/>
            <a:r>
              <a:rPr lang="en-US" dirty="0" smtClean="0"/>
              <a:t>Error events</a:t>
            </a:r>
          </a:p>
          <a:p>
            <a:pPr lvl="1"/>
            <a:r>
              <a:rPr lang="en-US" dirty="0" smtClean="0"/>
              <a:t>Security events</a:t>
            </a:r>
          </a:p>
          <a:p>
            <a:r>
              <a:rPr lang="en-US" dirty="0" smtClean="0"/>
              <a:t>Send alerts to common problems</a:t>
            </a:r>
          </a:p>
          <a:p>
            <a:r>
              <a:rPr lang="en-US" dirty="0" smtClean="0"/>
              <a:t>Take appropriate action</a:t>
            </a:r>
          </a:p>
        </p:txBody>
      </p:sp>
      <p:sp>
        <p:nvSpPr>
          <p:cNvPr id="4" name="Content Placeholder 3"/>
          <p:cNvSpPr>
            <a:spLocks noGrp="1"/>
          </p:cNvSpPr>
          <p:nvPr>
            <p:ph sz="half" idx="2"/>
          </p:nvPr>
        </p:nvSpPr>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lgn="ctr">
              <a:buNone/>
            </a:pPr>
            <a:r>
              <a:rPr lang="en-US" u="sng" dirty="0" smtClean="0"/>
              <a:t>Troubleshooting</a:t>
            </a:r>
          </a:p>
          <a:p>
            <a:r>
              <a:rPr lang="en-US" dirty="0" smtClean="0"/>
              <a:t>Problem identification</a:t>
            </a:r>
          </a:p>
          <a:p>
            <a:r>
              <a:rPr lang="en-US" dirty="0" smtClean="0"/>
              <a:t>Diagnosis &amp; resolution</a:t>
            </a:r>
          </a:p>
          <a:p>
            <a:r>
              <a:rPr lang="en-US" dirty="0" smtClean="0"/>
              <a:t>Get things back up ASAP</a:t>
            </a:r>
          </a:p>
          <a:p>
            <a:r>
              <a:rPr lang="en-US" dirty="0" smtClean="0"/>
              <a:t>Notify your customers</a:t>
            </a:r>
          </a:p>
        </p:txBody>
      </p:sp>
      <p:sp>
        <p:nvSpPr>
          <p:cNvPr id="2" name="Date Placeholder 1"/>
          <p:cNvSpPr>
            <a:spLocks noGrp="1"/>
          </p:cNvSpPr>
          <p:nvPr>
            <p:ph type="dt" sz="half" idx="10"/>
          </p:nvPr>
        </p:nvSpPr>
        <p:spPr/>
        <p:txBody>
          <a:bodyPr/>
          <a:lstStyle/>
          <a:p>
            <a:fld id="{70E4F235-2CB6-4D44-A242-629B7A521D18}"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2505CAEE-CB22-4B3A-A2B0-7938B12DF57C}" type="slidenum">
              <a:rPr lang="en-US" smtClean="0"/>
              <a:pPr/>
              <a:t>17</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579391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Use a request tracking system</a:t>
            </a:r>
          </a:p>
          <a:p>
            <a:pPr lvl="1"/>
            <a:r>
              <a:rPr lang="en-US" dirty="0" smtClean="0"/>
              <a:t>Helps IT staff keep track of problems.</a:t>
            </a:r>
          </a:p>
          <a:p>
            <a:pPr lvl="1"/>
            <a:r>
              <a:rPr lang="en-US" dirty="0" smtClean="0"/>
              <a:t>Can serve help with time tracking / accounting</a:t>
            </a:r>
          </a:p>
          <a:p>
            <a:r>
              <a:rPr lang="en-US" dirty="0" smtClean="0"/>
              <a:t>Provide documentation and training</a:t>
            </a:r>
          </a:p>
          <a:p>
            <a:pPr lvl="1"/>
            <a:r>
              <a:rPr lang="en-US" dirty="0" smtClean="0"/>
              <a:t>Policies (Acceptable Use / Terms of Service)</a:t>
            </a:r>
          </a:p>
          <a:p>
            <a:pPr lvl="1"/>
            <a:r>
              <a:rPr lang="en-US" dirty="0" smtClean="0"/>
              <a:t>How-</a:t>
            </a:r>
            <a:r>
              <a:rPr lang="en-US" dirty="0" err="1" smtClean="0"/>
              <a:t>To’s</a:t>
            </a:r>
            <a:r>
              <a:rPr lang="en-US" dirty="0" smtClean="0"/>
              <a:t> / Maps / Inventories</a:t>
            </a:r>
          </a:p>
          <a:p>
            <a:r>
              <a:rPr lang="en-US" dirty="0" smtClean="0"/>
              <a:t>IT Organization Extras:</a:t>
            </a:r>
          </a:p>
          <a:p>
            <a:pPr lvl="1"/>
            <a:r>
              <a:rPr lang="en-US" dirty="0" smtClean="0"/>
              <a:t>Define “Emergency” (can’t state this enough)</a:t>
            </a:r>
          </a:p>
          <a:p>
            <a:pPr lvl="1"/>
            <a:r>
              <a:rPr lang="en-US" dirty="0" smtClean="0"/>
              <a:t>Have clear-cut definitions for your defined priorities</a:t>
            </a:r>
          </a:p>
          <a:p>
            <a:pPr lvl="1"/>
            <a:r>
              <a:rPr lang="en-US" dirty="0" smtClean="0"/>
              <a:t>Successful organizations are “High visibility”- and don’t keep their customers in the dark.</a:t>
            </a:r>
          </a:p>
          <a:p>
            <a:r>
              <a:rPr lang="en-US" dirty="0" smtClean="0"/>
              <a:t>Remember, without customers there is no need for an SA!</a:t>
            </a:r>
            <a:endParaRPr lang="en-US" dirty="0"/>
          </a:p>
        </p:txBody>
      </p:sp>
      <p:sp>
        <p:nvSpPr>
          <p:cNvPr id="2" name="Title 1"/>
          <p:cNvSpPr>
            <a:spLocks noGrp="1"/>
          </p:cNvSpPr>
          <p:nvPr>
            <p:ph type="title"/>
          </p:nvPr>
        </p:nvSpPr>
        <p:spPr/>
        <p:txBody>
          <a:bodyPr/>
          <a:lstStyle/>
          <a:p>
            <a:r>
              <a:rPr lang="en-US" dirty="0" smtClean="0"/>
              <a:t>Typical SA Job Duties: Helping Users</a:t>
            </a:r>
            <a:endParaRPr lang="en-US" dirty="0"/>
          </a:p>
        </p:txBody>
      </p:sp>
      <p:sp>
        <p:nvSpPr>
          <p:cNvPr id="4" name="Date Placeholder 3"/>
          <p:cNvSpPr>
            <a:spLocks noGrp="1"/>
          </p:cNvSpPr>
          <p:nvPr>
            <p:ph type="dt" sz="half" idx="10"/>
          </p:nvPr>
        </p:nvSpPr>
        <p:spPr/>
        <p:txBody>
          <a:bodyPr/>
          <a:lstStyle/>
          <a:p>
            <a:fld id="{BD8FDBE3-80DD-4A60-A337-D619C3A49E5F}"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1649802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 Challenges</a:t>
            </a:r>
            <a:endParaRPr lang="en-US" dirty="0"/>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726730A7-CE4D-473C-90FB-DA791FEE35BA}" type="datetime1">
              <a:rPr lang="en-US" smtClean="0"/>
              <a:t>8/28/2014</a:t>
            </a:fld>
            <a:endParaRPr lang="en-US"/>
          </a:p>
        </p:txBody>
      </p:sp>
      <p:sp>
        <p:nvSpPr>
          <p:cNvPr id="3" name="Slide Number Placeholder 2"/>
          <p:cNvSpPr>
            <a:spLocks noGrp="1"/>
          </p:cNvSpPr>
          <p:nvPr>
            <p:ph type="sldNum" sz="quarter" idx="12"/>
          </p:nvPr>
        </p:nvSpPr>
        <p:spPr/>
        <p:txBody>
          <a:bodyPr/>
          <a:lstStyle/>
          <a:p>
            <a:fld id="{DF6669D1-DB19-4C99-869C-C84252016461}" type="slidenum">
              <a:rPr lang="en-US" smtClean="0"/>
              <a:pPr/>
              <a:t>19</a:t>
            </a:fld>
            <a:endParaRPr lang="en-US"/>
          </a:p>
        </p:txBody>
      </p:sp>
      <p:sp>
        <p:nvSpPr>
          <p:cNvPr id="6" name="Footer Placeholder 5"/>
          <p:cNvSpPr>
            <a:spLocks noGrp="1"/>
          </p:cNvSpPr>
          <p:nvPr>
            <p:ph type="ftr" sz="quarter" idx="11"/>
          </p:nvPr>
        </p:nvSpPr>
        <p:spPr/>
        <p:txBody>
          <a:bodyPr/>
          <a:lstStyle/>
          <a:p>
            <a:pPr algn="ctr"/>
            <a:r>
              <a:rPr lang="en-US" smtClean="0"/>
              <a:t>IST346: Info Tech Management &amp; Administration</a:t>
            </a:r>
            <a:endParaRPr lang="en-US" dirty="0"/>
          </a:p>
        </p:txBody>
      </p:sp>
    </p:spTree>
    <p:extLst>
      <p:ext uri="{BB962C8B-B14F-4D97-AF65-F5344CB8AC3E}">
        <p14:creationId xmlns:p14="http://schemas.microsoft.com/office/powerpoint/2010/main" val="588361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Reading Discussion</a:t>
            </a:r>
          </a:p>
          <a:p>
            <a:r>
              <a:rPr lang="en-US" dirty="0"/>
              <a:t>What does a system administrator do?</a:t>
            </a:r>
          </a:p>
          <a:p>
            <a:r>
              <a:rPr lang="en-US" dirty="0"/>
              <a:t>SA Challenges</a:t>
            </a:r>
          </a:p>
          <a:p>
            <a:r>
              <a:rPr lang="en-US" dirty="0"/>
              <a:t>The SA Profession</a:t>
            </a:r>
          </a:p>
          <a:p>
            <a:endParaRPr lang="en-US" dirty="0"/>
          </a:p>
        </p:txBody>
      </p:sp>
      <p:sp>
        <p:nvSpPr>
          <p:cNvPr id="3" name="Date Placeholder 2"/>
          <p:cNvSpPr>
            <a:spLocks noGrp="1"/>
          </p:cNvSpPr>
          <p:nvPr>
            <p:ph type="dt" sz="half" idx="10"/>
          </p:nvPr>
        </p:nvSpPr>
        <p:spPr/>
        <p:txBody>
          <a:bodyPr/>
          <a:lstStyle/>
          <a:p>
            <a:fld id="{25836897-6734-41EF-A71B-99FF59AB1384}"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a:t>
            </a:fld>
            <a:endParaRPr lang="en-US" dirty="0"/>
          </a:p>
        </p:txBody>
      </p:sp>
      <p:sp>
        <p:nvSpPr>
          <p:cNvPr id="6" name="Title 5"/>
          <p:cNvSpPr>
            <a:spLocks noGrp="1"/>
          </p:cNvSpPr>
          <p:nvPr>
            <p:ph type="title"/>
          </p:nvPr>
        </p:nvSpPr>
        <p:spPr/>
        <p:txBody>
          <a:bodyPr/>
          <a:lstStyle/>
          <a:p>
            <a:r>
              <a:rPr lang="en-US" dirty="0"/>
              <a:t>Agenda</a:t>
            </a:r>
          </a:p>
        </p:txBody>
      </p:sp>
      <p:sp>
        <p:nvSpPr>
          <p:cNvPr id="7" name="Footer Placeholder 6"/>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1186684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458200" cy="5334000"/>
          </a:xfrm>
        </p:spPr>
        <p:txBody>
          <a:bodyPr>
            <a:normAutofit/>
          </a:bodyPr>
          <a:lstStyle/>
          <a:p>
            <a:r>
              <a:rPr lang="en-US" dirty="0" smtClean="0"/>
              <a:t>Customer-focused</a:t>
            </a:r>
          </a:p>
          <a:p>
            <a:pPr lvl="1"/>
            <a:r>
              <a:rPr lang="en-US" dirty="0" smtClean="0"/>
              <a:t>Solid communication skills</a:t>
            </a:r>
          </a:p>
          <a:p>
            <a:pPr lvl="1"/>
            <a:r>
              <a:rPr lang="en-US" dirty="0" smtClean="0"/>
              <a:t>Ability to “sell” to customers</a:t>
            </a:r>
          </a:p>
          <a:p>
            <a:pPr lvl="1"/>
            <a:r>
              <a:rPr lang="en-US" dirty="0" smtClean="0"/>
              <a:t>You’re providing a service!</a:t>
            </a:r>
          </a:p>
          <a:p>
            <a:pPr lvl="1"/>
            <a:r>
              <a:rPr lang="en-US" dirty="0" smtClean="0"/>
              <a:t>Gracefully handle interruptions</a:t>
            </a:r>
          </a:p>
          <a:p>
            <a:r>
              <a:rPr lang="en-US" dirty="0" smtClean="0"/>
              <a:t>Technical knowledge</a:t>
            </a:r>
          </a:p>
          <a:p>
            <a:pPr lvl="1"/>
            <a:r>
              <a:rPr lang="en-US" dirty="0" smtClean="0"/>
              <a:t>Hardware, network and software knowledge</a:t>
            </a:r>
          </a:p>
          <a:p>
            <a:pPr lvl="1"/>
            <a:r>
              <a:rPr lang="en-US" dirty="0" smtClean="0"/>
              <a:t>Good debugging and troubleshooting skills</a:t>
            </a:r>
          </a:p>
          <a:p>
            <a:pPr lvl="1"/>
            <a:r>
              <a:rPr lang="en-US" dirty="0" smtClean="0"/>
              <a:t>Need to be able to “dig with your own shovel”</a:t>
            </a:r>
          </a:p>
          <a:p>
            <a:r>
              <a:rPr lang="en-US" dirty="0" smtClean="0"/>
              <a:t>Time Management</a:t>
            </a:r>
          </a:p>
          <a:p>
            <a:pPr lvl="1"/>
            <a:r>
              <a:rPr lang="en-US" dirty="0" smtClean="0"/>
              <a:t>Ability to prioritize tasks and handle multiple simultaneous requests.</a:t>
            </a:r>
          </a:p>
          <a:p>
            <a:pPr lvl="1"/>
            <a:r>
              <a:rPr lang="en-US" dirty="0" smtClean="0"/>
              <a:t>Self discipline to perform key duties on a routine basis. (</a:t>
            </a:r>
            <a:r>
              <a:rPr lang="en-US" dirty="0" err="1" smtClean="0"/>
              <a:t>eg</a:t>
            </a:r>
            <a:r>
              <a:rPr lang="en-US" dirty="0" smtClean="0"/>
              <a:t>. monitoring)</a:t>
            </a:r>
            <a:endParaRPr lang="en-US" dirty="0"/>
          </a:p>
        </p:txBody>
      </p:sp>
      <p:sp>
        <p:nvSpPr>
          <p:cNvPr id="2" name="Title 1"/>
          <p:cNvSpPr>
            <a:spLocks noGrp="1"/>
          </p:cNvSpPr>
          <p:nvPr>
            <p:ph type="title"/>
          </p:nvPr>
        </p:nvSpPr>
        <p:spPr/>
        <p:txBody>
          <a:bodyPr/>
          <a:lstStyle/>
          <a:p>
            <a:r>
              <a:rPr lang="en-US" dirty="0" smtClean="0"/>
              <a:t>Qualities of a successful SA</a:t>
            </a:r>
            <a:endParaRPr lang="en-US" dirty="0"/>
          </a:p>
        </p:txBody>
      </p:sp>
      <p:sp>
        <p:nvSpPr>
          <p:cNvPr id="4" name="Date Placeholder 3"/>
          <p:cNvSpPr>
            <a:spLocks noGrp="1"/>
          </p:cNvSpPr>
          <p:nvPr>
            <p:ph type="dt" sz="half" idx="10"/>
          </p:nvPr>
        </p:nvSpPr>
        <p:spPr/>
        <p:txBody>
          <a:bodyPr/>
          <a:lstStyle/>
          <a:p>
            <a:fld id="{E5B2A7D6-BC77-4E4C-8B12-60354245DC22}"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20</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2913866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You need:</a:t>
            </a:r>
          </a:p>
          <a:p>
            <a:pPr lvl="1"/>
            <a:r>
              <a:rPr lang="en-US" dirty="0" smtClean="0"/>
              <a:t>A wide range of knowledge and skills </a:t>
            </a:r>
          </a:p>
          <a:p>
            <a:pPr lvl="2"/>
            <a:r>
              <a:rPr lang="en-US" dirty="0" smtClean="0"/>
              <a:t>One day it’s databases, then web servers, then it’s mobile devices.</a:t>
            </a:r>
          </a:p>
          <a:p>
            <a:pPr lvl="1"/>
            <a:r>
              <a:rPr lang="en-US" dirty="0" smtClean="0"/>
              <a:t>To work well and efficiently under pressure.</a:t>
            </a:r>
          </a:p>
          <a:p>
            <a:pPr lvl="1"/>
            <a:r>
              <a:rPr lang="en-US" dirty="0" smtClean="0"/>
              <a:t>To learn the fine art of saying </a:t>
            </a:r>
            <a:r>
              <a:rPr lang="en-US" i="1" dirty="0" smtClean="0"/>
              <a:t>no</a:t>
            </a:r>
          </a:p>
          <a:p>
            <a:pPr lvl="1"/>
            <a:r>
              <a:rPr lang="en-US" dirty="0" smtClean="0"/>
              <a:t>To be flexible, tolerant, and patient. </a:t>
            </a:r>
          </a:p>
          <a:p>
            <a:pPr lvl="1"/>
            <a:r>
              <a:rPr lang="en-US" dirty="0" smtClean="0"/>
              <a:t>To accept you might have to work on Sunday at 3AM.</a:t>
            </a:r>
          </a:p>
          <a:p>
            <a:pPr lvl="1"/>
            <a:r>
              <a:rPr lang="en-US" dirty="0" smtClean="0"/>
              <a:t>Be able to balance conflicting requirements in your job:</a:t>
            </a:r>
          </a:p>
          <a:p>
            <a:pPr lvl="2"/>
            <a:r>
              <a:rPr lang="en-US" dirty="0" smtClean="0"/>
              <a:t>Short-term vs. long-term</a:t>
            </a:r>
          </a:p>
          <a:p>
            <a:pPr lvl="2"/>
            <a:r>
              <a:rPr lang="en-US" dirty="0" smtClean="0"/>
              <a:t>User’s needs vs. organizational requirements and constraints</a:t>
            </a:r>
          </a:p>
          <a:p>
            <a:pPr lvl="2"/>
            <a:r>
              <a:rPr lang="en-US" dirty="0" smtClean="0"/>
              <a:t>Policing vs. providing a service</a:t>
            </a:r>
          </a:p>
          <a:p>
            <a:pPr lvl="2"/>
            <a:endParaRPr lang="en-US" dirty="0"/>
          </a:p>
        </p:txBody>
      </p:sp>
      <p:sp>
        <p:nvSpPr>
          <p:cNvPr id="2" name="Title 1"/>
          <p:cNvSpPr>
            <a:spLocks noGrp="1"/>
          </p:cNvSpPr>
          <p:nvPr>
            <p:ph type="title"/>
          </p:nvPr>
        </p:nvSpPr>
        <p:spPr/>
        <p:txBody>
          <a:bodyPr/>
          <a:lstStyle/>
          <a:p>
            <a:r>
              <a:rPr lang="en-US" dirty="0" smtClean="0"/>
              <a:t>The challenges of being an SA</a:t>
            </a:r>
            <a:endParaRPr lang="en-US" dirty="0"/>
          </a:p>
        </p:txBody>
      </p:sp>
      <p:sp>
        <p:nvSpPr>
          <p:cNvPr id="4" name="Date Placeholder 3"/>
          <p:cNvSpPr>
            <a:spLocks noGrp="1"/>
          </p:cNvSpPr>
          <p:nvPr>
            <p:ph type="dt" sz="half" idx="10"/>
          </p:nvPr>
        </p:nvSpPr>
        <p:spPr/>
        <p:txBody>
          <a:bodyPr/>
          <a:lstStyle/>
          <a:p>
            <a:fld id="{49C91FC2-99BA-40E2-A984-1EBF3A29C56D}"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21</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116167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b="1" dirty="0" smtClean="0"/>
              <a:t>Simplicity </a:t>
            </a:r>
            <a:r>
              <a:rPr lang="en-US" dirty="0" smtClean="0"/>
              <a:t>– the </a:t>
            </a:r>
            <a:r>
              <a:rPr lang="en-US" i="1" dirty="0" smtClean="0"/>
              <a:t>simplest </a:t>
            </a:r>
            <a:r>
              <a:rPr lang="en-US" dirty="0" smtClean="0"/>
              <a:t>solution that solves the entire problem is the </a:t>
            </a:r>
            <a:r>
              <a:rPr lang="en-US" i="1" dirty="0" smtClean="0"/>
              <a:t>best</a:t>
            </a:r>
            <a:r>
              <a:rPr lang="en-US" dirty="0" smtClean="0"/>
              <a:t> solution</a:t>
            </a:r>
          </a:p>
          <a:p>
            <a:r>
              <a:rPr lang="en-US" b="1" dirty="0" smtClean="0"/>
              <a:t>Clarity </a:t>
            </a:r>
            <a:r>
              <a:rPr lang="en-US" dirty="0" smtClean="0"/>
              <a:t>– choose a solution that is easy to </a:t>
            </a:r>
            <a:r>
              <a:rPr lang="en-US" i="1" dirty="0" smtClean="0"/>
              <a:t>change</a:t>
            </a:r>
            <a:r>
              <a:rPr lang="en-US" dirty="0" smtClean="0"/>
              <a:t>, </a:t>
            </a:r>
            <a:r>
              <a:rPr lang="en-US" i="1" dirty="0" smtClean="0"/>
              <a:t>maintain</a:t>
            </a:r>
            <a:r>
              <a:rPr lang="en-US" dirty="0" smtClean="0"/>
              <a:t> and </a:t>
            </a:r>
            <a:r>
              <a:rPr lang="en-US" i="1" dirty="0" smtClean="0"/>
              <a:t>support </a:t>
            </a:r>
            <a:r>
              <a:rPr lang="en-US" dirty="0" smtClean="0"/>
              <a:t>by your peers.</a:t>
            </a:r>
          </a:p>
          <a:p>
            <a:r>
              <a:rPr lang="en-US" b="1" dirty="0" smtClean="0"/>
              <a:t>Generality</a:t>
            </a:r>
            <a:r>
              <a:rPr lang="en-US" dirty="0" smtClean="0"/>
              <a:t> – always choose solutions that support </a:t>
            </a:r>
            <a:r>
              <a:rPr lang="en-US" i="1" dirty="0" smtClean="0"/>
              <a:t>open standards</a:t>
            </a:r>
            <a:r>
              <a:rPr lang="en-US" dirty="0" smtClean="0"/>
              <a:t> and promote </a:t>
            </a:r>
            <a:r>
              <a:rPr lang="en-US" i="1" dirty="0" smtClean="0"/>
              <a:t>reuse</a:t>
            </a:r>
            <a:r>
              <a:rPr lang="en-US" dirty="0" smtClean="0"/>
              <a:t>. </a:t>
            </a:r>
          </a:p>
          <a:p>
            <a:r>
              <a:rPr lang="en-US" b="1" dirty="0" smtClean="0"/>
              <a:t>Automation </a:t>
            </a:r>
            <a:r>
              <a:rPr lang="en-US" dirty="0" smtClean="0"/>
              <a:t>– use software to replace </a:t>
            </a:r>
            <a:r>
              <a:rPr lang="en-US" i="1" dirty="0" smtClean="0"/>
              <a:t>human effort </a:t>
            </a:r>
            <a:r>
              <a:rPr lang="en-US" dirty="0" smtClean="0"/>
              <a:t>whenever possible.</a:t>
            </a:r>
          </a:p>
          <a:p>
            <a:r>
              <a:rPr lang="en-US" b="1" dirty="0" smtClean="0"/>
              <a:t>Communication </a:t>
            </a:r>
            <a:r>
              <a:rPr lang="en-US" dirty="0" smtClean="0"/>
              <a:t>– talk to your customers; document what you do; keep people in the loop.</a:t>
            </a:r>
          </a:p>
          <a:p>
            <a:r>
              <a:rPr lang="en-US" b="1" dirty="0" smtClean="0"/>
              <a:t>Basics First </a:t>
            </a:r>
            <a:r>
              <a:rPr lang="en-US" dirty="0" smtClean="0"/>
              <a:t>– solve the </a:t>
            </a:r>
            <a:r>
              <a:rPr lang="en-US" i="1" dirty="0" smtClean="0"/>
              <a:t>simple </a:t>
            </a:r>
            <a:r>
              <a:rPr lang="en-US" dirty="0" smtClean="0"/>
              <a:t>infrastructure problems before attacking the </a:t>
            </a:r>
            <a:r>
              <a:rPr lang="en-US" i="1" dirty="0" smtClean="0"/>
              <a:t>advanced </a:t>
            </a:r>
            <a:r>
              <a:rPr lang="en-US" dirty="0" smtClean="0"/>
              <a:t>ones.</a:t>
            </a:r>
            <a:endParaRPr lang="en-US" dirty="0"/>
          </a:p>
        </p:txBody>
      </p:sp>
      <p:sp>
        <p:nvSpPr>
          <p:cNvPr id="2" name="Title 1"/>
          <p:cNvSpPr>
            <a:spLocks noGrp="1"/>
          </p:cNvSpPr>
          <p:nvPr>
            <p:ph type="title"/>
          </p:nvPr>
        </p:nvSpPr>
        <p:spPr/>
        <p:txBody>
          <a:bodyPr/>
          <a:lstStyle/>
          <a:p>
            <a:r>
              <a:rPr lang="en-US" dirty="0" smtClean="0"/>
              <a:t>Tried and true SA principles</a:t>
            </a:r>
            <a:endParaRPr lang="en-US" dirty="0"/>
          </a:p>
        </p:txBody>
      </p:sp>
      <p:sp>
        <p:nvSpPr>
          <p:cNvPr id="3" name="Date Placeholder 2"/>
          <p:cNvSpPr>
            <a:spLocks noGrp="1"/>
          </p:cNvSpPr>
          <p:nvPr>
            <p:ph type="dt" sz="half" idx="10"/>
          </p:nvPr>
        </p:nvSpPr>
        <p:spPr/>
        <p:txBody>
          <a:bodyPr/>
          <a:lstStyle/>
          <a:p>
            <a:fld id="{FBA0BF91-C850-4671-8B2A-91CE1DB1C780}" type="datetime1">
              <a:rPr lang="en-US" smtClean="0"/>
              <a:t>8/28/2014</a:t>
            </a:fld>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1193124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Documentation, really why is this so important?</a:t>
            </a:r>
          </a:p>
          <a:p>
            <a:pPr lvl="1"/>
            <a:r>
              <a:rPr lang="en-US" dirty="0" smtClean="0"/>
              <a:t>Describes why and how a system works.</a:t>
            </a:r>
          </a:p>
          <a:p>
            <a:pPr lvl="1"/>
            <a:r>
              <a:rPr lang="en-US" dirty="0" smtClean="0"/>
              <a:t>When things just work, you’ll have forgotten how that is.</a:t>
            </a:r>
          </a:p>
          <a:p>
            <a:pPr lvl="1"/>
            <a:r>
              <a:rPr lang="en-US" dirty="0" smtClean="0"/>
              <a:t>Personal benefits, you can take time off without having to be on call.</a:t>
            </a:r>
          </a:p>
          <a:p>
            <a:pPr lvl="1"/>
            <a:r>
              <a:rPr lang="en-US" dirty="0" smtClean="0"/>
              <a:t>Personal advancement – if you document your systems clearly then you can move onto more exciting projects. (eliminate yourself as the single dependency)</a:t>
            </a:r>
          </a:p>
          <a:p>
            <a:pPr lvl="1"/>
            <a:r>
              <a:rPr lang="en-US" dirty="0" smtClean="0"/>
              <a:t>Policies need to be documented too, without this people can’t know what acceptable use is, what expectations to have of a system, or what business regulations come into play.</a:t>
            </a:r>
            <a:endParaRPr lang="en-US" dirty="0"/>
          </a:p>
        </p:txBody>
      </p:sp>
      <p:sp>
        <p:nvSpPr>
          <p:cNvPr id="2" name="Title 1"/>
          <p:cNvSpPr>
            <a:spLocks noGrp="1"/>
          </p:cNvSpPr>
          <p:nvPr>
            <p:ph type="title"/>
          </p:nvPr>
        </p:nvSpPr>
        <p:spPr/>
        <p:txBody>
          <a:bodyPr>
            <a:normAutofit fontScale="90000"/>
          </a:bodyPr>
          <a:lstStyle/>
          <a:p>
            <a:r>
              <a:rPr lang="en-US" dirty="0" smtClean="0"/>
              <a:t>The often forgotten skill…documentation</a:t>
            </a:r>
            <a:endParaRPr lang="en-US" dirty="0"/>
          </a:p>
        </p:txBody>
      </p:sp>
      <p:sp>
        <p:nvSpPr>
          <p:cNvPr id="4" name="Date Placeholder 3"/>
          <p:cNvSpPr>
            <a:spLocks noGrp="1"/>
          </p:cNvSpPr>
          <p:nvPr>
            <p:ph type="dt" sz="half" idx="10"/>
          </p:nvPr>
        </p:nvSpPr>
        <p:spPr/>
        <p:txBody>
          <a:bodyPr/>
          <a:lstStyle/>
          <a:p>
            <a:fld id="{8004611F-0D71-4296-8E1E-4F9778505DCE}"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23</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880976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Being an SA can be stressful at times, don’t let it overwhelm you as the job can be difficult enough.</a:t>
            </a:r>
          </a:p>
          <a:p>
            <a:pPr lvl="1"/>
            <a:r>
              <a:rPr lang="en-US" dirty="0" smtClean="0"/>
              <a:t>Schedule time off, don’t get thinking that you cannot do this.</a:t>
            </a:r>
          </a:p>
          <a:p>
            <a:pPr lvl="1"/>
            <a:r>
              <a:rPr lang="en-US" dirty="0" smtClean="0"/>
              <a:t>Take breaks during your day, get up and walk, talk with a co-worker, get away from your work environment.</a:t>
            </a:r>
          </a:p>
          <a:p>
            <a:pPr lvl="1"/>
            <a:r>
              <a:rPr lang="en-US" dirty="0" smtClean="0"/>
              <a:t>Don’t eat lunch at your desk, if you can avoid it.</a:t>
            </a:r>
          </a:p>
          <a:p>
            <a:pPr lvl="1"/>
            <a:r>
              <a:rPr lang="en-US" dirty="0" smtClean="0"/>
              <a:t>Try not to consume all of your personal time with work-related tasks (personal scheduling can help).</a:t>
            </a:r>
          </a:p>
          <a:p>
            <a:pPr lvl="1"/>
            <a:r>
              <a:rPr lang="en-US" dirty="0" smtClean="0"/>
              <a:t>Have a life outside of work.</a:t>
            </a:r>
          </a:p>
          <a:p>
            <a:pPr lvl="1"/>
            <a:endParaRPr lang="en-US" dirty="0"/>
          </a:p>
        </p:txBody>
      </p:sp>
      <p:sp>
        <p:nvSpPr>
          <p:cNvPr id="2" name="Title 1"/>
          <p:cNvSpPr>
            <a:spLocks noGrp="1"/>
          </p:cNvSpPr>
          <p:nvPr>
            <p:ph type="title"/>
          </p:nvPr>
        </p:nvSpPr>
        <p:spPr/>
        <p:txBody>
          <a:bodyPr>
            <a:normAutofit fontScale="90000"/>
          </a:bodyPr>
          <a:lstStyle/>
          <a:p>
            <a:r>
              <a:rPr lang="en-US" dirty="0" smtClean="0"/>
              <a:t>A Happy SA makes a more effective one</a:t>
            </a:r>
            <a:endParaRPr lang="en-US" dirty="0"/>
          </a:p>
        </p:txBody>
      </p:sp>
      <p:sp>
        <p:nvSpPr>
          <p:cNvPr id="4" name="Date Placeholder 3"/>
          <p:cNvSpPr>
            <a:spLocks noGrp="1"/>
          </p:cNvSpPr>
          <p:nvPr>
            <p:ph type="dt" sz="half" idx="10"/>
          </p:nvPr>
        </p:nvSpPr>
        <p:spPr/>
        <p:txBody>
          <a:bodyPr/>
          <a:lstStyle/>
          <a:p>
            <a:fld id="{C051A4F7-60AC-4B32-8F15-C24A50E2E479}"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24</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2865505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SA Profession</a:t>
            </a:r>
            <a:endParaRPr lang="en-US" dirty="0"/>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AFC76C66-E2A6-4896-8003-5BC300A11772}" type="datetime1">
              <a:rPr lang="en-US" smtClean="0"/>
              <a:t>8/28/2014</a:t>
            </a:fld>
            <a:endParaRPr lang="en-US"/>
          </a:p>
        </p:txBody>
      </p:sp>
      <p:sp>
        <p:nvSpPr>
          <p:cNvPr id="3" name="Slide Number Placeholder 2"/>
          <p:cNvSpPr>
            <a:spLocks noGrp="1"/>
          </p:cNvSpPr>
          <p:nvPr>
            <p:ph type="sldNum" sz="quarter" idx="12"/>
          </p:nvPr>
        </p:nvSpPr>
        <p:spPr/>
        <p:txBody>
          <a:bodyPr/>
          <a:lstStyle/>
          <a:p>
            <a:fld id="{DF6669D1-DB19-4C99-869C-C84252016461}" type="slidenum">
              <a:rPr lang="en-US" smtClean="0"/>
              <a:pPr/>
              <a:t>25</a:t>
            </a:fld>
            <a:endParaRPr lang="en-US"/>
          </a:p>
        </p:txBody>
      </p:sp>
      <p:sp>
        <p:nvSpPr>
          <p:cNvPr id="6" name="Footer Placeholder 5"/>
          <p:cNvSpPr>
            <a:spLocks noGrp="1"/>
          </p:cNvSpPr>
          <p:nvPr>
            <p:ph type="ftr" sz="quarter" idx="11"/>
          </p:nvPr>
        </p:nvSpPr>
        <p:spPr/>
        <p:txBody>
          <a:bodyPr/>
          <a:lstStyle/>
          <a:p>
            <a:pPr algn="ctr"/>
            <a:r>
              <a:rPr lang="en-US" smtClean="0"/>
              <a:t>IST346: Info Tech Management &amp; Administration</a:t>
            </a:r>
            <a:endParaRPr lang="en-US" dirty="0"/>
          </a:p>
        </p:txBody>
      </p:sp>
    </p:spTree>
    <p:extLst>
      <p:ext uri="{BB962C8B-B14F-4D97-AF65-F5344CB8AC3E}">
        <p14:creationId xmlns:p14="http://schemas.microsoft.com/office/powerpoint/2010/main" val="346759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Network, System, and Database Administration are high growth fields.  </a:t>
            </a:r>
          </a:p>
          <a:p>
            <a:r>
              <a:rPr lang="en-US" dirty="0" smtClean="0"/>
              <a:t>Estimated creation of 286,600 new jobs during this period.  A 30% job growth</a:t>
            </a:r>
          </a:p>
          <a:p>
            <a:r>
              <a:rPr lang="en-US" dirty="0" smtClean="0"/>
              <a:t>Median wages in private sector $70k, in education $56k</a:t>
            </a:r>
          </a:p>
          <a:p>
            <a:r>
              <a:rPr lang="en-US" dirty="0" smtClean="0"/>
              <a:t>Looks to be a high-demand employable skill for the next decade</a:t>
            </a:r>
          </a:p>
          <a:p>
            <a:endParaRPr lang="en-US" dirty="0"/>
          </a:p>
        </p:txBody>
      </p:sp>
      <p:sp>
        <p:nvSpPr>
          <p:cNvPr id="2" name="Title 1"/>
          <p:cNvSpPr>
            <a:spLocks noGrp="1"/>
          </p:cNvSpPr>
          <p:nvPr>
            <p:ph type="title"/>
          </p:nvPr>
        </p:nvSpPr>
        <p:spPr/>
        <p:txBody>
          <a:bodyPr>
            <a:normAutofit fontScale="90000"/>
          </a:bodyPr>
          <a:lstStyle/>
          <a:p>
            <a:r>
              <a:rPr lang="en-US" dirty="0" smtClean="0"/>
              <a:t>According to bls.gov 2008-2018 outlook</a:t>
            </a:r>
            <a:endParaRPr lang="en-US" dirty="0"/>
          </a:p>
        </p:txBody>
      </p:sp>
      <p:sp>
        <p:nvSpPr>
          <p:cNvPr id="4" name="Date Placeholder 3"/>
          <p:cNvSpPr>
            <a:spLocks noGrp="1"/>
          </p:cNvSpPr>
          <p:nvPr>
            <p:ph type="dt" sz="half" idx="10"/>
          </p:nvPr>
        </p:nvSpPr>
        <p:spPr/>
        <p:txBody>
          <a:bodyPr/>
          <a:lstStyle/>
          <a:p>
            <a:fld id="{C5EE1701-200D-4A53-A723-D6AB04B87E30}"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41751614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ACM (IT professional Organization)</a:t>
            </a:r>
          </a:p>
          <a:p>
            <a:pPr lvl="1"/>
            <a:r>
              <a:rPr lang="en-US" dirty="0" smtClean="0">
                <a:hlinkClick r:id="rId2"/>
              </a:rPr>
              <a:t>http://www.acm.org/</a:t>
            </a:r>
            <a:r>
              <a:rPr lang="en-US" dirty="0" smtClean="0"/>
              <a:t> </a:t>
            </a:r>
          </a:p>
          <a:p>
            <a:r>
              <a:rPr lang="en-US" dirty="0" smtClean="0"/>
              <a:t>USENIX / SAGE  (Special interest group for SA’s)</a:t>
            </a:r>
          </a:p>
          <a:p>
            <a:pPr lvl="1"/>
            <a:r>
              <a:rPr lang="en-US" dirty="0" smtClean="0">
                <a:hlinkClick r:id="rId3"/>
              </a:rPr>
              <a:t>http://www.sage.org/</a:t>
            </a:r>
            <a:r>
              <a:rPr lang="en-US" dirty="0" smtClean="0"/>
              <a:t> </a:t>
            </a:r>
          </a:p>
          <a:p>
            <a:r>
              <a:rPr lang="en-US" dirty="0" smtClean="0"/>
              <a:t>NPA (Network professional association)</a:t>
            </a:r>
          </a:p>
          <a:p>
            <a:pPr lvl="1"/>
            <a:r>
              <a:rPr lang="en-US" dirty="0" smtClean="0">
                <a:hlinkClick r:id="rId4"/>
              </a:rPr>
              <a:t>http://www.npanet.org/</a:t>
            </a:r>
            <a:r>
              <a:rPr lang="en-US" dirty="0" smtClean="0"/>
              <a:t> </a:t>
            </a:r>
          </a:p>
          <a:p>
            <a:r>
              <a:rPr lang="en-US" dirty="0" smtClean="0"/>
              <a:t>LOPSA (League of </a:t>
            </a:r>
            <a:r>
              <a:rPr lang="en-US" dirty="0" err="1" smtClean="0"/>
              <a:t>prof</a:t>
            </a:r>
            <a:r>
              <a:rPr lang="en-US" dirty="0" smtClean="0"/>
              <a:t>. </a:t>
            </a:r>
            <a:r>
              <a:rPr lang="en-US" smtClean="0"/>
              <a:t>SA’s)</a:t>
            </a:r>
            <a:endParaRPr lang="en-US" dirty="0" smtClean="0"/>
          </a:p>
          <a:p>
            <a:pPr lvl="1"/>
            <a:r>
              <a:rPr lang="en-US" dirty="0" smtClean="0">
                <a:hlinkClick r:id="rId5"/>
              </a:rPr>
              <a:t>http://www.lopsa.org</a:t>
            </a:r>
            <a:r>
              <a:rPr lang="en-US" dirty="0" smtClean="0"/>
              <a:t> </a:t>
            </a:r>
          </a:p>
          <a:p>
            <a:pPr>
              <a:buNone/>
            </a:pPr>
            <a:endParaRPr lang="en-US" dirty="0"/>
          </a:p>
        </p:txBody>
      </p:sp>
      <p:sp>
        <p:nvSpPr>
          <p:cNvPr id="2" name="Title 1"/>
          <p:cNvSpPr>
            <a:spLocks noGrp="1"/>
          </p:cNvSpPr>
          <p:nvPr>
            <p:ph type="title"/>
          </p:nvPr>
        </p:nvSpPr>
        <p:spPr/>
        <p:txBody>
          <a:bodyPr/>
          <a:lstStyle/>
          <a:p>
            <a:r>
              <a:rPr lang="en-US" dirty="0" smtClean="0"/>
              <a:t>Professional Organizations for </a:t>
            </a:r>
            <a:r>
              <a:rPr lang="en-US" dirty="0" err="1" smtClean="0"/>
              <a:t>SA’a</a:t>
            </a:r>
            <a:endParaRPr lang="en-US" dirty="0"/>
          </a:p>
        </p:txBody>
      </p:sp>
      <p:sp>
        <p:nvSpPr>
          <p:cNvPr id="4" name="Date Placeholder 3"/>
          <p:cNvSpPr>
            <a:spLocks noGrp="1"/>
          </p:cNvSpPr>
          <p:nvPr>
            <p:ph type="dt" sz="half" idx="10"/>
          </p:nvPr>
        </p:nvSpPr>
        <p:spPr/>
        <p:txBody>
          <a:bodyPr/>
          <a:lstStyle/>
          <a:p>
            <a:fld id="{61C82A0A-753F-471C-B6EC-0A8E1B0569FC}"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27</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2826261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92500" lnSpcReduction="20000"/>
          </a:bodyPr>
          <a:lstStyle/>
          <a:p>
            <a:r>
              <a:rPr lang="en-US" b="1" dirty="0" smtClean="0"/>
              <a:t>Cisco:</a:t>
            </a:r>
            <a:r>
              <a:rPr lang="en-US" dirty="0" smtClean="0"/>
              <a:t> </a:t>
            </a:r>
          </a:p>
          <a:p>
            <a:pPr lvl="1"/>
            <a:r>
              <a:rPr lang="en-US" dirty="0" smtClean="0"/>
              <a:t>CCNA, CCNP, CCIE</a:t>
            </a:r>
            <a:br>
              <a:rPr lang="en-US" dirty="0" smtClean="0"/>
            </a:br>
            <a:r>
              <a:rPr lang="en-US" sz="2200" dirty="0" smtClean="0">
                <a:hlinkClick r:id="rId3"/>
              </a:rPr>
              <a:t>http://www.cisco.com/web/learning/le3/learning_career_certifications_and_learning_paths_home.html</a:t>
            </a:r>
            <a:r>
              <a:rPr lang="en-US" sz="2200" dirty="0" smtClean="0"/>
              <a:t> </a:t>
            </a:r>
            <a:endParaRPr lang="en-US" dirty="0" smtClean="0"/>
          </a:p>
          <a:p>
            <a:r>
              <a:rPr lang="en-US" b="1" dirty="0" smtClean="0"/>
              <a:t>Microsoft: </a:t>
            </a:r>
          </a:p>
          <a:p>
            <a:pPr lvl="1"/>
            <a:r>
              <a:rPr lang="en-US" dirty="0" smtClean="0"/>
              <a:t>MCP,  </a:t>
            </a:r>
            <a:r>
              <a:rPr lang="en-US" dirty="0" smtClean="0">
                <a:sym typeface="Wingdings" pitchFamily="2" charset="2"/>
              </a:rPr>
              <a:t>MCSA, MCSE</a:t>
            </a:r>
            <a:br>
              <a:rPr lang="en-US" dirty="0" smtClean="0">
                <a:sym typeface="Wingdings" pitchFamily="2" charset="2"/>
              </a:rPr>
            </a:br>
            <a:r>
              <a:rPr lang="en-US" sz="2200" dirty="0" smtClean="0">
                <a:sym typeface="Wingdings" pitchFamily="2" charset="2"/>
                <a:hlinkClick r:id="rId4"/>
              </a:rPr>
              <a:t>http://www.microsoft.com/learning/en/us/certification/view-by-name.aspx</a:t>
            </a:r>
            <a:r>
              <a:rPr lang="en-US" sz="2200" dirty="0" smtClean="0">
                <a:sym typeface="Wingdings" pitchFamily="2" charset="2"/>
              </a:rPr>
              <a:t> </a:t>
            </a:r>
            <a:endParaRPr lang="en-US" dirty="0" smtClean="0">
              <a:sym typeface="Wingdings" pitchFamily="2" charset="2"/>
            </a:endParaRPr>
          </a:p>
          <a:p>
            <a:r>
              <a:rPr lang="en-US" b="1" dirty="0" smtClean="0">
                <a:sym typeface="Wingdings" pitchFamily="2" charset="2"/>
              </a:rPr>
              <a:t>Unix/Linux:</a:t>
            </a:r>
            <a:r>
              <a:rPr lang="en-US" dirty="0" smtClean="0">
                <a:sym typeface="Wingdings" pitchFamily="2" charset="2"/>
              </a:rPr>
              <a:t> </a:t>
            </a:r>
          </a:p>
          <a:p>
            <a:pPr lvl="1"/>
            <a:r>
              <a:rPr lang="en-US" dirty="0" err="1" smtClean="0">
                <a:sym typeface="Wingdings" pitchFamily="2" charset="2"/>
              </a:rPr>
              <a:t>CompTia</a:t>
            </a:r>
            <a:r>
              <a:rPr lang="en-US" dirty="0" smtClean="0">
                <a:sym typeface="Wingdings" pitchFamily="2" charset="2"/>
              </a:rPr>
              <a:t>: Linux+ (Vendor Neutral)</a:t>
            </a:r>
            <a:br>
              <a:rPr lang="en-US" dirty="0" smtClean="0">
                <a:sym typeface="Wingdings" pitchFamily="2" charset="2"/>
              </a:rPr>
            </a:br>
            <a:r>
              <a:rPr lang="en-US" sz="2200" dirty="0" smtClean="0">
                <a:sym typeface="Wingdings" pitchFamily="2" charset="2"/>
                <a:hlinkClick r:id="rId5"/>
              </a:rPr>
              <a:t>http://www.comptia.org/certifications/listed/linux.aspx</a:t>
            </a:r>
            <a:r>
              <a:rPr lang="en-US" sz="2200" dirty="0" smtClean="0">
                <a:sym typeface="Wingdings" pitchFamily="2" charset="2"/>
              </a:rPr>
              <a:t> </a:t>
            </a:r>
            <a:endParaRPr lang="en-US" dirty="0" smtClean="0">
              <a:sym typeface="Wingdings" pitchFamily="2" charset="2"/>
            </a:endParaRPr>
          </a:p>
          <a:p>
            <a:pPr lvl="1"/>
            <a:r>
              <a:rPr lang="en-US" dirty="0" err="1" smtClean="0">
                <a:sym typeface="Wingdings" pitchFamily="2" charset="2"/>
              </a:rPr>
              <a:t>RedHat</a:t>
            </a:r>
            <a:r>
              <a:rPr lang="en-US" dirty="0" smtClean="0">
                <a:sym typeface="Wingdings" pitchFamily="2" charset="2"/>
              </a:rPr>
              <a:t>: RHCE,</a:t>
            </a:r>
            <a:br>
              <a:rPr lang="en-US" dirty="0" smtClean="0">
                <a:sym typeface="Wingdings" pitchFamily="2" charset="2"/>
              </a:rPr>
            </a:br>
            <a:r>
              <a:rPr lang="en-US" sz="2200" dirty="0" smtClean="0">
                <a:sym typeface="Wingdings" pitchFamily="2" charset="2"/>
                <a:hlinkClick r:id="rId6"/>
              </a:rPr>
              <a:t>http://www.redhat.com/certification/rhce/</a:t>
            </a:r>
            <a:r>
              <a:rPr lang="en-US" sz="2200" dirty="0" smtClean="0">
                <a:sym typeface="Wingdings" pitchFamily="2" charset="2"/>
              </a:rPr>
              <a:t> </a:t>
            </a:r>
            <a:endParaRPr lang="en-US" dirty="0" smtClean="0">
              <a:sym typeface="Wingdings" pitchFamily="2" charset="2"/>
            </a:endParaRPr>
          </a:p>
          <a:p>
            <a:pPr lvl="1"/>
            <a:r>
              <a:rPr lang="en-US" dirty="0" smtClean="0">
                <a:sym typeface="Wingdings" pitchFamily="2" charset="2"/>
              </a:rPr>
              <a:t>Sun Solaris:  SCSAS, SCSA, SCNA </a:t>
            </a:r>
            <a:r>
              <a:rPr lang="en-US" sz="2200" dirty="0" smtClean="0">
                <a:sym typeface="Wingdings" pitchFamily="2" charset="2"/>
                <a:hlinkClick r:id="rId7"/>
              </a:rPr>
              <a:t>http://www.sun.com/training/certification/solaris/index.xml</a:t>
            </a:r>
            <a:r>
              <a:rPr lang="en-US" sz="2200" dirty="0" smtClean="0">
                <a:sym typeface="Wingdings" pitchFamily="2" charset="2"/>
              </a:rPr>
              <a:t> </a:t>
            </a:r>
          </a:p>
          <a:p>
            <a:r>
              <a:rPr lang="en-US" b="1" dirty="0" smtClean="0">
                <a:sym typeface="Wingdings" pitchFamily="2" charset="2"/>
              </a:rPr>
              <a:t>General:</a:t>
            </a:r>
            <a:r>
              <a:rPr lang="en-US" dirty="0" smtClean="0">
                <a:sym typeface="Wingdings" pitchFamily="2" charset="2"/>
              </a:rPr>
              <a:t>  (ICCP – part of ACM)</a:t>
            </a:r>
          </a:p>
          <a:p>
            <a:pPr lvl="1"/>
            <a:r>
              <a:rPr lang="en-US" dirty="0" smtClean="0">
                <a:sym typeface="Wingdings" pitchFamily="2" charset="2"/>
                <a:hlinkClick r:id="rId8"/>
              </a:rPr>
              <a:t>http://www.iccp.org/iccpnew/index.html</a:t>
            </a:r>
            <a:r>
              <a:rPr lang="en-US" dirty="0" smtClean="0">
                <a:sym typeface="Wingdings" pitchFamily="2" charset="2"/>
              </a:rPr>
              <a:t> </a:t>
            </a:r>
            <a:endParaRPr lang="en-US" b="1" dirty="0"/>
          </a:p>
        </p:txBody>
      </p:sp>
      <p:sp>
        <p:nvSpPr>
          <p:cNvPr id="2" name="Title 1"/>
          <p:cNvSpPr>
            <a:spLocks noGrp="1"/>
          </p:cNvSpPr>
          <p:nvPr>
            <p:ph type="title"/>
          </p:nvPr>
        </p:nvSpPr>
        <p:spPr/>
        <p:txBody>
          <a:bodyPr/>
          <a:lstStyle/>
          <a:p>
            <a:r>
              <a:rPr lang="en-US" dirty="0" smtClean="0"/>
              <a:t>Professional Certifications for SA’s</a:t>
            </a:r>
            <a:endParaRPr lang="en-US" dirty="0"/>
          </a:p>
        </p:txBody>
      </p:sp>
      <p:sp>
        <p:nvSpPr>
          <p:cNvPr id="4" name="Date Placeholder 3"/>
          <p:cNvSpPr>
            <a:spLocks noGrp="1"/>
          </p:cNvSpPr>
          <p:nvPr>
            <p:ph type="dt" sz="half" idx="10"/>
          </p:nvPr>
        </p:nvSpPr>
        <p:spPr/>
        <p:txBody>
          <a:bodyPr/>
          <a:lstStyle/>
          <a:p>
            <a:fld id="{01B3C8E4-2FC9-41CE-9C67-F2262BA5798B}"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28</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3342275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lstStyle/>
          <a:p>
            <a:r>
              <a:rPr lang="en-US" dirty="0"/>
              <a:t>How can there be self-help “groups”?</a:t>
            </a:r>
          </a:p>
          <a:p>
            <a:endParaRPr lang="en-US" dirty="0"/>
          </a:p>
        </p:txBody>
      </p:sp>
      <p:sp>
        <p:nvSpPr>
          <p:cNvPr id="2" name="Date Placeholder 1"/>
          <p:cNvSpPr>
            <a:spLocks noGrp="1"/>
          </p:cNvSpPr>
          <p:nvPr>
            <p:ph type="dt" sz="half" idx="10"/>
          </p:nvPr>
        </p:nvSpPr>
        <p:spPr/>
        <p:txBody>
          <a:bodyPr/>
          <a:lstStyle/>
          <a:p>
            <a:fld id="{E71070B2-139D-437A-BA37-CBE9EF5C9C39}" type="datetime1">
              <a:rPr lang="en-US" smtClean="0"/>
              <a:t>8/28/2014</a:t>
            </a:fld>
            <a:endParaRPr lang="en-US"/>
          </a:p>
        </p:txBody>
      </p:sp>
      <p:sp>
        <p:nvSpPr>
          <p:cNvPr id="3" name="Slide Number Placeholder 2"/>
          <p:cNvSpPr>
            <a:spLocks noGrp="1"/>
          </p:cNvSpPr>
          <p:nvPr>
            <p:ph type="sldNum" sz="quarter" idx="12"/>
          </p:nvPr>
        </p:nvSpPr>
        <p:spPr/>
        <p:txBody>
          <a:bodyPr/>
          <a:lstStyle/>
          <a:p>
            <a:fld id="{DF6669D1-DB19-4C99-869C-C84252016461}" type="slidenum">
              <a:rPr lang="en-US" smtClean="0"/>
              <a:pPr/>
              <a:t>29</a:t>
            </a:fld>
            <a:endParaRPr lang="en-US"/>
          </a:p>
        </p:txBody>
      </p:sp>
      <p:sp>
        <p:nvSpPr>
          <p:cNvPr id="6" name="Footer Placeholder 5"/>
          <p:cNvSpPr>
            <a:spLocks noGrp="1"/>
          </p:cNvSpPr>
          <p:nvPr>
            <p:ph type="ftr" sz="quarter" idx="11"/>
          </p:nvPr>
        </p:nvSpPr>
        <p:spPr/>
        <p:txBody>
          <a:bodyPr/>
          <a:lstStyle/>
          <a:p>
            <a:pPr algn="ctr"/>
            <a:r>
              <a:rPr lang="en-US" smtClean="0"/>
              <a:t>IST346: Info Tech Management &amp; Administration</a:t>
            </a:r>
            <a:endParaRPr lang="en-US" dirty="0"/>
          </a:p>
        </p:txBody>
      </p:sp>
    </p:spTree>
    <p:extLst>
      <p:ext uri="{BB962C8B-B14F-4D97-AF65-F5344CB8AC3E}">
        <p14:creationId xmlns:p14="http://schemas.microsoft.com/office/powerpoint/2010/main" val="63442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Reading discussion</a:t>
            </a:r>
            <a:endParaRPr lang="en-US" dirty="0"/>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DC6972E8-984F-4085-8023-0E98B7AA1E5E}" type="datetime1">
              <a:rPr lang="en-US" smtClean="0"/>
              <a:t>8/28/2014</a:t>
            </a:fld>
            <a:endParaRPr lang="en-US"/>
          </a:p>
        </p:txBody>
      </p:sp>
      <p:sp>
        <p:nvSpPr>
          <p:cNvPr id="3" name="Slide Number Placeholder 2"/>
          <p:cNvSpPr>
            <a:spLocks noGrp="1"/>
          </p:cNvSpPr>
          <p:nvPr>
            <p:ph type="sldNum" sz="quarter" idx="12"/>
          </p:nvPr>
        </p:nvSpPr>
        <p:spPr/>
        <p:txBody>
          <a:bodyPr/>
          <a:lstStyle/>
          <a:p>
            <a:fld id="{DF6669D1-DB19-4C99-869C-C84252016461}" type="slidenum">
              <a:rPr lang="en-US" smtClean="0"/>
              <a:pPr/>
              <a:t>3</a:t>
            </a:fld>
            <a:endParaRPr lang="en-US"/>
          </a:p>
        </p:txBody>
      </p:sp>
      <p:sp>
        <p:nvSpPr>
          <p:cNvPr id="6" name="Footer Placeholder 5"/>
          <p:cNvSpPr>
            <a:spLocks noGrp="1"/>
          </p:cNvSpPr>
          <p:nvPr>
            <p:ph type="ftr" sz="quarter" idx="11"/>
          </p:nvPr>
        </p:nvSpPr>
        <p:spPr/>
        <p:txBody>
          <a:bodyPr/>
          <a:lstStyle/>
          <a:p>
            <a:pPr algn="ctr"/>
            <a:r>
              <a:rPr lang="en-US" smtClean="0"/>
              <a:t>IST346: Info Tech Management &amp; Administration</a:t>
            </a:r>
            <a:endParaRPr lang="en-US" dirty="0"/>
          </a:p>
        </p:txBody>
      </p:sp>
    </p:spTree>
    <p:extLst>
      <p:ext uri="{BB962C8B-B14F-4D97-AF65-F5344CB8AC3E}">
        <p14:creationId xmlns:p14="http://schemas.microsoft.com/office/powerpoint/2010/main" val="4119691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Climbing out of the Hole?</a:t>
            </a:r>
          </a:p>
          <a:p>
            <a:r>
              <a:rPr lang="en-US" dirty="0" smtClean="0"/>
              <a:t>Three time-saving policies for success?</a:t>
            </a:r>
          </a:p>
          <a:p>
            <a:r>
              <a:rPr lang="en-US" dirty="0" smtClean="0"/>
              <a:t>What is a:</a:t>
            </a:r>
          </a:p>
          <a:p>
            <a:pPr lvl="1"/>
            <a:r>
              <a:rPr lang="en-US" dirty="0" smtClean="0"/>
              <a:t>SA? (multiple definitions exist)</a:t>
            </a:r>
          </a:p>
          <a:p>
            <a:pPr lvl="1"/>
            <a:r>
              <a:rPr lang="en-US" dirty="0" smtClean="0"/>
              <a:t>Helpdesk?</a:t>
            </a:r>
          </a:p>
          <a:p>
            <a:pPr lvl="1"/>
            <a:r>
              <a:rPr lang="en-US" dirty="0" smtClean="0"/>
              <a:t>Trouble-ticket / request management system?</a:t>
            </a:r>
          </a:p>
          <a:p>
            <a:pPr>
              <a:buNone/>
            </a:pPr>
            <a:endParaRPr lang="en-US" dirty="0"/>
          </a:p>
        </p:txBody>
      </p:sp>
      <p:sp>
        <p:nvSpPr>
          <p:cNvPr id="2" name="Title 1"/>
          <p:cNvSpPr>
            <a:spLocks noGrp="1"/>
          </p:cNvSpPr>
          <p:nvPr>
            <p:ph type="title"/>
          </p:nvPr>
        </p:nvSpPr>
        <p:spPr/>
        <p:txBody>
          <a:bodyPr/>
          <a:lstStyle/>
          <a:p>
            <a:r>
              <a:rPr lang="en-US" dirty="0" smtClean="0"/>
              <a:t>Reading Discussion	</a:t>
            </a:r>
            <a:endParaRPr lang="en-US" dirty="0"/>
          </a:p>
        </p:txBody>
      </p:sp>
      <p:sp>
        <p:nvSpPr>
          <p:cNvPr id="4" name="Date Placeholder 3"/>
          <p:cNvSpPr>
            <a:spLocks noGrp="1"/>
          </p:cNvSpPr>
          <p:nvPr>
            <p:ph type="dt" sz="half" idx="10"/>
          </p:nvPr>
        </p:nvSpPr>
        <p:spPr/>
        <p:txBody>
          <a:bodyPr/>
          <a:lstStyle/>
          <a:p>
            <a:fld id="{2B2484ED-8876-4916-8B4D-59CB93357463}"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4</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1123664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Don’t spend all your time addressing the symptoms of a problem, fix the underlying cause.</a:t>
            </a:r>
          </a:p>
          <a:p>
            <a:r>
              <a:rPr lang="en-US" sz="3200" dirty="0" smtClean="0"/>
              <a:t>As the text said, “spend time to fix the leaky pipe vs. spending all your time mopping up the water”</a:t>
            </a:r>
          </a:p>
          <a:p>
            <a:r>
              <a:rPr lang="en-US" sz="3200" dirty="0" smtClean="0"/>
              <a:t>Generally money and time to do it right the first time</a:t>
            </a:r>
          </a:p>
          <a:p>
            <a:endParaRPr lang="en-US" sz="3200" dirty="0"/>
          </a:p>
        </p:txBody>
      </p:sp>
      <p:sp>
        <p:nvSpPr>
          <p:cNvPr id="2" name="Title 1"/>
          <p:cNvSpPr>
            <a:spLocks noGrp="1"/>
          </p:cNvSpPr>
          <p:nvPr>
            <p:ph type="title"/>
          </p:nvPr>
        </p:nvSpPr>
        <p:spPr/>
        <p:txBody>
          <a:bodyPr/>
          <a:lstStyle/>
          <a:p>
            <a:r>
              <a:rPr lang="en-US" dirty="0" smtClean="0"/>
              <a:t>Climbing Out of the Hole?</a:t>
            </a:r>
            <a:endParaRPr lang="en-US" dirty="0"/>
          </a:p>
        </p:txBody>
      </p:sp>
      <p:sp>
        <p:nvSpPr>
          <p:cNvPr id="4" name="Date Placeholder 3"/>
          <p:cNvSpPr>
            <a:spLocks noGrp="1"/>
          </p:cNvSpPr>
          <p:nvPr>
            <p:ph type="dt" sz="half" idx="10"/>
          </p:nvPr>
        </p:nvSpPr>
        <p:spPr/>
        <p:txBody>
          <a:bodyPr/>
          <a:lstStyle/>
          <a:p>
            <a:fld id="{28D181EC-207F-46FB-AE8D-D22BF42455A0}"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5</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1879736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t>Define and formalize </a:t>
            </a:r>
            <a:r>
              <a:rPr lang="en-US" sz="2800" u="sng" dirty="0" smtClean="0"/>
              <a:t>how people get help</a:t>
            </a:r>
            <a:r>
              <a:rPr lang="en-US" sz="2800" dirty="0" smtClean="0"/>
              <a:t>.</a:t>
            </a:r>
          </a:p>
          <a:p>
            <a:pPr lvl="1"/>
            <a:r>
              <a:rPr lang="en-US" dirty="0" smtClean="0"/>
              <a:t>Do you know how to get computer help on campus?</a:t>
            </a:r>
          </a:p>
          <a:p>
            <a:pPr lvl="1"/>
            <a:r>
              <a:rPr lang="en-US" dirty="0" smtClean="0"/>
              <a:t>Like a business… advertise your hours of operation and rules of engagement during off-hours</a:t>
            </a:r>
          </a:p>
          <a:p>
            <a:r>
              <a:rPr lang="en-US" sz="2800" dirty="0" smtClean="0"/>
              <a:t>Define your </a:t>
            </a:r>
            <a:r>
              <a:rPr lang="en-US" sz="2800" u="sng" dirty="0" smtClean="0"/>
              <a:t>scope</a:t>
            </a:r>
            <a:r>
              <a:rPr lang="en-US" sz="2800" dirty="0" smtClean="0"/>
              <a:t> of work</a:t>
            </a:r>
            <a:endParaRPr lang="en-US" dirty="0" smtClean="0"/>
          </a:p>
          <a:p>
            <a:pPr lvl="1"/>
            <a:r>
              <a:rPr lang="en-US" dirty="0" smtClean="0"/>
              <a:t>What is supported </a:t>
            </a:r>
          </a:p>
          <a:p>
            <a:pPr lvl="1"/>
            <a:r>
              <a:rPr lang="en-US" dirty="0" smtClean="0"/>
              <a:t>…at what levels</a:t>
            </a:r>
          </a:p>
          <a:p>
            <a:pPr lvl="1"/>
            <a:r>
              <a:rPr lang="en-US" dirty="0" smtClean="0"/>
              <a:t>…at what time of day</a:t>
            </a:r>
          </a:p>
          <a:p>
            <a:r>
              <a:rPr lang="en-US" sz="2800" dirty="0" smtClean="0"/>
              <a:t>Define </a:t>
            </a:r>
            <a:r>
              <a:rPr lang="en-US" sz="2800" u="sng" dirty="0" smtClean="0"/>
              <a:t>Emergency</a:t>
            </a:r>
          </a:p>
          <a:p>
            <a:pPr lvl="1"/>
            <a:r>
              <a:rPr lang="en-US" dirty="0" smtClean="0"/>
              <a:t>Everything can’t be an emergency</a:t>
            </a:r>
          </a:p>
          <a:p>
            <a:pPr lvl="1"/>
            <a:r>
              <a:rPr lang="en-US" dirty="0" smtClean="0"/>
              <a:t>Only mission critical should constitute emergency.</a:t>
            </a:r>
          </a:p>
        </p:txBody>
      </p:sp>
      <p:sp>
        <p:nvSpPr>
          <p:cNvPr id="2" name="Title 1"/>
          <p:cNvSpPr>
            <a:spLocks noGrp="1"/>
          </p:cNvSpPr>
          <p:nvPr>
            <p:ph type="title"/>
          </p:nvPr>
        </p:nvSpPr>
        <p:spPr/>
        <p:txBody>
          <a:bodyPr/>
          <a:lstStyle/>
          <a:p>
            <a:r>
              <a:rPr lang="en-US" dirty="0" smtClean="0"/>
              <a:t>Three immediate time-saving policies</a:t>
            </a:r>
            <a:endParaRPr lang="en-US" dirty="0"/>
          </a:p>
        </p:txBody>
      </p:sp>
      <p:sp>
        <p:nvSpPr>
          <p:cNvPr id="4" name="Date Placeholder 3"/>
          <p:cNvSpPr>
            <a:spLocks noGrp="1"/>
          </p:cNvSpPr>
          <p:nvPr>
            <p:ph type="dt" sz="half" idx="10"/>
          </p:nvPr>
        </p:nvSpPr>
        <p:spPr/>
        <p:txBody>
          <a:bodyPr/>
          <a:lstStyle/>
          <a:p>
            <a:fld id="{BB38BABA-0A41-4223-9F8C-A80BD32A4D25}" type="datetime1">
              <a:rPr lang="en-US" smtClean="0"/>
              <a:t>8/28/2014</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6</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1370495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Key responsibility: </a:t>
            </a:r>
            <a:br>
              <a:rPr lang="en-US" dirty="0" smtClean="0"/>
            </a:br>
            <a:r>
              <a:rPr lang="en-US" dirty="0" smtClean="0"/>
              <a:t/>
            </a:r>
            <a:br>
              <a:rPr lang="en-US" dirty="0" smtClean="0"/>
            </a:br>
            <a:r>
              <a:rPr lang="en-US" sz="3200" dirty="0" smtClean="0">
                <a:effectLst>
                  <a:outerShdw blurRad="38100" dist="38100" dir="2700000" algn="tl">
                    <a:srgbClr val="000000">
                      <a:alpha val="43137"/>
                    </a:srgbClr>
                  </a:outerShdw>
                </a:effectLst>
              </a:rPr>
              <a:t>To look after computers, networks, and the people who use them.</a:t>
            </a:r>
            <a:endParaRPr lang="en-US" dirty="0" smtClean="0">
              <a:effectLst>
                <a:outerShdw blurRad="38100" dist="38100" dir="2700000" algn="tl">
                  <a:srgbClr val="000000">
                    <a:alpha val="43137"/>
                  </a:srgbClr>
                </a:outerShdw>
              </a:effectLst>
            </a:endParaRPr>
          </a:p>
          <a:p>
            <a:pPr lvl="1"/>
            <a:endParaRPr lang="en-US" dirty="0" smtClean="0"/>
          </a:p>
          <a:p>
            <a:r>
              <a:rPr lang="en-US" dirty="0" smtClean="0"/>
              <a:t>We’d all like to believe these things could take care of themselves, but …</a:t>
            </a:r>
          </a:p>
          <a:p>
            <a:pPr lvl="1"/>
            <a:r>
              <a:rPr lang="en-US" dirty="0" smtClean="0">
                <a:hlinkClick r:id="rId2"/>
              </a:rPr>
              <a:t>http://www.youtube.com/watch?v=RfiQYRn7fBg&amp;feature=player_embedded</a:t>
            </a:r>
            <a:r>
              <a:rPr lang="en-US" dirty="0" smtClean="0"/>
              <a:t> </a:t>
            </a:r>
          </a:p>
        </p:txBody>
      </p:sp>
      <p:sp>
        <p:nvSpPr>
          <p:cNvPr id="2" name="Title 1"/>
          <p:cNvSpPr>
            <a:spLocks noGrp="1"/>
          </p:cNvSpPr>
          <p:nvPr>
            <p:ph type="title"/>
          </p:nvPr>
        </p:nvSpPr>
        <p:spPr/>
        <p:txBody>
          <a:bodyPr/>
          <a:lstStyle/>
          <a:p>
            <a:r>
              <a:rPr lang="en-US" dirty="0" smtClean="0"/>
              <a:t>What is a system administrator?</a:t>
            </a:r>
            <a:endParaRPr lang="en-US" dirty="0"/>
          </a:p>
        </p:txBody>
      </p:sp>
      <p:sp>
        <p:nvSpPr>
          <p:cNvPr id="4" name="Rectangle 3"/>
          <p:cNvSpPr/>
          <p:nvPr/>
        </p:nvSpPr>
        <p:spPr>
          <a:xfrm>
            <a:off x="990600" y="5562600"/>
            <a:ext cx="7543800" cy="584775"/>
          </a:xfrm>
          <a:prstGeom prst="rect">
            <a:avLst/>
          </a:prstGeom>
        </p:spPr>
        <p:txBody>
          <a:bodyPr wrap="square">
            <a:spAutoFit/>
          </a:bodyPr>
          <a:lstStyle/>
          <a:p>
            <a:r>
              <a:rPr lang="en-US" sz="3200" dirty="0" smtClean="0">
                <a:effectLst>
                  <a:outerShdw blurRad="38100" dist="38100" dir="2700000" algn="tl">
                    <a:srgbClr val="000000">
                      <a:alpha val="43137"/>
                    </a:srgbClr>
                  </a:outerShdw>
                </a:effectLst>
              </a:rPr>
              <a:t>Do we really need people to do this?</a:t>
            </a:r>
            <a:endParaRPr lang="en-US" sz="3200" dirty="0"/>
          </a:p>
        </p:txBody>
      </p:sp>
      <p:sp>
        <p:nvSpPr>
          <p:cNvPr id="5" name="Date Placeholder 4"/>
          <p:cNvSpPr>
            <a:spLocks noGrp="1"/>
          </p:cNvSpPr>
          <p:nvPr>
            <p:ph type="dt" sz="half" idx="10"/>
          </p:nvPr>
        </p:nvSpPr>
        <p:spPr/>
        <p:txBody>
          <a:bodyPr/>
          <a:lstStyle/>
          <a:p>
            <a:fld id="{9CEE5297-3735-46DA-AED6-97149E47687A}" type="datetime1">
              <a:rPr lang="en-US" smtClean="0"/>
              <a:t>8/28/2014</a:t>
            </a:fld>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7</a:t>
            </a:fld>
            <a:endParaRPr lang="en-US" dirty="0"/>
          </a:p>
        </p:txBody>
      </p:sp>
      <p:sp>
        <p:nvSpPr>
          <p:cNvPr id="7" name="Footer Placeholder 6"/>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1850749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3657600"/>
            <a:ext cx="8229600" cy="2819400"/>
          </a:xfrm>
        </p:spPr>
        <p:txBody>
          <a:bodyPr/>
          <a:lstStyle/>
          <a:p>
            <a:r>
              <a:rPr lang="en-US" dirty="0" smtClean="0"/>
              <a:t>Wired networking –</a:t>
            </a:r>
            <a:r>
              <a:rPr lang="en-US" dirty="0" err="1" smtClean="0"/>
              <a:t>vs</a:t>
            </a:r>
            <a:r>
              <a:rPr lang="en-US" dirty="0" smtClean="0"/>
              <a:t>- Wireless / WIFI</a:t>
            </a:r>
          </a:p>
          <a:p>
            <a:r>
              <a:rPr lang="en-US" dirty="0" smtClean="0"/>
              <a:t>Laptops / Notebooks –</a:t>
            </a:r>
            <a:r>
              <a:rPr lang="en-US" dirty="0" err="1" smtClean="0"/>
              <a:t>vs</a:t>
            </a:r>
            <a:r>
              <a:rPr lang="en-US" dirty="0" smtClean="0"/>
              <a:t>- desktops / workstations</a:t>
            </a:r>
          </a:p>
          <a:p>
            <a:r>
              <a:rPr lang="en-US" dirty="0" smtClean="0"/>
              <a:t>Mobile phones, mobile email, mobile applications</a:t>
            </a:r>
          </a:p>
          <a:p>
            <a:r>
              <a:rPr lang="en-US" dirty="0" smtClean="0"/>
              <a:t>Desktop applications, Mobile apps, Web Apps</a:t>
            </a:r>
          </a:p>
        </p:txBody>
      </p:sp>
      <p:sp>
        <p:nvSpPr>
          <p:cNvPr id="7" name="Title 6"/>
          <p:cNvSpPr>
            <a:spLocks noGrp="1"/>
          </p:cNvSpPr>
          <p:nvPr>
            <p:ph type="title"/>
          </p:nvPr>
        </p:nvSpPr>
        <p:spPr/>
        <p:txBody>
          <a:bodyPr>
            <a:normAutofit/>
          </a:bodyPr>
          <a:lstStyle/>
          <a:p>
            <a:r>
              <a:rPr lang="en-US" dirty="0" smtClean="0"/>
              <a:t>As devices get easier, SA gets harder</a:t>
            </a:r>
            <a:endParaRPr lang="en-US" dirty="0"/>
          </a:p>
        </p:txBody>
      </p:sp>
      <p:graphicFrame>
        <p:nvGraphicFramePr>
          <p:cNvPr id="9" name="Diagram 8"/>
          <p:cNvGraphicFramePr/>
          <p:nvPr/>
        </p:nvGraphicFramePr>
        <p:xfrm>
          <a:off x="304800" y="1143000"/>
          <a:ext cx="8610600" cy="218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8A4B411F-A286-4FC1-9AAF-CF0E95FF820A}" type="datetime1">
              <a:rPr lang="en-US" smtClean="0"/>
              <a:t>8/28/2014</a:t>
            </a:fld>
            <a:endParaRPr lang="en-US" dirty="0"/>
          </a:p>
        </p:txBody>
      </p:sp>
      <p:sp>
        <p:nvSpPr>
          <p:cNvPr id="3" name="Slide Number Placeholder 2"/>
          <p:cNvSpPr>
            <a:spLocks noGrp="1"/>
          </p:cNvSpPr>
          <p:nvPr>
            <p:ph type="sldNum" sz="quarter" idx="12"/>
          </p:nvPr>
        </p:nvSpPr>
        <p:spPr/>
        <p:txBody>
          <a:bodyPr/>
          <a:lstStyle/>
          <a:p>
            <a:fld id="{DF6669D1-DB19-4C99-869C-C84252016461}" type="slidenum">
              <a:rPr lang="en-US" smtClean="0"/>
              <a:pPr/>
              <a:t>8</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Tree>
    <p:extLst>
      <p:ext uri="{BB962C8B-B14F-4D97-AF65-F5344CB8AC3E}">
        <p14:creationId xmlns:p14="http://schemas.microsoft.com/office/powerpoint/2010/main" val="246395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Sysadmins</a:t>
            </a:r>
            <a:r>
              <a:rPr lang="en-US" dirty="0" smtClean="0"/>
              <a:t> have many different job titles</a:t>
            </a:r>
            <a:endParaRPr lang="en-US" dirty="0"/>
          </a:p>
        </p:txBody>
      </p:sp>
      <p:sp>
        <p:nvSpPr>
          <p:cNvPr id="5" name="Text Placeholder 4"/>
          <p:cNvSpPr>
            <a:spLocks noGrp="1"/>
          </p:cNvSpPr>
          <p:nvPr>
            <p:ph type="body" idx="1"/>
          </p:nvPr>
        </p:nvSpPr>
        <p:spPr/>
        <p:txBody>
          <a:bodyPr/>
          <a:lstStyle/>
          <a:p>
            <a:r>
              <a:rPr lang="en-US" dirty="0" smtClean="0"/>
              <a:t>Pick a Domain…</a:t>
            </a:r>
            <a:endParaRPr lang="en-US" dirty="0"/>
          </a:p>
        </p:txBody>
      </p:sp>
      <p:sp>
        <p:nvSpPr>
          <p:cNvPr id="6" name="Content Placeholder 5"/>
          <p:cNvSpPr>
            <a:spLocks noGrp="1"/>
          </p:cNvSpPr>
          <p:nvPr>
            <p:ph sz="half" idx="2"/>
          </p:nvPr>
        </p:nvSpPr>
        <p:spPr>
          <a:xfrm>
            <a:off x="457200" y="2133600"/>
            <a:ext cx="4038600" cy="3581400"/>
          </a:xfrm>
        </p:spPr>
        <p:txBody>
          <a:bodyPr>
            <a:normAutofit/>
          </a:bodyPr>
          <a:lstStyle/>
          <a:p>
            <a:pPr>
              <a:buFont typeface="Wingdings" pitchFamily="2" charset="2"/>
              <a:buChar char="q"/>
            </a:pPr>
            <a:r>
              <a:rPr lang="en-US" dirty="0" smtClean="0"/>
              <a:t>System</a:t>
            </a:r>
          </a:p>
          <a:p>
            <a:pPr>
              <a:buFont typeface="Wingdings" pitchFamily="2" charset="2"/>
              <a:buChar char="q"/>
            </a:pPr>
            <a:r>
              <a:rPr lang="en-US" dirty="0" smtClean="0"/>
              <a:t>Network</a:t>
            </a:r>
          </a:p>
          <a:p>
            <a:pPr>
              <a:buFont typeface="Wingdings" pitchFamily="2" charset="2"/>
              <a:buChar char="q"/>
            </a:pPr>
            <a:r>
              <a:rPr lang="en-US" dirty="0" smtClean="0"/>
              <a:t>IT</a:t>
            </a:r>
          </a:p>
          <a:p>
            <a:pPr>
              <a:buFont typeface="Wingdings" pitchFamily="2" charset="2"/>
              <a:buChar char="q"/>
            </a:pPr>
            <a:r>
              <a:rPr lang="en-US" dirty="0" smtClean="0"/>
              <a:t>Operations</a:t>
            </a:r>
          </a:p>
          <a:p>
            <a:pPr>
              <a:buFont typeface="Wingdings" pitchFamily="2" charset="2"/>
              <a:buChar char="q"/>
            </a:pPr>
            <a:r>
              <a:rPr lang="en-US" dirty="0" smtClean="0"/>
              <a:t>Windows/Linux/Unix</a:t>
            </a:r>
          </a:p>
          <a:p>
            <a:pPr>
              <a:buFont typeface="Wingdings" pitchFamily="2" charset="2"/>
              <a:buChar char="q"/>
            </a:pPr>
            <a:r>
              <a:rPr lang="en-US" dirty="0" smtClean="0"/>
              <a:t>Security</a:t>
            </a:r>
            <a:br>
              <a:rPr lang="en-US" dirty="0" smtClean="0"/>
            </a:br>
            <a:endParaRPr lang="en-US" dirty="0"/>
          </a:p>
        </p:txBody>
      </p:sp>
      <p:sp>
        <p:nvSpPr>
          <p:cNvPr id="7" name="Text Placeholder 6"/>
          <p:cNvSpPr>
            <a:spLocks noGrp="1"/>
          </p:cNvSpPr>
          <p:nvPr>
            <p:ph type="body" sz="quarter" idx="3"/>
          </p:nvPr>
        </p:nvSpPr>
        <p:spPr/>
        <p:txBody>
          <a:bodyPr>
            <a:normAutofit/>
          </a:bodyPr>
          <a:lstStyle/>
          <a:p>
            <a:r>
              <a:rPr lang="en-US" dirty="0" smtClean="0"/>
              <a:t>Pick a Role…</a:t>
            </a:r>
            <a:endParaRPr lang="en-US" dirty="0"/>
          </a:p>
        </p:txBody>
      </p:sp>
      <p:sp>
        <p:nvSpPr>
          <p:cNvPr id="8" name="Content Placeholder 7"/>
          <p:cNvSpPr>
            <a:spLocks noGrp="1"/>
          </p:cNvSpPr>
          <p:nvPr>
            <p:ph sz="quarter" idx="4"/>
          </p:nvPr>
        </p:nvSpPr>
        <p:spPr>
          <a:xfrm>
            <a:off x="4648200" y="2133600"/>
            <a:ext cx="4038600" cy="3657600"/>
          </a:xfrm>
        </p:spPr>
        <p:txBody>
          <a:bodyPr/>
          <a:lstStyle/>
          <a:p>
            <a:pPr>
              <a:buFont typeface="Wingdings" pitchFamily="2" charset="2"/>
              <a:buChar char="q"/>
            </a:pPr>
            <a:r>
              <a:rPr lang="en-US" dirty="0" smtClean="0"/>
              <a:t>Operator</a:t>
            </a:r>
          </a:p>
          <a:p>
            <a:pPr>
              <a:buFont typeface="Wingdings" pitchFamily="2" charset="2"/>
              <a:buChar char="q"/>
            </a:pPr>
            <a:r>
              <a:rPr lang="en-US" dirty="0" smtClean="0"/>
              <a:t>Administrator</a:t>
            </a:r>
          </a:p>
          <a:p>
            <a:pPr>
              <a:buFont typeface="Wingdings" pitchFamily="2" charset="2"/>
              <a:buChar char="q"/>
            </a:pPr>
            <a:r>
              <a:rPr lang="en-US" dirty="0" smtClean="0"/>
              <a:t>Engineer</a:t>
            </a:r>
          </a:p>
          <a:p>
            <a:pPr>
              <a:buFont typeface="Wingdings" pitchFamily="2" charset="2"/>
              <a:buChar char="q"/>
            </a:pPr>
            <a:r>
              <a:rPr lang="en-US" dirty="0" smtClean="0"/>
              <a:t>Specialist</a:t>
            </a:r>
          </a:p>
          <a:p>
            <a:pPr>
              <a:buFont typeface="Wingdings" pitchFamily="2" charset="2"/>
              <a:buChar char="q"/>
            </a:pPr>
            <a:r>
              <a:rPr lang="en-US" dirty="0" smtClean="0"/>
              <a:t>Architect</a:t>
            </a:r>
            <a:endParaRPr lang="en-US" dirty="0"/>
          </a:p>
        </p:txBody>
      </p:sp>
      <p:sp>
        <p:nvSpPr>
          <p:cNvPr id="9" name="TextBox 8"/>
          <p:cNvSpPr txBox="1"/>
          <p:nvPr/>
        </p:nvSpPr>
        <p:spPr>
          <a:xfrm>
            <a:off x="457200" y="5791200"/>
            <a:ext cx="8153400" cy="461665"/>
          </a:xfrm>
          <a:prstGeom prst="rect">
            <a:avLst/>
          </a:prstGeom>
          <a:noFill/>
        </p:spPr>
        <p:txBody>
          <a:bodyPr wrap="square" rtlCol="0">
            <a:spAutoFit/>
          </a:bodyPr>
          <a:lstStyle/>
          <a:p>
            <a:r>
              <a:rPr lang="en-US" sz="2400" dirty="0" smtClean="0"/>
              <a:t>And you’re well on your way to creating an SA job title! </a:t>
            </a:r>
            <a:r>
              <a:rPr lang="en-US" sz="2400" dirty="0" smtClean="0">
                <a:sym typeface="Wingdings" pitchFamily="2" charset="2"/>
              </a:rPr>
              <a:t></a:t>
            </a:r>
            <a:endParaRPr lang="en-US" sz="2400" dirty="0"/>
          </a:p>
        </p:txBody>
      </p:sp>
      <p:sp>
        <p:nvSpPr>
          <p:cNvPr id="2" name="Date Placeholder 1"/>
          <p:cNvSpPr>
            <a:spLocks noGrp="1"/>
          </p:cNvSpPr>
          <p:nvPr>
            <p:ph type="dt" sz="half" idx="10"/>
          </p:nvPr>
        </p:nvSpPr>
        <p:spPr/>
        <p:txBody>
          <a:bodyPr/>
          <a:lstStyle/>
          <a:p>
            <a:fld id="{8002E9FB-4FE0-45F3-B36F-DA0FAB8F5D50}" type="datetime1">
              <a:rPr lang="en-US" smtClean="0"/>
              <a:t>8/28/2014</a:t>
            </a:fld>
            <a:endParaRPr lang="en-US"/>
          </a:p>
        </p:txBody>
      </p:sp>
      <p:sp>
        <p:nvSpPr>
          <p:cNvPr id="3" name="Slide Number Placeholder 2"/>
          <p:cNvSpPr>
            <a:spLocks noGrp="1"/>
          </p:cNvSpPr>
          <p:nvPr>
            <p:ph type="sldNum" sz="quarter" idx="12"/>
          </p:nvPr>
        </p:nvSpPr>
        <p:spPr/>
        <p:txBody>
          <a:bodyPr/>
          <a:lstStyle/>
          <a:p>
            <a:fld id="{DF6669D1-DB19-4C99-869C-C84252016461}" type="slidenum">
              <a:rPr lang="en-US" smtClean="0"/>
              <a:pPr/>
              <a:t>9</a:t>
            </a:fld>
            <a:endParaRPr lang="en-US"/>
          </a:p>
        </p:txBody>
      </p:sp>
      <p:sp>
        <p:nvSpPr>
          <p:cNvPr id="10" name="Footer Placeholder 9"/>
          <p:cNvSpPr>
            <a:spLocks noGrp="1"/>
          </p:cNvSpPr>
          <p:nvPr>
            <p:ph type="ftr" sz="quarter" idx="11"/>
          </p:nvPr>
        </p:nvSpPr>
        <p:spPr/>
        <p:txBody>
          <a:bodyPr/>
          <a:lstStyle/>
          <a:p>
            <a:pPr algn="ctr"/>
            <a:r>
              <a:rPr lang="en-US" smtClean="0"/>
              <a:t>IST346: Info Tech Management &amp; Administration</a:t>
            </a:r>
            <a:endParaRPr lang="en-US" dirty="0"/>
          </a:p>
        </p:txBody>
      </p:sp>
    </p:spTree>
    <p:extLst>
      <p:ext uri="{BB962C8B-B14F-4D97-AF65-F5344CB8AC3E}">
        <p14:creationId xmlns:p14="http://schemas.microsoft.com/office/powerpoint/2010/main" val="89310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U">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SU" id="{3410DA5B-22CC-4F2E-A290-A9F5DF5A855C}" vid="{0CA0DF44-7172-462F-AFEE-81A8F96DC6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3CA6T5SJM37K-4-1612</_dlc_DocId>
    <_dlc_DocIdUrl xmlns="bcb7aec3-7c55-4f53-b860-67c1306cd9a6">
      <Url>https://mydrive.syr.edu/my/tajorgen/_layouts/15/DocIdRedir.aspx?ID=3CA6T5SJM37K-4-1612</Url>
      <Description>3CA6T5SJM37K-4-1612</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58BB146-7558-4FDB-8570-F6A3D9618342}">
  <ds:schemaRefs>
    <ds:schemaRef ds:uri="http://schemas.microsoft.com/office/2006/metadata/properties"/>
    <ds:schemaRef ds:uri="http://schemas.microsoft.com/office/infopath/2007/PartnerControls"/>
    <ds:schemaRef ds:uri="bcb7aec3-7c55-4f53-b860-67c1306cd9a6"/>
  </ds:schemaRefs>
</ds:datastoreItem>
</file>

<file path=customXml/itemProps2.xml><?xml version="1.0" encoding="utf-8"?>
<ds:datastoreItem xmlns:ds="http://schemas.openxmlformats.org/officeDocument/2006/customXml" ds:itemID="{27D7CC29-6B4F-414A-906F-35951224709D}">
  <ds:schemaRefs>
    <ds:schemaRef ds:uri="http://schemas.microsoft.com/sharepoint/v3/contenttype/forms"/>
  </ds:schemaRefs>
</ds:datastoreItem>
</file>

<file path=customXml/itemProps3.xml><?xml version="1.0" encoding="utf-8"?>
<ds:datastoreItem xmlns:ds="http://schemas.openxmlformats.org/officeDocument/2006/customXml" ds:itemID="{C0071C9B-2F4A-4A81-B718-4F4A58FF23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7aec3-7c55-4f53-b860-67c1306cd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53DFBC3-C51B-4676-BF42-AF856959FE4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SU</Template>
  <TotalTime>13</TotalTime>
  <Words>1758</Words>
  <Application>Microsoft Office PowerPoint</Application>
  <PresentationFormat>On-screen Show (4:3)</PresentationFormat>
  <Paragraphs>325</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SU</vt:lpstr>
      <vt:lpstr>IST346: System Administration</vt:lpstr>
      <vt:lpstr>Agenda</vt:lpstr>
      <vt:lpstr>Reading discussion</vt:lpstr>
      <vt:lpstr>Reading Discussion </vt:lpstr>
      <vt:lpstr>Climbing Out of the Hole?</vt:lpstr>
      <vt:lpstr>Three immediate time-saving policies</vt:lpstr>
      <vt:lpstr>What is a system administrator?</vt:lpstr>
      <vt:lpstr>As devices get easier, SA gets harder</vt:lpstr>
      <vt:lpstr>Sysadmins have many different job titles</vt:lpstr>
      <vt:lpstr>Helpdesks</vt:lpstr>
      <vt:lpstr>Request Tracking / Trouble Tickets</vt:lpstr>
      <vt:lpstr>What does an SA do???</vt:lpstr>
      <vt:lpstr>Typical job duties of SA’s</vt:lpstr>
      <vt:lpstr>Typical SA Job Duties</vt:lpstr>
      <vt:lpstr>Typical SA Job Duties</vt:lpstr>
      <vt:lpstr>Typical SA Job Duties - Security</vt:lpstr>
      <vt:lpstr>Typical SA Job Duties</vt:lpstr>
      <vt:lpstr>Typical SA Job Duties: Helping Users</vt:lpstr>
      <vt:lpstr>SA Challenges</vt:lpstr>
      <vt:lpstr>Qualities of a successful SA</vt:lpstr>
      <vt:lpstr>The challenges of being an SA</vt:lpstr>
      <vt:lpstr>Tried and true SA principles</vt:lpstr>
      <vt:lpstr>The often forgotten skill…documentation</vt:lpstr>
      <vt:lpstr>A Happy SA makes a more effective one</vt:lpstr>
      <vt:lpstr>The SA Profession</vt:lpstr>
      <vt:lpstr>According to bls.gov 2008-2018 outlook</vt:lpstr>
      <vt:lpstr>Professional Organizations for SA’a</vt:lpstr>
      <vt:lpstr>Professional Certifications for SA’s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dc:title>
  <dc:creator>Tim Jorgensen</dc:creator>
  <cp:lastModifiedBy>Tim Jorgensen</cp:lastModifiedBy>
  <cp:revision>3</cp:revision>
  <dcterms:created xsi:type="dcterms:W3CDTF">2013-01-14T03:00:12Z</dcterms:created>
  <dcterms:modified xsi:type="dcterms:W3CDTF">2014-08-28T16:08:12Z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ed8322bf-342b-4d03-ba98-aa9fe20101e2</vt:lpwstr>
  </property>
</Properties>
</file>