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39"/>
  </p:notesMasterIdLst>
  <p:sldIdLst>
    <p:sldId id="259" r:id="rId6"/>
    <p:sldId id="288" r:id="rId7"/>
    <p:sldId id="289" r:id="rId8"/>
    <p:sldId id="290" r:id="rId9"/>
    <p:sldId id="291" r:id="rId10"/>
    <p:sldId id="292" r:id="rId11"/>
    <p:sldId id="287" r:id="rId12"/>
    <p:sldId id="260" r:id="rId13"/>
    <p:sldId id="261" r:id="rId14"/>
    <p:sldId id="262" r:id="rId15"/>
    <p:sldId id="263" r:id="rId16"/>
    <p:sldId id="264" r:id="rId17"/>
    <p:sldId id="267" r:id="rId18"/>
    <p:sldId id="268" r:id="rId19"/>
    <p:sldId id="269" r:id="rId20"/>
    <p:sldId id="270" r:id="rId21"/>
    <p:sldId id="271" r:id="rId22"/>
    <p:sldId id="272" r:id="rId23"/>
    <p:sldId id="273" r:id="rId24"/>
    <p:sldId id="274" r:id="rId25"/>
    <p:sldId id="275" r:id="rId26"/>
    <p:sldId id="276" r:id="rId27"/>
    <p:sldId id="280" r:id="rId28"/>
    <p:sldId id="278" r:id="rId29"/>
    <p:sldId id="279" r:id="rId30"/>
    <p:sldId id="256" r:id="rId31"/>
    <p:sldId id="281" r:id="rId32"/>
    <p:sldId id="282" r:id="rId33"/>
    <p:sldId id="283" r:id="rId34"/>
    <p:sldId id="284" r:id="rId35"/>
    <p:sldId id="285" r:id="rId36"/>
    <p:sldId id="286" r:id="rId37"/>
    <p:sldId id="25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71300" autoAdjust="0"/>
  </p:normalViewPr>
  <p:slideViewPr>
    <p:cSldViewPr>
      <p:cViewPr varScale="1">
        <p:scale>
          <a:sx n="109" d="100"/>
          <a:sy n="109" d="100"/>
        </p:scale>
        <p:origin x="15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6/15/2018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1086794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16</a:t>
            </a:fld>
            <a:endParaRPr lang="en-US"/>
          </a:p>
        </p:txBody>
      </p:sp>
    </p:spTree>
    <p:extLst>
      <p:ext uri="{BB962C8B-B14F-4D97-AF65-F5344CB8AC3E}">
        <p14:creationId xmlns:p14="http://schemas.microsoft.com/office/powerpoint/2010/main" val="219793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17</a:t>
            </a:fld>
            <a:endParaRPr lang="en-US"/>
          </a:p>
        </p:txBody>
      </p:sp>
    </p:spTree>
    <p:extLst>
      <p:ext uri="{BB962C8B-B14F-4D97-AF65-F5344CB8AC3E}">
        <p14:creationId xmlns:p14="http://schemas.microsoft.com/office/powerpoint/2010/main" val="2759564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314965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2204704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3088060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21</a:t>
            </a:fld>
            <a:endParaRPr lang="en-US"/>
          </a:p>
        </p:txBody>
      </p:sp>
    </p:spTree>
    <p:extLst>
      <p:ext uri="{BB962C8B-B14F-4D97-AF65-F5344CB8AC3E}">
        <p14:creationId xmlns:p14="http://schemas.microsoft.com/office/powerpoint/2010/main" val="4215193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22</a:t>
            </a:fld>
            <a:endParaRPr lang="en-US"/>
          </a:p>
        </p:txBody>
      </p:sp>
    </p:spTree>
    <p:extLst>
      <p:ext uri="{BB962C8B-B14F-4D97-AF65-F5344CB8AC3E}">
        <p14:creationId xmlns:p14="http://schemas.microsoft.com/office/powerpoint/2010/main" val="3989606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182617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3532626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274235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330742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233103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4A723-DC4B-4734-BC8E-55811E9B0B89}" type="slidenum">
              <a:rPr lang="en-US"/>
              <a:pPr/>
              <a:t>10</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t>Direct Costs are the costs you can budget and measure.</a:t>
            </a:r>
          </a:p>
          <a:p>
            <a:r>
              <a:rPr lang="en-US"/>
              <a:t>Indirect Costs are costs of running helpdesks, the costs of users who support themselves and others, and downtime</a:t>
            </a:r>
          </a:p>
        </p:txBody>
      </p:sp>
    </p:spTree>
    <p:extLst>
      <p:ext uri="{BB962C8B-B14F-4D97-AF65-F5344CB8AC3E}">
        <p14:creationId xmlns:p14="http://schemas.microsoft.com/office/powerpoint/2010/main" val="9200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125122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116505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207725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160841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397226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39700-08CC-4DB6-BFD0-618960D83804}" type="datetime1">
              <a:rPr lang="en-US" smtClean="0"/>
              <a:t>6/15/2018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A9315-ED56-49CF-A26D-BEB9BC424C12}" type="datetime1">
              <a:rPr lang="en-US" smtClean="0"/>
              <a:t>6/15/2018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49704-D443-4107-8271-FA71387FDF3D}" type="datetime1">
              <a:rPr lang="en-US" smtClean="0"/>
              <a:t>6/15/2018</a:t>
            </a:fld>
            <a:endParaRPr lang="en-US"/>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3CF28D-8C99-4FEB-92D6-303393E4C8D9}" type="datetime1">
              <a:rPr lang="en-US" smtClean="0"/>
              <a:t>6/15/2018</a:t>
            </a:fld>
            <a:endParaRPr lang="en-US" dirty="0"/>
          </a:p>
        </p:txBody>
      </p:sp>
      <p:sp>
        <p:nvSpPr>
          <p:cNvPr id="8" name="Footer Placeholder 7"/>
          <p:cNvSpPr>
            <a:spLocks noGrp="1"/>
          </p:cNvSpPr>
          <p:nvPr>
            <p:ph type="ftr" sz="quarter" idx="11"/>
          </p:nvPr>
        </p:nvSpPr>
        <p:spPr/>
        <p:txBody>
          <a:bodyPr/>
          <a:lstStyle/>
          <a:p>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4E599-D32A-41F8-83B0-B9916780D8E0}" type="datetime1">
              <a:rPr lang="en-US" smtClean="0"/>
              <a:t>6/15/2018</a:t>
            </a:fld>
            <a:endParaRPr lang="en-US"/>
          </a:p>
        </p:txBody>
      </p:sp>
      <p:sp>
        <p:nvSpPr>
          <p:cNvPr id="5" name="Footer Placeholder 4"/>
          <p:cNvSpPr>
            <a:spLocks noGrp="1"/>
          </p:cNvSpPr>
          <p:nvPr>
            <p:ph type="ftr" sz="quarter" idx="11"/>
          </p:nvPr>
        </p:nvSpPr>
        <p:spPr/>
        <p:txBody>
          <a:bodyPr/>
          <a:lstStyle>
            <a:lvl1pPr algn="ctr">
              <a:defRPr/>
            </a:lvl1pPr>
          </a:lstStyle>
          <a:p>
            <a:r>
              <a:rPr lang="en-US" dirty="0"/>
              <a:t>IST346: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F9C8D9-290F-4BF0-BF2E-C5CAB277F055}" type="datetime1">
              <a:rPr lang="en-US" smtClean="0"/>
              <a:t>6/15/2018</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C1E54-F242-435C-BBC6-B3D529FA7955}" type="datetime1">
              <a:rPr lang="en-US" smtClean="0"/>
              <a:t>6/15/2018</a:t>
            </a:fld>
            <a:endParaRPr lang="en-US"/>
          </a:p>
        </p:txBody>
      </p:sp>
      <p:sp>
        <p:nvSpPr>
          <p:cNvPr id="8" name="Footer Placeholder 7"/>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5782523-2C07-4CD7-A97F-B37A3DCC7DBC}" type="datetime1">
              <a:rPr lang="en-US" smtClean="0"/>
              <a:t>6/15/2018</a:t>
            </a:fld>
            <a:endParaRPr lang="en-US"/>
          </a:p>
        </p:txBody>
      </p:sp>
      <p:sp>
        <p:nvSpPr>
          <p:cNvPr id="4" name="Footer Placeholder 3"/>
          <p:cNvSpPr>
            <a:spLocks noGrp="1"/>
          </p:cNvSpPr>
          <p:nvPr>
            <p:ph type="ftr" sz="quarter" idx="11"/>
          </p:nvPr>
        </p:nvSpPr>
        <p:spPr/>
        <p:txBody>
          <a:bodyPr/>
          <a:lstStyle/>
          <a:p>
            <a:pPr algn="ctr"/>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D29E3-DD9E-46BD-8257-C271636596C2}" type="datetime1">
              <a:rPr lang="en-US" smtClean="0"/>
              <a:t>6/15/2018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9F6C07-BF32-40CD-968B-2489C14DBC81}" type="datetime1">
              <a:rPr lang="en-US" smtClean="0"/>
              <a:t>6/15/2018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C363E-28E4-4EE4-93BC-B3AF00021347}" type="datetime1">
              <a:rPr lang="en-US" smtClean="0"/>
              <a:t>6/15/2018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DE9858F-CD3A-41EE-83FB-864BA7104A61}" type="datetime1">
              <a:rPr lang="en-US" smtClean="0"/>
              <a:t>6/15/2018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vmware.com/files/pdf/tco_roi_methdology.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roianalyst.alinean.com/msft/AutoLogin.do?d=307025591178580657" TargetMode="External"/><Relationship Id="rId4" Type="http://schemas.openxmlformats.org/officeDocument/2006/relationships/hyperlink" Target="http://www.vmware.com/files/elqNow/elqRedir.htm?ref=http://www.vmware.com/go/calculato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IST346:</a:t>
            </a:r>
          </a:p>
        </p:txBody>
      </p:sp>
      <p:sp>
        <p:nvSpPr>
          <p:cNvPr id="6" name="Content Placeholder 5"/>
          <p:cNvSpPr>
            <a:spLocks noGrp="1"/>
          </p:cNvSpPr>
          <p:nvPr>
            <p:ph sz="quarter" idx="1"/>
          </p:nvPr>
        </p:nvSpPr>
        <p:spPr/>
        <p:txBody>
          <a:bodyPr/>
          <a:lstStyle/>
          <a:p>
            <a:r>
              <a:rPr lang="en-US" b="1" dirty="0"/>
              <a:t>ROI</a:t>
            </a:r>
          </a:p>
          <a:p>
            <a:r>
              <a:rPr lang="en-US" b="1" dirty="0"/>
              <a:t>TCO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124200"/>
            <a:ext cx="8591248" cy="253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B16EA9E5-79FF-42B2-ADA1-81C11D2311B0}" type="datetime1">
              <a:rPr lang="en-US" smtClean="0"/>
              <a:t>6/15/2018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05" y="6153385"/>
            <a:ext cx="3212926" cy="563842"/>
          </a:xfrm>
          <a:prstGeom prst="rect">
            <a:avLst/>
          </a:prstGeom>
        </p:spPr>
      </p:pic>
    </p:spTree>
    <p:extLst>
      <p:ext uri="{BB962C8B-B14F-4D97-AF65-F5344CB8AC3E}">
        <p14:creationId xmlns:p14="http://schemas.microsoft.com/office/powerpoint/2010/main" val="37984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TCO = “Total Cost of Ownership"</a:t>
            </a:r>
          </a:p>
        </p:txBody>
      </p:sp>
      <p:sp>
        <p:nvSpPr>
          <p:cNvPr id="26627" name="Rectangle 3"/>
          <p:cNvSpPr>
            <a:spLocks noGrp="1" noChangeArrowheads="1"/>
          </p:cNvSpPr>
          <p:nvPr>
            <p:ph type="body" idx="1"/>
          </p:nvPr>
        </p:nvSpPr>
        <p:spPr>
          <a:xfrm>
            <a:off x="533400" y="1371600"/>
            <a:ext cx="8077200" cy="4876800"/>
          </a:xfrm>
        </p:spPr>
        <p:txBody>
          <a:bodyPr>
            <a:normAutofit/>
          </a:bodyPr>
          <a:lstStyle/>
          <a:p>
            <a:pPr marL="274320" lvl="1">
              <a:lnSpc>
                <a:spcPct val="90000"/>
              </a:lnSpc>
              <a:spcBef>
                <a:spcPts val="600"/>
              </a:spcBef>
              <a:buClr>
                <a:schemeClr val="accent1"/>
              </a:buClr>
            </a:pPr>
            <a:r>
              <a:rPr lang="en-US" sz="2800" dirty="0">
                <a:solidFill>
                  <a:schemeClr val="tx1"/>
                </a:solidFill>
              </a:rPr>
              <a:t>TCO a type of calculation or business concept designed to help managers assess the </a:t>
            </a:r>
            <a:r>
              <a:rPr lang="en-US" sz="2800" u="sng" dirty="0">
                <a:solidFill>
                  <a:schemeClr val="tx1"/>
                </a:solidFill>
              </a:rPr>
              <a:t>economic value of an investment through its cost.</a:t>
            </a:r>
          </a:p>
          <a:p>
            <a:pPr marL="274320" lvl="1">
              <a:lnSpc>
                <a:spcPct val="90000"/>
              </a:lnSpc>
              <a:spcBef>
                <a:spcPts val="600"/>
              </a:spcBef>
              <a:buClr>
                <a:schemeClr val="accent1"/>
              </a:buClr>
            </a:pPr>
            <a:r>
              <a:rPr lang="en-US" sz="2800" dirty="0">
                <a:solidFill>
                  <a:schemeClr val="tx1"/>
                </a:solidFill>
              </a:rPr>
              <a:t>In the IT world, your investment is usually a </a:t>
            </a:r>
            <a:r>
              <a:rPr lang="en-US" sz="2800" u="sng" dirty="0">
                <a:solidFill>
                  <a:schemeClr val="tx1"/>
                </a:solidFill>
              </a:rPr>
              <a:t>system</a:t>
            </a:r>
            <a:r>
              <a:rPr lang="en-US" sz="2800" dirty="0">
                <a:solidFill>
                  <a:schemeClr val="tx1"/>
                </a:solidFill>
              </a:rPr>
              <a:t> (hardware/software) or a </a:t>
            </a:r>
            <a:r>
              <a:rPr lang="en-US" sz="2800" u="sng" dirty="0">
                <a:solidFill>
                  <a:schemeClr val="tx1"/>
                </a:solidFill>
              </a:rPr>
              <a:t>service</a:t>
            </a:r>
            <a:r>
              <a:rPr lang="en-US" sz="2800" dirty="0">
                <a:solidFill>
                  <a:schemeClr val="tx1"/>
                </a:solidFill>
              </a:rPr>
              <a:t>.</a:t>
            </a:r>
          </a:p>
          <a:p>
            <a:pPr marL="274320" lvl="1">
              <a:lnSpc>
                <a:spcPct val="90000"/>
              </a:lnSpc>
              <a:spcBef>
                <a:spcPts val="600"/>
              </a:spcBef>
              <a:buClr>
                <a:schemeClr val="accent1"/>
              </a:buClr>
            </a:pPr>
            <a:r>
              <a:rPr lang="en-US" sz="2800" dirty="0">
                <a:solidFill>
                  <a:schemeClr val="tx1"/>
                </a:solidFill>
              </a:rPr>
              <a:t>TCO calculations consist of both </a:t>
            </a:r>
            <a:r>
              <a:rPr lang="en-US" sz="2800" u="sng" dirty="0">
                <a:solidFill>
                  <a:schemeClr val="tx1"/>
                </a:solidFill>
              </a:rPr>
              <a:t>direct</a:t>
            </a:r>
            <a:r>
              <a:rPr lang="en-US" sz="2800" dirty="0">
                <a:solidFill>
                  <a:schemeClr val="tx1"/>
                </a:solidFill>
              </a:rPr>
              <a:t> and </a:t>
            </a:r>
            <a:r>
              <a:rPr lang="en-US" sz="2800" u="sng" dirty="0">
                <a:solidFill>
                  <a:schemeClr val="tx1"/>
                </a:solidFill>
              </a:rPr>
              <a:t>indirect</a:t>
            </a:r>
            <a:r>
              <a:rPr lang="en-US" sz="2800" b="1" i="1" dirty="0">
                <a:solidFill>
                  <a:schemeClr val="tx1"/>
                </a:solidFill>
              </a:rPr>
              <a:t> </a:t>
            </a:r>
            <a:r>
              <a:rPr lang="en-US" sz="2800" dirty="0">
                <a:solidFill>
                  <a:schemeClr val="tx1"/>
                </a:solidFill>
              </a:rPr>
              <a:t>costs</a:t>
            </a:r>
          </a:p>
          <a:p>
            <a:pPr lvl="1">
              <a:lnSpc>
                <a:spcPct val="90000"/>
              </a:lnSpc>
            </a:pPr>
            <a:r>
              <a:rPr lang="en-US" b="1" dirty="0"/>
              <a:t>Direct Costs</a:t>
            </a:r>
            <a:r>
              <a:rPr lang="en-US" dirty="0"/>
              <a:t>: Are </a:t>
            </a:r>
            <a:r>
              <a:rPr lang="en-US" u="sng" dirty="0"/>
              <a:t>directly accountable </a:t>
            </a:r>
            <a:r>
              <a:rPr lang="en-US" dirty="0"/>
              <a:t>to the investment. </a:t>
            </a:r>
            <a:br>
              <a:rPr lang="en-US" dirty="0"/>
            </a:br>
            <a:r>
              <a:rPr lang="en-US" dirty="0" err="1"/>
              <a:t>Eg</a:t>
            </a:r>
            <a:r>
              <a:rPr lang="en-US" dirty="0"/>
              <a:t>. Hardware, Software, Operation, and Admin. Costs</a:t>
            </a:r>
          </a:p>
          <a:p>
            <a:pPr lvl="1">
              <a:lnSpc>
                <a:spcPct val="90000"/>
              </a:lnSpc>
            </a:pPr>
            <a:r>
              <a:rPr lang="en-US" b="1" dirty="0"/>
              <a:t>Indirect Costs</a:t>
            </a:r>
            <a:r>
              <a:rPr lang="en-US" dirty="0"/>
              <a:t>: Are not </a:t>
            </a:r>
            <a:r>
              <a:rPr lang="en-US" u="sng" dirty="0"/>
              <a:t>directly accountable </a:t>
            </a:r>
            <a:r>
              <a:rPr lang="en-US" dirty="0"/>
              <a:t>to the investment. </a:t>
            </a:r>
            <a:br>
              <a:rPr lang="en-US" dirty="0"/>
            </a:br>
            <a:r>
              <a:rPr lang="en-US" dirty="0" err="1"/>
              <a:t>Eg</a:t>
            </a:r>
            <a:r>
              <a:rPr lang="en-US" dirty="0"/>
              <a:t>. End user operations (support), Downtime, Loss of Productivity </a:t>
            </a:r>
          </a:p>
        </p:txBody>
      </p:sp>
      <p:sp>
        <p:nvSpPr>
          <p:cNvPr id="2" name="Date Placeholder 1"/>
          <p:cNvSpPr>
            <a:spLocks noGrp="1"/>
          </p:cNvSpPr>
          <p:nvPr>
            <p:ph type="dt" sz="half" idx="10"/>
          </p:nvPr>
        </p:nvSpPr>
        <p:spPr/>
        <p:txBody>
          <a:bodyPr/>
          <a:lstStyle/>
          <a:p>
            <a:fld id="{33C01F6F-E053-4D44-A0FF-66F9A3F540A2}" type="datetime1">
              <a:rPr lang="en-US" smtClean="0"/>
              <a:t>6/15/2018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322499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TCO In Action</a:t>
            </a:r>
          </a:p>
        </p:txBody>
      </p:sp>
      <p:sp>
        <p:nvSpPr>
          <p:cNvPr id="3" name="Content Placeholder 2"/>
          <p:cNvSpPr>
            <a:spLocks noGrp="1"/>
          </p:cNvSpPr>
          <p:nvPr>
            <p:ph sz="quarter" idx="1"/>
          </p:nvPr>
        </p:nvSpPr>
        <p:spPr/>
        <p:txBody>
          <a:bodyPr>
            <a:normAutofit fontScale="92500" lnSpcReduction="10000"/>
          </a:bodyPr>
          <a:lstStyle/>
          <a:p>
            <a:r>
              <a:rPr lang="en-US" dirty="0"/>
              <a:t>TCO has demonstrated:</a:t>
            </a:r>
            <a:br>
              <a:rPr lang="en-US" dirty="0"/>
            </a:br>
            <a:endParaRPr lang="en-US" dirty="0"/>
          </a:p>
          <a:p>
            <a:r>
              <a:rPr lang="en-US" dirty="0"/>
              <a:t>Approximately 30% of the total cost of owning an Workstation is the cost of the computer and software</a:t>
            </a:r>
          </a:p>
          <a:p>
            <a:r>
              <a:rPr lang="en-US" dirty="0"/>
              <a:t>The remaining 70% is support, downtime, and training.</a:t>
            </a:r>
          </a:p>
          <a:p>
            <a:pPr lvl="1"/>
            <a:r>
              <a:rPr lang="en-US" dirty="0"/>
              <a:t>This is the 30/70 principle.</a:t>
            </a:r>
          </a:p>
          <a:p>
            <a:pPr lvl="1"/>
            <a:r>
              <a:rPr lang="en-US" dirty="0"/>
              <a:t>Does a $2000 computer really cost $6,666.67</a:t>
            </a:r>
          </a:p>
          <a:p>
            <a:pPr lvl="1"/>
            <a:r>
              <a:rPr lang="en-US" dirty="0"/>
              <a:t>(30% is $2000 of $6666.67)</a:t>
            </a:r>
          </a:p>
          <a:p>
            <a:endParaRPr lang="en-US" dirty="0"/>
          </a:p>
          <a:p>
            <a:r>
              <a:rPr lang="en-US" dirty="0"/>
              <a:t>TCO can be applied to almost any investment</a:t>
            </a:r>
          </a:p>
          <a:p>
            <a:endParaRPr lang="en-US" dirty="0"/>
          </a:p>
          <a:p>
            <a:r>
              <a:rPr lang="en-US" dirty="0"/>
              <a:t>Oftentimes we compare investments in term of which one has the lower TCO. This is known as a TCO analysis.</a:t>
            </a:r>
          </a:p>
        </p:txBody>
      </p:sp>
      <p:sp>
        <p:nvSpPr>
          <p:cNvPr id="4" name="Date Placeholder 3"/>
          <p:cNvSpPr>
            <a:spLocks noGrp="1"/>
          </p:cNvSpPr>
          <p:nvPr>
            <p:ph type="dt" sz="half" idx="10"/>
          </p:nvPr>
        </p:nvSpPr>
        <p:spPr/>
        <p:txBody>
          <a:bodyPr/>
          <a:lstStyle/>
          <a:p>
            <a:fld id="{AAA5729D-19F1-4219-9D24-721D014E5293}"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34200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TCO Analysis</a:t>
            </a:r>
            <a:br>
              <a:rPr lang="en-US" dirty="0"/>
            </a:br>
            <a:r>
              <a:rPr lang="en-US" dirty="0"/>
              <a:t>– Open Source Software</a:t>
            </a:r>
          </a:p>
        </p:txBody>
      </p:sp>
      <p:sp>
        <p:nvSpPr>
          <p:cNvPr id="3" name="Content Placeholder 2"/>
          <p:cNvSpPr>
            <a:spLocks noGrp="1"/>
          </p:cNvSpPr>
          <p:nvPr>
            <p:ph sz="quarter" idx="1"/>
          </p:nvPr>
        </p:nvSpPr>
        <p:spPr/>
        <p:txBody>
          <a:bodyPr>
            <a:normAutofit/>
          </a:bodyPr>
          <a:lstStyle/>
          <a:p>
            <a:r>
              <a:rPr lang="en-US" sz="2800" dirty="0"/>
              <a:t>Web articles increasingly have emphasized TCO as a key element in the Open-Source vs. proprietary software debate.</a:t>
            </a:r>
          </a:p>
          <a:p>
            <a:pPr>
              <a:lnSpc>
                <a:spcPct val="90000"/>
              </a:lnSpc>
            </a:pPr>
            <a:r>
              <a:rPr lang="en-US" sz="2800" dirty="0"/>
              <a:t>OSS delivers lower </a:t>
            </a:r>
            <a:r>
              <a:rPr lang="en-US" sz="2800" u="sng" dirty="0"/>
              <a:t>Direct costs </a:t>
            </a:r>
            <a:r>
              <a:rPr lang="en-US" sz="2800" dirty="0"/>
              <a:t>over proprietary software (due to reduced licensing costs).</a:t>
            </a:r>
          </a:p>
          <a:p>
            <a:pPr lvl="1">
              <a:lnSpc>
                <a:spcPct val="90000"/>
              </a:lnSpc>
            </a:pPr>
            <a:r>
              <a:rPr lang="en-US" sz="2500" dirty="0"/>
              <a:t>Seems obvious enough!</a:t>
            </a:r>
          </a:p>
          <a:p>
            <a:pPr>
              <a:lnSpc>
                <a:spcPct val="90000"/>
              </a:lnSpc>
            </a:pPr>
            <a:r>
              <a:rPr lang="en-US" sz="2800" dirty="0"/>
              <a:t>Several TCO studies claim </a:t>
            </a:r>
            <a:r>
              <a:rPr lang="en-US" sz="2800" u="sng" dirty="0"/>
              <a:t>OSS has higher indirect costs</a:t>
            </a:r>
            <a:r>
              <a:rPr lang="en-US" sz="2800" dirty="0"/>
              <a:t> when compared to market-leading proprietary software. </a:t>
            </a:r>
          </a:p>
          <a:p>
            <a:pPr lvl="1">
              <a:lnSpc>
                <a:spcPct val="90000"/>
              </a:lnSpc>
            </a:pPr>
            <a:r>
              <a:rPr lang="en-US" sz="2500" dirty="0"/>
              <a:t>How are they able to make this claim?</a:t>
            </a:r>
          </a:p>
          <a:p>
            <a:endParaRPr lang="en-US" sz="2800" dirty="0"/>
          </a:p>
          <a:p>
            <a:endParaRPr lang="en-US" sz="2800" dirty="0"/>
          </a:p>
        </p:txBody>
      </p:sp>
      <p:sp>
        <p:nvSpPr>
          <p:cNvPr id="4" name="Date Placeholder 3"/>
          <p:cNvSpPr>
            <a:spLocks noGrp="1"/>
          </p:cNvSpPr>
          <p:nvPr>
            <p:ph type="dt" sz="half" idx="10"/>
          </p:nvPr>
        </p:nvSpPr>
        <p:spPr/>
        <p:txBody>
          <a:bodyPr/>
          <a:lstStyle/>
          <a:p>
            <a:fld id="{5BC0BA40-7E10-4462-8E23-9909C0421300}"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173991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t>Important Software Evaluation Considerations</a:t>
            </a:r>
          </a:p>
        </p:txBody>
      </p:sp>
      <p:sp>
        <p:nvSpPr>
          <p:cNvPr id="7171" name="Rectangle 3"/>
          <p:cNvSpPr>
            <a:spLocks noGrp="1" noChangeArrowheads="1"/>
          </p:cNvSpPr>
          <p:nvPr>
            <p:ph type="body" idx="1"/>
          </p:nvPr>
        </p:nvSpPr>
        <p:spPr/>
        <p:txBody>
          <a:bodyPr/>
          <a:lstStyle/>
          <a:p>
            <a:r>
              <a:rPr lang="en-US" sz="2800" dirty="0"/>
              <a:t>Evaluate TCO numbers for yourself.</a:t>
            </a:r>
          </a:p>
          <a:p>
            <a:pPr lvl="1"/>
            <a:r>
              <a:rPr lang="en-US" sz="2000" dirty="0"/>
              <a:t>Estimate your own direct costs, based on hard numbers.</a:t>
            </a:r>
          </a:p>
          <a:p>
            <a:pPr lvl="1"/>
            <a:r>
              <a:rPr lang="en-US" sz="2000" dirty="0"/>
              <a:t>Indirect costs can be very difficult to calculate.</a:t>
            </a:r>
          </a:p>
          <a:p>
            <a:r>
              <a:rPr lang="en-US" sz="2800" dirty="0"/>
              <a:t>Don't Ignore the traditional software selection process:</a:t>
            </a:r>
          </a:p>
          <a:p>
            <a:pPr lvl="1"/>
            <a:r>
              <a:rPr lang="en-US" sz="2000" dirty="0"/>
              <a:t>Identify, Review, Compare, Analyze</a:t>
            </a:r>
          </a:p>
          <a:p>
            <a:r>
              <a:rPr lang="en-US" sz="2800" dirty="0"/>
              <a:t>Don't forget the cost of switching:</a:t>
            </a:r>
          </a:p>
          <a:p>
            <a:pPr lvl="1"/>
            <a:r>
              <a:rPr lang="en-US" sz="2000" dirty="0"/>
              <a:t>Training Costs </a:t>
            </a:r>
          </a:p>
          <a:p>
            <a:pPr lvl="1"/>
            <a:r>
              <a:rPr lang="en-US" sz="2000" dirty="0"/>
              <a:t>Deployment Costs</a:t>
            </a:r>
          </a:p>
          <a:p>
            <a:pPr lvl="1"/>
            <a:r>
              <a:rPr lang="en-US" sz="2000" dirty="0"/>
              <a:t>Training and consistent deployment help reduce indirect costs.</a:t>
            </a:r>
          </a:p>
          <a:p>
            <a:pPr lvl="1"/>
            <a:r>
              <a:rPr lang="en-US" sz="2000" dirty="0"/>
              <a:t>Switching costs can be an </a:t>
            </a:r>
            <a:r>
              <a:rPr lang="en-US" sz="2000" b="1" dirty="0"/>
              <a:t>enormous </a:t>
            </a:r>
            <a:r>
              <a:rPr lang="en-US" sz="2000" dirty="0"/>
              <a:t>indirect cost.</a:t>
            </a:r>
          </a:p>
        </p:txBody>
      </p:sp>
      <p:sp>
        <p:nvSpPr>
          <p:cNvPr id="2" name="Date Placeholder 1"/>
          <p:cNvSpPr>
            <a:spLocks noGrp="1"/>
          </p:cNvSpPr>
          <p:nvPr>
            <p:ph type="dt" sz="half" idx="10"/>
          </p:nvPr>
        </p:nvSpPr>
        <p:spPr/>
        <p:txBody>
          <a:bodyPr/>
          <a:lstStyle/>
          <a:p>
            <a:fld id="{1F033831-14BA-4606-8EF5-D37CFD719E3C}" type="datetime1">
              <a:rPr lang="en-US" smtClean="0"/>
              <a:t>6/15/2018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291073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Business TCO example</a:t>
            </a:r>
          </a:p>
        </p:txBody>
      </p:sp>
      <p:sp>
        <p:nvSpPr>
          <p:cNvPr id="3" name="Content Placeholder 2"/>
          <p:cNvSpPr>
            <a:spLocks noGrp="1"/>
          </p:cNvSpPr>
          <p:nvPr>
            <p:ph sz="quarter" idx="1"/>
          </p:nvPr>
        </p:nvSpPr>
        <p:spPr/>
        <p:txBody>
          <a:bodyPr>
            <a:normAutofit fontScale="70000" lnSpcReduction="20000"/>
          </a:bodyPr>
          <a:lstStyle/>
          <a:p>
            <a:r>
              <a:rPr lang="en-US" sz="3200" dirty="0"/>
              <a:t>GOAL:</a:t>
            </a:r>
          </a:p>
          <a:p>
            <a:pPr>
              <a:buNone/>
            </a:pPr>
            <a:r>
              <a:rPr lang="en-US" sz="3200" dirty="0"/>
              <a:t>	</a:t>
            </a:r>
            <a:r>
              <a:rPr lang="en-US" sz="2800" dirty="0"/>
              <a:t>Serve up new accounting application for a small office of 100 users.</a:t>
            </a:r>
          </a:p>
          <a:p>
            <a:pPr>
              <a:buNone/>
            </a:pPr>
            <a:endParaRPr lang="en-US" sz="2800" dirty="0"/>
          </a:p>
          <a:p>
            <a:r>
              <a:rPr lang="en-US" sz="3200" dirty="0"/>
              <a:t>Methodologies</a:t>
            </a:r>
          </a:p>
          <a:p>
            <a:pPr>
              <a:buNone/>
            </a:pPr>
            <a:r>
              <a:rPr lang="en-US" sz="3200" dirty="0"/>
              <a:t>		</a:t>
            </a:r>
            <a:r>
              <a:rPr lang="en-US" sz="2800" dirty="0"/>
              <a:t>Use desktop or server class hardware?</a:t>
            </a:r>
          </a:p>
          <a:p>
            <a:pPr>
              <a:buNone/>
            </a:pPr>
            <a:r>
              <a:rPr lang="en-US" sz="3200" dirty="0"/>
              <a:t>		</a:t>
            </a:r>
            <a:r>
              <a:rPr lang="en-US" sz="2800" dirty="0"/>
              <a:t>Cost of desktop class hardware			</a:t>
            </a:r>
            <a:r>
              <a:rPr lang="en-US" sz="2800" dirty="0">
                <a:solidFill>
                  <a:srgbClr val="008000"/>
                </a:solidFill>
              </a:rPr>
              <a:t>$1,000*</a:t>
            </a:r>
          </a:p>
          <a:p>
            <a:pPr>
              <a:buNone/>
            </a:pPr>
            <a:r>
              <a:rPr lang="en-US" sz="2800" dirty="0"/>
              <a:t>		Cost of server class hardware			</a:t>
            </a:r>
            <a:r>
              <a:rPr lang="en-US" sz="2800" dirty="0">
                <a:solidFill>
                  <a:srgbClr val="008000"/>
                </a:solidFill>
              </a:rPr>
              <a:t>$6,000*</a:t>
            </a:r>
          </a:p>
          <a:p>
            <a:pPr>
              <a:buNone/>
            </a:pPr>
            <a:endParaRPr lang="en-US" sz="2800" dirty="0"/>
          </a:p>
          <a:p>
            <a:pPr>
              <a:buNone/>
            </a:pPr>
            <a:endParaRPr lang="en-US" sz="2800" dirty="0"/>
          </a:p>
          <a:p>
            <a:pPr>
              <a:buNone/>
            </a:pPr>
            <a:endParaRPr lang="en-US" sz="2800" dirty="0"/>
          </a:p>
          <a:p>
            <a:r>
              <a:rPr lang="en-US" sz="2800" i="1" dirty="0"/>
              <a:t>*Direct costs</a:t>
            </a:r>
          </a:p>
          <a:p>
            <a:r>
              <a:rPr lang="en-US" sz="2800" i="1" dirty="0"/>
              <a:t>Which direction would an IT manager take, $1,000 option or the $6,000 option if both systems can adequately run the application?</a:t>
            </a:r>
          </a:p>
          <a:p>
            <a:pPr marL="0" indent="0">
              <a:buNone/>
            </a:pPr>
            <a:endParaRPr lang="en-US" dirty="0"/>
          </a:p>
        </p:txBody>
      </p:sp>
      <p:sp>
        <p:nvSpPr>
          <p:cNvPr id="4" name="Date Placeholder 3"/>
          <p:cNvSpPr>
            <a:spLocks noGrp="1"/>
          </p:cNvSpPr>
          <p:nvPr>
            <p:ph type="dt" sz="half" idx="10"/>
          </p:nvPr>
        </p:nvSpPr>
        <p:spPr/>
        <p:txBody>
          <a:bodyPr/>
          <a:lstStyle/>
          <a:p>
            <a:fld id="{3E50CE81-8FBE-4B87-A6D3-536AEDE3209C}"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92939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Business TCO example</a:t>
            </a:r>
          </a:p>
        </p:txBody>
      </p:sp>
      <p:sp>
        <p:nvSpPr>
          <p:cNvPr id="3" name="Content Placeholder 2"/>
          <p:cNvSpPr>
            <a:spLocks noGrp="1"/>
          </p:cNvSpPr>
          <p:nvPr>
            <p:ph sz="quarter" idx="1"/>
          </p:nvPr>
        </p:nvSpPr>
        <p:spPr/>
        <p:txBody>
          <a:bodyPr>
            <a:normAutofit fontScale="70000" lnSpcReduction="20000"/>
          </a:bodyPr>
          <a:lstStyle/>
          <a:p>
            <a:pPr>
              <a:lnSpc>
                <a:spcPct val="90000"/>
              </a:lnSpc>
            </a:pPr>
            <a:r>
              <a:rPr lang="en-US" sz="4000" dirty="0"/>
              <a:t>Indirect costs</a:t>
            </a:r>
          </a:p>
          <a:p>
            <a:pPr>
              <a:lnSpc>
                <a:spcPct val="90000"/>
              </a:lnSpc>
              <a:buNone/>
            </a:pPr>
            <a:r>
              <a:rPr lang="en-US" sz="4000" dirty="0"/>
              <a:t>	</a:t>
            </a:r>
            <a:r>
              <a:rPr lang="en-US" sz="2800" dirty="0"/>
              <a:t>Desktop class PC, no fault tolerance, single hard drive (no RAID), single power supply, single network card, no hardware redundancy.  </a:t>
            </a:r>
          </a:p>
          <a:p>
            <a:pPr>
              <a:lnSpc>
                <a:spcPct val="90000"/>
              </a:lnSpc>
              <a:buNone/>
            </a:pPr>
            <a:r>
              <a:rPr lang="en-US" sz="2800" dirty="0"/>
              <a:t>	</a:t>
            </a:r>
          </a:p>
          <a:p>
            <a:pPr>
              <a:lnSpc>
                <a:spcPct val="90000"/>
              </a:lnSpc>
              <a:buNone/>
            </a:pPr>
            <a:r>
              <a:rPr lang="en-US" sz="2800" dirty="0"/>
              <a:t>	If system fails and it takes 2 hours to replace power supply, hard drive, restore data, failed network card, etc. and the 100 users do not have access to the system, you will incur lost productivity time. </a:t>
            </a:r>
          </a:p>
          <a:p>
            <a:pPr>
              <a:lnSpc>
                <a:spcPct val="90000"/>
              </a:lnSpc>
              <a:buNone/>
            </a:pPr>
            <a:endParaRPr lang="en-US" sz="2800" dirty="0"/>
          </a:p>
          <a:p>
            <a:pPr>
              <a:lnSpc>
                <a:spcPct val="90000"/>
              </a:lnSpc>
              <a:buNone/>
            </a:pPr>
            <a:r>
              <a:rPr lang="en-US" sz="2800" dirty="0"/>
              <a:t>	On average let’s say it costs ~$50 / hour to employee a person (salary, benefits (health insurance, vacation, social security, computer, desk, </a:t>
            </a:r>
            <a:r>
              <a:rPr lang="en-US" sz="2800" dirty="0" err="1"/>
              <a:t>etc</a:t>
            </a:r>
            <a:r>
              <a:rPr lang="en-US" sz="2800" dirty="0"/>
              <a:t>)</a:t>
            </a:r>
          </a:p>
          <a:p>
            <a:pPr>
              <a:lnSpc>
                <a:spcPct val="90000"/>
              </a:lnSpc>
              <a:buNone/>
            </a:pPr>
            <a:endParaRPr lang="en-US" sz="2800" dirty="0"/>
          </a:p>
          <a:p>
            <a:pPr>
              <a:lnSpc>
                <a:spcPct val="90000"/>
              </a:lnSpc>
              <a:buNone/>
            </a:pPr>
            <a:r>
              <a:rPr lang="en-US" sz="2800" dirty="0"/>
              <a:t>	If 100 people can’t use application and application is mission critical, how much money have you wasted in lost productivity?</a:t>
            </a:r>
          </a:p>
          <a:p>
            <a:pPr>
              <a:lnSpc>
                <a:spcPct val="90000"/>
              </a:lnSpc>
              <a:buNone/>
            </a:pPr>
            <a:r>
              <a:rPr lang="en-US" sz="2800" dirty="0"/>
              <a:t>			100 people x $50 per hour x 2 hours = 	</a:t>
            </a:r>
            <a:r>
              <a:rPr lang="en-US" sz="2800" dirty="0">
                <a:solidFill>
                  <a:srgbClr val="008000"/>
                </a:solidFill>
              </a:rPr>
              <a:t>$10,000</a:t>
            </a:r>
          </a:p>
          <a:p>
            <a:endParaRPr lang="en-US" dirty="0"/>
          </a:p>
        </p:txBody>
      </p:sp>
      <p:sp>
        <p:nvSpPr>
          <p:cNvPr id="4" name="Date Placeholder 3"/>
          <p:cNvSpPr>
            <a:spLocks noGrp="1"/>
          </p:cNvSpPr>
          <p:nvPr>
            <p:ph type="dt" sz="half" idx="10"/>
          </p:nvPr>
        </p:nvSpPr>
        <p:spPr/>
        <p:txBody>
          <a:bodyPr/>
          <a:lstStyle/>
          <a:p>
            <a:fld id="{4A4F007C-7046-43A7-93B1-EB20192CEA58}"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287463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Business TCO example</a:t>
            </a:r>
          </a:p>
        </p:txBody>
      </p:sp>
      <p:sp>
        <p:nvSpPr>
          <p:cNvPr id="3" name="Content Placeholder 2"/>
          <p:cNvSpPr>
            <a:spLocks noGrp="1"/>
          </p:cNvSpPr>
          <p:nvPr>
            <p:ph sz="quarter" idx="1"/>
          </p:nvPr>
        </p:nvSpPr>
        <p:spPr/>
        <p:txBody>
          <a:bodyPr>
            <a:normAutofit lnSpcReduction="10000"/>
          </a:bodyPr>
          <a:lstStyle/>
          <a:p>
            <a:pPr>
              <a:lnSpc>
                <a:spcPct val="90000"/>
              </a:lnSpc>
            </a:pPr>
            <a:r>
              <a:rPr lang="en-US" sz="2400" dirty="0">
                <a:solidFill>
                  <a:srgbClr val="008000"/>
                </a:solidFill>
              </a:rPr>
              <a:t>Solution #1 Desktop Class Hardware</a:t>
            </a:r>
          </a:p>
          <a:p>
            <a:pPr lvl="1">
              <a:lnSpc>
                <a:spcPct val="90000"/>
              </a:lnSpc>
            </a:pPr>
            <a:r>
              <a:rPr lang="en-US" sz="1800" dirty="0"/>
              <a:t>Hardware 						            $1,000 </a:t>
            </a:r>
          </a:p>
          <a:p>
            <a:pPr lvl="1">
              <a:lnSpc>
                <a:spcPct val="90000"/>
              </a:lnSpc>
              <a:buNone/>
            </a:pPr>
            <a:r>
              <a:rPr lang="en-US" sz="1800" dirty="0"/>
              <a:t>	If you incur one, 2-hour unscheduled downtime </a:t>
            </a:r>
          </a:p>
          <a:p>
            <a:pPr lvl="1">
              <a:lnSpc>
                <a:spcPct val="90000"/>
              </a:lnSpc>
              <a:buNone/>
            </a:pPr>
            <a:r>
              <a:rPr lang="en-US" sz="1800" dirty="0"/>
              <a:t>	event due to failed hardware and no redundancy</a:t>
            </a:r>
          </a:p>
          <a:p>
            <a:pPr lvl="1">
              <a:lnSpc>
                <a:spcPct val="90000"/>
              </a:lnSpc>
              <a:buNone/>
            </a:pPr>
            <a:r>
              <a:rPr lang="en-US" sz="1800" dirty="0"/>
              <a:t>	(which over a 3 years almost certainly WILL happen)       	            $10,000</a:t>
            </a:r>
          </a:p>
          <a:p>
            <a:pPr lvl="1">
              <a:lnSpc>
                <a:spcPct val="90000"/>
              </a:lnSpc>
              <a:buNone/>
            </a:pPr>
            <a:r>
              <a:rPr lang="en-US" sz="1800" dirty="0"/>
              <a:t>							</a:t>
            </a:r>
            <a:r>
              <a:rPr lang="en-US" sz="1800" b="1" dirty="0">
                <a:solidFill>
                  <a:srgbClr val="008000"/>
                </a:solidFill>
              </a:rPr>
              <a:t>Total	            $11,000</a:t>
            </a:r>
            <a:endParaRPr lang="en-US" sz="1800" dirty="0"/>
          </a:p>
          <a:p>
            <a:pPr>
              <a:lnSpc>
                <a:spcPct val="90000"/>
              </a:lnSpc>
            </a:pPr>
            <a:r>
              <a:rPr lang="en-US" sz="2400" dirty="0">
                <a:solidFill>
                  <a:srgbClr val="008000"/>
                </a:solidFill>
              </a:rPr>
              <a:t>Solution #2 Server Class Hardware</a:t>
            </a:r>
          </a:p>
          <a:p>
            <a:pPr lvl="1">
              <a:lnSpc>
                <a:spcPct val="90000"/>
              </a:lnSpc>
              <a:buFontTx/>
              <a:buChar char="-"/>
            </a:pPr>
            <a:r>
              <a:rPr lang="en-US" sz="1800" dirty="0"/>
              <a:t>Hardware 						            $6,000</a:t>
            </a:r>
          </a:p>
          <a:p>
            <a:pPr lvl="1">
              <a:lnSpc>
                <a:spcPct val="90000"/>
              </a:lnSpc>
              <a:buNone/>
            </a:pPr>
            <a:r>
              <a:rPr lang="en-US" sz="1800" dirty="0"/>
              <a:t>	No downtime when hardware component fails </a:t>
            </a:r>
          </a:p>
          <a:p>
            <a:pPr lvl="1">
              <a:lnSpc>
                <a:spcPct val="90000"/>
              </a:lnSpc>
              <a:buNone/>
            </a:pPr>
            <a:r>
              <a:rPr lang="en-US" sz="1800" dirty="0"/>
              <a:t>	due to hardware redundancy	.  			            $0,000</a:t>
            </a:r>
          </a:p>
          <a:p>
            <a:pPr lvl="1">
              <a:lnSpc>
                <a:spcPct val="90000"/>
              </a:lnSpc>
              <a:buNone/>
            </a:pPr>
            <a:r>
              <a:rPr lang="en-US" sz="1800" dirty="0"/>
              <a:t>							</a:t>
            </a:r>
            <a:r>
              <a:rPr lang="en-US" sz="1800" b="1" dirty="0">
                <a:solidFill>
                  <a:srgbClr val="008000"/>
                </a:solidFill>
              </a:rPr>
              <a:t>Total 	            $6,000</a:t>
            </a:r>
          </a:p>
          <a:p>
            <a:pPr lvl="1">
              <a:lnSpc>
                <a:spcPct val="90000"/>
              </a:lnSpc>
              <a:buNone/>
            </a:pPr>
            <a:br>
              <a:rPr lang="en-US" sz="1800" b="1" dirty="0">
                <a:solidFill>
                  <a:srgbClr val="008000"/>
                </a:solidFill>
              </a:rPr>
            </a:br>
            <a:r>
              <a:rPr lang="en-US" sz="1800" b="1" dirty="0">
                <a:solidFill>
                  <a:srgbClr val="008000"/>
                </a:solidFill>
              </a:rPr>
              <a:t>The inexperienced IT manager would gladly go for the $1000 (bad ROI) computer to run their software for 3 years, which happens all too often.</a:t>
            </a:r>
          </a:p>
          <a:p>
            <a:pPr>
              <a:lnSpc>
                <a:spcPct val="90000"/>
              </a:lnSpc>
              <a:buNone/>
            </a:pPr>
            <a:r>
              <a:rPr lang="en-US" sz="1600" b="1" dirty="0"/>
              <a:t>NOTE:</a:t>
            </a:r>
            <a:r>
              <a:rPr lang="en-US" sz="1600" dirty="0"/>
              <a:t> This does not guarantee no downtime due to hardware failure. Other components such as motherboard, CPU, </a:t>
            </a:r>
            <a:r>
              <a:rPr lang="en-US" sz="1600" dirty="0" err="1"/>
              <a:t>etc</a:t>
            </a:r>
            <a:r>
              <a:rPr lang="en-US" sz="1600" dirty="0"/>
              <a:t> could fail. How do you guard against these other non-redundant hardware items failing ?</a:t>
            </a:r>
          </a:p>
          <a:p>
            <a:endParaRPr lang="en-US" dirty="0"/>
          </a:p>
        </p:txBody>
      </p:sp>
      <p:sp>
        <p:nvSpPr>
          <p:cNvPr id="4" name="Date Placeholder 3"/>
          <p:cNvSpPr>
            <a:spLocks noGrp="1"/>
          </p:cNvSpPr>
          <p:nvPr>
            <p:ph type="dt" sz="half" idx="10"/>
          </p:nvPr>
        </p:nvSpPr>
        <p:spPr/>
        <p:txBody>
          <a:bodyPr/>
          <a:lstStyle/>
          <a:p>
            <a:fld id="{707CCE8E-DF68-48A9-A9B3-FE44192A07A8}"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68038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ROI (return on investment)</a:t>
            </a:r>
          </a:p>
        </p:txBody>
      </p:sp>
      <p:sp>
        <p:nvSpPr>
          <p:cNvPr id="5" name="Text Placeholder 4"/>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fld id="{9F515A92-05B9-4BB1-98A6-13C75E1F42FC}" type="datetime1">
              <a:rPr lang="en-US" smtClean="0"/>
              <a:t>6/15/2018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a:p>
        </p:txBody>
      </p:sp>
    </p:spTree>
    <p:extLst>
      <p:ext uri="{BB962C8B-B14F-4D97-AF65-F5344CB8AC3E}">
        <p14:creationId xmlns:p14="http://schemas.microsoft.com/office/powerpoint/2010/main" val="146965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ROI = “Return on Investment”</a:t>
            </a:r>
          </a:p>
        </p:txBody>
      </p:sp>
      <p:sp>
        <p:nvSpPr>
          <p:cNvPr id="3" name="Content Placeholder 2"/>
          <p:cNvSpPr>
            <a:spLocks noGrp="1"/>
          </p:cNvSpPr>
          <p:nvPr>
            <p:ph sz="quarter" idx="1"/>
          </p:nvPr>
        </p:nvSpPr>
        <p:spPr/>
        <p:txBody>
          <a:bodyPr>
            <a:normAutofit lnSpcReduction="10000"/>
          </a:bodyPr>
          <a:lstStyle/>
          <a:p>
            <a:pPr marL="274320" lvl="1">
              <a:spcBef>
                <a:spcPts val="600"/>
              </a:spcBef>
              <a:buClr>
                <a:schemeClr val="accent1"/>
              </a:buClr>
            </a:pPr>
            <a:r>
              <a:rPr lang="en-US" sz="2800" dirty="0">
                <a:solidFill>
                  <a:schemeClr val="tx1"/>
                </a:solidFill>
              </a:rPr>
              <a:t>ROI is a type of calculation designed to help managers assess the </a:t>
            </a:r>
            <a:r>
              <a:rPr lang="en-US" sz="2800" u="sng" dirty="0">
                <a:solidFill>
                  <a:schemeClr val="tx1"/>
                </a:solidFill>
              </a:rPr>
              <a:t>economic value of an investment through its potential</a:t>
            </a:r>
          </a:p>
          <a:p>
            <a:r>
              <a:rPr lang="en-US" sz="2800" b="1" dirty="0"/>
              <a:t>ROI = (gain-cost)/cost</a:t>
            </a:r>
          </a:p>
          <a:p>
            <a:r>
              <a:rPr lang="en-US" sz="2800" dirty="0"/>
              <a:t>Example gain=$7,500 cost=$5,000  ROI=50%</a:t>
            </a:r>
          </a:p>
          <a:p>
            <a:r>
              <a:rPr lang="en-US" sz="2800" dirty="0"/>
              <a:t>Positive ROI is </a:t>
            </a:r>
            <a:r>
              <a:rPr lang="en-US" sz="2800" u="sng" dirty="0"/>
              <a:t>good</a:t>
            </a:r>
            <a:r>
              <a:rPr lang="en-US" sz="2800" dirty="0"/>
              <a:t>, negative is </a:t>
            </a:r>
            <a:r>
              <a:rPr lang="en-US" sz="2800" u="sng" dirty="0"/>
              <a:t>bad</a:t>
            </a:r>
            <a:r>
              <a:rPr lang="en-US" sz="2800" dirty="0"/>
              <a:t>.</a:t>
            </a:r>
          </a:p>
          <a:p>
            <a:r>
              <a:rPr lang="en-US" sz="2800" dirty="0"/>
              <a:t>ROI is used in IT to help compare similar IT investments. </a:t>
            </a:r>
          </a:p>
          <a:p>
            <a:r>
              <a:rPr lang="en-US" sz="2800" dirty="0"/>
              <a:t>In IT, typically ROI is calculated over the expected lifecycle of a system or over 3 years (average life expectancy)</a:t>
            </a:r>
          </a:p>
        </p:txBody>
      </p:sp>
      <p:sp>
        <p:nvSpPr>
          <p:cNvPr id="4" name="Date Placeholder 3"/>
          <p:cNvSpPr>
            <a:spLocks noGrp="1"/>
          </p:cNvSpPr>
          <p:nvPr>
            <p:ph type="dt" sz="half" idx="10"/>
          </p:nvPr>
        </p:nvSpPr>
        <p:spPr/>
        <p:txBody>
          <a:bodyPr/>
          <a:lstStyle/>
          <a:p>
            <a:fld id="{00F3DF3C-BDA7-4AA6-A722-60FB963345ED}"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410998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a:xfrm>
            <a:off x="457200" y="1295400"/>
            <a:ext cx="8229600" cy="5105400"/>
          </a:xfrm>
        </p:spPr>
        <p:txBody>
          <a:bodyPr>
            <a:normAutofit lnSpcReduction="10000"/>
          </a:bodyPr>
          <a:lstStyle/>
          <a:p>
            <a:pPr marL="0" indent="0">
              <a:buNone/>
            </a:pPr>
            <a:r>
              <a:rPr lang="en-US" dirty="0"/>
              <a:t>You work for a parts distributor. Currently you do not sell products on line.</a:t>
            </a:r>
            <a:br>
              <a:rPr lang="en-US" dirty="0"/>
            </a:br>
            <a:endParaRPr lang="en-US" dirty="0"/>
          </a:p>
          <a:p>
            <a:pPr marL="457200" indent="-457200">
              <a:buFont typeface="+mj-lt"/>
              <a:buAutoNum type="alphaUcPeriod"/>
            </a:pPr>
            <a:r>
              <a:rPr lang="en-US" dirty="0"/>
              <a:t>A Recent TCO study has revealed it will cost $12,000/year to begin selling products on the web.  </a:t>
            </a:r>
          </a:p>
          <a:p>
            <a:pPr lvl="1"/>
            <a:r>
              <a:rPr lang="en-US" dirty="0"/>
              <a:t>If you would like a 25% ROI, what is the expected gain?</a:t>
            </a:r>
          </a:p>
          <a:p>
            <a:pPr marL="457200" indent="-457200">
              <a:buFont typeface="+mj-lt"/>
              <a:buAutoNum type="alphaUcPeriod"/>
            </a:pPr>
            <a:r>
              <a:rPr lang="en-US" dirty="0"/>
              <a:t>If another option is to partner with Amazon.com to sell your parts on line at a cost of $5,000/year What is the expected gain for the same 25% ROI? Is it better?</a:t>
            </a:r>
          </a:p>
          <a:p>
            <a:pPr marL="457200" indent="-457200">
              <a:buFont typeface="+mj-lt"/>
              <a:buAutoNum type="alphaUcPeriod"/>
            </a:pPr>
            <a:r>
              <a:rPr lang="en-US" dirty="0"/>
              <a:t>If the marketing department claims that by spending $5,000 next year on local advertising they can generate an additional $9000 in sales boost sales </a:t>
            </a:r>
          </a:p>
          <a:p>
            <a:endParaRPr lang="en-US" dirty="0"/>
          </a:p>
          <a:p>
            <a:pPr marL="0" indent="0">
              <a:buNone/>
            </a:pPr>
            <a:r>
              <a:rPr lang="en-US" dirty="0"/>
              <a:t>Which option has the best ROI?</a:t>
            </a:r>
          </a:p>
        </p:txBody>
      </p:sp>
      <p:sp>
        <p:nvSpPr>
          <p:cNvPr id="4" name="Date Placeholder 3"/>
          <p:cNvSpPr>
            <a:spLocks noGrp="1"/>
          </p:cNvSpPr>
          <p:nvPr>
            <p:ph type="dt" sz="half" idx="10"/>
          </p:nvPr>
        </p:nvSpPr>
        <p:spPr/>
        <p:txBody>
          <a:bodyPr/>
          <a:lstStyle/>
          <a:p>
            <a:fld id="{42EB5CD7-719C-4F52-86A4-E0A1B5B7C13F}"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185315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DA413A9-D07C-4FE8-BDBE-2FFDEBD1FA7C}"/>
              </a:ext>
            </a:extLst>
          </p:cNvPr>
          <p:cNvSpPr>
            <a:spLocks noGrp="1"/>
          </p:cNvSpPr>
          <p:nvPr>
            <p:ph idx="1"/>
          </p:nvPr>
        </p:nvSpPr>
        <p:spPr/>
        <p:txBody>
          <a:bodyPr/>
          <a:lstStyle/>
          <a:p>
            <a:r>
              <a:rPr lang="en-US" dirty="0"/>
              <a:t>Make sure services are up and running</a:t>
            </a:r>
          </a:p>
          <a:p>
            <a:r>
              <a:rPr lang="en-US" dirty="0"/>
              <a:t>People have access to them, while others Don’t</a:t>
            </a:r>
          </a:p>
          <a:p>
            <a:r>
              <a:rPr lang="en-US" dirty="0"/>
              <a:t>Keeping costs down, but productivity up.</a:t>
            </a:r>
          </a:p>
          <a:p>
            <a:r>
              <a:rPr lang="en-US" dirty="0"/>
              <a:t>Managing work around IT and the people who do it.</a:t>
            </a:r>
          </a:p>
          <a:p>
            <a:r>
              <a:rPr lang="en-US" dirty="0"/>
              <a:t>Deciding what is the best way to offer that service within the constrains of the organization. </a:t>
            </a:r>
          </a:p>
          <a:p>
            <a:endParaRPr lang="en-US" dirty="0"/>
          </a:p>
        </p:txBody>
      </p:sp>
      <p:sp>
        <p:nvSpPr>
          <p:cNvPr id="5" name="Date Placeholder 4">
            <a:extLst>
              <a:ext uri="{FF2B5EF4-FFF2-40B4-BE49-F238E27FC236}">
                <a16:creationId xmlns:a16="http://schemas.microsoft.com/office/drawing/2014/main" id="{2FDDAA3E-C18D-4BBA-AE84-A33A42F98F2D}"/>
              </a:ext>
            </a:extLst>
          </p:cNvPr>
          <p:cNvSpPr>
            <a:spLocks noGrp="1"/>
          </p:cNvSpPr>
          <p:nvPr>
            <p:ph type="dt" sz="half" idx="10"/>
          </p:nvPr>
        </p:nvSpPr>
        <p:spPr/>
        <p:txBody>
          <a:bodyPr/>
          <a:lstStyle/>
          <a:p>
            <a:fld id="{39F9C8D9-290F-4BF0-BF2E-C5CAB277F055}" type="datetime1">
              <a:rPr lang="en-US" smtClean="0"/>
              <a:t>6/15/2018</a:t>
            </a:fld>
            <a:endParaRPr lang="en-US" dirty="0"/>
          </a:p>
        </p:txBody>
      </p:sp>
      <p:sp>
        <p:nvSpPr>
          <p:cNvPr id="6" name="Footer Placeholder 5">
            <a:extLst>
              <a:ext uri="{FF2B5EF4-FFF2-40B4-BE49-F238E27FC236}">
                <a16:creationId xmlns:a16="http://schemas.microsoft.com/office/drawing/2014/main" id="{B898FBE3-6343-49C7-84CD-C3B1659FEADA}"/>
              </a:ext>
            </a:extLst>
          </p:cNvPr>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a:extLst>
              <a:ext uri="{FF2B5EF4-FFF2-40B4-BE49-F238E27FC236}">
                <a16:creationId xmlns:a16="http://schemas.microsoft.com/office/drawing/2014/main" id="{E26782C0-36FB-4BEC-B445-D5491920EC57}"/>
              </a:ext>
            </a:extLst>
          </p:cNvPr>
          <p:cNvSpPr>
            <a:spLocks noGrp="1"/>
          </p:cNvSpPr>
          <p:nvPr>
            <p:ph type="sldNum" sz="quarter" idx="12"/>
          </p:nvPr>
        </p:nvSpPr>
        <p:spPr/>
        <p:txBody>
          <a:bodyPr/>
          <a:lstStyle/>
          <a:p>
            <a:fld id="{2505CAEE-CB22-4B3A-A2B0-7938B12DF57C}" type="slidenum">
              <a:rPr lang="en-US" smtClean="0"/>
              <a:pPr/>
              <a:t>2</a:t>
            </a:fld>
            <a:endParaRPr lang="en-US" dirty="0"/>
          </a:p>
        </p:txBody>
      </p:sp>
      <p:sp>
        <p:nvSpPr>
          <p:cNvPr id="8" name="Title 7">
            <a:extLst>
              <a:ext uri="{FF2B5EF4-FFF2-40B4-BE49-F238E27FC236}">
                <a16:creationId xmlns:a16="http://schemas.microsoft.com/office/drawing/2014/main" id="{1482BD6B-A35A-4B49-A80B-F07016F0436B}"/>
              </a:ext>
            </a:extLst>
          </p:cNvPr>
          <p:cNvSpPr>
            <a:spLocks noGrp="1"/>
          </p:cNvSpPr>
          <p:nvPr>
            <p:ph type="title"/>
          </p:nvPr>
        </p:nvSpPr>
        <p:spPr/>
        <p:txBody>
          <a:bodyPr/>
          <a:lstStyle/>
          <a:p>
            <a:r>
              <a:rPr lang="en-US" dirty="0"/>
              <a:t>What does it mean to manage IT?</a:t>
            </a:r>
          </a:p>
        </p:txBody>
      </p:sp>
    </p:spTree>
    <p:extLst>
      <p:ext uri="{BB962C8B-B14F-4D97-AF65-F5344CB8AC3E}">
        <p14:creationId xmlns:p14="http://schemas.microsoft.com/office/powerpoint/2010/main" val="937049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685800"/>
          </a:xfrm>
        </p:spPr>
        <p:txBody>
          <a:bodyPr>
            <a:normAutofit fontScale="90000"/>
          </a:bodyPr>
          <a:lstStyle/>
          <a:p>
            <a:r>
              <a:rPr lang="en-US" dirty="0"/>
              <a:t>ROI Example: Selling Products on the Web</a:t>
            </a:r>
          </a:p>
        </p:txBody>
      </p:sp>
      <p:sp>
        <p:nvSpPr>
          <p:cNvPr id="3" name="Content Placeholder 2"/>
          <p:cNvSpPr>
            <a:spLocks noGrp="1"/>
          </p:cNvSpPr>
          <p:nvPr>
            <p:ph sz="quarter" idx="1"/>
          </p:nvPr>
        </p:nvSpPr>
        <p:spPr/>
        <p:txBody>
          <a:bodyPr/>
          <a:lstStyle/>
          <a:p>
            <a:pPr marL="457200" indent="-457200">
              <a:buFont typeface="+mj-lt"/>
              <a:buAutoNum type="alphaUcPeriod"/>
            </a:pPr>
            <a:r>
              <a:rPr lang="en-US" dirty="0"/>
              <a:t>.25 = (gain – 12000)/12000 </a:t>
            </a:r>
            <a:r>
              <a:rPr lang="en-US" dirty="0">
                <a:sym typeface="Wingdings" pitchFamily="2" charset="2"/>
              </a:rPr>
              <a:t>3000 = gain-12000  gain = 15,000</a:t>
            </a:r>
          </a:p>
          <a:p>
            <a:pPr marL="457200" indent="-457200">
              <a:buFont typeface="+mj-lt"/>
              <a:buAutoNum type="alphaUcPeriod"/>
            </a:pPr>
            <a:r>
              <a:rPr lang="en-US" dirty="0">
                <a:sym typeface="Wingdings" pitchFamily="2" charset="2"/>
              </a:rPr>
              <a:t>.25 = (gain – 5000)/5000  1250 = gain – 5000  gain = 6,250</a:t>
            </a:r>
          </a:p>
          <a:p>
            <a:pPr marL="457200" indent="-457200">
              <a:buFont typeface="+mj-lt"/>
              <a:buAutoNum type="alphaUcPeriod"/>
            </a:pPr>
            <a:r>
              <a:rPr lang="en-US" dirty="0">
                <a:sym typeface="Wingdings" pitchFamily="2" charset="2"/>
              </a:rPr>
              <a:t>ROI = (9000-5000)/5000  ROI = 4000/5000 = .8</a:t>
            </a:r>
          </a:p>
          <a:p>
            <a:pPr marL="0" indent="0">
              <a:buNone/>
            </a:pPr>
            <a:endParaRPr lang="en-US" dirty="0">
              <a:sym typeface="Wingdings" pitchFamily="2" charset="2"/>
            </a:endParaRPr>
          </a:p>
          <a:p>
            <a:r>
              <a:rPr lang="en-US" dirty="0">
                <a:sym typeface="Wingdings" pitchFamily="2" charset="2"/>
              </a:rPr>
              <a:t>Option C has the highest ROI.</a:t>
            </a:r>
          </a:p>
          <a:p>
            <a:r>
              <a:rPr lang="en-US" dirty="0">
                <a:sym typeface="Wingdings" pitchFamily="2" charset="2"/>
              </a:rPr>
              <a:t>Option A and B have the same ROI but option B has a lower TCO so…</a:t>
            </a:r>
          </a:p>
          <a:p>
            <a:r>
              <a:rPr lang="en-US" dirty="0">
                <a:sym typeface="Wingdings" pitchFamily="2" charset="2"/>
              </a:rPr>
              <a:t>Option B is better than option A</a:t>
            </a:r>
            <a:endParaRPr lang="en-US" dirty="0"/>
          </a:p>
        </p:txBody>
      </p:sp>
      <p:sp>
        <p:nvSpPr>
          <p:cNvPr id="4" name="Date Placeholder 3"/>
          <p:cNvSpPr>
            <a:spLocks noGrp="1"/>
          </p:cNvSpPr>
          <p:nvPr>
            <p:ph type="dt" sz="half" idx="10"/>
          </p:nvPr>
        </p:nvSpPr>
        <p:spPr/>
        <p:txBody>
          <a:bodyPr/>
          <a:lstStyle/>
          <a:p>
            <a:fld id="{80509A4A-F41D-4E55-B638-4B44C7E0913E}"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126164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Small Business ROI example</a:t>
            </a:r>
          </a:p>
        </p:txBody>
      </p:sp>
      <p:sp>
        <p:nvSpPr>
          <p:cNvPr id="3" name="Content Placeholder 2"/>
          <p:cNvSpPr>
            <a:spLocks noGrp="1"/>
          </p:cNvSpPr>
          <p:nvPr>
            <p:ph sz="quarter" idx="1"/>
          </p:nvPr>
        </p:nvSpPr>
        <p:spPr/>
        <p:txBody>
          <a:bodyPr>
            <a:normAutofit/>
          </a:bodyPr>
          <a:lstStyle/>
          <a:p>
            <a:pPr>
              <a:lnSpc>
                <a:spcPct val="80000"/>
              </a:lnSpc>
            </a:pPr>
            <a:r>
              <a:rPr lang="en-US" sz="2400" dirty="0"/>
              <a:t>Deciding whether to keep your commercial Financial software or switch to an OSS product</a:t>
            </a:r>
          </a:p>
          <a:p>
            <a:pPr>
              <a:lnSpc>
                <a:spcPct val="80000"/>
              </a:lnSpc>
            </a:pPr>
            <a:r>
              <a:rPr lang="en-US" sz="2400" dirty="0"/>
              <a:t>100 employees, pay and benefits worth $50/</a:t>
            </a:r>
            <a:r>
              <a:rPr lang="en-US" sz="2400" dirty="0" err="1"/>
              <a:t>hr</a:t>
            </a:r>
            <a:r>
              <a:rPr lang="en-US" sz="2400" dirty="0"/>
              <a:t> each.</a:t>
            </a:r>
          </a:p>
          <a:p>
            <a:r>
              <a:rPr lang="en-US" sz="2400" dirty="0"/>
              <a:t>Estimated to take up to 2hrs per week extra in person time to run the OSS product vs. the Commercial one (based on a study performed by industry group)</a:t>
            </a:r>
          </a:p>
          <a:p>
            <a:endParaRPr lang="en-US" sz="2400" dirty="0"/>
          </a:p>
          <a:p>
            <a:r>
              <a:rPr lang="en-US" sz="2400" dirty="0"/>
              <a:t>Direct costs of Current Software ($50/user/</a:t>
            </a:r>
            <a:r>
              <a:rPr lang="en-US" sz="2400" dirty="0" err="1"/>
              <a:t>yr</a:t>
            </a:r>
            <a:r>
              <a:rPr lang="en-US" sz="2400" dirty="0"/>
              <a:t>):  </a:t>
            </a:r>
            <a:r>
              <a:rPr lang="en-US" sz="2400" dirty="0">
                <a:solidFill>
                  <a:srgbClr val="00B050"/>
                </a:solidFill>
              </a:rPr>
              <a:t>$2000</a:t>
            </a:r>
          </a:p>
          <a:p>
            <a:r>
              <a:rPr lang="en-US" sz="2400" dirty="0"/>
              <a:t>Direct costs of OSS software:  </a:t>
            </a:r>
            <a:r>
              <a:rPr lang="en-US" sz="2400" dirty="0">
                <a:solidFill>
                  <a:srgbClr val="00B050"/>
                </a:solidFill>
              </a:rPr>
              <a:t>$0</a:t>
            </a:r>
            <a:endParaRPr lang="en-US" sz="2400" dirty="0"/>
          </a:p>
          <a:p>
            <a:endParaRPr lang="en-US" sz="2400" dirty="0"/>
          </a:p>
          <a:p>
            <a:pPr marL="0" indent="0">
              <a:buNone/>
            </a:pPr>
            <a:r>
              <a:rPr lang="en-US" sz="2400" dirty="0">
                <a:solidFill>
                  <a:srgbClr val="FF0000"/>
                </a:solidFill>
              </a:rPr>
              <a:t>Question</a:t>
            </a:r>
            <a:r>
              <a:rPr lang="en-US" sz="2400" dirty="0"/>
              <a:t>, will there be a positive ROI over 3 years in switching to the “free” product</a:t>
            </a:r>
          </a:p>
          <a:p>
            <a:pPr marL="0" indent="0">
              <a:buNone/>
            </a:pPr>
            <a:endParaRPr lang="en-US" sz="2400" dirty="0"/>
          </a:p>
        </p:txBody>
      </p:sp>
      <p:sp>
        <p:nvSpPr>
          <p:cNvPr id="4" name="Date Placeholder 3"/>
          <p:cNvSpPr>
            <a:spLocks noGrp="1"/>
          </p:cNvSpPr>
          <p:nvPr>
            <p:ph type="dt" sz="half" idx="10"/>
          </p:nvPr>
        </p:nvSpPr>
        <p:spPr/>
        <p:txBody>
          <a:bodyPr/>
          <a:lstStyle/>
          <a:p>
            <a:fld id="{BE124D41-E6E9-4035-926A-E7FA32CCBE86}"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154510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Business ROI example</a:t>
            </a:r>
          </a:p>
        </p:txBody>
      </p:sp>
      <p:sp>
        <p:nvSpPr>
          <p:cNvPr id="3" name="Content Placeholder 2"/>
          <p:cNvSpPr>
            <a:spLocks noGrp="1"/>
          </p:cNvSpPr>
          <p:nvPr>
            <p:ph sz="quarter" idx="1"/>
          </p:nvPr>
        </p:nvSpPr>
        <p:spPr/>
        <p:txBody>
          <a:bodyPr>
            <a:normAutofit lnSpcReduction="10000"/>
          </a:bodyPr>
          <a:lstStyle/>
          <a:p>
            <a:r>
              <a:rPr lang="en-US" dirty="0"/>
              <a:t>Gain:  Well, that’s in licensing costs, or $2,000/yr.  Over three years that’s </a:t>
            </a:r>
            <a:r>
              <a:rPr lang="en-US" dirty="0">
                <a:solidFill>
                  <a:srgbClr val="00B050"/>
                </a:solidFill>
              </a:rPr>
              <a:t>$6,000</a:t>
            </a:r>
            <a:r>
              <a:rPr lang="en-US" dirty="0"/>
              <a:t>!</a:t>
            </a:r>
          </a:p>
          <a:p>
            <a:r>
              <a:rPr lang="en-US" dirty="0"/>
              <a:t>Cost:  That’s your loss in productivity estimated to operate the new software:  </a:t>
            </a:r>
            <a:r>
              <a:rPr lang="en-US" sz="2800" dirty="0"/>
              <a:t>((2hrs * $50) * 52 weeks) = $5,200/yr.  Over three years that’s </a:t>
            </a:r>
            <a:r>
              <a:rPr lang="en-US" sz="2800" dirty="0">
                <a:solidFill>
                  <a:srgbClr val="00B050"/>
                </a:solidFill>
              </a:rPr>
              <a:t>$15,600</a:t>
            </a:r>
            <a:r>
              <a:rPr lang="en-US" sz="2800" dirty="0"/>
              <a:t>!</a:t>
            </a:r>
          </a:p>
          <a:p>
            <a:r>
              <a:rPr lang="en-US" sz="2800" dirty="0"/>
              <a:t>So ROI to switch to the OSS product in this case is:</a:t>
            </a:r>
          </a:p>
          <a:p>
            <a:pPr lvl="1"/>
            <a:r>
              <a:rPr lang="en-US" dirty="0"/>
              <a:t>(Gain-Cost)/Cost  or  (6000-15600)/15600</a:t>
            </a:r>
          </a:p>
          <a:p>
            <a:pPr lvl="1"/>
            <a:r>
              <a:rPr lang="en-US" dirty="0"/>
              <a:t>-9600/15600 = -0.62, or a -62% ROI</a:t>
            </a:r>
          </a:p>
          <a:p>
            <a:r>
              <a:rPr lang="en-US" dirty="0"/>
              <a:t>In this case switching to the “free” software package will have a negative ROI, but what if the commercial product cost $150/user?</a:t>
            </a:r>
          </a:p>
        </p:txBody>
      </p:sp>
      <p:sp>
        <p:nvSpPr>
          <p:cNvPr id="4" name="Date Placeholder 3"/>
          <p:cNvSpPr>
            <a:spLocks noGrp="1"/>
          </p:cNvSpPr>
          <p:nvPr>
            <p:ph type="dt" sz="half" idx="10"/>
          </p:nvPr>
        </p:nvSpPr>
        <p:spPr/>
        <p:txBody>
          <a:bodyPr/>
          <a:lstStyle/>
          <a:p>
            <a:fld id="{8A7DE841-6EE6-46BF-9BD3-D8BC2313CA9A}"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355180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endParaRPr lang="en-US"/>
          </a:p>
        </p:txBody>
      </p:sp>
      <p:sp>
        <p:nvSpPr>
          <p:cNvPr id="16" name="Content Placeholder 15"/>
          <p:cNvSpPr>
            <a:spLocks noGrp="1"/>
          </p:cNvSpPr>
          <p:nvPr>
            <p:ph sz="half" idx="1"/>
          </p:nvPr>
        </p:nvSpPr>
        <p:spPr>
          <a:xfrm>
            <a:off x="457200" y="1828800"/>
            <a:ext cx="4038600" cy="3505200"/>
          </a:xfrm>
        </p:spPr>
        <p:txBody>
          <a:bodyPr/>
          <a:lstStyle/>
          <a:p>
            <a:r>
              <a:rPr lang="en-US" dirty="0"/>
              <a:t>Hardware Costs?</a:t>
            </a:r>
          </a:p>
          <a:p>
            <a:r>
              <a:rPr lang="en-US" dirty="0"/>
              <a:t>Software Costs?</a:t>
            </a:r>
          </a:p>
          <a:p>
            <a:r>
              <a:rPr lang="en-US" dirty="0"/>
              <a:t>Training Costs?</a:t>
            </a:r>
          </a:p>
          <a:p>
            <a:r>
              <a:rPr lang="en-US" dirty="0"/>
              <a:t>SA Labor Costs?</a:t>
            </a:r>
          </a:p>
          <a:p>
            <a:r>
              <a:rPr lang="en-US" dirty="0"/>
              <a:t>Effect on Users or Downtime?</a:t>
            </a:r>
          </a:p>
          <a:p>
            <a:r>
              <a:rPr lang="en-US" dirty="0"/>
              <a:t>Others?</a:t>
            </a:r>
          </a:p>
          <a:p>
            <a:endParaRPr lang="en-US" dirty="0"/>
          </a:p>
        </p:txBody>
      </p:sp>
      <p:sp>
        <p:nvSpPr>
          <p:cNvPr id="17" name="Content Placeholder 16"/>
          <p:cNvSpPr>
            <a:spLocks noGrp="1"/>
          </p:cNvSpPr>
          <p:nvPr>
            <p:ph sz="half" idx="2"/>
          </p:nvPr>
        </p:nvSpPr>
        <p:spPr>
          <a:xfrm>
            <a:off x="4648200" y="1828800"/>
            <a:ext cx="4038600" cy="3581400"/>
          </a:xfrm>
        </p:spPr>
        <p:txBody>
          <a:bodyPr/>
          <a:lstStyle/>
          <a:p>
            <a:r>
              <a:rPr lang="en-US" dirty="0"/>
              <a:t>Hardware Costs?</a:t>
            </a:r>
          </a:p>
          <a:p>
            <a:r>
              <a:rPr lang="en-US" dirty="0"/>
              <a:t>Software Costs?</a:t>
            </a:r>
          </a:p>
          <a:p>
            <a:r>
              <a:rPr lang="en-US" dirty="0"/>
              <a:t>Training Costs?</a:t>
            </a:r>
          </a:p>
          <a:p>
            <a:r>
              <a:rPr lang="en-US" dirty="0"/>
              <a:t>SA Labor Costs?</a:t>
            </a:r>
          </a:p>
          <a:p>
            <a:r>
              <a:rPr lang="en-US" dirty="0"/>
              <a:t>Effect on Users or Downtime?</a:t>
            </a:r>
          </a:p>
          <a:p>
            <a:r>
              <a:rPr lang="en-US" dirty="0"/>
              <a:t>Others?</a:t>
            </a:r>
          </a:p>
          <a:p>
            <a:endParaRPr lang="en-US" dirty="0"/>
          </a:p>
        </p:txBody>
      </p:sp>
      <p:sp>
        <p:nvSpPr>
          <p:cNvPr id="7" name="Date Placeholder 6"/>
          <p:cNvSpPr>
            <a:spLocks noGrp="1"/>
          </p:cNvSpPr>
          <p:nvPr>
            <p:ph type="dt" sz="half" idx="10"/>
          </p:nvPr>
        </p:nvSpPr>
        <p:spPr/>
        <p:txBody>
          <a:bodyPr/>
          <a:lstStyle/>
          <a:p>
            <a:fld id="{292C1E54-F242-435C-BBC6-B3D529FA7955}" type="datetime1">
              <a:rPr lang="en-US" smtClean="0"/>
              <a:t>6/15/2018</a:t>
            </a:fld>
            <a:endParaRPr lang="en-US"/>
          </a:p>
        </p:txBody>
      </p:sp>
      <p:sp>
        <p:nvSpPr>
          <p:cNvPr id="8" name="Footer Placeholder 7"/>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23</a:t>
            </a:fld>
            <a:endParaRPr lang="en-US"/>
          </a:p>
        </p:txBody>
      </p:sp>
      <p:sp>
        <p:nvSpPr>
          <p:cNvPr id="18" name="Text Placeholder 3"/>
          <p:cNvSpPr txBox="1">
            <a:spLocks/>
          </p:cNvSpPr>
          <p:nvPr/>
        </p:nvSpPr>
        <p:spPr>
          <a:xfrm>
            <a:off x="457200" y="1328928"/>
            <a:ext cx="3931920" cy="6397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sz="2400" dirty="0">
                <a:solidFill>
                  <a:srgbClr val="FF0000"/>
                </a:solidFill>
              </a:rPr>
              <a:t>Virtualization (to-be)</a:t>
            </a:r>
          </a:p>
        </p:txBody>
      </p:sp>
      <p:sp>
        <p:nvSpPr>
          <p:cNvPr id="19" name="Text Placeholder 4"/>
          <p:cNvSpPr txBox="1">
            <a:spLocks/>
          </p:cNvSpPr>
          <p:nvPr/>
        </p:nvSpPr>
        <p:spPr>
          <a:xfrm>
            <a:off x="4648200" y="1325168"/>
            <a:ext cx="3931920" cy="639762"/>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solidFill>
                  <a:srgbClr val="FF0000"/>
                </a:solidFill>
              </a:rPr>
              <a:t>No Virtualization (as-is)</a:t>
            </a:r>
          </a:p>
        </p:txBody>
      </p:sp>
      <p:sp>
        <p:nvSpPr>
          <p:cNvPr id="20" name="TextBox 19"/>
          <p:cNvSpPr txBox="1"/>
          <p:nvPr/>
        </p:nvSpPr>
        <p:spPr>
          <a:xfrm>
            <a:off x="647700" y="5638800"/>
            <a:ext cx="7848600" cy="1077218"/>
          </a:xfrm>
          <a:prstGeom prst="rect">
            <a:avLst/>
          </a:prstGeom>
          <a:noFill/>
        </p:spPr>
        <p:txBody>
          <a:bodyPr wrap="square" rtlCol="0">
            <a:spAutoFit/>
          </a:bodyPr>
          <a:lstStyle/>
          <a:p>
            <a:r>
              <a:rPr lang="en-US" sz="2000" dirty="0"/>
              <a:t>Some people feel this is a no-brainer from a TCO/ROI.  Is it?</a:t>
            </a:r>
            <a:br>
              <a:rPr lang="en-US" sz="2000" dirty="0"/>
            </a:br>
            <a:r>
              <a:rPr lang="en-US" sz="2000" dirty="0"/>
              <a:t>Just Google Datacenter virtualization TCO and read away…</a:t>
            </a:r>
          </a:p>
          <a:p>
            <a:endParaRPr lang="en-US" sz="2400" dirty="0"/>
          </a:p>
        </p:txBody>
      </p:sp>
    </p:spTree>
    <p:extLst>
      <p:ext uri="{BB962C8B-B14F-4D97-AF65-F5344CB8AC3E}">
        <p14:creationId xmlns:p14="http://schemas.microsoft.com/office/powerpoint/2010/main" val="1338257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Datacenter TCO and ROI </a:t>
            </a:r>
            <a:r>
              <a:rPr lang="en-US" dirty="0" err="1"/>
              <a:t>Resoures</a:t>
            </a:r>
            <a:endParaRPr lang="en-US" dirty="0"/>
          </a:p>
        </p:txBody>
      </p:sp>
      <p:sp>
        <p:nvSpPr>
          <p:cNvPr id="3" name="Content Placeholder 2"/>
          <p:cNvSpPr>
            <a:spLocks noGrp="1"/>
          </p:cNvSpPr>
          <p:nvPr>
            <p:ph sz="quarter" idx="1"/>
          </p:nvPr>
        </p:nvSpPr>
        <p:spPr/>
        <p:txBody>
          <a:bodyPr/>
          <a:lstStyle/>
          <a:p>
            <a:r>
              <a:rPr lang="en-US" dirty="0"/>
              <a:t>Whitepaper</a:t>
            </a:r>
          </a:p>
          <a:p>
            <a:pPr lvl="1"/>
            <a:r>
              <a:rPr lang="en-US" dirty="0">
                <a:hlinkClick r:id="rId3"/>
              </a:rPr>
              <a:t>http://www.vmware.com/files/pdf/tco_roi_methdology.pdf</a:t>
            </a:r>
            <a:r>
              <a:rPr lang="en-US" dirty="0"/>
              <a:t> </a:t>
            </a:r>
          </a:p>
          <a:p>
            <a:r>
              <a:rPr lang="en-US" dirty="0"/>
              <a:t>Calculators:</a:t>
            </a:r>
          </a:p>
          <a:p>
            <a:r>
              <a:rPr lang="en-US" dirty="0" err="1"/>
              <a:t>VMWare</a:t>
            </a:r>
            <a:r>
              <a:rPr lang="en-US" dirty="0"/>
              <a:t>:</a:t>
            </a:r>
          </a:p>
          <a:p>
            <a:pPr lvl="1"/>
            <a:r>
              <a:rPr lang="en-US" dirty="0">
                <a:hlinkClick r:id="rId4"/>
              </a:rPr>
              <a:t>http://www.vmware.com/files/elqNow/elqRedir.htm?ref=http://www.vmware.com/go/calculator</a:t>
            </a:r>
            <a:endParaRPr lang="en-US" dirty="0"/>
          </a:p>
          <a:p>
            <a:r>
              <a:rPr lang="en-US" dirty="0"/>
              <a:t>Microsoft:</a:t>
            </a:r>
          </a:p>
          <a:p>
            <a:pPr lvl="1"/>
            <a:r>
              <a:rPr lang="en-US" dirty="0">
                <a:hlinkClick r:id="rId5"/>
              </a:rPr>
              <a:t>https://roianalyst.alinean.com/msft/AutoLogin.do?d=307025591178580657</a:t>
            </a:r>
            <a:endParaRPr lang="en-US" dirty="0"/>
          </a:p>
        </p:txBody>
      </p:sp>
      <p:sp>
        <p:nvSpPr>
          <p:cNvPr id="4" name="Date Placeholder 3"/>
          <p:cNvSpPr>
            <a:spLocks noGrp="1"/>
          </p:cNvSpPr>
          <p:nvPr>
            <p:ph type="dt" sz="half" idx="10"/>
          </p:nvPr>
        </p:nvSpPr>
        <p:spPr/>
        <p:txBody>
          <a:bodyPr/>
          <a:lstStyle/>
          <a:p>
            <a:fld id="{6650EADB-3197-4177-869F-8DFD0AD32B81}"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187428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r>
              <a:rPr lang="en-US" dirty="0"/>
              <a:t>If love is blind, why is lingerie so popular?</a:t>
            </a:r>
          </a:p>
          <a:p>
            <a:endParaRPr lang="en-US" dirty="0"/>
          </a:p>
        </p:txBody>
      </p:sp>
      <p:sp>
        <p:nvSpPr>
          <p:cNvPr id="2" name="Date Placeholder 1"/>
          <p:cNvSpPr>
            <a:spLocks noGrp="1"/>
          </p:cNvSpPr>
          <p:nvPr>
            <p:ph type="dt" sz="half" idx="10"/>
          </p:nvPr>
        </p:nvSpPr>
        <p:spPr/>
        <p:txBody>
          <a:bodyPr/>
          <a:lstStyle/>
          <a:p>
            <a:fld id="{157DE660-84CA-4726-98C8-934BA0B372FA}" type="datetime1">
              <a:rPr lang="en-US" smtClean="0"/>
              <a:t>6/15/2018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25</a:t>
            </a:fld>
            <a:endParaRPr lang="en-US"/>
          </a:p>
        </p:txBody>
      </p:sp>
    </p:spTree>
    <p:extLst>
      <p:ext uri="{BB962C8B-B14F-4D97-AF65-F5344CB8AC3E}">
        <p14:creationId xmlns:p14="http://schemas.microsoft.com/office/powerpoint/2010/main" val="2481699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IST346:</a:t>
            </a:r>
          </a:p>
        </p:txBody>
      </p:sp>
      <p:sp>
        <p:nvSpPr>
          <p:cNvPr id="6" name="Content Placeholder 5"/>
          <p:cNvSpPr>
            <a:spLocks noGrp="1"/>
          </p:cNvSpPr>
          <p:nvPr>
            <p:ph sz="half" idx="1"/>
          </p:nvPr>
        </p:nvSpPr>
        <p:spPr>
          <a:xfrm>
            <a:off x="216074" y="1809688"/>
            <a:ext cx="3124200" cy="4763272"/>
          </a:xfrm>
        </p:spPr>
        <p:txBody>
          <a:bodyPr/>
          <a:lstStyle/>
          <a:p>
            <a:r>
              <a:rPr lang="en-US" b="1" dirty="0"/>
              <a:t>Centralization / Decentralization</a:t>
            </a:r>
          </a:p>
        </p:txBody>
      </p:sp>
      <p:sp>
        <p:nvSpPr>
          <p:cNvPr id="4" name="Date Placeholder 3"/>
          <p:cNvSpPr>
            <a:spLocks noGrp="1"/>
          </p:cNvSpPr>
          <p:nvPr>
            <p:ph type="dt" sz="half" idx="10"/>
          </p:nvPr>
        </p:nvSpPr>
        <p:spPr/>
        <p:txBody>
          <a:bodyPr/>
          <a:lstStyle/>
          <a:p>
            <a:fld id="{D3D9C3C7-41E9-477C-812D-E05E0A89DE44}" type="datetime1">
              <a:rPr lang="en-US" smtClean="0"/>
              <a:t>6/15/2018</a:t>
            </a:fld>
            <a:endParaRPr lang="en-US" dirty="0"/>
          </a:p>
        </p:txBody>
      </p:sp>
      <p:sp>
        <p:nvSpPr>
          <p:cNvPr id="7" name="Footer Placeholder 6"/>
          <p:cNvSpPr>
            <a:spLocks noGrp="1"/>
          </p:cNvSpPr>
          <p:nvPr>
            <p:ph type="ftr" sz="quarter" idx="11"/>
          </p:nvPr>
        </p:nvSpPr>
        <p:spPr/>
        <p:txBody>
          <a:bodyPr/>
          <a:lstStyle/>
          <a:p>
            <a:r>
              <a:rPr lang="en-US" dirty="0"/>
              <a:t>IST346: Info Tech Management &amp; Administration</a:t>
            </a:r>
          </a:p>
        </p:txBody>
      </p:sp>
      <p:sp>
        <p:nvSpPr>
          <p:cNvPr id="8" name="Slide Number Placeholder 7"/>
          <p:cNvSpPr>
            <a:spLocks noGrp="1"/>
          </p:cNvSpPr>
          <p:nvPr>
            <p:ph type="sldNum" sz="quarter" idx="12"/>
          </p:nvPr>
        </p:nvSpPr>
        <p:spPr/>
        <p:txBody>
          <a:bodyPr/>
          <a:lstStyle/>
          <a:p>
            <a:fld id="{2505CAEE-CB22-4B3A-A2B0-7938B12DF57C}" type="slidenum">
              <a:rPr lang="en-US" smtClean="0"/>
              <a:pPr/>
              <a:t>26</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09118"/>
            <a:ext cx="3212926" cy="563842"/>
          </a:xfrm>
          <a:prstGeom prst="rect">
            <a:avLst/>
          </a:prstGeom>
        </p:spPr>
      </p:pic>
      <p:pic>
        <p:nvPicPr>
          <p:cNvPr id="1026" name="Picture 2" descr="http://www.glasbergen.com/wp-content/gallery/global/global6.gif"/>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810001" y="2133600"/>
            <a:ext cx="4876800" cy="359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84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difference?</a:t>
            </a:r>
          </a:p>
          <a:p>
            <a:pPr lvl="1"/>
            <a:r>
              <a:rPr lang="en-US" dirty="0"/>
              <a:t>Centralized: one focus of control</a:t>
            </a:r>
          </a:p>
          <a:p>
            <a:pPr lvl="1"/>
            <a:r>
              <a:rPr lang="en-US" dirty="0"/>
              <a:t>Decentralized: many focuses of control</a:t>
            </a:r>
          </a:p>
          <a:p>
            <a:r>
              <a:rPr lang="en-US" dirty="0"/>
              <a:t>SU is currently both a centralized and decentralized IT organization</a:t>
            </a:r>
          </a:p>
          <a:p>
            <a:pPr lvl="1"/>
            <a:r>
              <a:rPr lang="en-US" dirty="0"/>
              <a:t>What can you think of that is centrally controlled?</a:t>
            </a:r>
          </a:p>
          <a:p>
            <a:pPr lvl="1"/>
            <a:r>
              <a:rPr lang="en-US" dirty="0"/>
              <a:t>What can you think of that is controlled within individual colleges or departments?</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27</a:t>
            </a:fld>
            <a:endParaRPr lang="en-US" dirty="0"/>
          </a:p>
        </p:txBody>
      </p:sp>
      <p:sp>
        <p:nvSpPr>
          <p:cNvPr id="6" name="Title 5"/>
          <p:cNvSpPr>
            <a:spLocks noGrp="1"/>
          </p:cNvSpPr>
          <p:nvPr>
            <p:ph type="title"/>
          </p:nvPr>
        </p:nvSpPr>
        <p:spPr/>
        <p:txBody>
          <a:bodyPr>
            <a:normAutofit fontScale="90000"/>
          </a:bodyPr>
          <a:lstStyle/>
          <a:p>
            <a:r>
              <a:rPr lang="en-US" dirty="0"/>
              <a:t>Centralized vs. Decentralized IT</a:t>
            </a:r>
            <a:br>
              <a:rPr lang="en-US" dirty="0"/>
            </a:br>
            <a:endParaRPr lang="en-US" dirty="0"/>
          </a:p>
        </p:txBody>
      </p:sp>
    </p:spTree>
    <p:extLst>
      <p:ext uri="{BB962C8B-B14F-4D97-AF65-F5344CB8AC3E}">
        <p14:creationId xmlns:p14="http://schemas.microsoft.com/office/powerpoint/2010/main" val="2459848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 advantages of centralizing IT processes</a:t>
            </a:r>
          </a:p>
          <a:p>
            <a:pPr lvl="1"/>
            <a:r>
              <a:rPr lang="en-US" dirty="0"/>
              <a:t>Possibly Improved efficiencies (reduced costs) by having standards and “economics of scale”</a:t>
            </a:r>
          </a:p>
          <a:p>
            <a:pPr lvl="1"/>
            <a:r>
              <a:rPr lang="en-US" dirty="0"/>
              <a:t>Consolidation:  consolidate services onto fewer hosts (either via virtualization or not)</a:t>
            </a:r>
          </a:p>
          <a:p>
            <a:pPr lvl="1"/>
            <a:r>
              <a:rPr lang="en-US" dirty="0"/>
              <a:t>Specialization: staff can specialize on one or a few tasks and become an expert at them vs. a decentralized staff being fair to good at a broader range of tasks</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28</a:t>
            </a:fld>
            <a:endParaRPr lang="en-US" dirty="0"/>
          </a:p>
        </p:txBody>
      </p:sp>
      <p:sp>
        <p:nvSpPr>
          <p:cNvPr id="6" name="Title 5"/>
          <p:cNvSpPr>
            <a:spLocks noGrp="1"/>
          </p:cNvSpPr>
          <p:nvPr>
            <p:ph type="title"/>
          </p:nvPr>
        </p:nvSpPr>
        <p:spPr/>
        <p:txBody>
          <a:bodyPr/>
          <a:lstStyle/>
          <a:p>
            <a:r>
              <a:rPr lang="en-US" dirty="0"/>
              <a:t>Classic Arguments for Centralized IT</a:t>
            </a:r>
          </a:p>
        </p:txBody>
      </p:sp>
    </p:spTree>
    <p:extLst>
      <p:ext uri="{BB962C8B-B14F-4D97-AF65-F5344CB8AC3E}">
        <p14:creationId xmlns:p14="http://schemas.microsoft.com/office/powerpoint/2010/main" val="2889596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Improved response times to customer requests and better meeting customers needs. Better customer service.</a:t>
            </a:r>
          </a:p>
          <a:p>
            <a:r>
              <a:rPr lang="en-US" dirty="0"/>
              <a:t>Taylor IT to the specific area(s). Create customized solutions that can make the organization more competitive.</a:t>
            </a:r>
          </a:p>
          <a:p>
            <a:r>
              <a:rPr lang="en-US" dirty="0"/>
              <a:t>Less single points of failure. Distributed systems do not suffer from the ‘all eggs in one basket’ issues.</a:t>
            </a:r>
          </a:p>
          <a:p>
            <a:r>
              <a:rPr lang="en-US" dirty="0"/>
              <a:t>Many units may not need ‘enterprise’ class IT features which many centralized IT organizations require. </a:t>
            </a:r>
          </a:p>
          <a:p>
            <a:pPr lvl="1"/>
            <a:r>
              <a:rPr lang="en-US" dirty="0"/>
              <a:t>Examples include:</a:t>
            </a:r>
          </a:p>
          <a:p>
            <a:pPr lvl="2"/>
            <a:r>
              <a:rPr lang="en-US" dirty="0"/>
              <a:t>Commodity storage vs. large fiber channel SAN’s.</a:t>
            </a:r>
          </a:p>
          <a:p>
            <a:pPr lvl="2"/>
            <a:r>
              <a:rPr lang="en-US" dirty="0"/>
              <a:t>Disaster Recovery techniques may differ if you’re running 100 virtual machines vs. 1500 virtual machines.</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pPr/>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29</a:t>
            </a:fld>
            <a:endParaRPr lang="en-US" dirty="0"/>
          </a:p>
        </p:txBody>
      </p:sp>
      <p:sp>
        <p:nvSpPr>
          <p:cNvPr id="6" name="Title 5"/>
          <p:cNvSpPr>
            <a:spLocks noGrp="1"/>
          </p:cNvSpPr>
          <p:nvPr>
            <p:ph type="title"/>
          </p:nvPr>
        </p:nvSpPr>
        <p:spPr/>
        <p:txBody>
          <a:bodyPr>
            <a:normAutofit fontScale="90000"/>
          </a:bodyPr>
          <a:lstStyle/>
          <a:p>
            <a:r>
              <a:rPr lang="en-US"/>
              <a:t>Classic Arguments for Decentralized IT</a:t>
            </a:r>
            <a:endParaRPr lang="en-US" dirty="0"/>
          </a:p>
        </p:txBody>
      </p:sp>
    </p:spTree>
    <p:extLst>
      <p:ext uri="{BB962C8B-B14F-4D97-AF65-F5344CB8AC3E}">
        <p14:creationId xmlns:p14="http://schemas.microsoft.com/office/powerpoint/2010/main" val="12437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r>
              <a:rPr lang="en-US" dirty="0"/>
              <a:t>The “public face” of your organization; the most important element for your end-users(customers).</a:t>
            </a:r>
          </a:p>
          <a:p>
            <a:r>
              <a:rPr lang="en-US" dirty="0"/>
              <a:t>Helpdesk should be a friendly, pleasant experience.</a:t>
            </a:r>
          </a:p>
          <a:p>
            <a:r>
              <a:rPr lang="en-US" dirty="0"/>
              <a:t>Define hours of operations and have instructions for what your customers can do and expect off-hours.</a:t>
            </a:r>
          </a:p>
          <a:p>
            <a:r>
              <a:rPr lang="en-US" dirty="0"/>
              <a:t>Designate a </a:t>
            </a:r>
            <a:r>
              <a:rPr lang="en-US" i="1" dirty="0"/>
              <a:t>shield</a:t>
            </a:r>
            <a:r>
              <a:rPr lang="en-US" dirty="0"/>
              <a:t> – a person or persons responsible for triage and level “1” type requests.</a:t>
            </a:r>
          </a:p>
          <a:p>
            <a:pPr lvl="1"/>
            <a:r>
              <a:rPr lang="en-US" dirty="0"/>
              <a:t>Helps senior level SA’s focus on projects.</a:t>
            </a:r>
          </a:p>
          <a:p>
            <a:r>
              <a:rPr lang="en-US" dirty="0"/>
              <a:t>As a manager you should:</a:t>
            </a:r>
          </a:p>
          <a:p>
            <a:pPr lvl="1"/>
            <a:r>
              <a:rPr lang="en-US" dirty="0"/>
              <a:t>Test your helpdesk (take it for a test drive)</a:t>
            </a:r>
          </a:p>
          <a:p>
            <a:pPr lvl="1"/>
            <a:r>
              <a:rPr lang="en-US" dirty="0"/>
              <a:t>Measure and track its use and effectiveness</a:t>
            </a:r>
          </a:p>
        </p:txBody>
      </p:sp>
      <p:sp>
        <p:nvSpPr>
          <p:cNvPr id="2" name="Title 1"/>
          <p:cNvSpPr>
            <a:spLocks noGrp="1"/>
          </p:cNvSpPr>
          <p:nvPr>
            <p:ph type="title"/>
          </p:nvPr>
        </p:nvSpPr>
        <p:spPr/>
        <p:txBody>
          <a:bodyPr/>
          <a:lstStyle/>
          <a:p>
            <a:r>
              <a:rPr lang="en-US" dirty="0"/>
              <a:t>Helpdesks</a:t>
            </a:r>
          </a:p>
        </p:txBody>
      </p:sp>
      <p:sp>
        <p:nvSpPr>
          <p:cNvPr id="4" name="Date Placeholder 3"/>
          <p:cNvSpPr>
            <a:spLocks noGrp="1"/>
          </p:cNvSpPr>
          <p:nvPr>
            <p:ph type="dt" sz="half" idx="10"/>
          </p:nvPr>
        </p:nvSpPr>
        <p:spPr/>
        <p:txBody>
          <a:bodyPr/>
          <a:lstStyle/>
          <a:p>
            <a:fld id="{3BC3FA86-6969-47C9-A234-73EB43E187D9}" type="datetime1">
              <a:rPr lang="en-US" smtClean="0"/>
              <a:t>6/15/2018</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3</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145559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Centralize some of your common services</a:t>
            </a:r>
          </a:p>
          <a:p>
            <a:pPr lvl="1"/>
            <a:r>
              <a:rPr lang="en-US" dirty="0"/>
              <a:t>“Lowest Common Denominator” services (common to everyone)</a:t>
            </a:r>
          </a:p>
          <a:p>
            <a:pPr lvl="2"/>
            <a:r>
              <a:rPr lang="en-US" dirty="0"/>
              <a:t>Email</a:t>
            </a:r>
          </a:p>
          <a:p>
            <a:pPr lvl="2"/>
            <a:r>
              <a:rPr lang="en-US" dirty="0"/>
              <a:t>IP space</a:t>
            </a:r>
          </a:p>
          <a:p>
            <a:pPr lvl="2"/>
            <a:r>
              <a:rPr lang="en-US" dirty="0"/>
              <a:t>ERP systems (at SU we use PeopleSoft)</a:t>
            </a:r>
          </a:p>
          <a:p>
            <a:pPr lvl="2"/>
            <a:r>
              <a:rPr lang="en-US" dirty="0"/>
              <a:t>Active Directory or authentication services</a:t>
            </a:r>
          </a:p>
          <a:p>
            <a:endParaRPr lang="en-US" dirty="0"/>
          </a:p>
          <a:p>
            <a:r>
              <a:rPr lang="en-US" dirty="0"/>
              <a:t>Decentralize specific needs</a:t>
            </a:r>
          </a:p>
          <a:p>
            <a:pPr lvl="1"/>
            <a:r>
              <a:rPr lang="en-US" dirty="0"/>
              <a:t>Faculty support (not all faculty members require the same thing)</a:t>
            </a:r>
          </a:p>
          <a:p>
            <a:pPr lvl="1"/>
            <a:r>
              <a:rPr lang="en-US" dirty="0"/>
              <a:t>Specialized departmental support that may have special needs</a:t>
            </a:r>
          </a:p>
          <a:p>
            <a:pPr lvl="2"/>
            <a:r>
              <a:rPr lang="en-US" dirty="0"/>
              <a:t>Dining centers, Dome offices, etc.. (non standard hours of operation)</a:t>
            </a:r>
          </a:p>
          <a:p>
            <a:endParaRPr lang="en-US" dirty="0"/>
          </a:p>
          <a:p>
            <a:r>
              <a:rPr lang="en-US" dirty="0"/>
              <a:t>In a decentralized organization, try to adopt some classic centralized attributes</a:t>
            </a:r>
          </a:p>
          <a:p>
            <a:pPr lvl="1"/>
            <a:r>
              <a:rPr lang="en-US" dirty="0"/>
              <a:t>Bulk PC / Server purchases (we do this at SU)</a:t>
            </a:r>
          </a:p>
          <a:p>
            <a:pPr lvl="1"/>
            <a:r>
              <a:rPr lang="en-US" dirty="0"/>
              <a:t>Organize some information sharing functions and discussion making processes.</a:t>
            </a:r>
          </a:p>
          <a:p>
            <a:pPr lvl="1"/>
            <a:r>
              <a:rPr lang="en-US" dirty="0"/>
              <a:t>Build an expert(s) list. Through contacts / networking, discover who might be a expert in a specific subject area.  </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pPr/>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30</a:t>
            </a:fld>
            <a:endParaRPr lang="en-US" dirty="0"/>
          </a:p>
        </p:txBody>
      </p:sp>
      <p:sp>
        <p:nvSpPr>
          <p:cNvPr id="6" name="Title 5"/>
          <p:cNvSpPr>
            <a:spLocks noGrp="1"/>
          </p:cNvSpPr>
          <p:nvPr>
            <p:ph type="title"/>
          </p:nvPr>
        </p:nvSpPr>
        <p:spPr/>
        <p:txBody>
          <a:bodyPr/>
          <a:lstStyle/>
          <a:p>
            <a:r>
              <a:rPr lang="en-US"/>
              <a:t>Why Not Do Both?</a:t>
            </a:r>
            <a:endParaRPr lang="en-US" dirty="0"/>
          </a:p>
        </p:txBody>
      </p:sp>
    </p:spTree>
    <p:extLst>
      <p:ext uri="{BB962C8B-B14F-4D97-AF65-F5344CB8AC3E}">
        <p14:creationId xmlns:p14="http://schemas.microsoft.com/office/powerpoint/2010/main" val="3114491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Selecting a company(</a:t>
            </a:r>
            <a:r>
              <a:rPr lang="en-US" dirty="0" err="1"/>
              <a:t>ies</a:t>
            </a:r>
            <a:r>
              <a:rPr lang="en-US" dirty="0"/>
              <a:t>) that can provide a specific task(s) to your organization.  Idea is that they specialize in the(se) tasks and as such, cost less than if you had to do this yourself.</a:t>
            </a:r>
          </a:p>
          <a:p>
            <a:r>
              <a:rPr lang="en-US" dirty="0"/>
              <a:t>Be very specific on the contract. Always have a way out if it isn’t working for you.</a:t>
            </a:r>
          </a:p>
          <a:p>
            <a:r>
              <a:rPr lang="en-US" dirty="0"/>
              <a:t>Create metrics or ways of measuring vendor success or failure.</a:t>
            </a:r>
          </a:p>
          <a:p>
            <a:r>
              <a:rPr lang="en-US" dirty="0"/>
              <a:t>Do research with your ‘peers’ on how they are dealing with the problem.  Get referrals and follow up.</a:t>
            </a:r>
          </a:p>
          <a:p>
            <a:r>
              <a:rPr lang="en-US" dirty="0"/>
              <a:t>Off-shoring is a term for outsourcing when you outsource over-seas.</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pPr/>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31</a:t>
            </a:fld>
            <a:endParaRPr lang="en-US" dirty="0"/>
          </a:p>
        </p:txBody>
      </p:sp>
      <p:sp>
        <p:nvSpPr>
          <p:cNvPr id="6" name="Title 5"/>
          <p:cNvSpPr>
            <a:spLocks noGrp="1"/>
          </p:cNvSpPr>
          <p:nvPr>
            <p:ph type="title"/>
          </p:nvPr>
        </p:nvSpPr>
        <p:spPr/>
        <p:txBody>
          <a:bodyPr/>
          <a:lstStyle/>
          <a:p>
            <a:r>
              <a:rPr lang="en-US"/>
              <a:t>Outsourcing</a:t>
            </a:r>
            <a:endParaRPr lang="en-US" dirty="0"/>
          </a:p>
        </p:txBody>
      </p:sp>
    </p:spTree>
    <p:extLst>
      <p:ext uri="{BB962C8B-B14F-4D97-AF65-F5344CB8AC3E}">
        <p14:creationId xmlns:p14="http://schemas.microsoft.com/office/powerpoint/2010/main" val="206012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De-centralized IT vs. Centralized IT can co-exist together as long as each group knows that it is responsible for.</a:t>
            </a:r>
          </a:p>
          <a:p>
            <a:r>
              <a:rPr lang="en-US" dirty="0"/>
              <a:t>Both Centralized IT and De-centralized IT have advantages and disadvantages</a:t>
            </a:r>
          </a:p>
          <a:p>
            <a:r>
              <a:rPr lang="en-US" dirty="0"/>
              <a:t>Outsourcing IT is possible.  Get good contract in place!</a:t>
            </a:r>
          </a:p>
          <a:p>
            <a:r>
              <a:rPr lang="en-US" dirty="0"/>
              <a:t>Off-shoring it outsourcing over-seas.</a:t>
            </a:r>
          </a:p>
          <a:p>
            <a:endParaRPr lang="en-US" dirty="0"/>
          </a:p>
        </p:txBody>
      </p:sp>
      <p:sp>
        <p:nvSpPr>
          <p:cNvPr id="3" name="Date Placeholder 2"/>
          <p:cNvSpPr>
            <a:spLocks noGrp="1"/>
          </p:cNvSpPr>
          <p:nvPr>
            <p:ph type="dt" sz="half" idx="10"/>
          </p:nvPr>
        </p:nvSpPr>
        <p:spPr/>
        <p:txBody>
          <a:bodyPr/>
          <a:lstStyle/>
          <a:p>
            <a:fld id="{1159F7E0-E426-4F6D-B6FB-2434E205A310}" type="datetime1">
              <a:rPr lang="en-US" smtClean="0"/>
              <a:pPr/>
              <a:t>6/15/2018</a:t>
            </a:fld>
            <a:endParaRPr lang="en-US" dirty="0"/>
          </a:p>
        </p:txBody>
      </p:sp>
      <p:sp>
        <p:nvSpPr>
          <p:cNvPr id="4" name="Footer Placeholder 3"/>
          <p:cNvSpPr>
            <a:spLocks noGrp="1"/>
          </p:cNvSpPr>
          <p:nvPr>
            <p:ph type="ftr" sz="quarter" idx="11"/>
          </p:nvPr>
        </p:nvSpPr>
        <p:spPr/>
        <p:txBody>
          <a:bodyPr/>
          <a:lstStyle/>
          <a:p>
            <a:r>
              <a:rPr lang="en-US"/>
              <a:t>IST346: Operating Systems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32</a:t>
            </a:fld>
            <a:endParaRPr lang="en-US" dirty="0"/>
          </a:p>
        </p:txBody>
      </p:sp>
      <p:sp>
        <p:nvSpPr>
          <p:cNvPr id="6" name="Title 5"/>
          <p:cNvSpPr>
            <a:spLocks noGrp="1"/>
          </p:cNvSpPr>
          <p:nvPr>
            <p:ph type="title"/>
          </p:nvPr>
        </p:nvSpPr>
        <p:spPr/>
        <p:txBody>
          <a:bodyPr/>
          <a:lstStyle/>
          <a:p>
            <a:r>
              <a:rPr lang="en-US"/>
              <a:t>Summary</a:t>
            </a:r>
            <a:endParaRPr lang="en-US" dirty="0"/>
          </a:p>
        </p:txBody>
      </p:sp>
    </p:spTree>
    <p:extLst>
      <p:ext uri="{BB962C8B-B14F-4D97-AF65-F5344CB8AC3E}">
        <p14:creationId xmlns:p14="http://schemas.microsoft.com/office/powerpoint/2010/main" val="2229033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r>
              <a:rPr lang="en-US" dirty="0"/>
              <a:t>If a man with multiple personalities threatens to kill himself, is it considered a hostage situation?</a:t>
            </a:r>
          </a:p>
        </p:txBody>
      </p:sp>
      <p:sp>
        <p:nvSpPr>
          <p:cNvPr id="4" name="Date Placeholder 3"/>
          <p:cNvSpPr>
            <a:spLocks noGrp="1"/>
          </p:cNvSpPr>
          <p:nvPr>
            <p:ph type="dt" sz="half" idx="10"/>
          </p:nvPr>
        </p:nvSpPr>
        <p:spPr/>
        <p:txBody>
          <a:bodyPr/>
          <a:lstStyle/>
          <a:p>
            <a:fld id="{EBA65751-1D05-4A20-A882-C4B37F6C189D}" type="datetime1">
              <a:rPr lang="en-US" smtClean="0"/>
              <a:t>6/15/2018</a:t>
            </a:fld>
            <a:endParaRPr lang="en-US"/>
          </a:p>
        </p:txBody>
      </p:sp>
      <p:sp>
        <p:nvSpPr>
          <p:cNvPr id="5" name="Footer Placeholder 4"/>
          <p:cNvSpPr>
            <a:spLocks noGrp="1"/>
          </p:cNvSpPr>
          <p:nvPr>
            <p:ph type="ftr" sz="quarter" idx="11"/>
          </p:nvPr>
        </p:nvSpPr>
        <p:spPr/>
        <p:txBody>
          <a:bodyPr/>
          <a:lstStyle/>
          <a:p>
            <a:r>
              <a:rPr lang="en-US" dirty="0"/>
              <a:t>IST346: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a:p>
        </p:txBody>
      </p:sp>
    </p:spTree>
    <p:extLst>
      <p:ext uri="{BB962C8B-B14F-4D97-AF65-F5344CB8AC3E}">
        <p14:creationId xmlns:p14="http://schemas.microsoft.com/office/powerpoint/2010/main" val="296209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Track </a:t>
            </a:r>
            <a:r>
              <a:rPr lang="en-US" i="1" dirty="0"/>
              <a:t>ALL </a:t>
            </a:r>
            <a:r>
              <a:rPr lang="en-US" dirty="0"/>
              <a:t>calls / requests even the 5 minute fixes.  </a:t>
            </a:r>
          </a:p>
          <a:p>
            <a:r>
              <a:rPr lang="en-US" dirty="0"/>
              <a:t>Shows management how busy your team really is. If you approach management asking for a new hire(s), have some data to defend your request.  </a:t>
            </a:r>
          </a:p>
          <a:p>
            <a:r>
              <a:rPr lang="en-US" dirty="0"/>
              <a:t>Compare your data against industry metrics, such as how many desktops your staff is supporting vs. what common benchmarks are.  You may find you need to work smarter, not that you need more people.</a:t>
            </a:r>
          </a:p>
          <a:p>
            <a:r>
              <a:rPr lang="en-US" dirty="0"/>
              <a:t>Many good free and commercial packages available</a:t>
            </a:r>
          </a:p>
          <a:p>
            <a:pPr lvl="1"/>
            <a:r>
              <a:rPr lang="en-US" dirty="0"/>
              <a:t>RT (used at SU)</a:t>
            </a:r>
          </a:p>
          <a:p>
            <a:pPr lvl="1"/>
            <a:r>
              <a:rPr lang="en-US" dirty="0"/>
              <a:t>Service Desk (used at SU)</a:t>
            </a:r>
          </a:p>
          <a:p>
            <a:pPr lvl="1"/>
            <a:r>
              <a:rPr lang="en-US" dirty="0"/>
              <a:t>Track-IT (used at SU)</a:t>
            </a:r>
          </a:p>
          <a:p>
            <a:r>
              <a:rPr lang="en-US" dirty="0"/>
              <a:t>Try to get the entire IT staff to use a common tool. Saves time on duplicate data entry from system A to system B</a:t>
            </a:r>
          </a:p>
        </p:txBody>
      </p:sp>
      <p:sp>
        <p:nvSpPr>
          <p:cNvPr id="2" name="Title 1"/>
          <p:cNvSpPr>
            <a:spLocks noGrp="1"/>
          </p:cNvSpPr>
          <p:nvPr>
            <p:ph type="title"/>
          </p:nvPr>
        </p:nvSpPr>
        <p:spPr/>
        <p:txBody>
          <a:bodyPr/>
          <a:lstStyle/>
          <a:p>
            <a:r>
              <a:rPr lang="en-US" dirty="0"/>
              <a:t>Request Tracking / Trouble Tickets</a:t>
            </a:r>
          </a:p>
        </p:txBody>
      </p:sp>
      <p:sp>
        <p:nvSpPr>
          <p:cNvPr id="4" name="Date Placeholder 3"/>
          <p:cNvSpPr>
            <a:spLocks noGrp="1"/>
          </p:cNvSpPr>
          <p:nvPr>
            <p:ph type="dt" sz="half" idx="10"/>
          </p:nvPr>
        </p:nvSpPr>
        <p:spPr/>
        <p:txBody>
          <a:bodyPr/>
          <a:lstStyle/>
          <a:p>
            <a:fld id="{1D235409-0CDB-444E-B3A3-1901EBF8B963}" type="datetime1">
              <a:rPr lang="en-US" smtClean="0"/>
              <a:t>6/15/2018</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384076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a:t>Simplicity </a:t>
            </a:r>
            <a:r>
              <a:rPr lang="en-US" dirty="0"/>
              <a:t>– the </a:t>
            </a:r>
            <a:r>
              <a:rPr lang="en-US" i="1" dirty="0"/>
              <a:t>simplest </a:t>
            </a:r>
            <a:r>
              <a:rPr lang="en-US" dirty="0"/>
              <a:t>solution that solves the entire problem is the </a:t>
            </a:r>
            <a:r>
              <a:rPr lang="en-US" i="1" dirty="0"/>
              <a:t>best</a:t>
            </a:r>
            <a:r>
              <a:rPr lang="en-US" dirty="0"/>
              <a:t> solution</a:t>
            </a:r>
          </a:p>
          <a:p>
            <a:r>
              <a:rPr lang="en-US" b="1" dirty="0"/>
              <a:t>Clarity </a:t>
            </a:r>
            <a:r>
              <a:rPr lang="en-US" dirty="0"/>
              <a:t>– choose a solution that is easy to </a:t>
            </a:r>
            <a:r>
              <a:rPr lang="en-US" i="1" dirty="0"/>
              <a:t>change</a:t>
            </a:r>
            <a:r>
              <a:rPr lang="en-US" dirty="0"/>
              <a:t>, </a:t>
            </a:r>
            <a:r>
              <a:rPr lang="en-US" i="1" dirty="0"/>
              <a:t>maintain</a:t>
            </a:r>
            <a:r>
              <a:rPr lang="en-US" dirty="0"/>
              <a:t> and </a:t>
            </a:r>
            <a:r>
              <a:rPr lang="en-US" i="1" dirty="0"/>
              <a:t>support </a:t>
            </a:r>
            <a:r>
              <a:rPr lang="en-US" dirty="0"/>
              <a:t>by your peers.</a:t>
            </a:r>
          </a:p>
          <a:p>
            <a:r>
              <a:rPr lang="en-US" b="1" dirty="0"/>
              <a:t>Generality</a:t>
            </a:r>
            <a:r>
              <a:rPr lang="en-US" dirty="0"/>
              <a:t> – always choose solutions that support </a:t>
            </a:r>
            <a:r>
              <a:rPr lang="en-US" i="1" dirty="0"/>
              <a:t>open standards</a:t>
            </a:r>
            <a:r>
              <a:rPr lang="en-US" dirty="0"/>
              <a:t> and promote </a:t>
            </a:r>
            <a:r>
              <a:rPr lang="en-US" i="1" dirty="0"/>
              <a:t>reuse</a:t>
            </a:r>
            <a:r>
              <a:rPr lang="en-US" dirty="0"/>
              <a:t>. </a:t>
            </a:r>
          </a:p>
          <a:p>
            <a:r>
              <a:rPr lang="en-US" b="1" dirty="0"/>
              <a:t>Automation </a:t>
            </a:r>
            <a:r>
              <a:rPr lang="en-US" dirty="0"/>
              <a:t>– use software to replace </a:t>
            </a:r>
            <a:r>
              <a:rPr lang="en-US" i="1" dirty="0"/>
              <a:t>human effort </a:t>
            </a:r>
            <a:r>
              <a:rPr lang="en-US" dirty="0"/>
              <a:t>whenever possible.</a:t>
            </a:r>
          </a:p>
          <a:p>
            <a:r>
              <a:rPr lang="en-US" b="1" dirty="0"/>
              <a:t>Communication </a:t>
            </a:r>
            <a:r>
              <a:rPr lang="en-US" dirty="0"/>
              <a:t>– talk to your customers; document what you do; keep people in the loop.</a:t>
            </a:r>
          </a:p>
          <a:p>
            <a:r>
              <a:rPr lang="en-US" b="1" dirty="0"/>
              <a:t>Basics First </a:t>
            </a:r>
            <a:r>
              <a:rPr lang="en-US" dirty="0"/>
              <a:t>– solve the </a:t>
            </a:r>
            <a:r>
              <a:rPr lang="en-US" i="1" dirty="0"/>
              <a:t>simple </a:t>
            </a:r>
            <a:r>
              <a:rPr lang="en-US" dirty="0"/>
              <a:t>infrastructure problems before attacking the </a:t>
            </a:r>
            <a:r>
              <a:rPr lang="en-US" i="1" dirty="0"/>
              <a:t>advanced </a:t>
            </a:r>
            <a:r>
              <a:rPr lang="en-US" dirty="0"/>
              <a:t>ones.</a:t>
            </a:r>
          </a:p>
        </p:txBody>
      </p:sp>
      <p:sp>
        <p:nvSpPr>
          <p:cNvPr id="2" name="Title 1"/>
          <p:cNvSpPr>
            <a:spLocks noGrp="1"/>
          </p:cNvSpPr>
          <p:nvPr>
            <p:ph type="title"/>
          </p:nvPr>
        </p:nvSpPr>
        <p:spPr/>
        <p:txBody>
          <a:bodyPr>
            <a:normAutofit fontScale="90000"/>
          </a:bodyPr>
          <a:lstStyle/>
          <a:p>
            <a:r>
              <a:rPr lang="en-US" dirty="0"/>
              <a:t>Tried and true IT </a:t>
            </a:r>
            <a:r>
              <a:rPr lang="en-US"/>
              <a:t>Management Principles</a:t>
            </a:r>
            <a:endParaRPr lang="en-US" dirty="0"/>
          </a:p>
        </p:txBody>
      </p:sp>
      <p:sp>
        <p:nvSpPr>
          <p:cNvPr id="3" name="Date Placeholder 2"/>
          <p:cNvSpPr>
            <a:spLocks noGrp="1"/>
          </p:cNvSpPr>
          <p:nvPr>
            <p:ph type="dt" sz="half" idx="10"/>
          </p:nvPr>
        </p:nvSpPr>
        <p:spPr/>
        <p:txBody>
          <a:bodyPr/>
          <a:lstStyle/>
          <a:p>
            <a:fld id="{FBA0BF91-C850-4671-8B2A-91CE1DB1C780}" type="datetime1">
              <a:rPr lang="en-US" smtClean="0"/>
              <a:t>6/15/2018</a:t>
            </a:fld>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119312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Documentation, really why is this so important?</a:t>
            </a:r>
          </a:p>
          <a:p>
            <a:pPr lvl="1"/>
            <a:r>
              <a:rPr lang="en-US" dirty="0"/>
              <a:t>Describes why and how a system works.</a:t>
            </a:r>
          </a:p>
          <a:p>
            <a:pPr lvl="1"/>
            <a:r>
              <a:rPr lang="en-US" dirty="0"/>
              <a:t>When things just work, you’ll have forgotten how that is.</a:t>
            </a:r>
          </a:p>
          <a:p>
            <a:pPr lvl="1"/>
            <a:r>
              <a:rPr lang="en-US" dirty="0"/>
              <a:t>Personal benefits, you can take time off without having to be on call.</a:t>
            </a:r>
          </a:p>
          <a:p>
            <a:pPr lvl="1"/>
            <a:r>
              <a:rPr lang="en-US" dirty="0"/>
              <a:t>Personal advancement – if you document your systems clearly then you can move onto more exciting projects. (eliminate yourself as the single dependency)</a:t>
            </a:r>
          </a:p>
          <a:p>
            <a:pPr lvl="1"/>
            <a:r>
              <a:rPr lang="en-US" dirty="0"/>
              <a:t>Policies need to be documented too, without this people can’t know what acceptable use is, what expectations to have of a system, or what business regulations come into play.</a:t>
            </a:r>
          </a:p>
        </p:txBody>
      </p:sp>
      <p:sp>
        <p:nvSpPr>
          <p:cNvPr id="2" name="Title 1"/>
          <p:cNvSpPr>
            <a:spLocks noGrp="1"/>
          </p:cNvSpPr>
          <p:nvPr>
            <p:ph type="title"/>
          </p:nvPr>
        </p:nvSpPr>
        <p:spPr/>
        <p:txBody>
          <a:bodyPr>
            <a:normAutofit fontScale="90000"/>
          </a:bodyPr>
          <a:lstStyle/>
          <a:p>
            <a:r>
              <a:rPr lang="en-US" dirty="0"/>
              <a:t>The often forgotten skill…documentation</a:t>
            </a:r>
          </a:p>
        </p:txBody>
      </p:sp>
      <p:sp>
        <p:nvSpPr>
          <p:cNvPr id="4" name="Date Placeholder 3"/>
          <p:cNvSpPr>
            <a:spLocks noGrp="1"/>
          </p:cNvSpPr>
          <p:nvPr>
            <p:ph type="dt" sz="half" idx="10"/>
          </p:nvPr>
        </p:nvSpPr>
        <p:spPr/>
        <p:txBody>
          <a:bodyPr/>
          <a:lstStyle/>
          <a:p>
            <a:fld id="{8004611F-0D71-4296-8E1E-4F9778505DCE}" type="datetime1">
              <a:rPr lang="en-US" smtClean="0"/>
              <a:t>6/15/2018</a:t>
            </a:fld>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6</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88097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45B5293-AED7-4C25-98B1-908A48D6BB15}"/>
              </a:ext>
            </a:extLst>
          </p:cNvPr>
          <p:cNvSpPr>
            <a:spLocks noGrp="1"/>
          </p:cNvSpPr>
          <p:nvPr>
            <p:ph idx="1"/>
          </p:nvPr>
        </p:nvSpPr>
        <p:spPr/>
        <p:txBody>
          <a:bodyPr/>
          <a:lstStyle/>
          <a:p>
            <a:r>
              <a:rPr lang="en-US" dirty="0"/>
              <a:t>Kanban</a:t>
            </a:r>
          </a:p>
          <a:p>
            <a:r>
              <a:rPr lang="en-US" dirty="0"/>
              <a:t>Small batches</a:t>
            </a:r>
          </a:p>
          <a:p>
            <a:r>
              <a:rPr lang="en-US" dirty="0"/>
              <a:t>Climbing out of the hole</a:t>
            </a:r>
          </a:p>
          <a:p>
            <a:r>
              <a:rPr lang="en-US" dirty="0" err="1"/>
              <a:t>Etc</a:t>
            </a:r>
            <a:endParaRPr lang="en-US" dirty="0"/>
          </a:p>
          <a:p>
            <a:endParaRPr lang="en-US" dirty="0"/>
          </a:p>
        </p:txBody>
      </p:sp>
      <p:sp>
        <p:nvSpPr>
          <p:cNvPr id="5" name="Date Placeholder 4">
            <a:extLst>
              <a:ext uri="{FF2B5EF4-FFF2-40B4-BE49-F238E27FC236}">
                <a16:creationId xmlns:a16="http://schemas.microsoft.com/office/drawing/2014/main" id="{FF725C9E-4948-4F31-A25B-453562C4CDB2}"/>
              </a:ext>
            </a:extLst>
          </p:cNvPr>
          <p:cNvSpPr>
            <a:spLocks noGrp="1"/>
          </p:cNvSpPr>
          <p:nvPr>
            <p:ph type="dt" sz="half" idx="10"/>
          </p:nvPr>
        </p:nvSpPr>
        <p:spPr/>
        <p:txBody>
          <a:bodyPr/>
          <a:lstStyle/>
          <a:p>
            <a:fld id="{39F9C8D9-290F-4BF0-BF2E-C5CAB277F055}" type="datetime1">
              <a:rPr lang="en-US" smtClean="0"/>
              <a:t>6/15/2018</a:t>
            </a:fld>
            <a:endParaRPr lang="en-US" dirty="0"/>
          </a:p>
        </p:txBody>
      </p:sp>
      <p:sp>
        <p:nvSpPr>
          <p:cNvPr id="6" name="Footer Placeholder 5">
            <a:extLst>
              <a:ext uri="{FF2B5EF4-FFF2-40B4-BE49-F238E27FC236}">
                <a16:creationId xmlns:a16="http://schemas.microsoft.com/office/drawing/2014/main" id="{DF8A225A-08AE-49E7-8C00-618A699F5A1E}"/>
              </a:ext>
            </a:extLst>
          </p:cNvPr>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a:extLst>
              <a:ext uri="{FF2B5EF4-FFF2-40B4-BE49-F238E27FC236}">
                <a16:creationId xmlns:a16="http://schemas.microsoft.com/office/drawing/2014/main" id="{E6DC5117-8FEA-4A5A-87DD-8C75DA165045}"/>
              </a:ext>
            </a:extLst>
          </p:cNvPr>
          <p:cNvSpPr>
            <a:spLocks noGrp="1"/>
          </p:cNvSpPr>
          <p:nvPr>
            <p:ph type="sldNum" sz="quarter" idx="12"/>
          </p:nvPr>
        </p:nvSpPr>
        <p:spPr/>
        <p:txBody>
          <a:bodyPr/>
          <a:lstStyle/>
          <a:p>
            <a:fld id="{2505CAEE-CB22-4B3A-A2B0-7938B12DF57C}" type="slidenum">
              <a:rPr lang="en-US" smtClean="0"/>
              <a:pPr/>
              <a:t>7</a:t>
            </a:fld>
            <a:endParaRPr lang="en-US" dirty="0"/>
          </a:p>
        </p:txBody>
      </p:sp>
      <p:sp>
        <p:nvSpPr>
          <p:cNvPr id="8" name="Title 7">
            <a:extLst>
              <a:ext uri="{FF2B5EF4-FFF2-40B4-BE49-F238E27FC236}">
                <a16:creationId xmlns:a16="http://schemas.microsoft.com/office/drawing/2014/main" id="{C1FCD9EA-2A10-4401-83C1-5CFB0C425FF8}"/>
              </a:ext>
            </a:extLst>
          </p:cNvPr>
          <p:cNvSpPr>
            <a:spLocks noGrp="1"/>
          </p:cNvSpPr>
          <p:nvPr>
            <p:ph type="title"/>
          </p:nvPr>
        </p:nvSpPr>
        <p:spPr/>
        <p:txBody>
          <a:bodyPr/>
          <a:lstStyle/>
          <a:p>
            <a:r>
              <a:rPr lang="en-US" dirty="0"/>
              <a:t>Stuff from Reading</a:t>
            </a:r>
          </a:p>
        </p:txBody>
      </p:sp>
    </p:spTree>
    <p:extLst>
      <p:ext uri="{BB962C8B-B14F-4D97-AF65-F5344CB8AC3E}">
        <p14:creationId xmlns:p14="http://schemas.microsoft.com/office/powerpoint/2010/main" val="336105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Agenda</a:t>
            </a:r>
          </a:p>
        </p:txBody>
      </p:sp>
      <p:sp>
        <p:nvSpPr>
          <p:cNvPr id="4" name="Content Placeholder 3"/>
          <p:cNvSpPr>
            <a:spLocks noGrp="1"/>
          </p:cNvSpPr>
          <p:nvPr>
            <p:ph sz="quarter" idx="1"/>
          </p:nvPr>
        </p:nvSpPr>
        <p:spPr/>
        <p:txBody>
          <a:bodyPr/>
          <a:lstStyle/>
          <a:p>
            <a:r>
              <a:rPr lang="en-US" dirty="0"/>
              <a:t>Understand TCO</a:t>
            </a:r>
          </a:p>
          <a:p>
            <a:r>
              <a:rPr lang="en-US" dirty="0"/>
              <a:t>Learn to perform TCO calculations</a:t>
            </a:r>
          </a:p>
          <a:p>
            <a:r>
              <a:rPr lang="en-US" dirty="0"/>
              <a:t>Understand ROI</a:t>
            </a:r>
          </a:p>
          <a:p>
            <a:r>
              <a:rPr lang="en-US" dirty="0"/>
              <a:t>Learn to perform ROI calculations</a:t>
            </a:r>
          </a:p>
          <a:p>
            <a:endParaRPr lang="en-US" dirty="0"/>
          </a:p>
          <a:p>
            <a:pPr>
              <a:buNone/>
            </a:pPr>
            <a:endParaRPr lang="en-US" dirty="0"/>
          </a:p>
        </p:txBody>
      </p:sp>
      <p:sp>
        <p:nvSpPr>
          <p:cNvPr id="2" name="Date Placeholder 1"/>
          <p:cNvSpPr>
            <a:spLocks noGrp="1"/>
          </p:cNvSpPr>
          <p:nvPr>
            <p:ph type="dt" sz="half" idx="10"/>
          </p:nvPr>
        </p:nvSpPr>
        <p:spPr/>
        <p:txBody>
          <a:bodyPr/>
          <a:lstStyle/>
          <a:p>
            <a:fld id="{40774083-DE84-4E35-8ADC-A627662E5BB0}" type="datetime1">
              <a:rPr lang="en-US" smtClean="0"/>
              <a:t>6/15/2018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5665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TCO (total cost of ownership)</a:t>
            </a:r>
          </a:p>
        </p:txBody>
      </p:sp>
      <p:sp>
        <p:nvSpPr>
          <p:cNvPr id="5" name="Text Placeholder 4"/>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fld id="{453CF919-FC5B-4065-B8A7-4AB28D8C46B3}" type="datetime1">
              <a:rPr lang="en-US" smtClean="0"/>
              <a:t>6/15/2018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a:p>
        </p:txBody>
      </p:sp>
    </p:spTree>
    <p:extLst>
      <p:ext uri="{BB962C8B-B14F-4D97-AF65-F5344CB8AC3E}">
        <p14:creationId xmlns:p14="http://schemas.microsoft.com/office/powerpoint/2010/main" val="306877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3CA6T5SJM37K-4-1626</_dlc_DocId>
    <_dlc_DocIdUrl xmlns="bcb7aec3-7c55-4f53-b860-67c1306cd9a6">
      <Url>https://mydrive.syr.edu/my/tajorgen/_layouts/15/DocIdRedir.aspx?ID=3CA6T5SJM37K-4-1626</Url>
      <Description>3CA6T5SJM37K-4-1626</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E5221AE-72C8-4477-AAAB-7A9A241B6ACE}">
  <ds:schemaRefs>
    <ds:schemaRef ds:uri="http://schemas.microsoft.com/sharepoint/v3/contenttype/forms"/>
  </ds:schemaRefs>
</ds:datastoreItem>
</file>

<file path=customXml/itemProps2.xml><?xml version="1.0" encoding="utf-8"?>
<ds:datastoreItem xmlns:ds="http://schemas.openxmlformats.org/officeDocument/2006/customXml" ds:itemID="{A58C550D-E510-4605-85C4-2F325070E6D1}">
  <ds:schemaRefs>
    <ds:schemaRef ds:uri="http://schemas.microsoft.com/office/2006/metadata/properties"/>
    <ds:schemaRef ds:uri="http://schemas.microsoft.com/office/infopath/2007/PartnerControls"/>
    <ds:schemaRef ds:uri="bcb7aec3-7c55-4f53-b860-67c1306cd9a6"/>
  </ds:schemaRefs>
</ds:datastoreItem>
</file>

<file path=customXml/itemProps3.xml><?xml version="1.0" encoding="utf-8"?>
<ds:datastoreItem xmlns:ds="http://schemas.openxmlformats.org/officeDocument/2006/customXml" ds:itemID="{16C34164-CA2D-4B46-A684-A671F3687A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03784C9-9F03-4912-8143-A28CDF8F79D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19</TotalTime>
  <Words>2259</Words>
  <Application>Microsoft Office PowerPoint</Application>
  <PresentationFormat>On-screen Show (4:3)</PresentationFormat>
  <Paragraphs>360</Paragraphs>
  <Slides>33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Clarity</vt:lpstr>
      <vt:lpstr>IST346:</vt:lpstr>
      <vt:lpstr>What does it mean to manage IT?</vt:lpstr>
      <vt:lpstr>Helpdesks</vt:lpstr>
      <vt:lpstr>Request Tracking / Trouble Tickets</vt:lpstr>
      <vt:lpstr>Tried and true IT Management Principles</vt:lpstr>
      <vt:lpstr>The often forgotten skill…documentation</vt:lpstr>
      <vt:lpstr>Stuff from Reading</vt:lpstr>
      <vt:lpstr>Today’s Agenda</vt:lpstr>
      <vt:lpstr>TCO (total cost of ownership)</vt:lpstr>
      <vt:lpstr>TCO = “Total Cost of Ownership"</vt:lpstr>
      <vt:lpstr>TCO In Action</vt:lpstr>
      <vt:lpstr>Example TCO Analysis – Open Source Software</vt:lpstr>
      <vt:lpstr>Important Software Evaluation Considerations</vt:lpstr>
      <vt:lpstr>Small Business TCO example</vt:lpstr>
      <vt:lpstr>Small Business TCO example</vt:lpstr>
      <vt:lpstr>Small Business TCO example</vt:lpstr>
      <vt:lpstr>ROI (return on investment)</vt:lpstr>
      <vt:lpstr>ROI = “Return on Investment”</vt:lpstr>
      <vt:lpstr>ROI Example: Selling Products on the Web</vt:lpstr>
      <vt:lpstr>ROI Example: Selling Products on the Web</vt:lpstr>
      <vt:lpstr>Small Business ROI example</vt:lpstr>
      <vt:lpstr>Small Business ROI example</vt:lpstr>
      <vt:lpstr>PowerPoint Presentation</vt:lpstr>
      <vt:lpstr>Datacenter TCO and ROI Resoures</vt:lpstr>
      <vt:lpstr>Questions?</vt:lpstr>
      <vt:lpstr>IST346:</vt:lpstr>
      <vt:lpstr>Centralized vs. Decentralized IT </vt:lpstr>
      <vt:lpstr>Classic Arguments for Centralized IT</vt:lpstr>
      <vt:lpstr>Classic Arguments for Decentralized IT</vt:lpstr>
      <vt:lpstr>Why Not Do Both?</vt:lpstr>
      <vt:lpstr>Outsourcing</vt:lpstr>
      <vt:lpstr>Summary</vt:lpstr>
      <vt:lpstr>Questions?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Michael Fudge</cp:lastModifiedBy>
  <cp:revision>7</cp:revision>
  <dcterms:created xsi:type="dcterms:W3CDTF">2013-01-14T20:51:20Z</dcterms:created>
  <dcterms:modified xsi:type="dcterms:W3CDTF">2018-06-15T15:13:06Z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3b5f8f0c-453f-4d4e-8429-95b5b04f356d</vt:lpwstr>
  </property>
</Properties>
</file>