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30"/>
  </p:notesMasterIdLst>
  <p:sldIdLst>
    <p:sldId id="256" r:id="rId6"/>
    <p:sldId id="259" r:id="rId7"/>
    <p:sldId id="261" r:id="rId8"/>
    <p:sldId id="260" r:id="rId9"/>
    <p:sldId id="262" r:id="rId10"/>
    <p:sldId id="263" r:id="rId11"/>
    <p:sldId id="264" r:id="rId12"/>
    <p:sldId id="276" r:id="rId13"/>
    <p:sldId id="277" r:id="rId14"/>
    <p:sldId id="265" r:id="rId15"/>
    <p:sldId id="268" r:id="rId16"/>
    <p:sldId id="266" r:id="rId17"/>
    <p:sldId id="275" r:id="rId18"/>
    <p:sldId id="267" r:id="rId19"/>
    <p:sldId id="269" r:id="rId20"/>
    <p:sldId id="279" r:id="rId21"/>
    <p:sldId id="278" r:id="rId22"/>
    <p:sldId id="273" r:id="rId23"/>
    <p:sldId id="274" r:id="rId24"/>
    <p:sldId id="280" r:id="rId25"/>
    <p:sldId id="270" r:id="rId26"/>
    <p:sldId id="282" r:id="rId27"/>
    <p:sldId id="281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1300" autoAdjust="0"/>
  </p:normalViewPr>
  <p:slideViewPr>
    <p:cSldViewPr>
      <p:cViewPr varScale="1">
        <p:scale>
          <a:sx n="96" d="100"/>
          <a:sy n="96" d="100"/>
        </p:scale>
        <p:origin x="9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9296-42A4-4D0A-9C94-3EC55CF02AB2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3C61-7B8A-487F-8417-D9C1EDB77330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B3CE-BF1B-493F-BE67-C41EED8875EF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E8B2-7409-47C2-9753-F3C5B0ABCF55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06D-787B-41A1-BABB-8861101BFB72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667E-88B5-41FC-9AEA-67447A5302E0}" type="datetime1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BEDA-F056-4FF6-B92A-8516531FFABB}" type="datetime1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50FB-2837-4047-B18F-285D8D25C403}" type="datetime1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CA2-546F-4077-AD23-4DACFF3DE206}" type="datetime1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A744-3957-4E03-8A2C-CF61FE8354E6}" type="datetime1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2FE03A0-3F92-4DCA-B8CC-585709A3FE5B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IST346: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6074" y="1481328"/>
            <a:ext cx="8623126" cy="4462272"/>
          </a:xfrm>
        </p:spPr>
        <p:txBody>
          <a:bodyPr/>
          <a:lstStyle/>
          <a:p>
            <a:r>
              <a:rPr lang="en-US" b="1" dirty="0" smtClean="0"/>
              <a:t>Networking Fundamentals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500B-C341-4CBD-88BF-4D771757F365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" y="6065558"/>
            <a:ext cx="3212926" cy="563842"/>
          </a:xfrm>
          <a:prstGeom prst="rect">
            <a:avLst/>
          </a:prstGeom>
        </p:spPr>
      </p:pic>
      <p:pic>
        <p:nvPicPr>
          <p:cNvPr id="1028" name="Picture 4" descr="Image result for Computer network funny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9" y="2514600"/>
            <a:ext cx="8183300" cy="286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</a:t>
            </a:r>
            <a:r>
              <a:rPr lang="en-US" dirty="0"/>
              <a:t>multiple </a:t>
            </a:r>
            <a:r>
              <a:rPr lang="en-US" dirty="0" smtClean="0"/>
              <a:t>Ethernet </a:t>
            </a:r>
            <a:r>
              <a:rPr lang="en-US" dirty="0"/>
              <a:t>devices </a:t>
            </a:r>
            <a:r>
              <a:rPr lang="en-US" dirty="0" smtClean="0"/>
              <a:t>together</a:t>
            </a:r>
          </a:p>
          <a:p>
            <a:endParaRPr lang="en-US" dirty="0"/>
          </a:p>
          <a:p>
            <a:r>
              <a:rPr lang="en-US" dirty="0" smtClean="0"/>
              <a:t>Hubs merely repeat signals out to all other ports (broadcast)</a:t>
            </a:r>
          </a:p>
          <a:p>
            <a:endParaRPr lang="en-US" dirty="0" smtClean="0"/>
          </a:p>
          <a:p>
            <a:r>
              <a:rPr lang="en-US" dirty="0" smtClean="0"/>
              <a:t>Inexpensive, simple way to</a:t>
            </a:r>
            <a:br>
              <a:rPr lang="en-US" dirty="0" smtClean="0"/>
            </a:br>
            <a:r>
              <a:rPr lang="en-US" dirty="0" smtClean="0"/>
              <a:t>connect computers</a:t>
            </a:r>
          </a:p>
          <a:p>
            <a:endParaRPr lang="en-US" dirty="0" smtClean="0"/>
          </a:p>
          <a:p>
            <a:r>
              <a:rPr lang="en-US" dirty="0" smtClean="0"/>
              <a:t>No smarts, unmanaged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Hubs</a:t>
            </a:r>
            <a:endParaRPr lang="en-US" dirty="0"/>
          </a:p>
        </p:txBody>
      </p:sp>
      <p:pic>
        <p:nvPicPr>
          <p:cNvPr id="2050" name="Picture 2" descr="http://www.connectworld.net/cis/hub-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76345"/>
            <a:ext cx="4291037" cy="38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5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 </a:t>
            </a:r>
            <a:r>
              <a:rPr lang="en-US" dirty="0"/>
              <a:t>multiple Ethernet devices </a:t>
            </a:r>
            <a:r>
              <a:rPr lang="en-US" dirty="0" smtClean="0"/>
              <a:t>together</a:t>
            </a:r>
          </a:p>
          <a:p>
            <a:endParaRPr lang="en-US" dirty="0"/>
          </a:p>
          <a:p>
            <a:r>
              <a:rPr lang="en-US" dirty="0" smtClean="0"/>
              <a:t>Switches </a:t>
            </a:r>
            <a:r>
              <a:rPr lang="en-US" dirty="0"/>
              <a:t>isolate ports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passing </a:t>
            </a:r>
            <a:r>
              <a:rPr lang="en-US" dirty="0"/>
              <a:t>only data meant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port.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Filters </a:t>
            </a:r>
            <a:r>
              <a:rPr lang="en-US" dirty="0"/>
              <a:t>data packets, and </a:t>
            </a:r>
            <a:br>
              <a:rPr lang="en-US" dirty="0"/>
            </a:br>
            <a:r>
              <a:rPr lang="en-US" dirty="0" smtClean="0"/>
              <a:t>only sends </a:t>
            </a:r>
            <a:r>
              <a:rPr lang="en-US" dirty="0"/>
              <a:t>to </a:t>
            </a:r>
            <a:r>
              <a:rPr lang="en-US" dirty="0" smtClean="0"/>
              <a:t>the port </a:t>
            </a:r>
            <a:r>
              <a:rPr lang="en-US" dirty="0"/>
              <a:t>which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connected to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destination address.</a:t>
            </a:r>
          </a:p>
          <a:p>
            <a:endParaRPr lang="en-US" dirty="0" smtClean="0"/>
          </a:p>
          <a:p>
            <a:r>
              <a:rPr lang="en-US" dirty="0" smtClean="0"/>
              <a:t>Offer a variety of</a:t>
            </a:r>
            <a:br>
              <a:rPr lang="en-US" dirty="0" smtClean="0"/>
            </a:br>
            <a:r>
              <a:rPr lang="en-US" dirty="0" smtClean="0"/>
              <a:t>management options.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3074" name="Picture 2" descr="http://www.connectworld.net/cis/switch-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1246"/>
            <a:ext cx="4412612" cy="404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1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 as a junction between two networks, and transfer data between them</a:t>
            </a:r>
          </a:p>
          <a:p>
            <a:r>
              <a:rPr lang="en-US" dirty="0"/>
              <a:t>Routers do most of the hard work on a network</a:t>
            </a:r>
          </a:p>
          <a:p>
            <a:r>
              <a:rPr lang="en-US" dirty="0"/>
              <a:t>They make decisions about where all messages travel on a network and whether to pass them between various networks.</a:t>
            </a:r>
          </a:p>
          <a:p>
            <a:r>
              <a:rPr lang="en-US" dirty="0"/>
              <a:t>They “bridge” different </a:t>
            </a:r>
            <a:br>
              <a:rPr lang="en-US" dirty="0"/>
            </a:br>
            <a:r>
              <a:rPr lang="en-US" dirty="0" smtClean="0"/>
              <a:t>networks </a:t>
            </a:r>
            <a:r>
              <a:rPr lang="en-US" dirty="0"/>
              <a:t>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provide additional </a:t>
            </a:r>
            <a:br>
              <a:rPr lang="en-US" dirty="0" smtClean="0"/>
            </a:br>
            <a:r>
              <a:rPr lang="en-US" dirty="0" smtClean="0"/>
              <a:t>networking features, i.e.</a:t>
            </a:r>
          </a:p>
          <a:p>
            <a:pPr lvl="1"/>
            <a:r>
              <a:rPr lang="en-US" dirty="0" smtClean="0"/>
              <a:t>DHCP</a:t>
            </a:r>
          </a:p>
          <a:p>
            <a:pPr lvl="1"/>
            <a:r>
              <a:rPr lang="en-US" dirty="0" smtClean="0"/>
              <a:t>NAT</a:t>
            </a:r>
          </a:p>
          <a:p>
            <a:pPr lvl="1"/>
            <a:r>
              <a:rPr lang="en-US" dirty="0" smtClean="0"/>
              <a:t>DMC</a:t>
            </a:r>
          </a:p>
          <a:p>
            <a:pPr lvl="1"/>
            <a:r>
              <a:rPr lang="en-US" dirty="0" smtClean="0"/>
              <a:t>Firewall</a:t>
            </a:r>
          </a:p>
          <a:p>
            <a:pPr lvl="1"/>
            <a:r>
              <a:rPr lang="en-US" dirty="0" smtClean="0"/>
              <a:t>VPN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</a:t>
            </a:r>
            <a:endParaRPr lang="en-US" dirty="0"/>
          </a:p>
        </p:txBody>
      </p:sp>
      <p:pic>
        <p:nvPicPr>
          <p:cNvPr id="2050" name="Picture 2" descr="Image result for rout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22799"/>
            <a:ext cx="4952999" cy="328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messages or keep users and devices out of private networks.</a:t>
            </a:r>
          </a:p>
          <a:p>
            <a:r>
              <a:rPr lang="en-US" dirty="0" smtClean="0"/>
              <a:t>Keeps unwanted traffic from reaching specific computing devices (inbound firewall)</a:t>
            </a:r>
          </a:p>
          <a:p>
            <a:r>
              <a:rPr lang="en-US" dirty="0" smtClean="0"/>
              <a:t>Also can keep devices from talking to anything but their desired networks and/or devices (outbound)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pic>
        <p:nvPicPr>
          <p:cNvPr id="1026" name="Picture 2" descr="Image result for 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91000"/>
            <a:ext cx="6019800" cy="243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0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78131"/>
            <a:ext cx="7315200" cy="5486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Component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1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Network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E8B2-7409-47C2-9753-F3C5B0ABCF55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4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/>
              <a:t>used to define a method of exchanging data over a computer network</a:t>
            </a:r>
          </a:p>
          <a:p>
            <a:endParaRPr lang="en-US" dirty="0" smtClean="0"/>
          </a:p>
          <a:p>
            <a:r>
              <a:rPr lang="en-US" dirty="0" smtClean="0"/>
              <a:t>This defines a set </a:t>
            </a:r>
            <a:r>
              <a:rPr lang="en-US" dirty="0"/>
              <a:t>of rules that end points </a:t>
            </a:r>
            <a:r>
              <a:rPr lang="en-US" dirty="0" smtClean="0"/>
              <a:t>on networks use </a:t>
            </a:r>
            <a:r>
              <a:rPr lang="en-US" dirty="0"/>
              <a:t>when they communicate.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Commonly used protocols include:</a:t>
            </a:r>
          </a:p>
          <a:p>
            <a:pPr lvl="1"/>
            <a:r>
              <a:rPr lang="en-US" dirty="0" smtClean="0"/>
              <a:t>TCP/IP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0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Control Protocol/Internet Protocol</a:t>
            </a:r>
          </a:p>
          <a:p>
            <a:r>
              <a:rPr lang="en-US" dirty="0" smtClean="0"/>
              <a:t>Basic </a:t>
            </a:r>
            <a:r>
              <a:rPr lang="en-US" dirty="0"/>
              <a:t>communication language or protocol of the Internet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be used as a communications protocol in </a:t>
            </a:r>
            <a:r>
              <a:rPr lang="en-US" dirty="0" smtClean="0"/>
              <a:t>private networks.</a:t>
            </a:r>
          </a:p>
          <a:p>
            <a:r>
              <a:rPr lang="en-US" dirty="0" smtClean="0"/>
              <a:t>Allows computing devices to </a:t>
            </a:r>
            <a:r>
              <a:rPr lang="en-US" dirty="0"/>
              <a:t>send messages to or get information from </a:t>
            </a:r>
            <a:r>
              <a:rPr lang="en-US" dirty="0" smtClean="0"/>
              <a:t>others that utilize TCP/IP.</a:t>
            </a:r>
          </a:p>
          <a:p>
            <a:r>
              <a:rPr lang="en-US" dirty="0" smtClean="0"/>
              <a:t>Two parts</a:t>
            </a:r>
          </a:p>
          <a:p>
            <a:pPr lvl="1"/>
            <a:r>
              <a:rPr lang="en-US" dirty="0" smtClean="0"/>
              <a:t>Upper layer - Transmission Control Protocol manages assembling of messages into smaller packets for transmission.</a:t>
            </a:r>
          </a:p>
          <a:p>
            <a:pPr lvl="1"/>
            <a:r>
              <a:rPr lang="en-US" dirty="0" smtClean="0"/>
              <a:t>Lower layer – Internet Protocol, handles the address part of each packet so that it gets to the right destination.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1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for modern computers to send and receive data across a network.</a:t>
            </a:r>
          </a:p>
          <a:p>
            <a:r>
              <a:rPr lang="en-US" dirty="0" smtClean="0"/>
              <a:t>Allows computers to find the destination of another computer or device.</a:t>
            </a:r>
          </a:p>
          <a:p>
            <a:r>
              <a:rPr lang="en-US" dirty="0" smtClean="0"/>
              <a:t>A </a:t>
            </a:r>
            <a:r>
              <a:rPr lang="en-US" dirty="0"/>
              <a:t>unique address that devices use </a:t>
            </a:r>
            <a:r>
              <a:rPr lang="en-US" dirty="0" smtClean="0"/>
              <a:t>to identify </a:t>
            </a:r>
            <a:r>
              <a:rPr lang="en-US" dirty="0"/>
              <a:t>and communicate with each </a:t>
            </a:r>
            <a:r>
              <a:rPr lang="en-US" dirty="0" smtClean="0"/>
              <a:t>other on </a:t>
            </a:r>
            <a:r>
              <a:rPr lang="en-US" dirty="0"/>
              <a:t>a network</a:t>
            </a:r>
          </a:p>
          <a:p>
            <a:r>
              <a:rPr lang="en-US" dirty="0" smtClean="0"/>
              <a:t>Format </a:t>
            </a:r>
            <a:r>
              <a:rPr lang="en-US" dirty="0"/>
              <a:t>of </a:t>
            </a:r>
            <a:r>
              <a:rPr lang="en-US" dirty="0" err="1"/>
              <a:t>xxx.xxx.xxx.xxx</a:t>
            </a:r>
            <a:r>
              <a:rPr lang="en-US" dirty="0"/>
              <a:t>, where xxx is </a:t>
            </a:r>
            <a:r>
              <a:rPr lang="en-US" dirty="0" smtClean="0"/>
              <a:t>0 to 255</a:t>
            </a:r>
          </a:p>
          <a:p>
            <a:pPr lvl="1"/>
            <a:r>
              <a:rPr lang="en-US" dirty="0" smtClean="0"/>
              <a:t>192.168.0 is a class C subnet (containing 255 addresses)</a:t>
            </a:r>
          </a:p>
          <a:p>
            <a:pPr lvl="1"/>
            <a:r>
              <a:rPr lang="en-US" dirty="0" smtClean="0"/>
              <a:t>192.168.0.10 is an address of a specific device on that subnet </a:t>
            </a:r>
          </a:p>
          <a:p>
            <a:pPr lvl="1"/>
            <a:r>
              <a:rPr lang="en-US" dirty="0"/>
              <a:t>A subnetwork or subnet is a logical subdivision of an IP network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Utilizes 32bits for internet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Allows </a:t>
            </a:r>
            <a:r>
              <a:rPr lang="en-US" dirty="0"/>
              <a:t>4.29 billion possible </a:t>
            </a:r>
            <a:r>
              <a:rPr lang="en-US" dirty="0" smtClean="0"/>
              <a:t>unique addresses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– IPv4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3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basic classifications of IP addresses exist</a:t>
            </a:r>
          </a:p>
          <a:p>
            <a:endParaRPr lang="en-US" dirty="0" smtClean="0"/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Not accessible on the internet</a:t>
            </a:r>
          </a:p>
          <a:p>
            <a:pPr lvl="1"/>
            <a:r>
              <a:rPr lang="en-US" dirty="0" smtClean="0"/>
              <a:t>Typically hidden behind devices with a public IP address (NAT or Router)</a:t>
            </a:r>
          </a:p>
          <a:p>
            <a:pPr lvl="1"/>
            <a:r>
              <a:rPr lang="en-US" dirty="0" smtClean="0"/>
              <a:t>Used for devices on private networks that don’t need to be communicated with (inbound) on the internet</a:t>
            </a:r>
          </a:p>
          <a:p>
            <a:pPr lvl="2"/>
            <a:r>
              <a:rPr lang="en-US" dirty="0" smtClean="0"/>
              <a:t>Ex: Desktops, laptops, printers, etc…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Accessible anywhere on the internet (pending any firewall restrictions)</a:t>
            </a:r>
          </a:p>
          <a:p>
            <a:pPr lvl="1"/>
            <a:r>
              <a:rPr lang="en-US" dirty="0" smtClean="0"/>
              <a:t>Used for devices that need to be reachable on the internet</a:t>
            </a:r>
          </a:p>
          <a:p>
            <a:pPr lvl="2"/>
            <a:r>
              <a:rPr lang="en-US" dirty="0" smtClean="0"/>
              <a:t>Ex: Web servers, Email servers, etc…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 – Public vs.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1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</a:p>
          <a:p>
            <a:pPr lvl="1"/>
            <a:r>
              <a:rPr lang="en-US" dirty="0" smtClean="0"/>
              <a:t>Common network devices</a:t>
            </a:r>
          </a:p>
          <a:p>
            <a:r>
              <a:rPr lang="en-US" dirty="0" smtClean="0"/>
              <a:t>Core networking services</a:t>
            </a:r>
          </a:p>
          <a:p>
            <a:pPr lvl="1"/>
            <a:r>
              <a:rPr lang="en-US" dirty="0" smtClean="0"/>
              <a:t>What is TCP/IP</a:t>
            </a:r>
          </a:p>
          <a:p>
            <a:pPr lvl="1"/>
            <a:r>
              <a:rPr lang="en-US" dirty="0" smtClean="0"/>
              <a:t>What is a Protocol</a:t>
            </a:r>
          </a:p>
          <a:p>
            <a:pPr lvl="1"/>
            <a:r>
              <a:rPr lang="en-US" dirty="0" smtClean="0"/>
              <a:t>What is DNS</a:t>
            </a:r>
          </a:p>
          <a:p>
            <a:pPr lvl="1"/>
            <a:r>
              <a:rPr lang="en-US" dirty="0" smtClean="0"/>
              <a:t>What is a Gateway</a:t>
            </a:r>
          </a:p>
          <a:p>
            <a:pPr lvl="1"/>
            <a:r>
              <a:rPr lang="en-US" dirty="0" smtClean="0"/>
              <a:t>What is a Subnet</a:t>
            </a:r>
          </a:p>
          <a:p>
            <a:r>
              <a:rPr lang="en-US" dirty="0" smtClean="0"/>
              <a:t>Common Utilities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06D-787B-41A1-BABB-8861101BFB72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 </a:t>
            </a:r>
            <a:r>
              <a:rPr lang="en-US" dirty="0"/>
              <a:t>the Internet and technology evolve, </a:t>
            </a:r>
            <a:r>
              <a:rPr lang="en-US" dirty="0" smtClean="0"/>
              <a:t>demand </a:t>
            </a:r>
            <a:r>
              <a:rPr lang="en-US" dirty="0"/>
              <a:t>for </a:t>
            </a:r>
            <a:r>
              <a:rPr lang="en-US" dirty="0" smtClean="0"/>
              <a:t>IP addresses increases. </a:t>
            </a:r>
          </a:p>
          <a:p>
            <a:r>
              <a:rPr lang="en-US" dirty="0" smtClean="0"/>
              <a:t>To resolve this demand, </a:t>
            </a:r>
            <a:r>
              <a:rPr lang="en-US" dirty="0"/>
              <a:t>there are two types of addresses used today, IPv4 and IPv6. </a:t>
            </a:r>
            <a:endParaRPr lang="en-US" dirty="0" smtClean="0"/>
          </a:p>
          <a:p>
            <a:r>
              <a:rPr lang="en-US" dirty="0" smtClean="0"/>
              <a:t>Likely will only </a:t>
            </a:r>
            <a:r>
              <a:rPr lang="en-US" dirty="0"/>
              <a:t>deal with an IPv4 address in your local home, school, or small </a:t>
            </a:r>
            <a:r>
              <a:rPr lang="en-US" dirty="0" smtClean="0"/>
              <a:t>office.</a:t>
            </a:r>
          </a:p>
          <a:p>
            <a:r>
              <a:rPr lang="en-US" dirty="0"/>
              <a:t>IPv6 is the sixth revision to the Internet Protocol and the successor to IPv4. </a:t>
            </a:r>
            <a:endParaRPr lang="en-US" dirty="0" smtClean="0"/>
          </a:p>
          <a:p>
            <a:r>
              <a:rPr lang="en-US" dirty="0" smtClean="0"/>
              <a:t>Similarly </a:t>
            </a:r>
            <a:r>
              <a:rPr lang="en-US" dirty="0"/>
              <a:t>to </a:t>
            </a:r>
            <a:r>
              <a:rPr lang="en-US" dirty="0" smtClean="0"/>
              <a:t>IPv4, providing unique</a:t>
            </a:r>
            <a:r>
              <a:rPr lang="en-US" dirty="0"/>
              <a:t>, numerical IP addresses necessary for Internet-enabled devices to communicate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Utilizes </a:t>
            </a:r>
            <a:r>
              <a:rPr lang="en-US" dirty="0"/>
              <a:t>128-bit </a:t>
            </a:r>
            <a:r>
              <a:rPr lang="en-US" dirty="0" smtClean="0"/>
              <a:t>addresses, providing more addresses to use.</a:t>
            </a:r>
          </a:p>
          <a:p>
            <a:r>
              <a:rPr lang="en-US" dirty="0" smtClean="0"/>
              <a:t>Example </a:t>
            </a:r>
            <a:r>
              <a:rPr lang="en-US" dirty="0"/>
              <a:t>of an IPv4 address:</a:t>
            </a:r>
          </a:p>
          <a:p>
            <a:pPr lvl="1"/>
            <a:r>
              <a:rPr lang="en-US" dirty="0"/>
              <a:t>45.79.151.23</a:t>
            </a:r>
          </a:p>
          <a:p>
            <a:r>
              <a:rPr lang="en-US" dirty="0"/>
              <a:t>Example of an IPv6 address:</a:t>
            </a:r>
          </a:p>
          <a:p>
            <a:pPr lvl="1"/>
            <a:r>
              <a:rPr lang="en-US" dirty="0"/>
              <a:t>2601:681:4200:c5c0:516:f0bb:ac3b:46bd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IPv6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6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DHCP – dynamic host </a:t>
            </a:r>
            <a:r>
              <a:rPr lang="en-US" dirty="0"/>
              <a:t>configuration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that automatically assigns IP addresses to </a:t>
            </a:r>
            <a:r>
              <a:rPr lang="en-US" dirty="0" smtClean="0"/>
              <a:t>connecting devices</a:t>
            </a:r>
          </a:p>
          <a:p>
            <a:endParaRPr lang="en-US" dirty="0" smtClean="0"/>
          </a:p>
          <a:p>
            <a:r>
              <a:rPr lang="en-US" dirty="0"/>
              <a:t>DNS – domain name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Allows translation of names to IP addresses.</a:t>
            </a:r>
          </a:p>
          <a:p>
            <a:pPr lvl="1"/>
            <a:r>
              <a:rPr lang="en-US" dirty="0" smtClean="0"/>
              <a:t>Clients use DNS caches to store recently obtained Name/IP Address pairs.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 – network </a:t>
            </a:r>
            <a:r>
              <a:rPr lang="en-US" dirty="0"/>
              <a:t>address </a:t>
            </a:r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router to present a single IP address to </a:t>
            </a:r>
            <a:r>
              <a:rPr lang="en-US" dirty="0" smtClean="0"/>
              <a:t>the Internet.</a:t>
            </a:r>
          </a:p>
          <a:p>
            <a:pPr lvl="1"/>
            <a:r>
              <a:rPr lang="en-US" dirty="0" smtClean="0"/>
              <a:t>Keeps private networks private, while still able to communicate with external resources.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Network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0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E8B2-7409-47C2-9753-F3C5B0ABCF55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Ipconfig / </a:t>
            </a:r>
            <a:r>
              <a:rPr lang="en-US" dirty="0" err="1" smtClean="0"/>
              <a:t>ifconfig</a:t>
            </a:r>
            <a:endParaRPr lang="en-US" dirty="0" smtClean="0"/>
          </a:p>
          <a:p>
            <a:pPr lvl="1"/>
            <a:r>
              <a:rPr lang="en-US" dirty="0" smtClean="0"/>
              <a:t>For retrieving IP configuration of a device</a:t>
            </a:r>
          </a:p>
          <a:p>
            <a:r>
              <a:rPr lang="en-US" dirty="0" smtClean="0"/>
              <a:t>Ping</a:t>
            </a:r>
          </a:p>
          <a:p>
            <a:pPr lvl="1"/>
            <a:r>
              <a:rPr lang="en-US" dirty="0" smtClean="0"/>
              <a:t>To test communications with another device on a network.</a:t>
            </a:r>
          </a:p>
          <a:p>
            <a:r>
              <a:rPr lang="en-US" dirty="0" err="1" smtClean="0"/>
              <a:t>Nslookup</a:t>
            </a:r>
            <a:endParaRPr lang="en-US" dirty="0" smtClean="0"/>
          </a:p>
          <a:p>
            <a:pPr lvl="1"/>
            <a:r>
              <a:rPr lang="en-US" dirty="0" smtClean="0"/>
              <a:t>To resolve an IP Address to a DNS Name</a:t>
            </a:r>
          </a:p>
          <a:p>
            <a:r>
              <a:rPr lang="en-US" dirty="0" err="1" smtClean="0"/>
              <a:t>Nmap</a:t>
            </a:r>
            <a:endParaRPr lang="en-US" dirty="0" smtClean="0"/>
          </a:p>
          <a:p>
            <a:pPr lvl="1"/>
            <a:r>
              <a:rPr lang="en-US" dirty="0" smtClean="0"/>
              <a:t>To test open TCP ports on a network endpoint</a:t>
            </a:r>
          </a:p>
          <a:p>
            <a:r>
              <a:rPr lang="en-US" dirty="0" err="1" smtClean="0"/>
              <a:t>Tracert</a:t>
            </a:r>
            <a:r>
              <a:rPr lang="en-US" dirty="0" smtClean="0"/>
              <a:t> (traceroute)</a:t>
            </a:r>
          </a:p>
          <a:p>
            <a:pPr lvl="1"/>
            <a:r>
              <a:rPr lang="en-US" dirty="0" smtClean="0"/>
              <a:t>For tracing the entire path </a:t>
            </a:r>
            <a:r>
              <a:rPr lang="en-US" smtClean="0"/>
              <a:t>a </a:t>
            </a:r>
            <a:r>
              <a:rPr lang="en-US" smtClean="0"/>
              <a:t>packet </a:t>
            </a:r>
            <a:r>
              <a:rPr lang="en-US" dirty="0" smtClean="0"/>
              <a:t>traverses to reach and endpoint</a:t>
            </a:r>
          </a:p>
          <a:p>
            <a:r>
              <a:rPr lang="en-US" dirty="0" err="1" smtClean="0"/>
              <a:t>Netstat</a:t>
            </a:r>
            <a:endParaRPr lang="en-US" dirty="0" smtClean="0"/>
          </a:p>
          <a:p>
            <a:pPr lvl="1"/>
            <a:r>
              <a:rPr lang="en-US" dirty="0" smtClean="0"/>
              <a:t>For viewing all active communications (inbound and outbound).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Everyone Should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3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14B-A7E2-48DB-A571-2007421C1CBA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E8B2-7409-47C2-9753-F3C5B0ABCF55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network is two or </a:t>
            </a:r>
            <a:r>
              <a:rPr lang="en-US" dirty="0" smtClean="0"/>
              <a:t>more computers </a:t>
            </a:r>
            <a:r>
              <a:rPr lang="en-US" dirty="0"/>
              <a:t>connected together using </a:t>
            </a:r>
            <a:r>
              <a:rPr lang="en-US" dirty="0" smtClean="0"/>
              <a:t>a telecommunication </a:t>
            </a:r>
            <a:r>
              <a:rPr lang="en-US" dirty="0"/>
              <a:t>system for the </a:t>
            </a:r>
            <a:r>
              <a:rPr lang="en-US" dirty="0" smtClean="0"/>
              <a:t>purpose of communicating </a:t>
            </a:r>
            <a:r>
              <a:rPr lang="en-US" dirty="0"/>
              <a:t>and sharing </a:t>
            </a:r>
            <a:r>
              <a:rPr lang="en-US" dirty="0" smtClean="0"/>
              <a:t>resources.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connection between any </a:t>
            </a:r>
            <a:r>
              <a:rPr lang="en-US" dirty="0" smtClean="0"/>
              <a:t>two communicating </a:t>
            </a:r>
            <a:r>
              <a:rPr lang="en-US" dirty="0"/>
              <a:t>devices (computer </a:t>
            </a:r>
            <a:r>
              <a:rPr lang="en-US" dirty="0" smtClean="0"/>
              <a:t>and printer</a:t>
            </a:r>
            <a:r>
              <a:rPr lang="en-US" dirty="0"/>
              <a:t>, </a:t>
            </a:r>
            <a:r>
              <a:rPr lang="en-US" dirty="0" smtClean="0"/>
              <a:t>for </a:t>
            </a:r>
            <a:r>
              <a:rPr lang="en-US" dirty="0"/>
              <a:t>example) could also </a:t>
            </a:r>
            <a:r>
              <a:rPr lang="en-US" dirty="0" smtClean="0"/>
              <a:t>be considered </a:t>
            </a:r>
            <a:r>
              <a:rPr lang="en-US" dirty="0"/>
              <a:t>a network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communicate and share resources (</a:t>
            </a:r>
            <a:r>
              <a:rPr lang="en-US" dirty="0" smtClean="0"/>
              <a:t>files and </a:t>
            </a:r>
            <a:r>
              <a:rPr lang="en-US" dirty="0"/>
              <a:t>peripheral devices) between </a:t>
            </a:r>
            <a:r>
              <a:rPr lang="en-US" dirty="0" smtClean="0"/>
              <a:t>multiple computers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connect to other networks (Internet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Question: What would you do today with computers that are not networked?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 network?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1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connectivity</a:t>
            </a:r>
          </a:p>
          <a:p>
            <a:r>
              <a:rPr lang="en-US" dirty="0" smtClean="0"/>
              <a:t>Printers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Website content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Audio/video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resources to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3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</a:p>
          <a:p>
            <a:r>
              <a:rPr lang="en-US" dirty="0" smtClean="0"/>
              <a:t>Hubs</a:t>
            </a:r>
          </a:p>
          <a:p>
            <a:r>
              <a:rPr lang="en-US" dirty="0" smtClean="0"/>
              <a:t>Switches</a:t>
            </a:r>
          </a:p>
          <a:p>
            <a:r>
              <a:rPr lang="en-US" dirty="0" smtClean="0"/>
              <a:t>Routers</a:t>
            </a:r>
          </a:p>
          <a:p>
            <a:r>
              <a:rPr lang="en-US" dirty="0" smtClean="0"/>
              <a:t>Firewalls</a:t>
            </a:r>
          </a:p>
          <a:p>
            <a:r>
              <a:rPr lang="en-US" dirty="0" smtClean="0"/>
              <a:t>Network interface cards (NICs)</a:t>
            </a:r>
          </a:p>
          <a:p>
            <a:r>
              <a:rPr lang="en-US" dirty="0" smtClean="0"/>
              <a:t>Wireless access points (WAPs)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network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circuit </a:t>
            </a:r>
            <a:r>
              <a:rPr lang="en-US" dirty="0"/>
              <a:t>board or card that is installed in a computer so that it can be connected to a network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the computer with a dedicated, full-time connection to a network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Can employ wired and/or wireless network connectivity.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Interface </a:t>
            </a:r>
            <a:r>
              <a:rPr lang="en-US" dirty="0"/>
              <a:t>C</a:t>
            </a:r>
            <a:r>
              <a:rPr lang="en-US" dirty="0" smtClean="0"/>
              <a:t>ard (NIC)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8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</a:t>
            </a:r>
            <a:r>
              <a:rPr lang="en-US" dirty="0"/>
              <a:t>hardware device that allows a Wi-Fi compliant device to connect to a wired network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Typically </a:t>
            </a:r>
            <a:r>
              <a:rPr lang="en-US" dirty="0"/>
              <a:t>connects to a router (via a wired network) as a standalone device, but it can also be an integral component of the router itself.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WAP is </a:t>
            </a:r>
            <a:r>
              <a:rPr lang="en-US" dirty="0" smtClean="0"/>
              <a:t>different </a:t>
            </a:r>
            <a:r>
              <a:rPr lang="en-US" dirty="0"/>
              <a:t>from a hotspot, which is the physical location where Wi-Fi access to a WLAN is available.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72D8-1BAE-4F1C-9882-E5E0341D8DD6}" type="datetime1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Access Point (WAP)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50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3CA6T5SJM37K-4-377</_dlc_DocId>
    <_dlc_DocIdUrl xmlns="bcb7aec3-7c55-4f53-b860-67c1306cd9a6">
      <Url>https://mydrive.syr.edu/my/tajorgen/_layouts/15/DocIdRedir.aspx?ID=3CA6T5SJM37K-4-377</Url>
      <Description>3CA6T5SJM37K-4-377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231826-A040-4693-AB7B-D9020FAC5B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B59090-2492-4716-9EDA-7D58C0001D8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A9507C4-0224-4794-8AF7-71C48B335FE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bcb7aec3-7c55-4f53-b860-67c1306cd9a6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99F54889-C975-4CDC-85A8-4A12DE11A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Template-IST346 Lecture</Template>
  <TotalTime>2048</TotalTime>
  <Words>1212</Words>
  <Application>Microsoft Office PowerPoint</Application>
  <PresentationFormat>On-screen Show (4:3)</PresentationFormat>
  <Paragraphs>235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Clarity</vt:lpstr>
      <vt:lpstr>IST346:</vt:lpstr>
      <vt:lpstr>Agenda</vt:lpstr>
      <vt:lpstr>What is a network?</vt:lpstr>
      <vt:lpstr>Computer Network Definition</vt:lpstr>
      <vt:lpstr>Why do we need a network?</vt:lpstr>
      <vt:lpstr>Typical resources to share</vt:lpstr>
      <vt:lpstr>Typical network components</vt:lpstr>
      <vt:lpstr>Network Interface Card (NIC)</vt:lpstr>
      <vt:lpstr>Wireless Access Point (WAP)</vt:lpstr>
      <vt:lpstr>Hubs</vt:lpstr>
      <vt:lpstr>Switches</vt:lpstr>
      <vt:lpstr>Routers</vt:lpstr>
      <vt:lpstr>Firewalls</vt:lpstr>
      <vt:lpstr>Network Component Overview</vt:lpstr>
      <vt:lpstr>Core Network services</vt:lpstr>
      <vt:lpstr>What is a Protocol</vt:lpstr>
      <vt:lpstr>TCP/IP</vt:lpstr>
      <vt:lpstr>IP Address – IPv4</vt:lpstr>
      <vt:lpstr>IP Addresses – Public vs. Private</vt:lpstr>
      <vt:lpstr>IPv6 </vt:lpstr>
      <vt:lpstr>Common Network Services</vt:lpstr>
      <vt:lpstr>Common Tools</vt:lpstr>
      <vt:lpstr>Commands Everyone Should Know</vt:lpstr>
      <vt:lpstr>Questions?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Tim Jorgensen</cp:lastModifiedBy>
  <cp:revision>33</cp:revision>
  <dcterms:created xsi:type="dcterms:W3CDTF">2017-01-13T18:35:50Z</dcterms:created>
  <dcterms:modified xsi:type="dcterms:W3CDTF">2017-01-25T19:32:13Z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09f91312-fce8-49fe-b549-b06ee3278584</vt:lpwstr>
  </property>
</Properties>
</file>