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71300" autoAdjust="0"/>
  </p:normalViewPr>
  <p:slideViewPr>
    <p:cSldViewPr>
      <p:cViewPr varScale="1">
        <p:scale>
          <a:sx n="109" d="100"/>
          <a:sy n="109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EC47-AB48-4793-B51D-87535C691A26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9F-B079-428B-A10F-27DB3B9B713B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C847-E481-4E31-8CF5-9F4E767B3D2B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5751-1D05-4A20-A882-C4B37F6C189D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012-12AE-4A0E-A371-B3AF71C546C5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ADAC-AFFA-41E9-8953-55BE8114C233}" type="datetime1">
              <a:rPr lang="en-US" smtClean="0"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7649-159E-440F-A8BF-E4AB8BF899D8}" type="datetime1">
              <a:rPr lang="en-US" smtClean="0"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93D-90BB-4F74-B0D2-C53F859F2EE8}" type="datetime1">
              <a:rPr lang="en-US" smtClean="0"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0141-6DCA-42F5-8085-D5885731A10D}" type="datetime1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9EE7-F61B-4E6E-9E9E-2F89444C2E52}" type="datetime1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3AC6DB-72EA-4359-80D4-67D8BE0E6F2A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809688"/>
            <a:ext cx="3124200" cy="4763272"/>
          </a:xfrm>
        </p:spPr>
        <p:txBody>
          <a:bodyPr/>
          <a:lstStyle/>
          <a:p>
            <a:r>
              <a:rPr lang="en-US" b="1" dirty="0" smtClean="0"/>
              <a:t>Centralization / Decentralization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3C7-41E9-477C-812D-E05E0A89DE44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09118"/>
            <a:ext cx="3212926" cy="563842"/>
          </a:xfrm>
          <a:prstGeom prst="rect">
            <a:avLst/>
          </a:prstGeom>
        </p:spPr>
      </p:pic>
      <p:pic>
        <p:nvPicPr>
          <p:cNvPr id="1026" name="Picture 2" descr="http://www.glasbergen.com/wp-content/gallery/global/global6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133600"/>
            <a:ext cx="4876800" cy="3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pPr lvl="1"/>
            <a:r>
              <a:rPr lang="en-US" dirty="0"/>
              <a:t>Centralized: one focus of control</a:t>
            </a:r>
          </a:p>
          <a:p>
            <a:pPr lvl="1"/>
            <a:r>
              <a:rPr lang="en-US" dirty="0"/>
              <a:t>Decentralized: many focuses of control</a:t>
            </a:r>
          </a:p>
          <a:p>
            <a:r>
              <a:rPr lang="en-US" dirty="0"/>
              <a:t>SU is currently both a centralized and decentralized IT organization</a:t>
            </a:r>
          </a:p>
          <a:p>
            <a:pPr lvl="1"/>
            <a:r>
              <a:rPr lang="en-US" dirty="0"/>
              <a:t>What can you think of that is centrally controlled?</a:t>
            </a:r>
          </a:p>
          <a:p>
            <a:pPr lvl="1"/>
            <a:r>
              <a:rPr lang="en-US" dirty="0"/>
              <a:t>What can you think of that is controlled within individual colleges or departments?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vs. Decentralized 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advantages of centralizing IT processes</a:t>
            </a:r>
          </a:p>
          <a:p>
            <a:pPr lvl="1"/>
            <a:r>
              <a:rPr lang="en-US" dirty="0"/>
              <a:t>Possibly Improved efficiencies (reduced costs) by having standards and “economics of scale”</a:t>
            </a:r>
          </a:p>
          <a:p>
            <a:pPr lvl="1"/>
            <a:r>
              <a:rPr lang="en-US" dirty="0"/>
              <a:t>Consolidation:  consolidate services onto fewer hosts (either via virtualization or not)</a:t>
            </a:r>
          </a:p>
          <a:p>
            <a:pPr lvl="1"/>
            <a:r>
              <a:rPr lang="en-US" dirty="0"/>
              <a:t>Specialization: staff can specialize on one or a few tasks and become an expert at them vs. a decentralized staff being fair to good at a broader range of tasks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Arguments for Centralized IT</a:t>
            </a:r>
          </a:p>
        </p:txBody>
      </p:sp>
    </p:spTree>
    <p:extLst>
      <p:ext uri="{BB962C8B-B14F-4D97-AF65-F5344CB8AC3E}">
        <p14:creationId xmlns:p14="http://schemas.microsoft.com/office/powerpoint/2010/main" val="28895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Improved response times to customer requests and better meeting customers needs. Better customer service.</a:t>
            </a:r>
          </a:p>
          <a:p>
            <a:r>
              <a:rPr lang="en-US" dirty="0" smtClean="0"/>
              <a:t>Taylor IT to the specific area(s). Create customized solutions that can make the organization more competitive.</a:t>
            </a:r>
          </a:p>
          <a:p>
            <a:r>
              <a:rPr lang="en-US" dirty="0" smtClean="0"/>
              <a:t>Less single points of failure. Distributed systems do not suffer from the ‘all eggs in one basket’ issues.</a:t>
            </a:r>
          </a:p>
          <a:p>
            <a:r>
              <a:rPr lang="en-US" dirty="0" smtClean="0"/>
              <a:t>Many units may not need ‘enterprise’ class IT features which many centralized IT organizations require. </a:t>
            </a:r>
          </a:p>
          <a:p>
            <a:pPr lvl="1"/>
            <a:r>
              <a:rPr lang="en-US" dirty="0" smtClean="0"/>
              <a:t>Examples include:</a:t>
            </a:r>
          </a:p>
          <a:p>
            <a:pPr lvl="2"/>
            <a:r>
              <a:rPr lang="en-US" dirty="0" smtClean="0"/>
              <a:t>Commodity storage vs. large fiber channel SAN’s.</a:t>
            </a:r>
          </a:p>
          <a:p>
            <a:pPr lvl="2"/>
            <a:r>
              <a:rPr lang="en-US" dirty="0" smtClean="0"/>
              <a:t>Disaster Recovery techniques may differ if you’re running 100 virtual machines vs. 1500 virtual machines.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pPr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Classic Arguments for Decentralized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Centralize some of your common services</a:t>
            </a:r>
          </a:p>
          <a:p>
            <a:pPr lvl="1"/>
            <a:r>
              <a:rPr lang="en-US" dirty="0" smtClean="0"/>
              <a:t>“Lowest Common Denominator” services (common to everyone)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IP space</a:t>
            </a:r>
          </a:p>
          <a:p>
            <a:pPr lvl="2"/>
            <a:r>
              <a:rPr lang="en-US" dirty="0" smtClean="0"/>
              <a:t>ERP systems (at SU we use PeopleSoft)</a:t>
            </a:r>
          </a:p>
          <a:p>
            <a:pPr lvl="2"/>
            <a:r>
              <a:rPr lang="en-US" dirty="0" smtClean="0"/>
              <a:t>Active Directory or authentication services</a:t>
            </a:r>
          </a:p>
          <a:p>
            <a:endParaRPr lang="en-US" dirty="0" smtClean="0"/>
          </a:p>
          <a:p>
            <a:r>
              <a:rPr lang="en-US" dirty="0" smtClean="0"/>
              <a:t>Decentralize specific needs</a:t>
            </a:r>
          </a:p>
          <a:p>
            <a:pPr lvl="1"/>
            <a:r>
              <a:rPr lang="en-US" dirty="0" smtClean="0"/>
              <a:t>Faculty support (not all faculty members require the same thing)</a:t>
            </a:r>
          </a:p>
          <a:p>
            <a:pPr lvl="1"/>
            <a:r>
              <a:rPr lang="en-US" dirty="0" smtClean="0"/>
              <a:t>Specialized departmental support that may have special needs</a:t>
            </a:r>
          </a:p>
          <a:p>
            <a:pPr lvl="2"/>
            <a:r>
              <a:rPr lang="en-US" dirty="0" smtClean="0"/>
              <a:t>Dining centers, Dome offices, etc.. </a:t>
            </a:r>
            <a:r>
              <a:rPr lang="en-US" dirty="0" smtClean="0"/>
              <a:t>(non standard hours of operation)</a:t>
            </a:r>
          </a:p>
          <a:p>
            <a:endParaRPr lang="en-US" dirty="0" smtClean="0"/>
          </a:p>
          <a:p>
            <a:r>
              <a:rPr lang="en-US" dirty="0" smtClean="0"/>
              <a:t>In a decentralized organization, try to adopt some classic centralized attributes</a:t>
            </a:r>
          </a:p>
          <a:p>
            <a:pPr lvl="1"/>
            <a:r>
              <a:rPr lang="en-US" dirty="0" smtClean="0"/>
              <a:t>Bulk PC / Server purchases (we do this at SU)</a:t>
            </a:r>
          </a:p>
          <a:p>
            <a:pPr lvl="1"/>
            <a:r>
              <a:rPr lang="en-US" dirty="0" smtClean="0"/>
              <a:t>Organize some information sharing functions and discussion making processes.</a:t>
            </a:r>
          </a:p>
          <a:p>
            <a:pPr lvl="1"/>
            <a:r>
              <a:rPr lang="en-US" dirty="0" smtClean="0"/>
              <a:t>Build an expert(s) list. Through contacts / networking, discover who might be a expert in a specific subject area. 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pPr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Not Do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company(</a:t>
            </a:r>
            <a:r>
              <a:rPr lang="en-US" dirty="0" err="1" smtClean="0"/>
              <a:t>ies</a:t>
            </a:r>
            <a:r>
              <a:rPr lang="en-US" dirty="0" smtClean="0"/>
              <a:t>) that can provide a specific task(s) to your organization.  Idea is that they specialize in the(se) tasks and as such, cost less than if you had to do this yourself.</a:t>
            </a:r>
          </a:p>
          <a:p>
            <a:r>
              <a:rPr lang="en-US" dirty="0" smtClean="0"/>
              <a:t>Be </a:t>
            </a:r>
            <a:r>
              <a:rPr lang="en-US" dirty="0" smtClean="0"/>
              <a:t>very specific on the </a:t>
            </a:r>
            <a:r>
              <a:rPr lang="en-US" dirty="0" smtClean="0"/>
              <a:t>contract</a:t>
            </a:r>
            <a:r>
              <a:rPr lang="en-US" dirty="0" smtClean="0"/>
              <a:t>. Always have a way out if it isn’t working for you.</a:t>
            </a:r>
          </a:p>
          <a:p>
            <a:r>
              <a:rPr lang="en-US" dirty="0" smtClean="0"/>
              <a:t>Create metrics or ways of measuring vendor success or failure.</a:t>
            </a:r>
          </a:p>
          <a:p>
            <a:r>
              <a:rPr lang="en-US" dirty="0" smtClean="0"/>
              <a:t>Do research with your ‘peers’ on how they are dealing with the problem.  Get referrals and follow up.</a:t>
            </a:r>
          </a:p>
          <a:p>
            <a:r>
              <a:rPr lang="en-US" dirty="0" smtClean="0"/>
              <a:t>Off-shoring is a term for outsourcing when you outsource over-seas.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pPr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De-centralized </a:t>
            </a:r>
            <a:r>
              <a:rPr lang="en-US" dirty="0" smtClean="0"/>
              <a:t>IT vs. Centralized IT can co-exist together as long as each group knows that it is responsible for.</a:t>
            </a:r>
          </a:p>
          <a:p>
            <a:r>
              <a:rPr lang="en-US" dirty="0" smtClean="0"/>
              <a:t>Both Centralized IT and De-centralized IT have advantages and disadvantages</a:t>
            </a:r>
          </a:p>
          <a:p>
            <a:r>
              <a:rPr lang="en-US" dirty="0" smtClean="0"/>
              <a:t>Outsourcing IT is possible.  Get good contract in place!</a:t>
            </a:r>
          </a:p>
          <a:p>
            <a:r>
              <a:rPr lang="en-US" dirty="0" smtClean="0"/>
              <a:t>Off-shoring it outsourcing over-seas.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pPr/>
              <a:t>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man with multiple personalities threatens to kill himself, is it considered a hostage situation?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5751-1D05-4A20-A882-C4B37F6C189D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22A712BE-7D50-4DE2-A2E7-7906A8B434D7}" vid="{9656C892-EC5F-474E-B222-1C9DF1F12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3CA6T5SJM37K-4-1620</_dlc_DocId>
    <_dlc_DocIdUrl xmlns="bcb7aec3-7c55-4f53-b860-67c1306cd9a6">
      <Url>https://mydrive.syr.edu/my/tajorgen/_layouts/15/DocIdRedir.aspx?ID=3CA6T5SJM37K-4-1620</Url>
      <Description>3CA6T5SJM37K-4-1620</Description>
    </_dlc_DocIdUrl>
  </documentManagement>
</p:properties>
</file>

<file path=customXml/itemProps1.xml><?xml version="1.0" encoding="utf-8"?>
<ds:datastoreItem xmlns:ds="http://schemas.openxmlformats.org/officeDocument/2006/customXml" ds:itemID="{20276B90-2812-4522-A8B5-EC4584AD093D}"/>
</file>

<file path=customXml/itemProps2.xml><?xml version="1.0" encoding="utf-8"?>
<ds:datastoreItem xmlns:ds="http://schemas.openxmlformats.org/officeDocument/2006/customXml" ds:itemID="{1D944A05-76AA-4162-B1CF-C5BC822D9588}"/>
</file>

<file path=customXml/itemProps3.xml><?xml version="1.0" encoding="utf-8"?>
<ds:datastoreItem xmlns:ds="http://schemas.openxmlformats.org/officeDocument/2006/customXml" ds:itemID="{24491FD7-5C85-4A41-A9DF-D3A2F82D89CF}"/>
</file>

<file path=customXml/itemProps4.xml><?xml version="1.0" encoding="utf-8"?>
<ds:datastoreItem xmlns:ds="http://schemas.openxmlformats.org/officeDocument/2006/customXml" ds:itemID="{1B0338AD-F6F7-4BDD-AF3C-0255F54172E1}"/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18</TotalTime>
  <Words>608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IST346:</vt:lpstr>
      <vt:lpstr>Centralized vs. Decentralized IT </vt:lpstr>
      <vt:lpstr>Classic Arguments for Centralized IT</vt:lpstr>
      <vt:lpstr>Classic Arguments for Decentralized IT</vt:lpstr>
      <vt:lpstr>Why Not Do Both?</vt:lpstr>
      <vt:lpstr>Outsourcing</vt:lpstr>
      <vt:lpstr>Summary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3</cp:revision>
  <dcterms:created xsi:type="dcterms:W3CDTF">2013-01-02T01:06:12Z</dcterms:created>
  <dcterms:modified xsi:type="dcterms:W3CDTF">2013-02-12T16:45:52Z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f8900f73-89f1-4c98-a52e-79695fad5335</vt:lpwstr>
  </property>
</Properties>
</file>