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4" r:id="rId5"/>
  </p:sldMasterIdLst>
  <p:notesMasterIdLst>
    <p:notesMasterId r:id="rId33"/>
  </p:notesMasterIdLst>
  <p:sldIdLst>
    <p:sldId id="256"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71300" autoAdjust="0"/>
  </p:normalViewPr>
  <p:slideViewPr>
    <p:cSldViewPr>
      <p:cViewPr varScale="1">
        <p:scale>
          <a:sx n="111" d="100"/>
          <a:sy n="111" d="100"/>
        </p:scale>
        <p:origin x="70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3/16/2014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80416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CE282E-016E-4F59-A929-5556D81021EA}" type="datetime1">
              <a:rPr lang="en-US" smtClean="0"/>
              <a:t>3/16/2014</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05128"/>
            <a:ext cx="8229600" cy="5224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2F4D7-5D6C-4611-A256-8B4D8569F542}" type="datetime1">
              <a:rPr lang="en-US" smtClean="0"/>
              <a:t>3/16/2014</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609600"/>
            <a:ext cx="17526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3246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0EDBB-0345-4ECE-B753-D90FA51FBF5D}" type="datetime1">
              <a:rPr lang="en-US" smtClean="0"/>
              <a:t>3/16/2014</a:t>
            </a:fld>
            <a:endParaRPr lang="en-US"/>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0D9252-7CEE-42B6-8ED6-2159AB27F6ED}" type="datetime1">
              <a:rPr lang="en-US" smtClean="0"/>
              <a:t>3/16/2014</a:t>
            </a:fld>
            <a:endParaRPr lang="en-US" dirty="0"/>
          </a:p>
        </p:txBody>
      </p:sp>
      <p:sp>
        <p:nvSpPr>
          <p:cNvPr id="8" name="Footer Placeholder 7"/>
          <p:cNvSpPr>
            <a:spLocks noGrp="1"/>
          </p:cNvSpPr>
          <p:nvPr>
            <p:ph type="ftr" sz="quarter" idx="11"/>
          </p:nvPr>
        </p:nvSpPr>
        <p:spPr/>
        <p:txBody>
          <a:bodyPr/>
          <a:lstStyle/>
          <a:p>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0546E5-BDE8-461A-869C-4B1B19AD2373}" type="datetime1">
              <a:rPr lang="en-US" smtClean="0"/>
              <a:t>3/16/2014</a:t>
            </a:fld>
            <a:endParaRPr lang="en-US"/>
          </a:p>
        </p:txBody>
      </p:sp>
      <p:sp>
        <p:nvSpPr>
          <p:cNvPr id="5" name="Footer Placeholder 4"/>
          <p:cNvSpPr>
            <a:spLocks noGrp="1"/>
          </p:cNvSpPr>
          <p:nvPr>
            <p:ph type="ftr" sz="quarter" idx="11"/>
          </p:nvPr>
        </p:nvSpPr>
        <p:spPr/>
        <p:txBody>
          <a:bodyPr/>
          <a:lstStyle>
            <a:lvl1pPr algn="ctr">
              <a:defRPr/>
            </a:lvl1pPr>
          </a:lstStyle>
          <a:p>
            <a:r>
              <a:rPr lang="en-US" dirty="0"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7C157A-4E9E-4A03-BF2B-C5A4A7E6C766}" type="datetime1">
              <a:rPr lang="en-US" smtClean="0"/>
              <a:t>3/16/2014</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06068B-2913-43EF-A78C-527E3C1789E1}" type="datetime1">
              <a:rPr lang="en-US" smtClean="0"/>
              <a:t>3/16/2014</a:t>
            </a:fld>
            <a:endParaRPr lang="en-US"/>
          </a:p>
        </p:txBody>
      </p:sp>
      <p:sp>
        <p:nvSpPr>
          <p:cNvPr id="8" name="Footer Placeholder 7"/>
          <p:cNvSpPr>
            <a:spLocks noGrp="1"/>
          </p:cNvSpPr>
          <p:nvPr>
            <p:ph type="ftr" sz="quarter" idx="11"/>
          </p:nvPr>
        </p:nvSpPr>
        <p:spPr/>
        <p:txBody>
          <a:bodyPr/>
          <a:lstStyle/>
          <a:p>
            <a:pPr algn="ctr"/>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a:off x="4572000" y="1447800"/>
            <a:ext cx="0" cy="5105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BA8A24-3D03-4A23-8582-9443CF3B0196}" type="datetime1">
              <a:rPr lang="en-US" smtClean="0"/>
              <a:t>3/16/2014</a:t>
            </a:fld>
            <a:endParaRPr lang="en-US"/>
          </a:p>
        </p:txBody>
      </p:sp>
      <p:sp>
        <p:nvSpPr>
          <p:cNvPr id="4" name="Footer Placeholder 3"/>
          <p:cNvSpPr>
            <a:spLocks noGrp="1"/>
          </p:cNvSpPr>
          <p:nvPr>
            <p:ph type="ftr" sz="quarter" idx="11"/>
          </p:nvPr>
        </p:nvSpPr>
        <p:spPr/>
        <p:txBody>
          <a:bodyPr/>
          <a:lstStyle/>
          <a:p>
            <a:pPr algn="ctr"/>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BADCB-3542-4D01-8D36-D57C58958621}" type="datetime1">
              <a:rPr lang="en-US" smtClean="0"/>
              <a:t>3/16/2014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7611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4226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A9B8F6-DD4E-4098-B29F-510ACAA39604}" type="datetime1">
              <a:rPr lang="en-US" smtClean="0"/>
              <a:t>3/16/2014</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a:off x="2776598" y="792080"/>
            <a:ext cx="42802" cy="57611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0"/>
            <a:ext cx="5904390" cy="571499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419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6A2251-AF00-49E8-83DB-A05C9B28822C}" type="datetime1">
              <a:rPr lang="en-US" smtClean="0"/>
              <a:t>3/16/2014</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57C603D-C713-465A-B446-EDA9C00BCF0C}" type="datetime1">
              <a:rPr lang="en-US" smtClean="0"/>
              <a:t>3/16/2014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hyperlink" Target="http://images.google.com/imgres?imgurl=http://content.screencast.com/media/1315499f-f337-4cf9-a99e-f8a1e92075a0_aa65a76c-fff6-4e10-b662-ceba8e05d445_static_0_0_00000054.png&amp;imgrefurl=http://marcoramilli.blogspot.com/2008_04_01_archive.html&amp;usg=__gaBKazyU7OwpNl4gCuvpLBYViAI=&amp;h=334&amp;w=501&amp;sz=227&amp;hl=en&amp;start=46&amp;tbnid=BzGDhogZQJ5NMM:&amp;tbnh=87&amp;tbnw=130&amp;prev=/images?q=double+server+room+door&amp;gbv=2&amp;ndsp=20&amp;hl=en&amp;sa=N&amp;start=40" TargetMode="Externa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dirty="0" smtClean="0"/>
              <a:t>IST346:</a:t>
            </a:r>
            <a:endParaRPr lang="en-US" dirty="0"/>
          </a:p>
        </p:txBody>
      </p:sp>
      <p:sp>
        <p:nvSpPr>
          <p:cNvPr id="6" name="Content Placeholder 5"/>
          <p:cNvSpPr>
            <a:spLocks noGrp="1"/>
          </p:cNvSpPr>
          <p:nvPr>
            <p:ph sz="half" idx="1"/>
          </p:nvPr>
        </p:nvSpPr>
        <p:spPr>
          <a:xfrm>
            <a:off x="216074" y="1481328"/>
            <a:ext cx="3124200" cy="4462272"/>
          </a:xfrm>
        </p:spPr>
        <p:txBody>
          <a:bodyPr/>
          <a:lstStyle/>
          <a:p>
            <a:pPr>
              <a:defRPr/>
            </a:pPr>
            <a:r>
              <a:rPr lang="en-US" dirty="0"/>
              <a:t>Data Centers</a:t>
            </a:r>
          </a:p>
        </p:txBody>
      </p:sp>
      <p:sp>
        <p:nvSpPr>
          <p:cNvPr id="4" name="Date Placeholder 3"/>
          <p:cNvSpPr>
            <a:spLocks noGrp="1"/>
          </p:cNvSpPr>
          <p:nvPr>
            <p:ph type="dt" sz="half" idx="10"/>
          </p:nvPr>
        </p:nvSpPr>
        <p:spPr/>
        <p:txBody>
          <a:bodyPr/>
          <a:lstStyle/>
          <a:p>
            <a:fld id="{443305C9-2894-494B-9812-8C2BDDC968D4}" type="datetime1">
              <a:rPr lang="en-US" smtClean="0"/>
              <a:t>3/16/2014</a:t>
            </a:fld>
            <a:endParaRPr lang="en-US" dirty="0"/>
          </a:p>
        </p:txBody>
      </p:sp>
      <p:sp>
        <p:nvSpPr>
          <p:cNvPr id="7" name="Footer Placeholder 6"/>
          <p:cNvSpPr>
            <a:spLocks noGrp="1"/>
          </p:cNvSpPr>
          <p:nvPr>
            <p:ph type="ftr" sz="quarter" idx="11"/>
          </p:nvPr>
        </p:nvSpPr>
        <p:spPr/>
        <p:txBody>
          <a:bodyPr/>
          <a:lstStyle/>
          <a:p>
            <a:r>
              <a:rPr lang="en-US" dirty="0"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2505CAEE-CB22-4B3A-A2B0-7938B12DF57C}" type="slidenum">
              <a:rPr lang="en-US" smtClean="0"/>
              <a:pPr/>
              <a:t>1</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74" y="6065558"/>
            <a:ext cx="3212926" cy="563842"/>
          </a:xfrm>
          <a:prstGeom prst="rect">
            <a:avLst/>
          </a:prstGeom>
        </p:spPr>
      </p:pic>
      <p:pic>
        <p:nvPicPr>
          <p:cNvPr id="9" name="Picture 2" descr="C:\Users\Tim\Downloads\dilbert_data_security1.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3581400" y="1321526"/>
            <a:ext cx="5328234" cy="472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Hot and Cold Isles and Humidity</a:t>
            </a:r>
          </a:p>
        </p:txBody>
      </p:sp>
      <p:sp>
        <p:nvSpPr>
          <p:cNvPr id="22531" name="Rectangle 3"/>
          <p:cNvSpPr>
            <a:spLocks noGrp="1" noChangeArrowheads="1"/>
          </p:cNvSpPr>
          <p:nvPr>
            <p:ph sz="quarter" idx="1"/>
          </p:nvPr>
        </p:nvSpPr>
        <p:spPr>
          <a:xfrm>
            <a:off x="457200" y="1295400"/>
            <a:ext cx="4343400" cy="4830763"/>
          </a:xfrm>
        </p:spPr>
        <p:txBody>
          <a:bodyPr/>
          <a:lstStyle/>
          <a:p>
            <a:pPr eaLnBrk="1" hangingPunct="1">
              <a:lnSpc>
                <a:spcPct val="90000"/>
              </a:lnSpc>
            </a:pPr>
            <a:r>
              <a:rPr lang="en-US" sz="2000" smtClean="0"/>
              <a:t>Cold air goes in front of rack, heated by server, exited out back.</a:t>
            </a:r>
          </a:p>
          <a:p>
            <a:pPr eaLnBrk="1" hangingPunct="1">
              <a:lnSpc>
                <a:spcPct val="90000"/>
              </a:lnSpc>
            </a:pPr>
            <a:r>
              <a:rPr lang="en-US" sz="2000" smtClean="0"/>
              <a:t>Arrange your data center so the backs of the racks are towards each other.  This forms hot and cold isles.</a:t>
            </a:r>
          </a:p>
          <a:p>
            <a:pPr eaLnBrk="1" hangingPunct="1">
              <a:lnSpc>
                <a:spcPct val="90000"/>
              </a:lnSpc>
            </a:pPr>
            <a:r>
              <a:rPr lang="en-US" sz="2000" smtClean="0"/>
              <a:t>Easier to collect the hot air.  Heat rises.</a:t>
            </a:r>
          </a:p>
          <a:p>
            <a:pPr eaLnBrk="1" hangingPunct="1">
              <a:lnSpc>
                <a:spcPct val="90000"/>
              </a:lnSpc>
            </a:pPr>
            <a:r>
              <a:rPr lang="en-US" sz="2000" smtClean="0"/>
              <a:t>Keep server room humidity between 45% - 55%.  Too low, static, too high, condensation.</a:t>
            </a:r>
          </a:p>
          <a:p>
            <a:pPr eaLnBrk="1" hangingPunct="1">
              <a:lnSpc>
                <a:spcPct val="90000"/>
              </a:lnSpc>
            </a:pPr>
            <a:endParaRPr lang="en-US" sz="2800" smtClean="0"/>
          </a:p>
        </p:txBody>
      </p:sp>
      <p:pic>
        <p:nvPicPr>
          <p:cNvPr id="22532" name="Picture 5" descr="hot-aisle-cold-aisle-600x318-550x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76400"/>
            <a:ext cx="3914775"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7" descr="cold-aisle-containment-wide-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86200"/>
            <a:ext cx="417195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AutoShape 9" descr="Data Graph"/>
          <p:cNvSpPr>
            <a:spLocks noChangeAspect="1" noChangeArrowheads="1"/>
          </p:cNvSpPr>
          <p:nvPr/>
        </p:nvSpPr>
        <p:spPr bwMode="auto">
          <a:xfrm>
            <a:off x="2667000" y="2238375"/>
            <a:ext cx="3810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2253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953000"/>
            <a:ext cx="3581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582CB14D-AE52-41D2-93B9-82FC5D579B43}"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4240731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533400"/>
            <a:ext cx="8229600" cy="838200"/>
          </a:xfrm>
        </p:spPr>
        <p:txBody>
          <a:bodyPr>
            <a:normAutofit/>
          </a:bodyPr>
          <a:lstStyle/>
          <a:p>
            <a:pPr eaLnBrk="1" hangingPunct="1"/>
            <a:r>
              <a:rPr lang="en-US" dirty="0" smtClean="0"/>
              <a:t>Power</a:t>
            </a:r>
          </a:p>
        </p:txBody>
      </p:sp>
      <p:sp>
        <p:nvSpPr>
          <p:cNvPr id="24579" name="Rectangle 3"/>
          <p:cNvSpPr>
            <a:spLocks noGrp="1" noChangeArrowheads="1"/>
          </p:cNvSpPr>
          <p:nvPr>
            <p:ph sz="quarter" idx="1"/>
          </p:nvPr>
        </p:nvSpPr>
        <p:spPr>
          <a:xfrm>
            <a:off x="228600" y="1371600"/>
            <a:ext cx="5181600" cy="5715000"/>
          </a:xfrm>
        </p:spPr>
        <p:txBody>
          <a:bodyPr/>
          <a:lstStyle/>
          <a:p>
            <a:pPr eaLnBrk="1" hangingPunct="1">
              <a:lnSpc>
                <a:spcPct val="90000"/>
              </a:lnSpc>
            </a:pPr>
            <a:r>
              <a:rPr lang="en-US" sz="2400" dirty="0" smtClean="0"/>
              <a:t>Multiple sources of electricity.  </a:t>
            </a:r>
          </a:p>
          <a:p>
            <a:pPr lvl="1" eaLnBrk="1" hangingPunct="1">
              <a:lnSpc>
                <a:spcPct val="90000"/>
              </a:lnSpc>
            </a:pPr>
            <a:r>
              <a:rPr lang="en-US" sz="2000" dirty="0" smtClean="0"/>
              <a:t>Multiple feeds from multiple substations.</a:t>
            </a:r>
          </a:p>
          <a:p>
            <a:pPr lvl="1" eaLnBrk="1" hangingPunct="1">
              <a:lnSpc>
                <a:spcPct val="90000"/>
              </a:lnSpc>
            </a:pPr>
            <a:r>
              <a:rPr lang="en-US" sz="2000" dirty="0" smtClean="0"/>
              <a:t>Generator, not only for emergencies but also for normal operations.</a:t>
            </a:r>
          </a:p>
          <a:p>
            <a:pPr lvl="1" eaLnBrk="1" hangingPunct="1">
              <a:lnSpc>
                <a:spcPct val="90000"/>
              </a:lnSpc>
            </a:pPr>
            <a:r>
              <a:rPr lang="en-US" sz="2000" dirty="0" smtClean="0"/>
              <a:t>What type of power does it produce, do you need? 110V, 220V, 480V?</a:t>
            </a:r>
          </a:p>
          <a:p>
            <a:pPr lvl="1" eaLnBrk="1" hangingPunct="1">
              <a:lnSpc>
                <a:spcPct val="90000"/>
              </a:lnSpc>
            </a:pPr>
            <a:r>
              <a:rPr lang="en-US" sz="2000" dirty="0" smtClean="0"/>
              <a:t>Discussion is driven by what type of power your servers require.  Not all servers require 110V “standard line power”.</a:t>
            </a:r>
          </a:p>
          <a:p>
            <a:pPr lvl="1" eaLnBrk="1" hangingPunct="1">
              <a:lnSpc>
                <a:spcPct val="90000"/>
              </a:lnSpc>
            </a:pPr>
            <a:r>
              <a:rPr lang="en-US" sz="2000" dirty="0" smtClean="0"/>
              <a:t>Can you use DC power?  240 Volts? More efficient than 110V. Save up to 4% in electric usage.</a:t>
            </a:r>
          </a:p>
          <a:p>
            <a:pPr lvl="1" eaLnBrk="1" hangingPunct="1">
              <a:lnSpc>
                <a:spcPct val="90000"/>
              </a:lnSpc>
            </a:pPr>
            <a:r>
              <a:rPr lang="en-US" sz="2000" dirty="0" smtClean="0"/>
              <a:t>Be </a:t>
            </a:r>
            <a:r>
              <a:rPr lang="en-US" sz="2000" dirty="0" smtClean="0">
                <a:solidFill>
                  <a:srgbClr val="009900"/>
                </a:solidFill>
              </a:rPr>
              <a:t>“Green” </a:t>
            </a:r>
            <a:r>
              <a:rPr lang="en-US" sz="2000" dirty="0" smtClean="0"/>
              <a:t>in your data center. Where does your electricity come from?</a:t>
            </a:r>
          </a:p>
          <a:p>
            <a:pPr lvl="1" eaLnBrk="1" hangingPunct="1">
              <a:lnSpc>
                <a:spcPct val="90000"/>
              </a:lnSpc>
            </a:pPr>
            <a:endParaRPr lang="en-US" sz="2000" dirty="0" smtClean="0">
              <a:solidFill>
                <a:srgbClr val="009900"/>
              </a:solidFill>
            </a:endParaRPr>
          </a:p>
        </p:txBody>
      </p:sp>
      <p:pic>
        <p:nvPicPr>
          <p:cNvPr id="24580" name="Picture 5" descr="Chinese_Engine_Powered_Generator_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352800"/>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0" descr="RMW-W-Subs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025" y="1371600"/>
            <a:ext cx="292417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1CB53E1B-92D8-44CC-B752-4986277DEECC}"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3744920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Power</a:t>
            </a:r>
          </a:p>
        </p:txBody>
      </p:sp>
      <p:sp>
        <p:nvSpPr>
          <p:cNvPr id="14339" name="Rectangle 3"/>
          <p:cNvSpPr>
            <a:spLocks noGrp="1" noChangeArrowheads="1"/>
          </p:cNvSpPr>
          <p:nvPr>
            <p:ph sz="quarter" idx="1"/>
          </p:nvPr>
        </p:nvSpPr>
        <p:spPr>
          <a:xfrm>
            <a:off x="457200" y="1600200"/>
            <a:ext cx="5105400" cy="4525963"/>
          </a:xfrm>
        </p:spPr>
        <p:txBody>
          <a:bodyPr>
            <a:normAutofit lnSpcReduction="10000"/>
          </a:bodyPr>
          <a:lstStyle/>
          <a:p>
            <a:pPr marL="274320" indent="-274320" eaLnBrk="1" fontAlgn="auto" hangingPunct="1">
              <a:lnSpc>
                <a:spcPct val="90000"/>
              </a:lnSpc>
              <a:spcAft>
                <a:spcPts val="0"/>
              </a:spcAft>
              <a:buFont typeface="Wingdings 3"/>
              <a:buChar char=""/>
              <a:defRPr/>
            </a:pPr>
            <a:r>
              <a:rPr lang="en-US" sz="2400" dirty="0"/>
              <a:t>Do you have a Uninterruptable power supply (UPS)? How big?</a:t>
            </a:r>
          </a:p>
          <a:p>
            <a:pPr marL="274320" indent="-274320" eaLnBrk="1" fontAlgn="auto" hangingPunct="1">
              <a:lnSpc>
                <a:spcPct val="90000"/>
              </a:lnSpc>
              <a:spcAft>
                <a:spcPts val="0"/>
              </a:spcAft>
              <a:buFont typeface="Wingdings 3"/>
              <a:buChar char=""/>
              <a:defRPr/>
            </a:pPr>
            <a:r>
              <a:rPr lang="en-US" sz="2400" dirty="0"/>
              <a:t>How long does it need to last, 10 minutes, 1 hour, 4 hours?  </a:t>
            </a:r>
          </a:p>
          <a:p>
            <a:pPr marL="274320" indent="-274320" eaLnBrk="1" fontAlgn="auto" hangingPunct="1">
              <a:lnSpc>
                <a:spcPct val="90000"/>
              </a:lnSpc>
              <a:spcAft>
                <a:spcPts val="0"/>
              </a:spcAft>
              <a:buFont typeface="Wingdings 3"/>
              <a:buChar char=""/>
              <a:defRPr/>
            </a:pPr>
            <a:r>
              <a:rPr lang="en-US" sz="2400" dirty="0"/>
              <a:t>Varies depending if you have a generator or not. </a:t>
            </a:r>
          </a:p>
          <a:p>
            <a:pPr marL="274320" indent="-274320" eaLnBrk="1" fontAlgn="auto" hangingPunct="1">
              <a:lnSpc>
                <a:spcPct val="90000"/>
              </a:lnSpc>
              <a:spcAft>
                <a:spcPts val="0"/>
              </a:spcAft>
              <a:buFont typeface="Wingdings 3"/>
              <a:buChar char=""/>
              <a:defRPr/>
            </a:pPr>
            <a:r>
              <a:rPr lang="en-US" sz="2400" dirty="0"/>
              <a:t>Do you have automatic transfer switches, (</a:t>
            </a:r>
            <a:r>
              <a:rPr lang="en-US" sz="2400" dirty="0" smtClean="0"/>
              <a:t>ATS)?</a:t>
            </a:r>
            <a:endParaRPr lang="en-US" sz="2400" dirty="0"/>
          </a:p>
          <a:p>
            <a:pPr marL="548640" lvl="1" indent="-274320" eaLnBrk="1" fontAlgn="auto" hangingPunct="1">
              <a:lnSpc>
                <a:spcPct val="90000"/>
              </a:lnSpc>
              <a:spcAft>
                <a:spcPts val="0"/>
              </a:spcAft>
              <a:buFont typeface="Wingdings 3"/>
              <a:buChar char=""/>
              <a:defRPr/>
            </a:pPr>
            <a:r>
              <a:rPr lang="en-US" sz="2000" dirty="0"/>
              <a:t>Switches that ‘sense’ if line power or in Syracuse, National Grid power if present, and if not, automatically starts generator and transfers load.  When line power returns, shuts off generator and returns load to line power</a:t>
            </a:r>
            <a:r>
              <a:rPr lang="en-US" sz="1800" dirty="0"/>
              <a:t>.</a:t>
            </a:r>
          </a:p>
        </p:txBody>
      </p:sp>
      <p:pic>
        <p:nvPicPr>
          <p:cNvPr id="25604" name="Picture 5" descr="UPS%20Group%20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219200"/>
            <a:ext cx="2940050"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9" descr="Transfer Swit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348163"/>
            <a:ext cx="3076575"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5575143-9DAC-45EC-9640-06FC13A2D5B7}"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3233089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Power Distribution Unit (PDU)</a:t>
            </a:r>
          </a:p>
        </p:txBody>
      </p:sp>
      <p:sp>
        <p:nvSpPr>
          <p:cNvPr id="26627" name="Rectangle 3"/>
          <p:cNvSpPr>
            <a:spLocks noGrp="1" noChangeArrowheads="1"/>
          </p:cNvSpPr>
          <p:nvPr>
            <p:ph sz="quarter" idx="1"/>
          </p:nvPr>
        </p:nvSpPr>
        <p:spPr>
          <a:xfrm>
            <a:off x="457200" y="1371600"/>
            <a:ext cx="7696200" cy="3733800"/>
          </a:xfrm>
        </p:spPr>
        <p:txBody>
          <a:bodyPr/>
          <a:lstStyle/>
          <a:p>
            <a:pPr eaLnBrk="1" hangingPunct="1"/>
            <a:r>
              <a:rPr lang="en-US" sz="2000" smtClean="0"/>
              <a:t>Looks like a power strip, much more.</a:t>
            </a:r>
          </a:p>
          <a:p>
            <a:pPr eaLnBrk="1" hangingPunct="1"/>
            <a:r>
              <a:rPr lang="en-US" sz="2000" smtClean="0"/>
              <a:t>Can be horizontally or virtually mounted</a:t>
            </a:r>
          </a:p>
          <a:p>
            <a:pPr eaLnBrk="1" hangingPunct="1"/>
            <a:r>
              <a:rPr lang="en-US" sz="2000" smtClean="0"/>
              <a:t>Monitor, record, and control each outlet remotely via network.</a:t>
            </a:r>
          </a:p>
          <a:p>
            <a:pPr eaLnBrk="1" hangingPunct="1"/>
            <a:r>
              <a:rPr lang="en-US" sz="2000" smtClean="0"/>
              <a:t>Should have two per server, one connected to line power and one connected to UPS / Generator power</a:t>
            </a:r>
          </a:p>
          <a:p>
            <a:pPr eaLnBrk="1" hangingPunct="1"/>
            <a:r>
              <a:rPr lang="en-US" sz="2000" smtClean="0"/>
              <a:t>A PDU is not a UPS. They’re </a:t>
            </a:r>
            <a:r>
              <a:rPr lang="en-US" sz="2000" b="1" i="1" smtClean="0"/>
              <a:t>different.</a:t>
            </a:r>
            <a:endParaRPr lang="en-US" sz="2000" smtClean="0"/>
          </a:p>
          <a:p>
            <a:pPr eaLnBrk="1" hangingPunct="1"/>
            <a:endParaRPr lang="en-US" sz="2000" smtClean="0"/>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8600"/>
            <a:ext cx="6553200"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2655C84-496B-452E-8E04-1CF95F65CBC5}"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1078117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3984"/>
            <a:ext cx="8229600" cy="810441"/>
          </a:xfrm>
        </p:spPr>
        <p:txBody>
          <a:bodyPr/>
          <a:lstStyle/>
          <a:p>
            <a:pPr eaLnBrk="1" hangingPunct="1"/>
            <a:r>
              <a:rPr lang="en-US" dirty="0" smtClean="0"/>
              <a:t>Monitor your Power</a:t>
            </a:r>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3733800"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990600"/>
            <a:ext cx="30575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810000"/>
            <a:ext cx="6494463"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33E0813-6407-4A07-818E-EEED850AC2DA}"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849562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533400"/>
            <a:ext cx="8229600" cy="685800"/>
          </a:xfrm>
        </p:spPr>
        <p:txBody>
          <a:bodyPr>
            <a:normAutofit fontScale="90000"/>
          </a:bodyPr>
          <a:lstStyle/>
          <a:p>
            <a:pPr eaLnBrk="1" hangingPunct="1"/>
            <a:r>
              <a:rPr lang="en-US" dirty="0" smtClean="0"/>
              <a:t>Fire Suppression</a:t>
            </a:r>
          </a:p>
        </p:txBody>
      </p:sp>
      <p:sp>
        <p:nvSpPr>
          <p:cNvPr id="28675" name="Rectangle 3"/>
          <p:cNvSpPr>
            <a:spLocks noGrp="1" noChangeArrowheads="1"/>
          </p:cNvSpPr>
          <p:nvPr>
            <p:ph sz="quarter" idx="1"/>
          </p:nvPr>
        </p:nvSpPr>
        <p:spPr>
          <a:xfrm>
            <a:off x="609600" y="1219200"/>
            <a:ext cx="5715000" cy="5638800"/>
          </a:xfrm>
        </p:spPr>
        <p:txBody>
          <a:bodyPr/>
          <a:lstStyle/>
          <a:p>
            <a:pPr eaLnBrk="1" hangingPunct="1"/>
            <a:r>
              <a:rPr lang="en-US" smtClean="0"/>
              <a:t>Require Fire suppression methods; required by law /code</a:t>
            </a:r>
          </a:p>
          <a:p>
            <a:pPr eaLnBrk="1" hangingPunct="1"/>
            <a:r>
              <a:rPr lang="en-US" smtClean="0"/>
              <a:t>Conventional (Water and Sprinklers) = Bad</a:t>
            </a:r>
          </a:p>
          <a:p>
            <a:pPr eaLnBrk="1" hangingPunct="1"/>
            <a:r>
              <a:rPr lang="en-US" smtClean="0"/>
              <a:t>Many other methods</a:t>
            </a:r>
          </a:p>
          <a:p>
            <a:pPr lvl="1" eaLnBrk="1" hangingPunct="1"/>
            <a:r>
              <a:rPr lang="en-US" smtClean="0"/>
              <a:t>CO2 &amp; Halon, good for servers, bad for people</a:t>
            </a:r>
          </a:p>
          <a:p>
            <a:pPr lvl="1" eaLnBrk="1" hangingPunct="1"/>
            <a:r>
              <a:rPr lang="en-US" smtClean="0"/>
              <a:t>Conventional extinguishers </a:t>
            </a:r>
          </a:p>
          <a:p>
            <a:pPr lvl="1" eaLnBrk="1" hangingPunct="1"/>
            <a:r>
              <a:rPr lang="en-US" smtClean="0"/>
              <a:t>Consult local fire authorities</a:t>
            </a:r>
          </a:p>
          <a:p>
            <a:pPr eaLnBrk="1" hangingPunct="1"/>
            <a:r>
              <a:rPr lang="en-US" smtClean="0"/>
              <a:t>Cost plays a large factor.</a:t>
            </a:r>
          </a:p>
          <a:p>
            <a:pPr lvl="1" eaLnBrk="1" hangingPunct="1"/>
            <a:endParaRPr lang="en-US" smtClean="0"/>
          </a:p>
          <a:p>
            <a:pPr lvl="1" eaLnBrk="1" hangingPunct="1"/>
            <a:endParaRPr lang="en-US" smtClean="0"/>
          </a:p>
        </p:txBody>
      </p:sp>
      <p:pic>
        <p:nvPicPr>
          <p:cNvPr id="28676" name="Picture 5" descr="Halotron I Fire Extinguis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295400"/>
            <a:ext cx="2381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datacenter-firesupp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888" y="3962400"/>
            <a:ext cx="29718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A7CA0FB-EF4C-4F5A-8324-9F52F805FA0C}"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1782018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533400"/>
            <a:ext cx="8229600" cy="609600"/>
          </a:xfrm>
        </p:spPr>
        <p:txBody>
          <a:bodyPr>
            <a:normAutofit fontScale="90000"/>
          </a:bodyPr>
          <a:lstStyle/>
          <a:p>
            <a:pPr eaLnBrk="1" hangingPunct="1"/>
            <a:r>
              <a:rPr lang="en-US" dirty="0" smtClean="0"/>
              <a:t>Racks</a:t>
            </a:r>
          </a:p>
        </p:txBody>
      </p:sp>
      <p:sp>
        <p:nvSpPr>
          <p:cNvPr id="29699" name="Rectangle 3"/>
          <p:cNvSpPr>
            <a:spLocks noGrp="1" noChangeArrowheads="1"/>
          </p:cNvSpPr>
          <p:nvPr>
            <p:ph sz="quarter" idx="1"/>
          </p:nvPr>
        </p:nvSpPr>
        <p:spPr>
          <a:xfrm>
            <a:off x="152400" y="1143000"/>
            <a:ext cx="5486400" cy="5715000"/>
          </a:xfrm>
        </p:spPr>
        <p:txBody>
          <a:bodyPr/>
          <a:lstStyle/>
          <a:p>
            <a:pPr eaLnBrk="1" hangingPunct="1">
              <a:lnSpc>
                <a:spcPct val="80000"/>
              </a:lnSpc>
            </a:pPr>
            <a:r>
              <a:rPr lang="en-US" sz="1800" smtClean="0"/>
              <a:t>The ‘spine’ of the data center</a:t>
            </a:r>
          </a:p>
          <a:p>
            <a:pPr eaLnBrk="1" hangingPunct="1">
              <a:lnSpc>
                <a:spcPct val="80000"/>
              </a:lnSpc>
            </a:pPr>
            <a:r>
              <a:rPr lang="en-US" sz="1800" smtClean="0"/>
              <a:t>Dictate other components</a:t>
            </a:r>
          </a:p>
          <a:p>
            <a:pPr lvl="1" eaLnBrk="1" hangingPunct="1">
              <a:lnSpc>
                <a:spcPct val="80000"/>
              </a:lnSpc>
            </a:pPr>
            <a:r>
              <a:rPr lang="en-US" sz="1600" smtClean="0"/>
              <a:t>Wiring, cooling, power, etc</a:t>
            </a:r>
          </a:p>
          <a:p>
            <a:pPr lvl="1" eaLnBrk="1" hangingPunct="1">
              <a:lnSpc>
                <a:spcPct val="80000"/>
              </a:lnSpc>
            </a:pPr>
            <a:r>
              <a:rPr lang="en-US" sz="1600" smtClean="0"/>
              <a:t>Not inexpensive, up to $10,000 per rack with required products (power, cooling, networking, etc)</a:t>
            </a:r>
          </a:p>
          <a:p>
            <a:pPr eaLnBrk="1" hangingPunct="1">
              <a:lnSpc>
                <a:spcPct val="80000"/>
              </a:lnSpc>
            </a:pPr>
            <a:r>
              <a:rPr lang="en-US" sz="1800" smtClean="0"/>
              <a:t>Standard 19” wide, width of standard mountable equipment.  19” between posts.</a:t>
            </a:r>
          </a:p>
          <a:p>
            <a:pPr eaLnBrk="1" hangingPunct="1">
              <a:lnSpc>
                <a:spcPct val="80000"/>
              </a:lnSpc>
            </a:pPr>
            <a:r>
              <a:rPr lang="en-US" sz="1800" smtClean="0"/>
              <a:t>Some telecomm equipment is wider.  Special order </a:t>
            </a:r>
          </a:p>
          <a:p>
            <a:pPr eaLnBrk="1" hangingPunct="1">
              <a:lnSpc>
                <a:spcPct val="80000"/>
              </a:lnSpc>
            </a:pPr>
            <a:r>
              <a:rPr lang="en-US" sz="1800" smtClean="0"/>
              <a:t>May purchase racks wider and deeper than your needs as to leave room for networking, power, cooling, etc.</a:t>
            </a:r>
          </a:p>
          <a:p>
            <a:pPr eaLnBrk="1" hangingPunct="1">
              <a:lnSpc>
                <a:spcPct val="80000"/>
              </a:lnSpc>
            </a:pPr>
            <a:r>
              <a:rPr lang="en-US" sz="1800" smtClean="0"/>
              <a:t>2 or 4 posts</a:t>
            </a:r>
          </a:p>
          <a:p>
            <a:pPr lvl="1" eaLnBrk="1" hangingPunct="1">
              <a:lnSpc>
                <a:spcPct val="80000"/>
              </a:lnSpc>
            </a:pPr>
            <a:r>
              <a:rPr lang="en-US" sz="1600" smtClean="0"/>
              <a:t>4 is better but more expensive. </a:t>
            </a:r>
          </a:p>
          <a:p>
            <a:pPr eaLnBrk="1" hangingPunct="1">
              <a:lnSpc>
                <a:spcPct val="80000"/>
              </a:lnSpc>
            </a:pPr>
            <a:r>
              <a:rPr lang="en-US" sz="1800" smtClean="0"/>
              <a:t>Rack equipment in U’s or rack units,</a:t>
            </a:r>
          </a:p>
          <a:p>
            <a:pPr lvl="1" eaLnBrk="1" hangingPunct="1">
              <a:lnSpc>
                <a:spcPct val="80000"/>
              </a:lnSpc>
            </a:pPr>
            <a:r>
              <a:rPr lang="en-US" sz="1600" smtClean="0"/>
              <a:t>1.75 inches per “U”</a:t>
            </a:r>
          </a:p>
          <a:p>
            <a:pPr lvl="1" eaLnBrk="1" hangingPunct="1">
              <a:lnSpc>
                <a:spcPct val="80000"/>
              </a:lnSpc>
            </a:pPr>
            <a:r>
              <a:rPr lang="en-US" sz="1600" smtClean="0"/>
              <a:t>Can use square nuts or screws to mount equipment</a:t>
            </a:r>
          </a:p>
          <a:p>
            <a:pPr lvl="1" eaLnBrk="1" hangingPunct="1">
              <a:lnSpc>
                <a:spcPct val="80000"/>
              </a:lnSpc>
            </a:pPr>
            <a:endParaRPr lang="en-US" sz="1600" smtClean="0"/>
          </a:p>
          <a:p>
            <a:pPr lvl="1" eaLnBrk="1" hangingPunct="1">
              <a:lnSpc>
                <a:spcPct val="80000"/>
              </a:lnSpc>
              <a:buFontTx/>
              <a:buNone/>
            </a:pPr>
            <a:r>
              <a:rPr lang="en-US" sz="1600" smtClean="0"/>
              <a:t> </a:t>
            </a:r>
          </a:p>
          <a:p>
            <a:pPr lvl="1" eaLnBrk="1" hangingPunct="1">
              <a:lnSpc>
                <a:spcPct val="80000"/>
              </a:lnSpc>
            </a:pPr>
            <a:endParaRPr lang="en-US" sz="1600" smtClean="0"/>
          </a:p>
        </p:txBody>
      </p:sp>
      <p:pic>
        <p:nvPicPr>
          <p:cNvPr id="29700" name="Picture 6" descr="great-lakes-2-4-post-ra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524000"/>
            <a:ext cx="3467100"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8" descr="great-lake-e-se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114800"/>
            <a:ext cx="33909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2AE7472-2C03-42F5-AA0E-C8B6C2CA524B}"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2417858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Rack Cooling</a:t>
            </a:r>
          </a:p>
        </p:txBody>
      </p:sp>
      <p:sp>
        <p:nvSpPr>
          <p:cNvPr id="30723" name="Rectangle 3"/>
          <p:cNvSpPr>
            <a:spLocks noGrp="1" noChangeArrowheads="1"/>
          </p:cNvSpPr>
          <p:nvPr>
            <p:ph sz="quarter" idx="1"/>
          </p:nvPr>
        </p:nvSpPr>
        <p:spPr>
          <a:xfrm>
            <a:off x="457200" y="1600200"/>
            <a:ext cx="4800600" cy="4525963"/>
          </a:xfrm>
        </p:spPr>
        <p:txBody>
          <a:bodyPr/>
          <a:lstStyle/>
          <a:p>
            <a:pPr eaLnBrk="1" hangingPunct="1">
              <a:lnSpc>
                <a:spcPct val="80000"/>
              </a:lnSpc>
            </a:pPr>
            <a:r>
              <a:rPr lang="en-US" sz="2000" smtClean="0"/>
              <a:t>Racks are typically open at the bottom to allow cool air to flow in.</a:t>
            </a:r>
          </a:p>
          <a:p>
            <a:pPr eaLnBrk="1" hangingPunct="1">
              <a:lnSpc>
                <a:spcPct val="80000"/>
              </a:lnSpc>
            </a:pPr>
            <a:r>
              <a:rPr lang="en-US" sz="2000" smtClean="0"/>
              <a:t>Heat rises exits out the back</a:t>
            </a:r>
          </a:p>
          <a:p>
            <a:pPr eaLnBrk="1" hangingPunct="1">
              <a:lnSpc>
                <a:spcPct val="80000"/>
              </a:lnSpc>
            </a:pPr>
            <a:r>
              <a:rPr lang="en-US" sz="2000" smtClean="0"/>
              <a:t>Not a location to run wires.  Run cabling overhead with above-the-racks wire trays</a:t>
            </a:r>
          </a:p>
          <a:p>
            <a:pPr eaLnBrk="1" hangingPunct="1">
              <a:lnSpc>
                <a:spcPct val="80000"/>
              </a:lnSpc>
            </a:pPr>
            <a:r>
              <a:rPr lang="en-US" sz="2000" smtClean="0"/>
              <a:t>Keep doors and sides on if using raised floor, off it using standard air-conditioning</a:t>
            </a:r>
          </a:p>
          <a:p>
            <a:pPr eaLnBrk="1" hangingPunct="1">
              <a:lnSpc>
                <a:spcPct val="80000"/>
              </a:lnSpc>
            </a:pPr>
            <a:r>
              <a:rPr lang="en-US" sz="2000" smtClean="0"/>
              <a:t>Monitor temperature inside racks</a:t>
            </a:r>
          </a:p>
          <a:p>
            <a:pPr eaLnBrk="1" hangingPunct="1">
              <a:lnSpc>
                <a:spcPct val="80000"/>
              </a:lnSpc>
            </a:pPr>
            <a:r>
              <a:rPr lang="en-US" sz="2000" smtClean="0"/>
              <a:t>iSchool uses a device called “Weather Goose”</a:t>
            </a:r>
          </a:p>
        </p:txBody>
      </p:sp>
      <p:pic>
        <p:nvPicPr>
          <p:cNvPr id="30724" name="Picture 5" descr="4_Raised%20Floor%20for%20Data%20Center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43000"/>
            <a:ext cx="23622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7" descr="WeatherGoose II Climate 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105400"/>
            <a:ext cx="32004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Line 8"/>
          <p:cNvSpPr>
            <a:spLocks noChangeShapeType="1"/>
          </p:cNvSpPr>
          <p:nvPr/>
        </p:nvSpPr>
        <p:spPr bwMode="auto">
          <a:xfrm>
            <a:off x="1905000" y="4800600"/>
            <a:ext cx="457200" cy="4572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072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2971800"/>
            <a:ext cx="23622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800600"/>
            <a:ext cx="24050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0868325-F5E8-453E-B661-09314389D3D7}"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17</a:t>
            </a:fld>
            <a:endParaRPr lang="en-US" dirty="0"/>
          </a:p>
        </p:txBody>
      </p:sp>
    </p:spTree>
    <p:extLst>
      <p:ext uri="{BB962C8B-B14F-4D97-AF65-F5344CB8AC3E}">
        <p14:creationId xmlns:p14="http://schemas.microsoft.com/office/powerpoint/2010/main" val="373849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Racks Determine Cable Management</a:t>
            </a:r>
          </a:p>
        </p:txBody>
      </p:sp>
      <p:sp>
        <p:nvSpPr>
          <p:cNvPr id="31747" name="Rectangle 3"/>
          <p:cNvSpPr>
            <a:spLocks noGrp="1" noChangeArrowheads="1"/>
          </p:cNvSpPr>
          <p:nvPr>
            <p:ph sz="quarter" idx="1"/>
          </p:nvPr>
        </p:nvSpPr>
        <p:spPr>
          <a:xfrm>
            <a:off x="457200" y="1600200"/>
            <a:ext cx="4953000" cy="5257800"/>
          </a:xfrm>
        </p:spPr>
        <p:txBody>
          <a:bodyPr/>
          <a:lstStyle/>
          <a:p>
            <a:pPr eaLnBrk="1" hangingPunct="1">
              <a:lnSpc>
                <a:spcPct val="90000"/>
              </a:lnSpc>
            </a:pPr>
            <a:r>
              <a:rPr lang="en-US" sz="2400" smtClean="0"/>
              <a:t>A good cabling job is a pleasure to work with. </a:t>
            </a:r>
          </a:p>
          <a:p>
            <a:pPr eaLnBrk="1" hangingPunct="1">
              <a:lnSpc>
                <a:spcPct val="90000"/>
              </a:lnSpc>
            </a:pPr>
            <a:r>
              <a:rPr lang="en-US" sz="2400" smtClean="0"/>
              <a:t>Don’t ‘build-your-own’ cables. Purchase cat6 (category 6) cables.</a:t>
            </a:r>
          </a:p>
          <a:p>
            <a:pPr eaLnBrk="1" hangingPunct="1">
              <a:lnSpc>
                <a:spcPct val="90000"/>
              </a:lnSpc>
            </a:pPr>
            <a:r>
              <a:rPr lang="en-US" sz="2400" smtClean="0"/>
              <a:t>Purchase special cable management products.</a:t>
            </a:r>
          </a:p>
          <a:p>
            <a:pPr eaLnBrk="1" hangingPunct="1">
              <a:lnSpc>
                <a:spcPct val="90000"/>
              </a:lnSpc>
            </a:pPr>
            <a:r>
              <a:rPr lang="en-US" sz="2400" smtClean="0"/>
              <a:t>Easily identify which cable connects to what.</a:t>
            </a:r>
          </a:p>
          <a:p>
            <a:pPr eaLnBrk="1" hangingPunct="1">
              <a:lnSpc>
                <a:spcPct val="90000"/>
              </a:lnSpc>
            </a:pPr>
            <a:r>
              <a:rPr lang="en-US" sz="2400" smtClean="0"/>
              <a:t>Color code or label your cables</a:t>
            </a:r>
          </a:p>
          <a:p>
            <a:pPr eaLnBrk="1" hangingPunct="1">
              <a:lnSpc>
                <a:spcPct val="90000"/>
              </a:lnSpc>
            </a:pPr>
            <a:r>
              <a:rPr lang="en-US" sz="2400" smtClean="0"/>
              <a:t>Separate power from network cables.  Power down one side, network cables down the other</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371600"/>
            <a:ext cx="3352800" cy="250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6" descr="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962400"/>
            <a:ext cx="33718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643C908-485E-486A-81EF-242BEF20B2E6}"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18</a:t>
            </a:fld>
            <a:endParaRPr lang="en-US" dirty="0"/>
          </a:p>
        </p:txBody>
      </p:sp>
    </p:spTree>
    <p:extLst>
      <p:ext uri="{BB962C8B-B14F-4D97-AF65-F5344CB8AC3E}">
        <p14:creationId xmlns:p14="http://schemas.microsoft.com/office/powerpoint/2010/main" val="1556523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Cable Management Images</a:t>
            </a:r>
          </a:p>
        </p:txBody>
      </p:sp>
      <p:pic>
        <p:nvPicPr>
          <p:cNvPr id="32771" name="Picture 5" descr="Cropped-Cabi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447800"/>
            <a:ext cx="28384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587851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971800"/>
            <a:ext cx="5819775"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1BD38E53-6D5A-4FA6-A113-19DDCD074FF7}"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19</a:t>
            </a:fld>
            <a:endParaRPr lang="en-US" dirty="0"/>
          </a:p>
        </p:txBody>
      </p:sp>
    </p:spTree>
    <p:extLst>
      <p:ext uri="{BB962C8B-B14F-4D97-AF65-F5344CB8AC3E}">
        <p14:creationId xmlns:p14="http://schemas.microsoft.com/office/powerpoint/2010/main" val="2844983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533400"/>
            <a:ext cx="8229600" cy="914400"/>
          </a:xfrm>
        </p:spPr>
        <p:txBody>
          <a:bodyPr/>
          <a:lstStyle/>
          <a:p>
            <a:pPr eaLnBrk="1" hangingPunct="1"/>
            <a:r>
              <a:rPr lang="en-US" dirty="0" smtClean="0"/>
              <a:t>Data Centers</a:t>
            </a:r>
          </a:p>
        </p:txBody>
      </p:sp>
      <p:sp>
        <p:nvSpPr>
          <p:cNvPr id="14339" name="Rectangle 3"/>
          <p:cNvSpPr>
            <a:spLocks noGrp="1" noChangeArrowheads="1"/>
          </p:cNvSpPr>
          <p:nvPr>
            <p:ph sz="quarter" idx="1"/>
          </p:nvPr>
        </p:nvSpPr>
        <p:spPr>
          <a:xfrm>
            <a:off x="457200" y="1521823"/>
            <a:ext cx="8229600" cy="4114800"/>
          </a:xfrm>
        </p:spPr>
        <p:txBody>
          <a:bodyPr/>
          <a:lstStyle/>
          <a:p>
            <a:pPr eaLnBrk="1" hangingPunct="1"/>
            <a:r>
              <a:rPr lang="en-US" dirty="0" smtClean="0"/>
              <a:t>What is a datacenter?	</a:t>
            </a:r>
          </a:p>
          <a:p>
            <a:pPr lvl="1" eaLnBrk="1" hangingPunct="1"/>
            <a:r>
              <a:rPr lang="en-US" dirty="0" smtClean="0"/>
              <a:t>Page 129, “ a data center is a place where you keep machines that are a shared resource”</a:t>
            </a:r>
          </a:p>
          <a:p>
            <a:pPr lvl="1" eaLnBrk="1" hangingPunct="1"/>
            <a:r>
              <a:rPr lang="en-US" dirty="0" smtClean="0"/>
              <a:t>A.K.A</a:t>
            </a:r>
          </a:p>
          <a:p>
            <a:pPr lvl="2" eaLnBrk="1" hangingPunct="1"/>
            <a:r>
              <a:rPr lang="en-US" dirty="0" smtClean="0"/>
              <a:t>Server room</a:t>
            </a:r>
          </a:p>
          <a:p>
            <a:pPr lvl="2" eaLnBrk="1" hangingPunct="1"/>
            <a:r>
              <a:rPr lang="en-US" dirty="0" smtClean="0"/>
              <a:t>Machine room</a:t>
            </a:r>
          </a:p>
          <a:p>
            <a:pPr lvl="2" eaLnBrk="1" hangingPunct="1"/>
            <a:r>
              <a:rPr lang="en-US" dirty="0" smtClean="0"/>
              <a:t>Server closet (hopefully not literally a “closet”)</a:t>
            </a:r>
          </a:p>
        </p:txBody>
      </p:sp>
      <p:sp>
        <p:nvSpPr>
          <p:cNvPr id="2" name="Date Placeholder 1"/>
          <p:cNvSpPr>
            <a:spLocks noGrp="1"/>
          </p:cNvSpPr>
          <p:nvPr>
            <p:ph type="dt" sz="half" idx="10"/>
          </p:nvPr>
        </p:nvSpPr>
        <p:spPr/>
        <p:txBody>
          <a:bodyPr/>
          <a:lstStyle/>
          <a:p>
            <a:fld id="{F90A076D-3E64-42E8-9256-2B1A9940C72D}"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985465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Come up with cabling Guidelines</a:t>
            </a:r>
          </a:p>
        </p:txBody>
      </p:sp>
      <p:sp>
        <p:nvSpPr>
          <p:cNvPr id="33795" name="Content Placeholder 1"/>
          <p:cNvSpPr>
            <a:spLocks noGrp="1"/>
          </p:cNvSpPr>
          <p:nvPr>
            <p:ph sz="quarter" idx="1"/>
          </p:nvPr>
        </p:nvSpPr>
        <p:spPr>
          <a:xfrm>
            <a:off x="457200" y="1219200"/>
            <a:ext cx="8229600" cy="4937125"/>
          </a:xfrm>
        </p:spPr>
        <p:txBody>
          <a:bodyPr/>
          <a:lstStyle/>
          <a:p>
            <a:pPr eaLnBrk="1" hangingPunct="1"/>
            <a:r>
              <a:rPr lang="en-US" smtClean="0"/>
              <a:t>Blue / Green – production network</a:t>
            </a:r>
          </a:p>
          <a:p>
            <a:pPr eaLnBrk="1" hangingPunct="1"/>
            <a:r>
              <a:rPr lang="en-US" smtClean="0"/>
              <a:t>Red / Orange – storage network (iSCSI)</a:t>
            </a:r>
          </a:p>
          <a:p>
            <a:pPr eaLnBrk="1" hangingPunct="1"/>
            <a:r>
              <a:rPr lang="en-US" smtClean="0"/>
              <a:t>Yellow – KVM</a:t>
            </a:r>
          </a:p>
          <a:p>
            <a:pPr eaLnBrk="1" hangingPunct="1"/>
            <a:r>
              <a:rPr lang="en-US" smtClean="0"/>
              <a:t>White – Private NAT</a:t>
            </a:r>
          </a:p>
        </p:txBody>
      </p:sp>
      <p:sp>
        <p:nvSpPr>
          <p:cNvPr id="2" name="Date Placeholder 1"/>
          <p:cNvSpPr>
            <a:spLocks noGrp="1"/>
          </p:cNvSpPr>
          <p:nvPr>
            <p:ph type="dt" sz="half" idx="10"/>
          </p:nvPr>
        </p:nvSpPr>
        <p:spPr/>
        <p:txBody>
          <a:bodyPr/>
          <a:lstStyle/>
          <a:p>
            <a:fld id="{36F341DF-E21D-4130-9BC8-00CD50919F04}"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1194952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533400"/>
            <a:ext cx="8229600" cy="838200"/>
          </a:xfrm>
        </p:spPr>
        <p:txBody>
          <a:bodyPr>
            <a:normAutofit fontScale="90000"/>
          </a:bodyPr>
          <a:lstStyle/>
          <a:p>
            <a:pPr eaLnBrk="1" hangingPunct="1"/>
            <a:r>
              <a:rPr lang="en-US" dirty="0" smtClean="0"/>
              <a:t>And why do we need cabling guidelines?</a:t>
            </a:r>
          </a:p>
        </p:txBody>
      </p:sp>
      <p:sp>
        <p:nvSpPr>
          <p:cNvPr id="3" name="Content Placeholder 2"/>
          <p:cNvSpPr>
            <a:spLocks noGrp="1"/>
          </p:cNvSpPr>
          <p:nvPr>
            <p:ph sz="quarter" idx="1"/>
          </p:nvPr>
        </p:nvSpPr>
        <p:spPr>
          <a:xfrm>
            <a:off x="304800" y="1160463"/>
            <a:ext cx="8229600" cy="5316537"/>
          </a:xfrm>
        </p:spPr>
        <p:txBody>
          <a:bodyPr/>
          <a:lstStyle/>
          <a:p>
            <a:pPr marL="0" indent="0" eaLnBrk="1" hangingPunct="1">
              <a:buNone/>
              <a:defRPr/>
            </a:pPr>
            <a:r>
              <a:rPr lang="en-US" dirty="0" smtClean="0"/>
              <a:t/>
            </a:r>
            <a:br>
              <a:rPr lang="en-US" dirty="0" smtClean="0"/>
            </a:b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marL="0" indent="0" eaLnBrk="1" hangingPunct="1">
              <a:buFont typeface="Wingdings 3" pitchFamily="18" charset="2"/>
              <a:buNone/>
              <a:defRPr/>
            </a:pPr>
            <a:endParaRPr lang="en-US" dirty="0" smtClean="0"/>
          </a:p>
          <a:p>
            <a:pPr marL="0" indent="0" eaLnBrk="1" hangingPunct="1">
              <a:buFont typeface="Wingdings 3" pitchFamily="18" charset="2"/>
              <a:buNone/>
              <a:defRPr/>
            </a:pPr>
            <a:r>
              <a:rPr lang="en-US" dirty="0" smtClean="0"/>
              <a:t>Bob, can you connect the email server to the new storage device, it’s the yellow wire.</a:t>
            </a:r>
            <a:endParaRPr lang="en-US" dirty="0"/>
          </a:p>
        </p:txBody>
      </p:sp>
      <p:pic>
        <p:nvPicPr>
          <p:cNvPr id="34820" name="Picture 2" descr="C:\Users\Tim\Downloads\Wiring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303" y="1371600"/>
            <a:ext cx="6884988"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147B1725-2E57-4FDD-A216-A8301AAD92D8}" type="datetime1">
              <a:rPr lang="en-US" smtClean="0"/>
              <a:t>3/16/2014</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21</a:t>
            </a:fld>
            <a:endParaRPr lang="en-US" dirty="0"/>
          </a:p>
        </p:txBody>
      </p:sp>
    </p:spTree>
    <p:extLst>
      <p:ext uri="{BB962C8B-B14F-4D97-AF65-F5344CB8AC3E}">
        <p14:creationId xmlns:p14="http://schemas.microsoft.com/office/powerpoint/2010/main" val="4171199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3400"/>
            <a:ext cx="8229600" cy="838200"/>
          </a:xfrm>
        </p:spPr>
        <p:txBody>
          <a:bodyPr/>
          <a:lstStyle/>
          <a:p>
            <a:pPr eaLnBrk="1" hangingPunct="1"/>
            <a:r>
              <a:rPr lang="en-US" dirty="0" smtClean="0"/>
              <a:t>Communications</a:t>
            </a:r>
          </a:p>
        </p:txBody>
      </p:sp>
      <p:sp>
        <p:nvSpPr>
          <p:cNvPr id="35843" name="Rectangle 3"/>
          <p:cNvSpPr>
            <a:spLocks noGrp="1" noChangeArrowheads="1"/>
          </p:cNvSpPr>
          <p:nvPr>
            <p:ph sz="quarter" idx="1"/>
          </p:nvPr>
        </p:nvSpPr>
        <p:spPr>
          <a:xfrm>
            <a:off x="457200" y="1371600"/>
            <a:ext cx="8229600" cy="4784725"/>
          </a:xfrm>
        </p:spPr>
        <p:txBody>
          <a:bodyPr/>
          <a:lstStyle/>
          <a:p>
            <a:pPr eaLnBrk="1" hangingPunct="1">
              <a:lnSpc>
                <a:spcPct val="90000"/>
              </a:lnSpc>
            </a:pPr>
            <a:r>
              <a:rPr lang="en-US" dirty="0" smtClean="0"/>
              <a:t>Put a telephone in your server room incase you need to call someone in for assistance or be speaking with a vendor while standing in front of the server.</a:t>
            </a:r>
          </a:p>
          <a:p>
            <a:pPr eaLnBrk="1" hangingPunct="1">
              <a:lnSpc>
                <a:spcPct val="90000"/>
              </a:lnSpc>
            </a:pPr>
            <a:r>
              <a:rPr lang="en-US" dirty="0" smtClean="0"/>
              <a:t>“Bridge” the telephone line into a infrequently used circuit to save money.</a:t>
            </a:r>
          </a:p>
          <a:p>
            <a:pPr eaLnBrk="1" hangingPunct="1">
              <a:lnSpc>
                <a:spcPct val="90000"/>
              </a:lnSpc>
            </a:pPr>
            <a:r>
              <a:rPr lang="en-US" dirty="0" smtClean="0"/>
              <a:t>Don’t rely on cell phones.  Can be difficult to hear plus more interference in server room.</a:t>
            </a:r>
          </a:p>
        </p:txBody>
      </p:sp>
      <p:sp>
        <p:nvSpPr>
          <p:cNvPr id="2" name="Date Placeholder 1"/>
          <p:cNvSpPr>
            <a:spLocks noGrp="1"/>
          </p:cNvSpPr>
          <p:nvPr>
            <p:ph type="dt" sz="half" idx="10"/>
          </p:nvPr>
        </p:nvSpPr>
        <p:spPr/>
        <p:txBody>
          <a:bodyPr/>
          <a:lstStyle/>
          <a:p>
            <a:fld id="{36F3A157-9DDE-4BE4-8FE2-6D767273949C}"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370632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Console Access - KVM</a:t>
            </a:r>
          </a:p>
        </p:txBody>
      </p:sp>
      <p:sp>
        <p:nvSpPr>
          <p:cNvPr id="36867" name="Rectangle 3"/>
          <p:cNvSpPr>
            <a:spLocks noGrp="1" noChangeArrowheads="1"/>
          </p:cNvSpPr>
          <p:nvPr>
            <p:ph sz="quarter" idx="1"/>
          </p:nvPr>
        </p:nvSpPr>
        <p:spPr>
          <a:xfrm>
            <a:off x="457200" y="1600200"/>
            <a:ext cx="5257800" cy="4525963"/>
          </a:xfrm>
        </p:spPr>
        <p:txBody>
          <a:bodyPr/>
          <a:lstStyle/>
          <a:p>
            <a:pPr eaLnBrk="1" hangingPunct="1">
              <a:lnSpc>
                <a:spcPct val="90000"/>
              </a:lnSpc>
            </a:pPr>
            <a:r>
              <a:rPr lang="en-US" sz="2400" smtClean="0"/>
              <a:t>Discussed already</a:t>
            </a:r>
          </a:p>
          <a:p>
            <a:pPr eaLnBrk="1" hangingPunct="1">
              <a:lnSpc>
                <a:spcPct val="90000"/>
              </a:lnSpc>
            </a:pPr>
            <a:r>
              <a:rPr lang="en-US" sz="2400" smtClean="0"/>
              <a:t>In-band vs. out-of-band management</a:t>
            </a:r>
          </a:p>
          <a:p>
            <a:pPr eaLnBrk="1" hangingPunct="1">
              <a:lnSpc>
                <a:spcPct val="90000"/>
              </a:lnSpc>
            </a:pPr>
            <a:r>
              <a:rPr lang="en-US" sz="2400" smtClean="0"/>
              <a:t>KVM usage</a:t>
            </a:r>
          </a:p>
          <a:p>
            <a:pPr eaLnBrk="1" hangingPunct="1">
              <a:lnSpc>
                <a:spcPct val="90000"/>
              </a:lnSpc>
            </a:pPr>
            <a:r>
              <a:rPr lang="en-US" sz="2400" smtClean="0"/>
              <a:t>If no KVM or out-of-band management, consider using a ‘crash cart’ or setup cart.</a:t>
            </a:r>
          </a:p>
          <a:p>
            <a:pPr lvl="1" eaLnBrk="1" hangingPunct="1">
              <a:lnSpc>
                <a:spcPct val="90000"/>
              </a:lnSpc>
            </a:pPr>
            <a:r>
              <a:rPr lang="en-US" sz="2000" smtClean="0"/>
              <a:t>Basically a vertical cart with a keyboard, mouse, and monitor used when 1</a:t>
            </a:r>
            <a:r>
              <a:rPr lang="en-US" sz="2000" baseline="30000" smtClean="0"/>
              <a:t>st</a:t>
            </a:r>
            <a:r>
              <a:rPr lang="en-US" sz="2000" smtClean="0"/>
              <a:t> setting up servers or if they crash so bad you can’t use other management techniques</a:t>
            </a: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371600"/>
            <a:ext cx="25415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4596D50-8BF1-4BDD-A91E-6A885C34B872}"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23</a:t>
            </a:fld>
            <a:endParaRPr lang="en-US" dirty="0"/>
          </a:p>
        </p:txBody>
      </p:sp>
    </p:spTree>
    <p:extLst>
      <p:ext uri="{BB962C8B-B14F-4D97-AF65-F5344CB8AC3E}">
        <p14:creationId xmlns:p14="http://schemas.microsoft.com/office/powerpoint/2010/main" val="1801403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Workbench, Tools, Parts</a:t>
            </a:r>
          </a:p>
        </p:txBody>
      </p:sp>
      <p:sp>
        <p:nvSpPr>
          <p:cNvPr id="37891" name="Rectangle 3"/>
          <p:cNvSpPr>
            <a:spLocks noGrp="1" noChangeArrowheads="1"/>
          </p:cNvSpPr>
          <p:nvPr>
            <p:ph sz="quarter" idx="1"/>
          </p:nvPr>
        </p:nvSpPr>
        <p:spPr>
          <a:xfrm>
            <a:off x="457200" y="1600200"/>
            <a:ext cx="4343400" cy="4525963"/>
          </a:xfrm>
        </p:spPr>
        <p:txBody>
          <a:bodyPr/>
          <a:lstStyle/>
          <a:p>
            <a:pPr eaLnBrk="1" hangingPunct="1">
              <a:lnSpc>
                <a:spcPct val="90000"/>
              </a:lnSpc>
            </a:pPr>
            <a:r>
              <a:rPr lang="en-US" sz="2800" smtClean="0"/>
              <a:t>Have a place where your staff can test out or ‘burn in’ a server before putting it into production.</a:t>
            </a:r>
          </a:p>
          <a:p>
            <a:pPr eaLnBrk="1" hangingPunct="1">
              <a:lnSpc>
                <a:spcPct val="90000"/>
              </a:lnSpc>
            </a:pPr>
            <a:r>
              <a:rPr lang="en-US" sz="2800" smtClean="0"/>
              <a:t>Place to troubleshoot failed servers</a:t>
            </a:r>
          </a:p>
          <a:p>
            <a:pPr eaLnBrk="1" hangingPunct="1">
              <a:lnSpc>
                <a:spcPct val="90000"/>
              </a:lnSpc>
            </a:pPr>
            <a:r>
              <a:rPr lang="en-US" sz="2800" smtClean="0"/>
              <a:t>Have extra patch cables, nuts, bolts, “spare parts” on hand.</a:t>
            </a:r>
          </a:p>
          <a:p>
            <a:pPr eaLnBrk="1" hangingPunct="1">
              <a:lnSpc>
                <a:spcPct val="90000"/>
              </a:lnSpc>
            </a:pPr>
            <a:endParaRPr lang="en-US" sz="2800" smtClean="0"/>
          </a:p>
        </p:txBody>
      </p:sp>
      <p:pic>
        <p:nvPicPr>
          <p:cNvPr id="37892" name="Picture 7" descr="computer%20tech%20ben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447800"/>
            <a:ext cx="4038600"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9" descr="hp-like_cable_bins_by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267200"/>
            <a:ext cx="31242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C855F987-6CC9-4545-AF8C-57162DCC3C36}"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24</a:t>
            </a:fld>
            <a:endParaRPr lang="en-US" dirty="0"/>
          </a:p>
        </p:txBody>
      </p:sp>
    </p:spTree>
    <p:extLst>
      <p:ext uri="{BB962C8B-B14F-4D97-AF65-F5344CB8AC3E}">
        <p14:creationId xmlns:p14="http://schemas.microsoft.com/office/powerpoint/2010/main" val="3904310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533400"/>
            <a:ext cx="8229600" cy="838200"/>
          </a:xfrm>
        </p:spPr>
        <p:txBody>
          <a:bodyPr/>
          <a:lstStyle/>
          <a:p>
            <a:pPr eaLnBrk="1" hangingPunct="1"/>
            <a:r>
              <a:rPr lang="en-US" smtClean="0"/>
              <a:t>Alternative data centers</a:t>
            </a:r>
          </a:p>
        </p:txBody>
      </p:sp>
      <p:sp>
        <p:nvSpPr>
          <p:cNvPr id="38915" name="Rectangle 3"/>
          <p:cNvSpPr>
            <a:spLocks noGrp="1" noChangeArrowheads="1"/>
          </p:cNvSpPr>
          <p:nvPr>
            <p:ph sz="quarter" idx="1"/>
          </p:nvPr>
        </p:nvSpPr>
        <p:spPr>
          <a:xfrm>
            <a:off x="457200" y="1600200"/>
            <a:ext cx="4343400" cy="4525963"/>
          </a:xfrm>
        </p:spPr>
        <p:txBody>
          <a:bodyPr/>
          <a:lstStyle/>
          <a:p>
            <a:pPr eaLnBrk="1" hangingPunct="1">
              <a:lnSpc>
                <a:spcPct val="90000"/>
              </a:lnSpc>
            </a:pPr>
            <a:r>
              <a:rPr lang="en-US" sz="2800" smtClean="0"/>
              <a:t>Sometimes you have to think “outside the box”…or in these cases, in a different box!</a:t>
            </a:r>
          </a:p>
          <a:p>
            <a:pPr eaLnBrk="1" hangingPunct="1">
              <a:lnSpc>
                <a:spcPct val="90000"/>
              </a:lnSpc>
            </a:pPr>
            <a:endParaRPr lang="en-US" sz="2800" smtClean="0"/>
          </a:p>
        </p:txBody>
      </p:sp>
      <p:pic>
        <p:nvPicPr>
          <p:cNvPr id="38916" name="Picture 2" descr="C:\Users\Tim\Downloads\0_61_sun_project_black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25" y="1371600"/>
            <a:ext cx="350043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descr="C:\Users\Tim\Downloads\news_251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25" y="4114800"/>
            <a:ext cx="3500438"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2DBA140-6A57-4AC8-8AAF-DB1427218597}"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25</a:t>
            </a:fld>
            <a:endParaRPr lang="en-US" dirty="0"/>
          </a:p>
        </p:txBody>
      </p:sp>
    </p:spTree>
    <p:extLst>
      <p:ext uri="{BB962C8B-B14F-4D97-AF65-F5344CB8AC3E}">
        <p14:creationId xmlns:p14="http://schemas.microsoft.com/office/powerpoint/2010/main" val="3756967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533400"/>
            <a:ext cx="8229600" cy="685800"/>
          </a:xfrm>
        </p:spPr>
        <p:txBody>
          <a:bodyPr>
            <a:normAutofit fontScale="90000"/>
          </a:bodyPr>
          <a:lstStyle/>
          <a:p>
            <a:pPr eaLnBrk="1" hangingPunct="1"/>
            <a:r>
              <a:rPr lang="en-US" dirty="0" smtClean="0"/>
              <a:t>Summary</a:t>
            </a:r>
          </a:p>
        </p:txBody>
      </p:sp>
      <p:sp>
        <p:nvSpPr>
          <p:cNvPr id="39939" name="Rectangle 3"/>
          <p:cNvSpPr>
            <a:spLocks noGrp="1" noChangeArrowheads="1"/>
          </p:cNvSpPr>
          <p:nvPr>
            <p:ph sz="quarter" idx="1"/>
          </p:nvPr>
        </p:nvSpPr>
        <p:spPr>
          <a:xfrm>
            <a:off x="457200" y="1371600"/>
            <a:ext cx="8229600" cy="4784725"/>
          </a:xfrm>
        </p:spPr>
        <p:txBody>
          <a:bodyPr/>
          <a:lstStyle/>
          <a:p>
            <a:pPr eaLnBrk="1" hangingPunct="1"/>
            <a:r>
              <a:rPr lang="en-US" dirty="0" smtClean="0"/>
              <a:t>Data center is much more than a standard room or closet.</a:t>
            </a:r>
          </a:p>
          <a:p>
            <a:pPr eaLnBrk="1" hangingPunct="1"/>
            <a:r>
              <a:rPr lang="en-US" dirty="0" smtClean="0"/>
              <a:t>Many things make a server room unique.</a:t>
            </a:r>
          </a:p>
          <a:p>
            <a:pPr eaLnBrk="1" hangingPunct="1"/>
            <a:r>
              <a:rPr lang="en-US" dirty="0" smtClean="0"/>
              <a:t>$100 / $400 or more per square foot to create a server room.</a:t>
            </a:r>
          </a:p>
          <a:p>
            <a:pPr eaLnBrk="1" hangingPunct="1"/>
            <a:r>
              <a:rPr lang="en-US" dirty="0" smtClean="0"/>
              <a:t>Look for alternatives, outsource</a:t>
            </a:r>
          </a:p>
          <a:p>
            <a:pPr eaLnBrk="1" hangingPunct="1"/>
            <a:r>
              <a:rPr lang="en-US" dirty="0" smtClean="0"/>
              <a:t>If you are going to build it, do it right the first time.</a:t>
            </a:r>
          </a:p>
          <a:p>
            <a:pPr eaLnBrk="1" hangingPunct="1"/>
            <a:endParaRPr lang="en-US" dirty="0" smtClean="0"/>
          </a:p>
        </p:txBody>
      </p:sp>
      <p:sp>
        <p:nvSpPr>
          <p:cNvPr id="2" name="Date Placeholder 1"/>
          <p:cNvSpPr>
            <a:spLocks noGrp="1"/>
          </p:cNvSpPr>
          <p:nvPr>
            <p:ph type="dt" sz="half" idx="10"/>
          </p:nvPr>
        </p:nvSpPr>
        <p:spPr/>
        <p:txBody>
          <a:bodyPr/>
          <a:lstStyle/>
          <a:p>
            <a:fld id="{B06FC927-19E7-46F6-AAF2-D6E1538DFC29}"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26</a:t>
            </a:fld>
            <a:endParaRPr lang="en-US" dirty="0"/>
          </a:p>
        </p:txBody>
      </p:sp>
    </p:spTree>
    <p:extLst>
      <p:ext uri="{BB962C8B-B14F-4D97-AF65-F5344CB8AC3E}">
        <p14:creationId xmlns:p14="http://schemas.microsoft.com/office/powerpoint/2010/main" val="2501796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p:txBody>
          <a:bodyPr/>
          <a:lstStyle/>
          <a:p>
            <a:pPr eaLnBrk="1" hangingPunct="1"/>
            <a:r>
              <a:rPr lang="en-US" smtClean="0"/>
              <a:t>Questions?</a:t>
            </a:r>
          </a:p>
        </p:txBody>
      </p:sp>
      <p:sp>
        <p:nvSpPr>
          <p:cNvPr id="5" name="Text Placeholder 4"/>
          <p:cNvSpPr>
            <a:spLocks noGrp="1"/>
          </p:cNvSpPr>
          <p:nvPr>
            <p:ph type="body" idx="1"/>
          </p:nvPr>
        </p:nvSpPr>
        <p:spPr/>
        <p:txBody>
          <a:bodyPr/>
          <a:lstStyle/>
          <a:p>
            <a:pPr eaLnBrk="1" hangingPunct="1">
              <a:defRPr/>
            </a:pPr>
            <a:r>
              <a:rPr lang="en-US" dirty="0"/>
              <a:t>“There are 10 kinds of people in the world, </a:t>
            </a:r>
            <a:r>
              <a:rPr lang="en-US" dirty="0" smtClean="0"/>
              <a:t/>
            </a:r>
            <a:br>
              <a:rPr lang="en-US" dirty="0" smtClean="0"/>
            </a:br>
            <a:r>
              <a:rPr lang="en-US" dirty="0" smtClean="0"/>
              <a:t>those </a:t>
            </a:r>
            <a:r>
              <a:rPr lang="en-US" dirty="0"/>
              <a:t>that understand binary and those that don’t”</a:t>
            </a:r>
          </a:p>
          <a:p>
            <a:pPr eaLnBrk="1" hangingPunct="1">
              <a:defRPr/>
            </a:pPr>
            <a:endParaRPr lang="en-US" dirty="0"/>
          </a:p>
        </p:txBody>
      </p:sp>
      <p:sp>
        <p:nvSpPr>
          <p:cNvPr id="2" name="Date Placeholder 1"/>
          <p:cNvSpPr>
            <a:spLocks noGrp="1"/>
          </p:cNvSpPr>
          <p:nvPr>
            <p:ph type="dt" sz="half" idx="10"/>
          </p:nvPr>
        </p:nvSpPr>
        <p:spPr/>
        <p:txBody>
          <a:bodyPr/>
          <a:lstStyle/>
          <a:p>
            <a:fld id="{64881200-7557-4B3A-9B03-6E34A7B70448}" type="datetime1">
              <a:rPr lang="en-US" smtClean="0"/>
              <a:t>3/16/2014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27</a:t>
            </a:fld>
            <a:endParaRPr lang="en-US"/>
          </a:p>
        </p:txBody>
      </p:sp>
    </p:spTree>
    <p:extLst>
      <p:ext uri="{BB962C8B-B14F-4D97-AF65-F5344CB8AC3E}">
        <p14:creationId xmlns:p14="http://schemas.microsoft.com/office/powerpoint/2010/main" val="2721117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Data Centers - Options</a:t>
            </a:r>
          </a:p>
        </p:txBody>
      </p:sp>
      <p:sp>
        <p:nvSpPr>
          <p:cNvPr id="15363" name="Text Placeholder 1"/>
          <p:cNvSpPr>
            <a:spLocks noGrp="1"/>
          </p:cNvSpPr>
          <p:nvPr>
            <p:ph type="body" idx="1"/>
          </p:nvPr>
        </p:nvSpPr>
        <p:spPr/>
        <p:txBody>
          <a:bodyPr/>
          <a:lstStyle/>
          <a:p>
            <a:pPr eaLnBrk="1" hangingPunct="1"/>
            <a:r>
              <a:rPr lang="en-US" smtClean="0"/>
              <a:t>Build</a:t>
            </a:r>
          </a:p>
        </p:txBody>
      </p:sp>
      <p:sp>
        <p:nvSpPr>
          <p:cNvPr id="15364" name="Text Placeholder 2"/>
          <p:cNvSpPr>
            <a:spLocks noGrp="1"/>
          </p:cNvSpPr>
          <p:nvPr>
            <p:ph type="body" sz="half" idx="3"/>
          </p:nvPr>
        </p:nvSpPr>
        <p:spPr/>
        <p:txBody>
          <a:bodyPr/>
          <a:lstStyle/>
          <a:p>
            <a:pPr eaLnBrk="1" hangingPunct="1"/>
            <a:r>
              <a:rPr lang="en-US" smtClean="0"/>
              <a:t>Rent</a:t>
            </a:r>
          </a:p>
        </p:txBody>
      </p:sp>
      <p:sp>
        <p:nvSpPr>
          <p:cNvPr id="15365" name="Rectangle 3"/>
          <p:cNvSpPr>
            <a:spLocks noGrp="1" noChangeArrowheads="1"/>
          </p:cNvSpPr>
          <p:nvPr>
            <p:ph sz="quarter" idx="2"/>
          </p:nvPr>
        </p:nvSpPr>
        <p:spPr/>
        <p:txBody>
          <a:bodyPr/>
          <a:lstStyle/>
          <a:p>
            <a:pPr eaLnBrk="1" hangingPunct="1"/>
            <a:r>
              <a:rPr lang="en-US" sz="2800" smtClean="0"/>
              <a:t>$100 - $400 per square foot to build</a:t>
            </a:r>
            <a:r>
              <a:rPr lang="en-US" sz="2400" smtClean="0"/>
              <a:t> </a:t>
            </a:r>
          </a:p>
          <a:p>
            <a:pPr lvl="1" eaLnBrk="1" hangingPunct="1"/>
            <a:endParaRPr lang="en-US" sz="2400" smtClean="0"/>
          </a:p>
        </p:txBody>
      </p:sp>
      <p:sp>
        <p:nvSpPr>
          <p:cNvPr id="15366" name="Content Placeholder 5"/>
          <p:cNvSpPr>
            <a:spLocks noGrp="1"/>
          </p:cNvSpPr>
          <p:nvPr>
            <p:ph sz="quarter" idx="4"/>
          </p:nvPr>
        </p:nvSpPr>
        <p:spPr/>
        <p:txBody>
          <a:bodyPr/>
          <a:lstStyle/>
          <a:p>
            <a:pPr lvl="1" eaLnBrk="1" hangingPunct="1"/>
            <a:r>
              <a:rPr lang="en-US" sz="2400" smtClean="0"/>
              <a:t>This is known as a “co-location Facility”</a:t>
            </a:r>
          </a:p>
          <a:p>
            <a:pPr lvl="1" eaLnBrk="1" hangingPunct="1"/>
            <a:r>
              <a:rPr lang="en-US" sz="2400" smtClean="0"/>
              <a:t>IaaS</a:t>
            </a:r>
          </a:p>
          <a:p>
            <a:pPr lvl="1" eaLnBrk="1" hangingPunct="1"/>
            <a:r>
              <a:rPr lang="en-US" sz="2400" smtClean="0"/>
              <a:t>Paas</a:t>
            </a:r>
          </a:p>
        </p:txBody>
      </p:sp>
      <p:sp>
        <p:nvSpPr>
          <p:cNvPr id="7" name="TextBox 6"/>
          <p:cNvSpPr txBox="1"/>
          <p:nvPr/>
        </p:nvSpPr>
        <p:spPr>
          <a:xfrm>
            <a:off x="1371600" y="4419600"/>
            <a:ext cx="6172200" cy="1477963"/>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defRPr/>
            </a:pPr>
            <a:r>
              <a:rPr lang="en-US" sz="2400" dirty="0"/>
              <a:t>you don’t care about the </a:t>
            </a:r>
            <a:r>
              <a:rPr lang="en-US" sz="2400" b="1" dirty="0"/>
              <a:t>physical servers, </a:t>
            </a:r>
            <a:r>
              <a:rPr lang="en-US" sz="2400" dirty="0"/>
              <a:t>just the </a:t>
            </a:r>
            <a:r>
              <a:rPr lang="en-US" sz="2400" b="1" dirty="0"/>
              <a:t>services </a:t>
            </a:r>
            <a:r>
              <a:rPr lang="en-US" sz="2400" dirty="0"/>
              <a:t>running on them. Everything you do is for the </a:t>
            </a:r>
            <a:r>
              <a:rPr lang="en-US" sz="2400" b="1" dirty="0"/>
              <a:t>services</a:t>
            </a:r>
            <a:r>
              <a:rPr lang="en-US" sz="2400" dirty="0"/>
              <a:t>.</a:t>
            </a:r>
          </a:p>
          <a:p>
            <a:pPr algn="ctr">
              <a:defRPr/>
            </a:pPr>
            <a:endParaRPr lang="en-US" dirty="0"/>
          </a:p>
        </p:txBody>
      </p:sp>
      <p:sp>
        <p:nvSpPr>
          <p:cNvPr id="2" name="Date Placeholder 1"/>
          <p:cNvSpPr>
            <a:spLocks noGrp="1"/>
          </p:cNvSpPr>
          <p:nvPr>
            <p:ph type="dt" sz="half" idx="10"/>
          </p:nvPr>
        </p:nvSpPr>
        <p:spPr/>
        <p:txBody>
          <a:bodyPr/>
          <a:lstStyle/>
          <a:p>
            <a:fld id="{8BC15AAD-5254-49D2-914A-5BF2A961FE4C}" type="datetime1">
              <a:rPr lang="en-US" smtClean="0"/>
              <a:t>3/16/2014</a:t>
            </a:fld>
            <a:endParaRPr lang="en-US"/>
          </a:p>
        </p:txBody>
      </p:sp>
      <p:sp>
        <p:nvSpPr>
          <p:cNvPr id="3" name="Footer Placeholder 2"/>
          <p:cNvSpPr>
            <a:spLocks noGrp="1"/>
          </p:cNvSpPr>
          <p:nvPr>
            <p:ph type="ftr" sz="quarter" idx="11"/>
          </p:nvPr>
        </p:nvSpPr>
        <p:spPr/>
        <p:txBody>
          <a:bodyPr/>
          <a:lstStyle/>
          <a:p>
            <a:pPr algn="ctr"/>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3</a:t>
            </a:fld>
            <a:endParaRPr lang="en-US"/>
          </a:p>
        </p:txBody>
      </p:sp>
    </p:spTree>
    <p:extLst>
      <p:ext uri="{BB962C8B-B14F-4D97-AF65-F5344CB8AC3E}">
        <p14:creationId xmlns:p14="http://schemas.microsoft.com/office/powerpoint/2010/main" val="2635316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fontAlgn="auto" hangingPunct="1">
              <a:spcAft>
                <a:spcPts val="0"/>
              </a:spcAft>
              <a:defRPr/>
            </a:pPr>
            <a:r>
              <a:rPr lang="en-US" sz="4000" dirty="0" smtClean="0"/>
              <a:t>Data Center- </a:t>
            </a:r>
            <a:r>
              <a:rPr lang="en-US" sz="4000" dirty="0"/>
              <a:t>Major Components</a:t>
            </a:r>
          </a:p>
        </p:txBody>
      </p:sp>
      <p:sp>
        <p:nvSpPr>
          <p:cNvPr id="16387" name="Rectangle 3"/>
          <p:cNvSpPr>
            <a:spLocks noGrp="1" noChangeArrowheads="1"/>
          </p:cNvSpPr>
          <p:nvPr>
            <p:ph sz="quarter" idx="1"/>
          </p:nvPr>
        </p:nvSpPr>
        <p:spPr>
          <a:xfrm>
            <a:off x="0" y="1447800"/>
            <a:ext cx="8229600" cy="4525963"/>
          </a:xfrm>
        </p:spPr>
        <p:txBody>
          <a:bodyPr/>
          <a:lstStyle/>
          <a:p>
            <a:pPr marL="457200" indent="-457200" eaLnBrk="1" hangingPunct="1">
              <a:lnSpc>
                <a:spcPct val="90000"/>
              </a:lnSpc>
              <a:buFontTx/>
              <a:buNone/>
            </a:pPr>
            <a:r>
              <a:rPr lang="en-US" sz="2400" smtClean="0"/>
              <a:t>     What makes a data center more than just a closet with a bunch of servers?</a:t>
            </a:r>
          </a:p>
          <a:p>
            <a:pPr marL="1257300" lvl="2" indent="-342900" eaLnBrk="1" hangingPunct="1">
              <a:lnSpc>
                <a:spcPct val="90000"/>
              </a:lnSpc>
              <a:buFontTx/>
              <a:buAutoNum type="arabicPeriod"/>
            </a:pPr>
            <a:r>
              <a:rPr lang="en-US" sz="1800" smtClean="0"/>
              <a:t>Location</a:t>
            </a:r>
          </a:p>
          <a:p>
            <a:pPr marL="1257300" lvl="2" indent="-342900" eaLnBrk="1" hangingPunct="1">
              <a:lnSpc>
                <a:spcPct val="90000"/>
              </a:lnSpc>
              <a:buFontTx/>
              <a:buAutoNum type="arabicPeriod"/>
            </a:pPr>
            <a:r>
              <a:rPr lang="en-US" sz="1800" smtClean="0"/>
              <a:t>Access</a:t>
            </a:r>
          </a:p>
          <a:p>
            <a:pPr marL="1257300" lvl="2" indent="-342900" eaLnBrk="1" hangingPunct="1">
              <a:lnSpc>
                <a:spcPct val="90000"/>
              </a:lnSpc>
              <a:buFontTx/>
              <a:buAutoNum type="arabicPeriod"/>
            </a:pPr>
            <a:r>
              <a:rPr lang="en-US" sz="1800" smtClean="0"/>
              <a:t>Security</a:t>
            </a:r>
          </a:p>
          <a:p>
            <a:pPr marL="1257300" lvl="2" indent="-342900" eaLnBrk="1" hangingPunct="1">
              <a:lnSpc>
                <a:spcPct val="90000"/>
              </a:lnSpc>
              <a:buFontTx/>
              <a:buAutoNum type="arabicPeriod"/>
            </a:pPr>
            <a:r>
              <a:rPr lang="en-US" sz="1800" smtClean="0"/>
              <a:t>Power, Cooling, Humidity</a:t>
            </a:r>
          </a:p>
          <a:p>
            <a:pPr marL="1257300" lvl="2" indent="-342900" eaLnBrk="1" hangingPunct="1">
              <a:lnSpc>
                <a:spcPct val="90000"/>
              </a:lnSpc>
              <a:buFontTx/>
              <a:buAutoNum type="arabicPeriod"/>
            </a:pPr>
            <a:r>
              <a:rPr lang="en-US" sz="1800" smtClean="0"/>
              <a:t>Fire Suppression</a:t>
            </a:r>
          </a:p>
          <a:p>
            <a:pPr marL="1257300" lvl="2" indent="-342900" eaLnBrk="1" hangingPunct="1">
              <a:lnSpc>
                <a:spcPct val="90000"/>
              </a:lnSpc>
              <a:buFontTx/>
              <a:buAutoNum type="arabicPeriod"/>
            </a:pPr>
            <a:r>
              <a:rPr lang="en-US" sz="1800" smtClean="0"/>
              <a:t>Racks</a:t>
            </a:r>
          </a:p>
          <a:p>
            <a:pPr marL="1257300" lvl="2" indent="-342900" eaLnBrk="1" hangingPunct="1">
              <a:lnSpc>
                <a:spcPct val="90000"/>
              </a:lnSpc>
              <a:buFontTx/>
              <a:buAutoNum type="arabicPeriod"/>
            </a:pPr>
            <a:r>
              <a:rPr lang="en-US" sz="1800" smtClean="0"/>
              <a:t>Cable Management</a:t>
            </a:r>
          </a:p>
          <a:p>
            <a:pPr marL="1257300" lvl="2" indent="-342900" eaLnBrk="1" hangingPunct="1">
              <a:lnSpc>
                <a:spcPct val="90000"/>
              </a:lnSpc>
              <a:buFontTx/>
              <a:buAutoNum type="arabicPeriod"/>
            </a:pPr>
            <a:r>
              <a:rPr lang="en-US" sz="1800" smtClean="0"/>
              <a:t>Communications</a:t>
            </a:r>
          </a:p>
          <a:p>
            <a:pPr marL="1257300" lvl="2" indent="-342900" eaLnBrk="1" hangingPunct="1">
              <a:lnSpc>
                <a:spcPct val="90000"/>
              </a:lnSpc>
              <a:buFontTx/>
              <a:buAutoNum type="arabicPeriod"/>
            </a:pPr>
            <a:r>
              <a:rPr lang="en-US" sz="1800" smtClean="0"/>
              <a:t>Console Access</a:t>
            </a:r>
          </a:p>
          <a:p>
            <a:pPr marL="1257300" lvl="2" indent="-342900" eaLnBrk="1" hangingPunct="1">
              <a:lnSpc>
                <a:spcPct val="90000"/>
              </a:lnSpc>
              <a:buFontTx/>
              <a:buAutoNum type="arabicPeriod"/>
            </a:pPr>
            <a:r>
              <a:rPr lang="en-US" sz="1800" smtClean="0"/>
              <a:t>Workbench</a:t>
            </a:r>
          </a:p>
          <a:p>
            <a:pPr marL="1257300" lvl="2" indent="-342900" eaLnBrk="1" hangingPunct="1">
              <a:lnSpc>
                <a:spcPct val="90000"/>
              </a:lnSpc>
              <a:buFontTx/>
              <a:buAutoNum type="arabicPeriod"/>
            </a:pPr>
            <a:r>
              <a:rPr lang="en-US" sz="1800" smtClean="0"/>
              <a:t>Tools, parts, etc</a:t>
            </a:r>
          </a:p>
        </p:txBody>
      </p:sp>
      <p:pic>
        <p:nvPicPr>
          <p:cNvPr id="16388" name="Picture 5" descr="data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62200"/>
            <a:ext cx="442912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5372C58-4C55-488E-A0A9-FE4FAB705D32}"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4</a:t>
            </a:fld>
            <a:endParaRPr lang="en-US" dirty="0"/>
          </a:p>
        </p:txBody>
      </p:sp>
    </p:spTree>
    <p:extLst>
      <p:ext uri="{BB962C8B-B14F-4D97-AF65-F5344CB8AC3E}">
        <p14:creationId xmlns:p14="http://schemas.microsoft.com/office/powerpoint/2010/main" val="49296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Location</a:t>
            </a:r>
          </a:p>
        </p:txBody>
      </p:sp>
      <p:sp>
        <p:nvSpPr>
          <p:cNvPr id="7171" name="Rectangle 3"/>
          <p:cNvSpPr>
            <a:spLocks noGrp="1" noChangeArrowheads="1"/>
          </p:cNvSpPr>
          <p:nvPr>
            <p:ph sz="quarter" idx="1"/>
          </p:nvPr>
        </p:nvSpPr>
        <p:spPr>
          <a:xfrm>
            <a:off x="457200" y="1447800"/>
            <a:ext cx="5257800" cy="4678363"/>
          </a:xfrm>
        </p:spPr>
        <p:txBody>
          <a:bodyPr/>
          <a:lstStyle/>
          <a:p>
            <a:pPr eaLnBrk="1" hangingPunct="1">
              <a:lnSpc>
                <a:spcPct val="80000"/>
              </a:lnSpc>
            </a:pPr>
            <a:r>
              <a:rPr lang="en-US" sz="2400" smtClean="0"/>
              <a:t>Talking geography and on site.</a:t>
            </a:r>
          </a:p>
          <a:p>
            <a:pPr lvl="1" eaLnBrk="1" hangingPunct="1">
              <a:lnSpc>
                <a:spcPct val="80000"/>
              </a:lnSpc>
            </a:pPr>
            <a:r>
              <a:rPr lang="en-US" sz="2100" smtClean="0"/>
              <a:t>If your area is susceptible to flooding, don’t put your data center in the basement.</a:t>
            </a:r>
          </a:p>
          <a:p>
            <a:pPr eaLnBrk="1" hangingPunct="1">
              <a:lnSpc>
                <a:spcPct val="80000"/>
              </a:lnSpc>
            </a:pPr>
            <a:r>
              <a:rPr lang="en-US" sz="2400" smtClean="0"/>
              <a:t>“One company I’ve read about has two data centers, one in Florida and one in Colorado. They change primary data centers every 6 months.”</a:t>
            </a:r>
          </a:p>
          <a:p>
            <a:pPr eaLnBrk="1" hangingPunct="1">
              <a:lnSpc>
                <a:spcPct val="80000"/>
              </a:lnSpc>
            </a:pPr>
            <a:r>
              <a:rPr lang="en-US" sz="2400" smtClean="0"/>
              <a:t>Why?</a:t>
            </a:r>
          </a:p>
          <a:p>
            <a:pPr eaLnBrk="1" hangingPunct="1">
              <a:lnSpc>
                <a:spcPct val="80000"/>
              </a:lnSpc>
            </a:pPr>
            <a:r>
              <a:rPr lang="en-US" sz="2400" smtClean="0"/>
              <a:t>Florida </a:t>
            </a:r>
            <a:r>
              <a:rPr lang="en-US" sz="2400" smtClean="0">
                <a:sym typeface="Wingdings" pitchFamily="2" charset="2"/>
              </a:rPr>
              <a:t> </a:t>
            </a:r>
            <a:r>
              <a:rPr lang="en-US" sz="2400" smtClean="0"/>
              <a:t>hurricanes </a:t>
            </a:r>
          </a:p>
          <a:p>
            <a:pPr eaLnBrk="1" hangingPunct="1">
              <a:lnSpc>
                <a:spcPct val="80000"/>
              </a:lnSpc>
            </a:pPr>
            <a:r>
              <a:rPr lang="en-US" sz="2400" smtClean="0"/>
              <a:t>Colorado </a:t>
            </a:r>
            <a:r>
              <a:rPr lang="en-US" sz="2400" smtClean="0">
                <a:sym typeface="Wingdings" pitchFamily="2" charset="2"/>
              </a:rPr>
              <a:t></a:t>
            </a:r>
            <a:r>
              <a:rPr lang="en-US" sz="2400" smtClean="0"/>
              <a:t>snow storms.</a:t>
            </a:r>
          </a:p>
        </p:txBody>
      </p:sp>
      <p:pic>
        <p:nvPicPr>
          <p:cNvPr id="17412" name="Picture 7" descr="hurricane2.jpg (18447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902075"/>
            <a:ext cx="29718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11" descr="large_snow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524000"/>
            <a:ext cx="307181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2612EE2-ECFA-4940-800C-63AA8685401E}"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5</a:t>
            </a:fld>
            <a:endParaRPr lang="en-US" dirty="0"/>
          </a:p>
        </p:txBody>
      </p:sp>
    </p:spTree>
    <p:extLst>
      <p:ext uri="{BB962C8B-B14F-4D97-AF65-F5344CB8AC3E}">
        <p14:creationId xmlns:p14="http://schemas.microsoft.com/office/powerpoint/2010/main" val="2383465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animEffect transition="in" filter="box(in)">
                                      <p:cBhvr>
                                        <p:cTn id="7" dur="500"/>
                                        <p:tgtEl>
                                          <p:spTgt spid="717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171">
                                            <p:txEl>
                                              <p:pRg st="5" end="5"/>
                                            </p:txEl>
                                          </p:spTgt>
                                        </p:tgtEl>
                                        <p:attrNameLst>
                                          <p:attrName>style.visibility</p:attrName>
                                        </p:attrNameLst>
                                      </p:cBhvr>
                                      <p:to>
                                        <p:strVal val="visible"/>
                                      </p:to>
                                    </p:set>
                                    <p:animEffect transition="in" filter="box(in)">
                                      <p:cBhvr>
                                        <p:cTn id="12"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Access</a:t>
            </a:r>
          </a:p>
        </p:txBody>
      </p:sp>
      <p:sp>
        <p:nvSpPr>
          <p:cNvPr id="18435" name="Rectangle 3"/>
          <p:cNvSpPr>
            <a:spLocks noGrp="1" noChangeArrowheads="1"/>
          </p:cNvSpPr>
          <p:nvPr>
            <p:ph sz="quarter" idx="1"/>
          </p:nvPr>
        </p:nvSpPr>
        <p:spPr>
          <a:xfrm>
            <a:off x="457200" y="1600200"/>
            <a:ext cx="5334000" cy="4525963"/>
          </a:xfrm>
        </p:spPr>
        <p:txBody>
          <a:bodyPr/>
          <a:lstStyle/>
          <a:p>
            <a:pPr eaLnBrk="1" hangingPunct="1">
              <a:lnSpc>
                <a:spcPct val="90000"/>
              </a:lnSpc>
            </a:pPr>
            <a:r>
              <a:rPr lang="en-US" smtClean="0"/>
              <a:t>What type of access is required?</a:t>
            </a:r>
          </a:p>
          <a:p>
            <a:pPr lvl="1" eaLnBrk="1" hangingPunct="1">
              <a:lnSpc>
                <a:spcPct val="90000"/>
              </a:lnSpc>
            </a:pPr>
            <a:r>
              <a:rPr lang="en-US" smtClean="0"/>
              <a:t>Wheelchair, ramps, loading docks to unload equipment?</a:t>
            </a:r>
          </a:p>
          <a:p>
            <a:pPr eaLnBrk="1" hangingPunct="1">
              <a:lnSpc>
                <a:spcPct val="90000"/>
              </a:lnSpc>
            </a:pPr>
            <a:r>
              <a:rPr lang="en-US" smtClean="0"/>
              <a:t>Some equipment is wider than the average sized door.  Need double-doors.</a:t>
            </a:r>
          </a:p>
          <a:p>
            <a:pPr eaLnBrk="1" hangingPunct="1">
              <a:lnSpc>
                <a:spcPct val="90000"/>
              </a:lnSpc>
            </a:pPr>
            <a:r>
              <a:rPr lang="en-US" smtClean="0"/>
              <a:t>Restrict access to people who don’t need it.</a:t>
            </a:r>
          </a:p>
        </p:txBody>
      </p:sp>
      <p:pic>
        <p:nvPicPr>
          <p:cNvPr id="18436" name="Picture 5" descr="server_do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47800"/>
            <a:ext cx="2695575"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7" descr="200265975-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352800"/>
            <a:ext cx="2957513"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CD0091C4-CE33-411B-B673-ACAA00D1148C}"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237819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533400"/>
            <a:ext cx="8229600" cy="685800"/>
          </a:xfrm>
        </p:spPr>
        <p:txBody>
          <a:bodyPr>
            <a:normAutofit fontScale="90000"/>
          </a:bodyPr>
          <a:lstStyle/>
          <a:p>
            <a:pPr eaLnBrk="1" hangingPunct="1"/>
            <a:r>
              <a:rPr lang="en-US" dirty="0" smtClean="0"/>
              <a:t>Security</a:t>
            </a:r>
          </a:p>
        </p:txBody>
      </p:sp>
      <p:sp>
        <p:nvSpPr>
          <p:cNvPr id="19459" name="Rectangle 3"/>
          <p:cNvSpPr>
            <a:spLocks noGrp="1" noChangeArrowheads="1"/>
          </p:cNvSpPr>
          <p:nvPr>
            <p:ph sz="quarter" idx="1"/>
          </p:nvPr>
        </p:nvSpPr>
        <p:spPr>
          <a:xfrm>
            <a:off x="0" y="1219200"/>
            <a:ext cx="6019800" cy="5943600"/>
          </a:xfrm>
        </p:spPr>
        <p:txBody>
          <a:bodyPr/>
          <a:lstStyle/>
          <a:p>
            <a:pPr eaLnBrk="1" hangingPunct="1">
              <a:lnSpc>
                <a:spcPct val="80000"/>
              </a:lnSpc>
            </a:pPr>
            <a:r>
              <a:rPr lang="en-US" sz="2400" dirty="0" smtClean="0"/>
              <a:t>What type of security do you require? </a:t>
            </a:r>
          </a:p>
          <a:p>
            <a:pPr lvl="1" eaLnBrk="1" hangingPunct="1">
              <a:lnSpc>
                <a:spcPct val="80000"/>
              </a:lnSpc>
            </a:pPr>
            <a:r>
              <a:rPr lang="en-US" sz="2200" dirty="0" smtClean="0"/>
              <a:t>Numeric key pads – bad idea. Anyone can share the code.  No way of knowing who came in.</a:t>
            </a:r>
          </a:p>
          <a:p>
            <a:pPr lvl="1" eaLnBrk="1" hangingPunct="1">
              <a:lnSpc>
                <a:spcPct val="80000"/>
              </a:lnSpc>
            </a:pPr>
            <a:r>
              <a:rPr lang="en-US" sz="2200" dirty="0" smtClean="0"/>
              <a:t>Keys, - better, at least you know who you gave the key to originally</a:t>
            </a:r>
          </a:p>
          <a:p>
            <a:pPr lvl="1" eaLnBrk="1" hangingPunct="1">
              <a:lnSpc>
                <a:spcPct val="80000"/>
              </a:lnSpc>
            </a:pPr>
            <a:r>
              <a:rPr lang="en-US" sz="2200" dirty="0" smtClean="0"/>
              <a:t>Card swipes – even better, logs entry information and controls access</a:t>
            </a:r>
          </a:p>
          <a:p>
            <a:pPr lvl="1" eaLnBrk="1" hangingPunct="1">
              <a:lnSpc>
                <a:spcPct val="80000"/>
              </a:lnSpc>
            </a:pPr>
            <a:r>
              <a:rPr lang="en-US" sz="2200" dirty="0" smtClean="0"/>
              <a:t>Proximity detectors – better still, same advantages as card swipes but more convenient</a:t>
            </a:r>
          </a:p>
          <a:p>
            <a:pPr lvl="1" eaLnBrk="1" hangingPunct="1">
              <a:lnSpc>
                <a:spcPct val="80000"/>
              </a:lnSpc>
            </a:pPr>
            <a:r>
              <a:rPr lang="en-US" sz="2200" dirty="0" smtClean="0"/>
              <a:t>Biometrics – almost there. Thumb print reader or voice recognition. Disadvantages ?</a:t>
            </a:r>
          </a:p>
          <a:p>
            <a:pPr lvl="1" eaLnBrk="1" hangingPunct="1">
              <a:lnSpc>
                <a:spcPct val="80000"/>
              </a:lnSpc>
            </a:pPr>
            <a:r>
              <a:rPr lang="en-US" sz="2200" dirty="0" smtClean="0"/>
              <a:t>Two Factor, -best, something you have and something you know.  A numeric keypad that requires both a static or non-changing code and a one-time-password security token.</a:t>
            </a:r>
          </a:p>
          <a:p>
            <a:pPr lvl="1" eaLnBrk="1" hangingPunct="1">
              <a:lnSpc>
                <a:spcPct val="80000"/>
              </a:lnSpc>
            </a:pPr>
            <a:endParaRPr lang="en-US" sz="2200" dirty="0" smtClean="0"/>
          </a:p>
        </p:txBody>
      </p:sp>
      <p:pic>
        <p:nvPicPr>
          <p:cNvPr id="19460" name="Picture 5" descr="1315499f-f337-4cf9-a99e-f8a1e92075a0_aa65a76c-fff6-4e10-b662-ceba8e05d445_static_0_0_0000005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219200"/>
            <a:ext cx="16002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7" descr="card%20swip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438400"/>
            <a:ext cx="15557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9" descr="proximity%20rea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2438400"/>
            <a:ext cx="13430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1" descr="Biometr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3638550"/>
            <a:ext cx="13811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3" descr="HSBC_IN_SEC_DEVI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724400"/>
            <a:ext cx="259080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760D5AA-D716-4C36-8FBF-CFC3A0C53166}"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4282792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533400"/>
            <a:ext cx="8229600" cy="685800"/>
          </a:xfrm>
        </p:spPr>
        <p:txBody>
          <a:bodyPr>
            <a:normAutofit fontScale="90000"/>
          </a:bodyPr>
          <a:lstStyle/>
          <a:p>
            <a:pPr eaLnBrk="1" hangingPunct="1"/>
            <a:r>
              <a:rPr lang="en-US" dirty="0" smtClean="0"/>
              <a:t>Cooling</a:t>
            </a:r>
          </a:p>
        </p:txBody>
      </p:sp>
      <p:sp>
        <p:nvSpPr>
          <p:cNvPr id="20483" name="Rectangle 3"/>
          <p:cNvSpPr>
            <a:spLocks noGrp="1" noChangeArrowheads="1"/>
          </p:cNvSpPr>
          <p:nvPr>
            <p:ph sz="quarter" idx="1"/>
          </p:nvPr>
        </p:nvSpPr>
        <p:spPr>
          <a:xfrm>
            <a:off x="457200" y="1219200"/>
            <a:ext cx="5029200" cy="5638800"/>
          </a:xfrm>
        </p:spPr>
        <p:txBody>
          <a:bodyPr/>
          <a:lstStyle/>
          <a:p>
            <a:pPr eaLnBrk="1" hangingPunct="1">
              <a:lnSpc>
                <a:spcPct val="80000"/>
              </a:lnSpc>
            </a:pPr>
            <a:r>
              <a:rPr lang="en-US" sz="2800" dirty="0" smtClean="0"/>
              <a:t>For every watt of power used in the data center, you need to plan for the same amount of power to </a:t>
            </a:r>
            <a:r>
              <a:rPr lang="en-US" sz="2800" i="1" dirty="0" smtClean="0"/>
              <a:t>cool your equipment</a:t>
            </a:r>
            <a:r>
              <a:rPr lang="en-US" sz="2800" dirty="0" smtClean="0"/>
              <a:t>.</a:t>
            </a:r>
          </a:p>
          <a:p>
            <a:pPr eaLnBrk="1" hangingPunct="1">
              <a:lnSpc>
                <a:spcPct val="80000"/>
              </a:lnSpc>
            </a:pPr>
            <a:r>
              <a:rPr lang="en-US" sz="2800" dirty="0" smtClean="0"/>
              <a:t>Direct your cool air where you need it</a:t>
            </a:r>
          </a:p>
          <a:p>
            <a:pPr eaLnBrk="1" hangingPunct="1">
              <a:lnSpc>
                <a:spcPct val="80000"/>
              </a:lnSpc>
            </a:pPr>
            <a:r>
              <a:rPr lang="en-US" sz="2800" dirty="0" smtClean="0"/>
              <a:t>New types of cooling concepts, “cool the servers, not the entire room” (SU Green DC)</a:t>
            </a:r>
          </a:p>
          <a:p>
            <a:pPr eaLnBrk="1" hangingPunct="1">
              <a:lnSpc>
                <a:spcPct val="80000"/>
              </a:lnSpc>
            </a:pPr>
            <a:r>
              <a:rPr lang="en-US" sz="2800" dirty="0" smtClean="0"/>
              <a:t>Rear door heat exchangers.  Cools only the servers and not surrounding room air. Most efficient. </a:t>
            </a:r>
          </a:p>
        </p:txBody>
      </p:sp>
      <p:pic>
        <p:nvPicPr>
          <p:cNvPr id="20484" name="Picture 5" descr="Office P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990600"/>
            <a:ext cx="2971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9" descr="ServerRoo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114800"/>
            <a:ext cx="29337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C4D399D2-5D98-4F60-970A-8D35BF1B8B79}"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1855546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Large Data Center Air Conditioner and Rear Door Heat Exchanger</a:t>
            </a:r>
          </a:p>
        </p:txBody>
      </p:sp>
      <p:pic>
        <p:nvPicPr>
          <p:cNvPr id="21507" name="Picture 5" descr="050-1024x7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209800"/>
            <a:ext cx="50292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69338_resized_rdhx_l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30480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E935554-C443-42DC-A95F-D15CB85C4107}" type="datetime1">
              <a:rPr lang="en-US" smtClean="0"/>
              <a:t>3/16/2014</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9</a:t>
            </a:fld>
            <a:endParaRPr lang="en-US" dirty="0"/>
          </a:p>
        </p:txBody>
      </p:sp>
    </p:spTree>
    <p:extLst>
      <p:ext uri="{BB962C8B-B14F-4D97-AF65-F5344CB8AC3E}">
        <p14:creationId xmlns:p14="http://schemas.microsoft.com/office/powerpoint/2010/main" val="21115657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745B9506-DA5A-4C3B-9420-041A7AC7833B}" vid="{86C19416-D2B8-4139-93D8-8B2EF5A08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3CA6T5SJM37K-4-1642</_dlc_DocId>
    <_dlc_DocIdUrl xmlns="bcb7aec3-7c55-4f53-b860-67c1306cd9a6">
      <Url>https://mydrive.syr.edu/my/tajorgen/_layouts/15/DocIdRedir.aspx?ID=3CA6T5SJM37K-4-1642</Url>
      <Description>3CA6T5SJM37K-4-1642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7FC6EEC-BB5C-4801-B826-87BB0BAEC2FD}">
  <ds:schemaRefs>
    <ds:schemaRef ds:uri="http://schemas.microsoft.com/office/2006/metadata/properties"/>
    <ds:schemaRef ds:uri="http://schemas.microsoft.com/office/infopath/2007/PartnerControls"/>
    <ds:schemaRef ds:uri="bcb7aec3-7c55-4f53-b860-67c1306cd9a6"/>
  </ds:schemaRefs>
</ds:datastoreItem>
</file>

<file path=customXml/itemProps2.xml><?xml version="1.0" encoding="utf-8"?>
<ds:datastoreItem xmlns:ds="http://schemas.openxmlformats.org/officeDocument/2006/customXml" ds:itemID="{877FC4AD-5C94-4F7D-9581-BED5030C331F}">
  <ds:schemaRefs>
    <ds:schemaRef ds:uri="http://schemas.microsoft.com/sharepoint/v3/contenttype/forms"/>
  </ds:schemaRefs>
</ds:datastoreItem>
</file>

<file path=customXml/itemProps3.xml><?xml version="1.0" encoding="utf-8"?>
<ds:datastoreItem xmlns:ds="http://schemas.openxmlformats.org/officeDocument/2006/customXml" ds:itemID="{E3DD0F3C-DA5F-4684-801C-9611D181C8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aec3-7c55-4f53-b860-67c1306cd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A8473BD-8F7F-4DDE-A6C9-D324083A97E3}">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IST346-Lecture-Template</Template>
  <TotalTime>4</TotalTime>
  <Words>1589</Words>
  <Application>Microsoft Office PowerPoint</Application>
  <PresentationFormat>On-screen Show (4:3)</PresentationFormat>
  <Paragraphs>242</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Wingdings</vt:lpstr>
      <vt:lpstr>Wingdings 3</vt:lpstr>
      <vt:lpstr>Clarity</vt:lpstr>
      <vt:lpstr>IST346:</vt:lpstr>
      <vt:lpstr>Data Centers</vt:lpstr>
      <vt:lpstr>Data Centers - Options</vt:lpstr>
      <vt:lpstr>Data Center- Major Components</vt:lpstr>
      <vt:lpstr>Location</vt:lpstr>
      <vt:lpstr>Access</vt:lpstr>
      <vt:lpstr>Security</vt:lpstr>
      <vt:lpstr>Cooling</vt:lpstr>
      <vt:lpstr>Large Data Center Air Conditioner and Rear Door Heat Exchanger</vt:lpstr>
      <vt:lpstr>Hot and Cold Isles and Humidity</vt:lpstr>
      <vt:lpstr>Power</vt:lpstr>
      <vt:lpstr>Power</vt:lpstr>
      <vt:lpstr>Power Distribution Unit (PDU)</vt:lpstr>
      <vt:lpstr>Monitor your Power</vt:lpstr>
      <vt:lpstr>Fire Suppression</vt:lpstr>
      <vt:lpstr>Racks</vt:lpstr>
      <vt:lpstr>Rack Cooling</vt:lpstr>
      <vt:lpstr>Racks Determine Cable Management</vt:lpstr>
      <vt:lpstr>Cable Management Images</vt:lpstr>
      <vt:lpstr>Come up with cabling Guidelines</vt:lpstr>
      <vt:lpstr>And why do we need cabling guidelines?</vt:lpstr>
      <vt:lpstr>Communications</vt:lpstr>
      <vt:lpstr>Console Access - KVM</vt:lpstr>
      <vt:lpstr>Workbench, Tools, Parts</vt:lpstr>
      <vt:lpstr>Alternative data centers</vt:lpstr>
      <vt:lpstr>Summary</vt:lpstr>
      <vt:lpstr>Questions?</vt:lpstr>
    </vt:vector>
  </TitlesOfParts>
  <Company>Syracuse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Tim Jorgensen</cp:lastModifiedBy>
  <cp:revision>2</cp:revision>
  <dcterms:created xsi:type="dcterms:W3CDTF">2013-01-14T20:44:00Z</dcterms:created>
  <dcterms:modified xsi:type="dcterms:W3CDTF">2014-03-16T18:29:22Z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dddfd767-da94-4e5b-8d64-38d81f8f2063</vt:lpwstr>
  </property>
</Properties>
</file>