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4" r:id="rId5"/>
  </p:sldMasterIdLst>
  <p:notesMasterIdLst>
    <p:notesMasterId r:id="rId42"/>
  </p:notesMasterIdLst>
  <p:sldIdLst>
    <p:sldId id="25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98" r:id="rId21"/>
    <p:sldId id="297" r:id="rId22"/>
    <p:sldId id="29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71300" autoAdjust="0"/>
  </p:normalViewPr>
  <p:slideViewPr>
    <p:cSldViewPr>
      <p:cViewPr varScale="1">
        <p:scale>
          <a:sx n="115" d="100"/>
          <a:sy n="115" d="100"/>
        </p:scale>
        <p:origin x="135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29E73D-9D6A-4755-81CD-678F5309E756}"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ACE89B21-D1A3-4506-A7D7-B619E66BD8B2}">
      <dgm:prSet phldrT="[Text]"/>
      <dgm:spPr/>
      <dgm:t>
        <a:bodyPr/>
        <a:lstStyle/>
        <a:p>
          <a:r>
            <a:rPr lang="en-US" dirty="0" smtClean="0"/>
            <a:t>User Errors</a:t>
          </a:r>
          <a:endParaRPr lang="en-US" dirty="0"/>
        </a:p>
      </dgm:t>
    </dgm:pt>
    <dgm:pt modelId="{A3D534AD-3045-4A46-85D8-DE823C1D3B66}" type="parTrans" cxnId="{51E54736-990B-42C7-9FC4-B20F91CAB543}">
      <dgm:prSet/>
      <dgm:spPr/>
      <dgm:t>
        <a:bodyPr/>
        <a:lstStyle/>
        <a:p>
          <a:endParaRPr lang="en-US"/>
        </a:p>
      </dgm:t>
    </dgm:pt>
    <dgm:pt modelId="{7970AEC5-1CA3-493C-9774-BB9C730AE5DE}" type="sibTrans" cxnId="{51E54736-990B-42C7-9FC4-B20F91CAB543}">
      <dgm:prSet/>
      <dgm:spPr/>
      <dgm:t>
        <a:bodyPr/>
        <a:lstStyle/>
        <a:p>
          <a:endParaRPr lang="en-US"/>
        </a:p>
      </dgm:t>
    </dgm:pt>
    <dgm:pt modelId="{B7B7AECC-8913-4198-801D-59EA21008358}">
      <dgm:prSet phldrT="[Text]"/>
      <dgm:spPr/>
      <dgm:t>
        <a:bodyPr/>
        <a:lstStyle/>
        <a:p>
          <a:r>
            <a:rPr lang="en-US" dirty="0" smtClean="0"/>
            <a:t>Disk Failure</a:t>
          </a:r>
        </a:p>
      </dgm:t>
    </dgm:pt>
    <dgm:pt modelId="{40A0B2E2-4B36-4E4F-8967-A31D86DDD377}" type="parTrans" cxnId="{379CCCC6-17CB-40EF-9615-BDF768D1A79C}">
      <dgm:prSet/>
      <dgm:spPr/>
      <dgm:t>
        <a:bodyPr/>
        <a:lstStyle/>
        <a:p>
          <a:endParaRPr lang="en-US"/>
        </a:p>
      </dgm:t>
    </dgm:pt>
    <dgm:pt modelId="{D64DF1D3-8DB4-415F-86CA-3762F18BBE9F}" type="sibTrans" cxnId="{379CCCC6-17CB-40EF-9615-BDF768D1A79C}">
      <dgm:prSet/>
      <dgm:spPr/>
      <dgm:t>
        <a:bodyPr/>
        <a:lstStyle/>
        <a:p>
          <a:endParaRPr lang="en-US"/>
        </a:p>
      </dgm:t>
    </dgm:pt>
    <dgm:pt modelId="{51C50E89-FD17-44DE-AF1C-11BF1D9E1842}">
      <dgm:prSet phldrT="[Text]"/>
      <dgm:spPr/>
      <dgm:t>
        <a:bodyPr/>
        <a:lstStyle/>
        <a:p>
          <a:r>
            <a:rPr lang="en-US" dirty="0" smtClean="0"/>
            <a:t>System Failure</a:t>
          </a:r>
          <a:endParaRPr lang="en-US" dirty="0"/>
        </a:p>
      </dgm:t>
    </dgm:pt>
    <dgm:pt modelId="{7136CD78-4110-4804-BBB5-CC94324D976C}" type="parTrans" cxnId="{523E6A40-7A0D-4209-A2DA-123529F3B24C}">
      <dgm:prSet/>
      <dgm:spPr/>
      <dgm:t>
        <a:bodyPr/>
        <a:lstStyle/>
        <a:p>
          <a:endParaRPr lang="en-US"/>
        </a:p>
      </dgm:t>
    </dgm:pt>
    <dgm:pt modelId="{B79F3DDC-B57F-402F-B94A-1D7C19059F01}" type="sibTrans" cxnId="{523E6A40-7A0D-4209-A2DA-123529F3B24C}">
      <dgm:prSet/>
      <dgm:spPr/>
      <dgm:t>
        <a:bodyPr/>
        <a:lstStyle/>
        <a:p>
          <a:endParaRPr lang="en-US"/>
        </a:p>
      </dgm:t>
    </dgm:pt>
    <dgm:pt modelId="{9F27923A-CF42-4BC9-8E70-8078C73C0F34}">
      <dgm:prSet phldrT="[Text]"/>
      <dgm:spPr/>
      <dgm:t>
        <a:bodyPr/>
        <a:lstStyle/>
        <a:p>
          <a:r>
            <a:rPr lang="en-US" dirty="0" smtClean="0"/>
            <a:t>Power Failure</a:t>
          </a:r>
          <a:endParaRPr lang="en-US" dirty="0"/>
        </a:p>
      </dgm:t>
    </dgm:pt>
    <dgm:pt modelId="{D930C818-9BBB-45BC-8DAC-6BEF34DB6019}" type="parTrans" cxnId="{0AF7E0BD-CD4F-4DD7-8158-5C7B2252D378}">
      <dgm:prSet/>
      <dgm:spPr/>
      <dgm:t>
        <a:bodyPr/>
        <a:lstStyle/>
        <a:p>
          <a:endParaRPr lang="en-US"/>
        </a:p>
      </dgm:t>
    </dgm:pt>
    <dgm:pt modelId="{36033919-2A4B-4E6E-A1E6-5A0470A02F61}" type="sibTrans" cxnId="{0AF7E0BD-CD4F-4DD7-8158-5C7B2252D378}">
      <dgm:prSet/>
      <dgm:spPr/>
      <dgm:t>
        <a:bodyPr/>
        <a:lstStyle/>
        <a:p>
          <a:endParaRPr lang="en-US"/>
        </a:p>
      </dgm:t>
    </dgm:pt>
    <dgm:pt modelId="{48CBCA2C-732E-4F1D-A6AF-79CE2F2F9102}">
      <dgm:prSet phldrT="[Text]"/>
      <dgm:spPr/>
      <dgm:t>
        <a:bodyPr/>
        <a:lstStyle/>
        <a:p>
          <a:r>
            <a:rPr lang="en-US" dirty="0" smtClean="0"/>
            <a:t>Network Failure</a:t>
          </a:r>
        </a:p>
      </dgm:t>
    </dgm:pt>
    <dgm:pt modelId="{77A92926-819B-47FF-9CD6-ABA3573361D1}" type="parTrans" cxnId="{F4F04923-829C-4601-8312-DF4F7997D21B}">
      <dgm:prSet/>
      <dgm:spPr/>
      <dgm:t>
        <a:bodyPr/>
        <a:lstStyle/>
        <a:p>
          <a:endParaRPr lang="en-US"/>
        </a:p>
      </dgm:t>
    </dgm:pt>
    <dgm:pt modelId="{1AFF8D53-D9D2-4590-B3DD-D091020DF801}" type="sibTrans" cxnId="{F4F04923-829C-4601-8312-DF4F7997D21B}">
      <dgm:prSet/>
      <dgm:spPr/>
      <dgm:t>
        <a:bodyPr/>
        <a:lstStyle/>
        <a:p>
          <a:endParaRPr lang="en-US"/>
        </a:p>
      </dgm:t>
    </dgm:pt>
    <dgm:pt modelId="{5E2E325A-7F5E-4337-98D6-7BB55C13AFEC}">
      <dgm:prSet phldrT="[Text]"/>
      <dgm:spPr/>
      <dgm:t>
        <a:bodyPr/>
        <a:lstStyle/>
        <a:p>
          <a:r>
            <a:rPr lang="en-US" dirty="0" smtClean="0"/>
            <a:t>Security Breach</a:t>
          </a:r>
        </a:p>
      </dgm:t>
    </dgm:pt>
    <dgm:pt modelId="{4EB8B0A0-28A7-4A25-B67C-7EA781EF237C}" type="parTrans" cxnId="{A940CB09-B8D9-4B8F-9B33-B13D2F4B1E4A}">
      <dgm:prSet/>
      <dgm:spPr/>
      <dgm:t>
        <a:bodyPr/>
        <a:lstStyle/>
        <a:p>
          <a:endParaRPr lang="en-US"/>
        </a:p>
      </dgm:t>
    </dgm:pt>
    <dgm:pt modelId="{8579FEF3-DED7-4CAE-B9C1-A1EA9D5EEB80}" type="sibTrans" cxnId="{A940CB09-B8D9-4B8F-9B33-B13D2F4B1E4A}">
      <dgm:prSet/>
      <dgm:spPr/>
      <dgm:t>
        <a:bodyPr/>
        <a:lstStyle/>
        <a:p>
          <a:endParaRPr lang="en-US"/>
        </a:p>
      </dgm:t>
    </dgm:pt>
    <dgm:pt modelId="{61604A2D-FD82-4475-9309-96630361B6D4}">
      <dgm:prSet phldrT="[Text]"/>
      <dgm:spPr/>
      <dgm:t>
        <a:bodyPr/>
        <a:lstStyle/>
        <a:p>
          <a:r>
            <a:rPr lang="en-US" dirty="0" smtClean="0"/>
            <a:t>Natural Disaster</a:t>
          </a:r>
        </a:p>
      </dgm:t>
    </dgm:pt>
    <dgm:pt modelId="{2FDA91B3-B9CF-46AE-8E2E-FF3498769037}" type="parTrans" cxnId="{005631A0-0CF0-4756-BA35-89F85C1A7886}">
      <dgm:prSet/>
      <dgm:spPr/>
      <dgm:t>
        <a:bodyPr/>
        <a:lstStyle/>
        <a:p>
          <a:endParaRPr lang="en-US"/>
        </a:p>
      </dgm:t>
    </dgm:pt>
    <dgm:pt modelId="{0376D363-9BA6-4F1F-AF9E-4066256EEDED}" type="sibTrans" cxnId="{005631A0-0CF0-4756-BA35-89F85C1A7886}">
      <dgm:prSet/>
      <dgm:spPr/>
      <dgm:t>
        <a:bodyPr/>
        <a:lstStyle/>
        <a:p>
          <a:endParaRPr lang="en-US"/>
        </a:p>
      </dgm:t>
    </dgm:pt>
    <dgm:pt modelId="{75B9CD6D-47BD-418B-8708-4FA228A81DB2}">
      <dgm:prSet phldrT="[Text]"/>
      <dgm:spPr/>
      <dgm:t>
        <a:bodyPr/>
        <a:lstStyle/>
        <a:p>
          <a:r>
            <a:rPr lang="en-US" dirty="0" smtClean="0"/>
            <a:t>SA Errors</a:t>
          </a:r>
          <a:endParaRPr lang="en-US" dirty="0"/>
        </a:p>
      </dgm:t>
    </dgm:pt>
    <dgm:pt modelId="{430F5061-2328-447A-BB5A-89A1CED80FC1}" type="parTrans" cxnId="{0504BA0F-C2F0-4B72-8496-FD582D71DEF6}">
      <dgm:prSet/>
      <dgm:spPr/>
      <dgm:t>
        <a:bodyPr/>
        <a:lstStyle/>
        <a:p>
          <a:endParaRPr lang="en-US"/>
        </a:p>
      </dgm:t>
    </dgm:pt>
    <dgm:pt modelId="{D111911C-0904-42C6-9980-4ED402BB0E49}" type="sibTrans" cxnId="{0504BA0F-C2F0-4B72-8496-FD582D71DEF6}">
      <dgm:prSet/>
      <dgm:spPr/>
      <dgm:t>
        <a:bodyPr/>
        <a:lstStyle/>
        <a:p>
          <a:endParaRPr lang="en-US"/>
        </a:p>
      </dgm:t>
    </dgm:pt>
    <dgm:pt modelId="{544B8E41-3E0A-45BF-8AF2-A2EC2957FB86}">
      <dgm:prSet phldrT="[Text]"/>
      <dgm:spPr/>
      <dgm:t>
        <a:bodyPr/>
        <a:lstStyle/>
        <a:p>
          <a:r>
            <a:rPr lang="en-US" dirty="0" smtClean="0"/>
            <a:t>Types of Disasters</a:t>
          </a:r>
          <a:endParaRPr lang="en-US" dirty="0"/>
        </a:p>
      </dgm:t>
    </dgm:pt>
    <dgm:pt modelId="{EB59D3B0-7D94-4BED-83DD-62F1D7527D05}" type="parTrans" cxnId="{F7A97BFB-D7D6-475F-9392-B7403BEE69BD}">
      <dgm:prSet/>
      <dgm:spPr/>
      <dgm:t>
        <a:bodyPr/>
        <a:lstStyle/>
        <a:p>
          <a:endParaRPr lang="en-US"/>
        </a:p>
      </dgm:t>
    </dgm:pt>
    <dgm:pt modelId="{7D57C87D-B23E-4277-8F50-88949D6D7195}" type="sibTrans" cxnId="{F7A97BFB-D7D6-475F-9392-B7403BEE69BD}">
      <dgm:prSet/>
      <dgm:spPr/>
      <dgm:t>
        <a:bodyPr/>
        <a:lstStyle/>
        <a:p>
          <a:endParaRPr lang="en-US"/>
        </a:p>
      </dgm:t>
    </dgm:pt>
    <dgm:pt modelId="{2E7C135C-8DB0-4236-AD17-C433039B0030}" type="pres">
      <dgm:prSet presAssocID="{1429E73D-9D6A-4755-81CD-678F5309E756}" presName="Name0" presStyleCnt="0">
        <dgm:presLayoutVars>
          <dgm:chMax val="1"/>
          <dgm:dir/>
          <dgm:animLvl val="ctr"/>
          <dgm:resizeHandles val="exact"/>
        </dgm:presLayoutVars>
      </dgm:prSet>
      <dgm:spPr/>
      <dgm:t>
        <a:bodyPr/>
        <a:lstStyle/>
        <a:p>
          <a:endParaRPr lang="en-US"/>
        </a:p>
      </dgm:t>
    </dgm:pt>
    <dgm:pt modelId="{12592950-FC6B-47B4-AD8B-74E01D002F65}" type="pres">
      <dgm:prSet presAssocID="{544B8E41-3E0A-45BF-8AF2-A2EC2957FB86}" presName="centerShape" presStyleLbl="node0" presStyleIdx="0" presStyleCnt="1" custScaleX="129735" custScaleY="125411"/>
      <dgm:spPr/>
      <dgm:t>
        <a:bodyPr/>
        <a:lstStyle/>
        <a:p>
          <a:endParaRPr lang="en-US"/>
        </a:p>
      </dgm:t>
    </dgm:pt>
    <dgm:pt modelId="{9701F7CB-212E-4671-B8FA-A25E061EAC71}" type="pres">
      <dgm:prSet presAssocID="{ACE89B21-D1A3-4506-A7D7-B619E66BD8B2}" presName="node" presStyleLbl="node1" presStyleIdx="0" presStyleCnt="8">
        <dgm:presLayoutVars>
          <dgm:bulletEnabled val="1"/>
        </dgm:presLayoutVars>
      </dgm:prSet>
      <dgm:spPr/>
      <dgm:t>
        <a:bodyPr/>
        <a:lstStyle/>
        <a:p>
          <a:endParaRPr lang="en-US"/>
        </a:p>
      </dgm:t>
    </dgm:pt>
    <dgm:pt modelId="{51721DDE-1F41-41DB-BDE8-516DEDC106B5}" type="pres">
      <dgm:prSet presAssocID="{ACE89B21-D1A3-4506-A7D7-B619E66BD8B2}" presName="dummy" presStyleCnt="0"/>
      <dgm:spPr/>
    </dgm:pt>
    <dgm:pt modelId="{D4FF067D-1C1A-41C5-9FD0-BC387E0F3A85}" type="pres">
      <dgm:prSet presAssocID="{7970AEC5-1CA3-493C-9774-BB9C730AE5DE}" presName="sibTrans" presStyleLbl="sibTrans2D1" presStyleIdx="0" presStyleCnt="8"/>
      <dgm:spPr/>
      <dgm:t>
        <a:bodyPr/>
        <a:lstStyle/>
        <a:p>
          <a:endParaRPr lang="en-US"/>
        </a:p>
      </dgm:t>
    </dgm:pt>
    <dgm:pt modelId="{5BE46F6D-3013-4190-AA59-FFF3CD3F41E9}" type="pres">
      <dgm:prSet presAssocID="{75B9CD6D-47BD-418B-8708-4FA228A81DB2}" presName="node" presStyleLbl="node1" presStyleIdx="1" presStyleCnt="8">
        <dgm:presLayoutVars>
          <dgm:bulletEnabled val="1"/>
        </dgm:presLayoutVars>
      </dgm:prSet>
      <dgm:spPr/>
      <dgm:t>
        <a:bodyPr/>
        <a:lstStyle/>
        <a:p>
          <a:endParaRPr lang="en-US"/>
        </a:p>
      </dgm:t>
    </dgm:pt>
    <dgm:pt modelId="{2142A14B-4181-4E29-88D9-5EBF7B972301}" type="pres">
      <dgm:prSet presAssocID="{75B9CD6D-47BD-418B-8708-4FA228A81DB2}" presName="dummy" presStyleCnt="0"/>
      <dgm:spPr/>
    </dgm:pt>
    <dgm:pt modelId="{6663B0B9-F050-4201-A2FF-4868EE5E122F}" type="pres">
      <dgm:prSet presAssocID="{D111911C-0904-42C6-9980-4ED402BB0E49}" presName="sibTrans" presStyleLbl="sibTrans2D1" presStyleIdx="1" presStyleCnt="8"/>
      <dgm:spPr/>
      <dgm:t>
        <a:bodyPr/>
        <a:lstStyle/>
        <a:p>
          <a:endParaRPr lang="en-US"/>
        </a:p>
      </dgm:t>
    </dgm:pt>
    <dgm:pt modelId="{A553A3CF-5048-45C1-BF80-F45E02E56486}" type="pres">
      <dgm:prSet presAssocID="{B7B7AECC-8913-4198-801D-59EA21008358}" presName="node" presStyleLbl="node1" presStyleIdx="2" presStyleCnt="8">
        <dgm:presLayoutVars>
          <dgm:bulletEnabled val="1"/>
        </dgm:presLayoutVars>
      </dgm:prSet>
      <dgm:spPr/>
      <dgm:t>
        <a:bodyPr/>
        <a:lstStyle/>
        <a:p>
          <a:endParaRPr lang="en-US"/>
        </a:p>
      </dgm:t>
    </dgm:pt>
    <dgm:pt modelId="{1B9E34A6-0F75-4729-AFFA-5B4E10B26812}" type="pres">
      <dgm:prSet presAssocID="{B7B7AECC-8913-4198-801D-59EA21008358}" presName="dummy" presStyleCnt="0"/>
      <dgm:spPr/>
    </dgm:pt>
    <dgm:pt modelId="{8DA5D5F3-5960-41EA-9A2B-40E7B58551B4}" type="pres">
      <dgm:prSet presAssocID="{D64DF1D3-8DB4-415F-86CA-3762F18BBE9F}" presName="sibTrans" presStyleLbl="sibTrans2D1" presStyleIdx="2" presStyleCnt="8"/>
      <dgm:spPr/>
      <dgm:t>
        <a:bodyPr/>
        <a:lstStyle/>
        <a:p>
          <a:endParaRPr lang="en-US"/>
        </a:p>
      </dgm:t>
    </dgm:pt>
    <dgm:pt modelId="{206DDB58-332A-4A7A-BE23-41576C43F0EC}" type="pres">
      <dgm:prSet presAssocID="{51C50E89-FD17-44DE-AF1C-11BF1D9E1842}" presName="node" presStyleLbl="node1" presStyleIdx="3" presStyleCnt="8">
        <dgm:presLayoutVars>
          <dgm:bulletEnabled val="1"/>
        </dgm:presLayoutVars>
      </dgm:prSet>
      <dgm:spPr/>
      <dgm:t>
        <a:bodyPr/>
        <a:lstStyle/>
        <a:p>
          <a:endParaRPr lang="en-US"/>
        </a:p>
      </dgm:t>
    </dgm:pt>
    <dgm:pt modelId="{70262703-5608-4C63-B25C-53584FACB60B}" type="pres">
      <dgm:prSet presAssocID="{51C50E89-FD17-44DE-AF1C-11BF1D9E1842}" presName="dummy" presStyleCnt="0"/>
      <dgm:spPr/>
    </dgm:pt>
    <dgm:pt modelId="{857B7DC7-DE73-404A-89DF-30A3792C86BB}" type="pres">
      <dgm:prSet presAssocID="{B79F3DDC-B57F-402F-B94A-1D7C19059F01}" presName="sibTrans" presStyleLbl="sibTrans2D1" presStyleIdx="3" presStyleCnt="8"/>
      <dgm:spPr/>
      <dgm:t>
        <a:bodyPr/>
        <a:lstStyle/>
        <a:p>
          <a:endParaRPr lang="en-US"/>
        </a:p>
      </dgm:t>
    </dgm:pt>
    <dgm:pt modelId="{6853A5F9-B798-415C-ABFD-8F139BC87279}" type="pres">
      <dgm:prSet presAssocID="{9F27923A-CF42-4BC9-8E70-8078C73C0F34}" presName="node" presStyleLbl="node1" presStyleIdx="4" presStyleCnt="8">
        <dgm:presLayoutVars>
          <dgm:bulletEnabled val="1"/>
        </dgm:presLayoutVars>
      </dgm:prSet>
      <dgm:spPr/>
      <dgm:t>
        <a:bodyPr/>
        <a:lstStyle/>
        <a:p>
          <a:endParaRPr lang="en-US"/>
        </a:p>
      </dgm:t>
    </dgm:pt>
    <dgm:pt modelId="{F1BB1302-DBFD-4F07-93A3-63F8F4D1A8CD}" type="pres">
      <dgm:prSet presAssocID="{9F27923A-CF42-4BC9-8E70-8078C73C0F34}" presName="dummy" presStyleCnt="0"/>
      <dgm:spPr/>
    </dgm:pt>
    <dgm:pt modelId="{44404AB2-E971-400C-B1BD-871DED67CF53}" type="pres">
      <dgm:prSet presAssocID="{36033919-2A4B-4E6E-A1E6-5A0470A02F61}" presName="sibTrans" presStyleLbl="sibTrans2D1" presStyleIdx="4" presStyleCnt="8"/>
      <dgm:spPr/>
      <dgm:t>
        <a:bodyPr/>
        <a:lstStyle/>
        <a:p>
          <a:endParaRPr lang="en-US"/>
        </a:p>
      </dgm:t>
    </dgm:pt>
    <dgm:pt modelId="{30EF1534-0085-469E-8102-0565369E9195}" type="pres">
      <dgm:prSet presAssocID="{48CBCA2C-732E-4F1D-A6AF-79CE2F2F9102}" presName="node" presStyleLbl="node1" presStyleIdx="5" presStyleCnt="8">
        <dgm:presLayoutVars>
          <dgm:bulletEnabled val="1"/>
        </dgm:presLayoutVars>
      </dgm:prSet>
      <dgm:spPr/>
      <dgm:t>
        <a:bodyPr/>
        <a:lstStyle/>
        <a:p>
          <a:endParaRPr lang="en-US"/>
        </a:p>
      </dgm:t>
    </dgm:pt>
    <dgm:pt modelId="{90EDEB4D-68A4-4D80-A3D7-7F416696B1D2}" type="pres">
      <dgm:prSet presAssocID="{48CBCA2C-732E-4F1D-A6AF-79CE2F2F9102}" presName="dummy" presStyleCnt="0"/>
      <dgm:spPr/>
    </dgm:pt>
    <dgm:pt modelId="{F3D00DD1-B15D-47F0-B91A-0D8937618163}" type="pres">
      <dgm:prSet presAssocID="{1AFF8D53-D9D2-4590-B3DD-D091020DF801}" presName="sibTrans" presStyleLbl="sibTrans2D1" presStyleIdx="5" presStyleCnt="8"/>
      <dgm:spPr/>
      <dgm:t>
        <a:bodyPr/>
        <a:lstStyle/>
        <a:p>
          <a:endParaRPr lang="en-US"/>
        </a:p>
      </dgm:t>
    </dgm:pt>
    <dgm:pt modelId="{42B900F3-3B85-4396-B9BA-63EAFB8666A6}" type="pres">
      <dgm:prSet presAssocID="{5E2E325A-7F5E-4337-98D6-7BB55C13AFEC}" presName="node" presStyleLbl="node1" presStyleIdx="6" presStyleCnt="8">
        <dgm:presLayoutVars>
          <dgm:bulletEnabled val="1"/>
        </dgm:presLayoutVars>
      </dgm:prSet>
      <dgm:spPr/>
      <dgm:t>
        <a:bodyPr/>
        <a:lstStyle/>
        <a:p>
          <a:endParaRPr lang="en-US"/>
        </a:p>
      </dgm:t>
    </dgm:pt>
    <dgm:pt modelId="{05B66B8F-5926-4700-9273-E59709A23CF6}" type="pres">
      <dgm:prSet presAssocID="{5E2E325A-7F5E-4337-98D6-7BB55C13AFEC}" presName="dummy" presStyleCnt="0"/>
      <dgm:spPr/>
    </dgm:pt>
    <dgm:pt modelId="{3310DBA9-0371-437A-A195-4572E1BFB527}" type="pres">
      <dgm:prSet presAssocID="{8579FEF3-DED7-4CAE-B9C1-A1EA9D5EEB80}" presName="sibTrans" presStyleLbl="sibTrans2D1" presStyleIdx="6" presStyleCnt="8"/>
      <dgm:spPr/>
      <dgm:t>
        <a:bodyPr/>
        <a:lstStyle/>
        <a:p>
          <a:endParaRPr lang="en-US"/>
        </a:p>
      </dgm:t>
    </dgm:pt>
    <dgm:pt modelId="{4053ED88-6F73-4609-833A-1D18949585FB}" type="pres">
      <dgm:prSet presAssocID="{61604A2D-FD82-4475-9309-96630361B6D4}" presName="node" presStyleLbl="node1" presStyleIdx="7" presStyleCnt="8">
        <dgm:presLayoutVars>
          <dgm:bulletEnabled val="1"/>
        </dgm:presLayoutVars>
      </dgm:prSet>
      <dgm:spPr/>
      <dgm:t>
        <a:bodyPr/>
        <a:lstStyle/>
        <a:p>
          <a:endParaRPr lang="en-US"/>
        </a:p>
      </dgm:t>
    </dgm:pt>
    <dgm:pt modelId="{ECCEB904-B996-46C9-8F6C-28B3424947EA}" type="pres">
      <dgm:prSet presAssocID="{61604A2D-FD82-4475-9309-96630361B6D4}" presName="dummy" presStyleCnt="0"/>
      <dgm:spPr/>
    </dgm:pt>
    <dgm:pt modelId="{1B914DC2-9873-4D81-B562-705E383995D9}" type="pres">
      <dgm:prSet presAssocID="{0376D363-9BA6-4F1F-AF9E-4066256EEDED}" presName="sibTrans" presStyleLbl="sibTrans2D1" presStyleIdx="7" presStyleCnt="8"/>
      <dgm:spPr/>
      <dgm:t>
        <a:bodyPr/>
        <a:lstStyle/>
        <a:p>
          <a:endParaRPr lang="en-US"/>
        </a:p>
      </dgm:t>
    </dgm:pt>
  </dgm:ptLst>
  <dgm:cxnLst>
    <dgm:cxn modelId="{05CC5893-66DB-4E8C-9281-81669F8B55D5}" type="presOf" srcId="{D111911C-0904-42C6-9980-4ED402BB0E49}" destId="{6663B0B9-F050-4201-A2FF-4868EE5E122F}" srcOrd="0" destOrd="0" presId="urn:microsoft.com/office/officeart/2005/8/layout/radial6"/>
    <dgm:cxn modelId="{D3D95E73-17CF-4801-8AF7-A9E330384590}" type="presOf" srcId="{8579FEF3-DED7-4CAE-B9C1-A1EA9D5EEB80}" destId="{3310DBA9-0371-437A-A195-4572E1BFB527}" srcOrd="0" destOrd="0" presId="urn:microsoft.com/office/officeart/2005/8/layout/radial6"/>
    <dgm:cxn modelId="{2B28CD50-311F-4531-AF9D-9912AF6CB4E3}" type="presOf" srcId="{B7B7AECC-8913-4198-801D-59EA21008358}" destId="{A553A3CF-5048-45C1-BF80-F45E02E56486}" srcOrd="0" destOrd="0" presId="urn:microsoft.com/office/officeart/2005/8/layout/radial6"/>
    <dgm:cxn modelId="{0504BA0F-C2F0-4B72-8496-FD582D71DEF6}" srcId="{544B8E41-3E0A-45BF-8AF2-A2EC2957FB86}" destId="{75B9CD6D-47BD-418B-8708-4FA228A81DB2}" srcOrd="1" destOrd="0" parTransId="{430F5061-2328-447A-BB5A-89A1CED80FC1}" sibTransId="{D111911C-0904-42C6-9980-4ED402BB0E49}"/>
    <dgm:cxn modelId="{796709AF-2B5F-46ED-AC17-9D0833DFE7F7}" type="presOf" srcId="{75B9CD6D-47BD-418B-8708-4FA228A81DB2}" destId="{5BE46F6D-3013-4190-AA59-FFF3CD3F41E9}" srcOrd="0" destOrd="0" presId="urn:microsoft.com/office/officeart/2005/8/layout/radial6"/>
    <dgm:cxn modelId="{F4F04923-829C-4601-8312-DF4F7997D21B}" srcId="{544B8E41-3E0A-45BF-8AF2-A2EC2957FB86}" destId="{48CBCA2C-732E-4F1D-A6AF-79CE2F2F9102}" srcOrd="5" destOrd="0" parTransId="{77A92926-819B-47FF-9CD6-ABA3573361D1}" sibTransId="{1AFF8D53-D9D2-4590-B3DD-D091020DF801}"/>
    <dgm:cxn modelId="{5163CDBE-074F-44A6-B3F1-12D0E3016160}" type="presOf" srcId="{61604A2D-FD82-4475-9309-96630361B6D4}" destId="{4053ED88-6F73-4609-833A-1D18949585FB}" srcOrd="0" destOrd="0" presId="urn:microsoft.com/office/officeart/2005/8/layout/radial6"/>
    <dgm:cxn modelId="{203FEAC1-755F-4A82-B46F-83DBBC0817F4}" type="presOf" srcId="{B79F3DDC-B57F-402F-B94A-1D7C19059F01}" destId="{857B7DC7-DE73-404A-89DF-30A3792C86BB}" srcOrd="0" destOrd="0" presId="urn:microsoft.com/office/officeart/2005/8/layout/radial6"/>
    <dgm:cxn modelId="{B1D4D76D-582B-43FF-8B2D-4D51EB061A42}" type="presOf" srcId="{7970AEC5-1CA3-493C-9774-BB9C730AE5DE}" destId="{D4FF067D-1C1A-41C5-9FD0-BC387E0F3A85}" srcOrd="0" destOrd="0" presId="urn:microsoft.com/office/officeart/2005/8/layout/radial6"/>
    <dgm:cxn modelId="{249B4C63-80F2-4973-883F-6CCCECADDA34}" type="presOf" srcId="{48CBCA2C-732E-4F1D-A6AF-79CE2F2F9102}" destId="{30EF1534-0085-469E-8102-0565369E9195}" srcOrd="0" destOrd="0" presId="urn:microsoft.com/office/officeart/2005/8/layout/radial6"/>
    <dgm:cxn modelId="{396FADF0-BEC7-4CC6-985D-4670F52A1D38}" type="presOf" srcId="{0376D363-9BA6-4F1F-AF9E-4066256EEDED}" destId="{1B914DC2-9873-4D81-B562-705E383995D9}" srcOrd="0" destOrd="0" presId="urn:microsoft.com/office/officeart/2005/8/layout/radial6"/>
    <dgm:cxn modelId="{AC5EF18D-AAC2-4CDB-99FC-C6366E59AE20}" type="presOf" srcId="{1429E73D-9D6A-4755-81CD-678F5309E756}" destId="{2E7C135C-8DB0-4236-AD17-C433039B0030}" srcOrd="0" destOrd="0" presId="urn:microsoft.com/office/officeart/2005/8/layout/radial6"/>
    <dgm:cxn modelId="{F84A3CA8-49BC-4893-9B48-0DC451EA4385}" type="presOf" srcId="{9F27923A-CF42-4BC9-8E70-8078C73C0F34}" destId="{6853A5F9-B798-415C-ABFD-8F139BC87279}" srcOrd="0" destOrd="0" presId="urn:microsoft.com/office/officeart/2005/8/layout/radial6"/>
    <dgm:cxn modelId="{E4E83B2E-CF6A-4F70-8836-0C5AE486DBB9}" type="presOf" srcId="{1AFF8D53-D9D2-4590-B3DD-D091020DF801}" destId="{F3D00DD1-B15D-47F0-B91A-0D8937618163}" srcOrd="0" destOrd="0" presId="urn:microsoft.com/office/officeart/2005/8/layout/radial6"/>
    <dgm:cxn modelId="{005631A0-0CF0-4756-BA35-89F85C1A7886}" srcId="{544B8E41-3E0A-45BF-8AF2-A2EC2957FB86}" destId="{61604A2D-FD82-4475-9309-96630361B6D4}" srcOrd="7" destOrd="0" parTransId="{2FDA91B3-B9CF-46AE-8E2E-FF3498769037}" sibTransId="{0376D363-9BA6-4F1F-AF9E-4066256EEDED}"/>
    <dgm:cxn modelId="{51E54736-990B-42C7-9FC4-B20F91CAB543}" srcId="{544B8E41-3E0A-45BF-8AF2-A2EC2957FB86}" destId="{ACE89B21-D1A3-4506-A7D7-B619E66BD8B2}" srcOrd="0" destOrd="0" parTransId="{A3D534AD-3045-4A46-85D8-DE823C1D3B66}" sibTransId="{7970AEC5-1CA3-493C-9774-BB9C730AE5DE}"/>
    <dgm:cxn modelId="{523E6A40-7A0D-4209-A2DA-123529F3B24C}" srcId="{544B8E41-3E0A-45BF-8AF2-A2EC2957FB86}" destId="{51C50E89-FD17-44DE-AF1C-11BF1D9E1842}" srcOrd="3" destOrd="0" parTransId="{7136CD78-4110-4804-BBB5-CC94324D976C}" sibTransId="{B79F3DDC-B57F-402F-B94A-1D7C19059F01}"/>
    <dgm:cxn modelId="{1D6FF8DF-8F21-4C60-BD2B-D304898187E7}" type="presOf" srcId="{5E2E325A-7F5E-4337-98D6-7BB55C13AFEC}" destId="{42B900F3-3B85-4396-B9BA-63EAFB8666A6}" srcOrd="0" destOrd="0" presId="urn:microsoft.com/office/officeart/2005/8/layout/radial6"/>
    <dgm:cxn modelId="{5FC9566E-630C-4239-865E-AD24625B700E}" type="presOf" srcId="{544B8E41-3E0A-45BF-8AF2-A2EC2957FB86}" destId="{12592950-FC6B-47B4-AD8B-74E01D002F65}" srcOrd="0" destOrd="0" presId="urn:microsoft.com/office/officeart/2005/8/layout/radial6"/>
    <dgm:cxn modelId="{E3F2E403-E624-4256-8BB0-810139204A8C}" type="presOf" srcId="{ACE89B21-D1A3-4506-A7D7-B619E66BD8B2}" destId="{9701F7CB-212E-4671-B8FA-A25E061EAC71}" srcOrd="0" destOrd="0" presId="urn:microsoft.com/office/officeart/2005/8/layout/radial6"/>
    <dgm:cxn modelId="{A940CB09-B8D9-4B8F-9B33-B13D2F4B1E4A}" srcId="{544B8E41-3E0A-45BF-8AF2-A2EC2957FB86}" destId="{5E2E325A-7F5E-4337-98D6-7BB55C13AFEC}" srcOrd="6" destOrd="0" parTransId="{4EB8B0A0-28A7-4A25-B67C-7EA781EF237C}" sibTransId="{8579FEF3-DED7-4CAE-B9C1-A1EA9D5EEB80}"/>
    <dgm:cxn modelId="{379CCCC6-17CB-40EF-9615-BDF768D1A79C}" srcId="{544B8E41-3E0A-45BF-8AF2-A2EC2957FB86}" destId="{B7B7AECC-8913-4198-801D-59EA21008358}" srcOrd="2" destOrd="0" parTransId="{40A0B2E2-4B36-4E4F-8967-A31D86DDD377}" sibTransId="{D64DF1D3-8DB4-415F-86CA-3762F18BBE9F}"/>
    <dgm:cxn modelId="{40FE921E-9F57-47E2-AD1C-EA1D6719D89D}" type="presOf" srcId="{51C50E89-FD17-44DE-AF1C-11BF1D9E1842}" destId="{206DDB58-332A-4A7A-BE23-41576C43F0EC}" srcOrd="0" destOrd="0" presId="urn:microsoft.com/office/officeart/2005/8/layout/radial6"/>
    <dgm:cxn modelId="{30E5AF90-A9A9-4A7B-A96D-F0C0B9545B26}" type="presOf" srcId="{D64DF1D3-8DB4-415F-86CA-3762F18BBE9F}" destId="{8DA5D5F3-5960-41EA-9A2B-40E7B58551B4}" srcOrd="0" destOrd="0" presId="urn:microsoft.com/office/officeart/2005/8/layout/radial6"/>
    <dgm:cxn modelId="{0AF7E0BD-CD4F-4DD7-8158-5C7B2252D378}" srcId="{544B8E41-3E0A-45BF-8AF2-A2EC2957FB86}" destId="{9F27923A-CF42-4BC9-8E70-8078C73C0F34}" srcOrd="4" destOrd="0" parTransId="{D930C818-9BBB-45BC-8DAC-6BEF34DB6019}" sibTransId="{36033919-2A4B-4E6E-A1E6-5A0470A02F61}"/>
    <dgm:cxn modelId="{F7A97BFB-D7D6-475F-9392-B7403BEE69BD}" srcId="{1429E73D-9D6A-4755-81CD-678F5309E756}" destId="{544B8E41-3E0A-45BF-8AF2-A2EC2957FB86}" srcOrd="0" destOrd="0" parTransId="{EB59D3B0-7D94-4BED-83DD-62F1D7527D05}" sibTransId="{7D57C87D-B23E-4277-8F50-88949D6D7195}"/>
    <dgm:cxn modelId="{064C2568-B678-4236-9628-A1E2DA35EB1B}" type="presOf" srcId="{36033919-2A4B-4E6E-A1E6-5A0470A02F61}" destId="{44404AB2-E971-400C-B1BD-871DED67CF53}" srcOrd="0" destOrd="0" presId="urn:microsoft.com/office/officeart/2005/8/layout/radial6"/>
    <dgm:cxn modelId="{93B7B9D9-4447-4AD7-9EFD-68ED8940CF97}" type="presParOf" srcId="{2E7C135C-8DB0-4236-AD17-C433039B0030}" destId="{12592950-FC6B-47B4-AD8B-74E01D002F65}" srcOrd="0" destOrd="0" presId="urn:microsoft.com/office/officeart/2005/8/layout/radial6"/>
    <dgm:cxn modelId="{A047DA8E-21F4-4E9A-BA10-2D23E4D09102}" type="presParOf" srcId="{2E7C135C-8DB0-4236-AD17-C433039B0030}" destId="{9701F7CB-212E-4671-B8FA-A25E061EAC71}" srcOrd="1" destOrd="0" presId="urn:microsoft.com/office/officeart/2005/8/layout/radial6"/>
    <dgm:cxn modelId="{28ED1B88-EB55-4914-A20E-AB7753D0EA7D}" type="presParOf" srcId="{2E7C135C-8DB0-4236-AD17-C433039B0030}" destId="{51721DDE-1F41-41DB-BDE8-516DEDC106B5}" srcOrd="2" destOrd="0" presId="urn:microsoft.com/office/officeart/2005/8/layout/radial6"/>
    <dgm:cxn modelId="{D9A5BA8E-80B5-4722-BC94-6EC0CC9E01E9}" type="presParOf" srcId="{2E7C135C-8DB0-4236-AD17-C433039B0030}" destId="{D4FF067D-1C1A-41C5-9FD0-BC387E0F3A85}" srcOrd="3" destOrd="0" presId="urn:microsoft.com/office/officeart/2005/8/layout/radial6"/>
    <dgm:cxn modelId="{6B580DE2-9CBA-466C-8FC7-182F50F59D8A}" type="presParOf" srcId="{2E7C135C-8DB0-4236-AD17-C433039B0030}" destId="{5BE46F6D-3013-4190-AA59-FFF3CD3F41E9}" srcOrd="4" destOrd="0" presId="urn:microsoft.com/office/officeart/2005/8/layout/radial6"/>
    <dgm:cxn modelId="{33105369-F5B9-4AFC-A7E2-5E7F47A1FA5E}" type="presParOf" srcId="{2E7C135C-8DB0-4236-AD17-C433039B0030}" destId="{2142A14B-4181-4E29-88D9-5EBF7B972301}" srcOrd="5" destOrd="0" presId="urn:microsoft.com/office/officeart/2005/8/layout/radial6"/>
    <dgm:cxn modelId="{864B15BA-7D85-49FE-B42B-21759F69CD5A}" type="presParOf" srcId="{2E7C135C-8DB0-4236-AD17-C433039B0030}" destId="{6663B0B9-F050-4201-A2FF-4868EE5E122F}" srcOrd="6" destOrd="0" presId="urn:microsoft.com/office/officeart/2005/8/layout/radial6"/>
    <dgm:cxn modelId="{9DE46506-FA68-4EC2-901B-62EC71A3D9D9}" type="presParOf" srcId="{2E7C135C-8DB0-4236-AD17-C433039B0030}" destId="{A553A3CF-5048-45C1-BF80-F45E02E56486}" srcOrd="7" destOrd="0" presId="urn:microsoft.com/office/officeart/2005/8/layout/radial6"/>
    <dgm:cxn modelId="{E20A21B7-E727-4C40-9E0B-4A60C7547FFA}" type="presParOf" srcId="{2E7C135C-8DB0-4236-AD17-C433039B0030}" destId="{1B9E34A6-0F75-4729-AFFA-5B4E10B26812}" srcOrd="8" destOrd="0" presId="urn:microsoft.com/office/officeart/2005/8/layout/radial6"/>
    <dgm:cxn modelId="{EE00C829-6C84-4AE1-B35B-A9E0FC0EF592}" type="presParOf" srcId="{2E7C135C-8DB0-4236-AD17-C433039B0030}" destId="{8DA5D5F3-5960-41EA-9A2B-40E7B58551B4}" srcOrd="9" destOrd="0" presId="urn:microsoft.com/office/officeart/2005/8/layout/radial6"/>
    <dgm:cxn modelId="{C9088AF3-3092-46F4-A680-5963CBD6CB5E}" type="presParOf" srcId="{2E7C135C-8DB0-4236-AD17-C433039B0030}" destId="{206DDB58-332A-4A7A-BE23-41576C43F0EC}" srcOrd="10" destOrd="0" presId="urn:microsoft.com/office/officeart/2005/8/layout/radial6"/>
    <dgm:cxn modelId="{4B678126-143D-4C89-ADDC-CB4E7831150A}" type="presParOf" srcId="{2E7C135C-8DB0-4236-AD17-C433039B0030}" destId="{70262703-5608-4C63-B25C-53584FACB60B}" srcOrd="11" destOrd="0" presId="urn:microsoft.com/office/officeart/2005/8/layout/radial6"/>
    <dgm:cxn modelId="{CA9B98E1-85B9-4EDF-A878-04D235876519}" type="presParOf" srcId="{2E7C135C-8DB0-4236-AD17-C433039B0030}" destId="{857B7DC7-DE73-404A-89DF-30A3792C86BB}" srcOrd="12" destOrd="0" presId="urn:microsoft.com/office/officeart/2005/8/layout/radial6"/>
    <dgm:cxn modelId="{5E02F17A-ABF4-4867-A037-4CA7447FD4B9}" type="presParOf" srcId="{2E7C135C-8DB0-4236-AD17-C433039B0030}" destId="{6853A5F9-B798-415C-ABFD-8F139BC87279}" srcOrd="13" destOrd="0" presId="urn:microsoft.com/office/officeart/2005/8/layout/radial6"/>
    <dgm:cxn modelId="{D4DA53AB-681B-4D73-BA50-2FCE9AFC72A0}" type="presParOf" srcId="{2E7C135C-8DB0-4236-AD17-C433039B0030}" destId="{F1BB1302-DBFD-4F07-93A3-63F8F4D1A8CD}" srcOrd="14" destOrd="0" presId="urn:microsoft.com/office/officeart/2005/8/layout/radial6"/>
    <dgm:cxn modelId="{CE807E1B-AEB7-40B0-889C-5417080A8C6E}" type="presParOf" srcId="{2E7C135C-8DB0-4236-AD17-C433039B0030}" destId="{44404AB2-E971-400C-B1BD-871DED67CF53}" srcOrd="15" destOrd="0" presId="urn:microsoft.com/office/officeart/2005/8/layout/radial6"/>
    <dgm:cxn modelId="{04FC3539-095A-48F0-BBEC-AF2AFF8A2F24}" type="presParOf" srcId="{2E7C135C-8DB0-4236-AD17-C433039B0030}" destId="{30EF1534-0085-469E-8102-0565369E9195}" srcOrd="16" destOrd="0" presId="urn:microsoft.com/office/officeart/2005/8/layout/radial6"/>
    <dgm:cxn modelId="{B6DAF43A-FF18-4189-B04D-D3CF490760B6}" type="presParOf" srcId="{2E7C135C-8DB0-4236-AD17-C433039B0030}" destId="{90EDEB4D-68A4-4D80-A3D7-7F416696B1D2}" srcOrd="17" destOrd="0" presId="urn:microsoft.com/office/officeart/2005/8/layout/radial6"/>
    <dgm:cxn modelId="{C2FE7FE2-6EDD-4542-8A9D-5813BC695393}" type="presParOf" srcId="{2E7C135C-8DB0-4236-AD17-C433039B0030}" destId="{F3D00DD1-B15D-47F0-B91A-0D8937618163}" srcOrd="18" destOrd="0" presId="urn:microsoft.com/office/officeart/2005/8/layout/radial6"/>
    <dgm:cxn modelId="{1A6D1035-0D31-4E45-A4CB-8F1C74F4F2B9}" type="presParOf" srcId="{2E7C135C-8DB0-4236-AD17-C433039B0030}" destId="{42B900F3-3B85-4396-B9BA-63EAFB8666A6}" srcOrd="19" destOrd="0" presId="urn:microsoft.com/office/officeart/2005/8/layout/radial6"/>
    <dgm:cxn modelId="{314B608F-DF0F-4B4C-8E58-5FD5D7A92045}" type="presParOf" srcId="{2E7C135C-8DB0-4236-AD17-C433039B0030}" destId="{05B66B8F-5926-4700-9273-E59709A23CF6}" srcOrd="20" destOrd="0" presId="urn:microsoft.com/office/officeart/2005/8/layout/radial6"/>
    <dgm:cxn modelId="{7602D388-195F-4AAF-AD39-C5C8A337A0FC}" type="presParOf" srcId="{2E7C135C-8DB0-4236-AD17-C433039B0030}" destId="{3310DBA9-0371-437A-A195-4572E1BFB527}" srcOrd="21" destOrd="0" presId="urn:microsoft.com/office/officeart/2005/8/layout/radial6"/>
    <dgm:cxn modelId="{734D0C4C-441F-43BC-8104-EDE18BA11BB6}" type="presParOf" srcId="{2E7C135C-8DB0-4236-AD17-C433039B0030}" destId="{4053ED88-6F73-4609-833A-1D18949585FB}" srcOrd="22" destOrd="0" presId="urn:microsoft.com/office/officeart/2005/8/layout/radial6"/>
    <dgm:cxn modelId="{DB703A9B-6FBF-4D66-AC8F-EFE91CC248E1}" type="presParOf" srcId="{2E7C135C-8DB0-4236-AD17-C433039B0030}" destId="{ECCEB904-B996-46C9-8F6C-28B3424947EA}" srcOrd="23" destOrd="0" presId="urn:microsoft.com/office/officeart/2005/8/layout/radial6"/>
    <dgm:cxn modelId="{F65D2BCE-4A8B-4008-83B1-898E519B23FF}" type="presParOf" srcId="{2E7C135C-8DB0-4236-AD17-C433039B0030}" destId="{1B914DC2-9873-4D81-B562-705E383995D9}" srcOrd="24"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649314-D4E7-4813-9512-B67A245F61F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EE66774A-DF3B-4608-831E-DCE231E5D1AD}">
      <dgm:prSet phldrT="[Text]"/>
      <dgm:spPr/>
      <dgm:t>
        <a:bodyPr/>
        <a:lstStyle/>
        <a:p>
          <a:r>
            <a:rPr lang="en-US" dirty="0" smtClean="0"/>
            <a:t>Accidental File Deletion</a:t>
          </a:r>
          <a:endParaRPr lang="en-US" dirty="0"/>
        </a:p>
      </dgm:t>
    </dgm:pt>
    <dgm:pt modelId="{12CB4A9C-5637-47A2-9F14-FE7BBE7E5C29}" type="parTrans" cxnId="{67BD453C-C03C-4DB4-B4C7-7881D8C5EEBC}">
      <dgm:prSet/>
      <dgm:spPr/>
      <dgm:t>
        <a:bodyPr/>
        <a:lstStyle/>
        <a:p>
          <a:endParaRPr lang="en-US"/>
        </a:p>
      </dgm:t>
    </dgm:pt>
    <dgm:pt modelId="{E1046A5D-F68F-4873-B45D-E8F1335B8AB2}" type="sibTrans" cxnId="{67BD453C-C03C-4DB4-B4C7-7881D8C5EEBC}">
      <dgm:prSet/>
      <dgm:spPr/>
      <dgm:t>
        <a:bodyPr/>
        <a:lstStyle/>
        <a:p>
          <a:endParaRPr lang="en-US"/>
        </a:p>
      </dgm:t>
    </dgm:pt>
    <dgm:pt modelId="{E645F133-0CCC-430F-B57B-1CE381A7D005}">
      <dgm:prSet phldrT="[Text]"/>
      <dgm:spPr/>
      <dgm:t>
        <a:bodyPr/>
        <a:lstStyle/>
        <a:p>
          <a:r>
            <a:rPr lang="en-US" dirty="0" smtClean="0"/>
            <a:t>Snapshots</a:t>
          </a:r>
          <a:endParaRPr lang="en-US" dirty="0"/>
        </a:p>
      </dgm:t>
    </dgm:pt>
    <dgm:pt modelId="{96D14F46-9A66-46FC-B413-33B6A09B380C}" type="parTrans" cxnId="{F7BF3A08-84DF-4F66-977A-B049E2943CB9}">
      <dgm:prSet/>
      <dgm:spPr/>
      <dgm:t>
        <a:bodyPr/>
        <a:lstStyle/>
        <a:p>
          <a:endParaRPr lang="en-US"/>
        </a:p>
      </dgm:t>
    </dgm:pt>
    <dgm:pt modelId="{557A0ABA-237A-425F-BB45-48D0CC70BC31}" type="sibTrans" cxnId="{F7BF3A08-84DF-4F66-977A-B049E2943CB9}">
      <dgm:prSet/>
      <dgm:spPr/>
      <dgm:t>
        <a:bodyPr/>
        <a:lstStyle/>
        <a:p>
          <a:endParaRPr lang="en-US"/>
        </a:p>
      </dgm:t>
    </dgm:pt>
    <dgm:pt modelId="{EE935FD9-ACE9-46E7-B122-51710DBB2F5F}">
      <dgm:prSet phldrT="[Text]"/>
      <dgm:spPr/>
      <dgm:t>
        <a:bodyPr/>
        <a:lstStyle/>
        <a:p>
          <a:r>
            <a:rPr lang="en-US" dirty="0" smtClean="0"/>
            <a:t>Disk Failures</a:t>
          </a:r>
          <a:endParaRPr lang="en-US" dirty="0"/>
        </a:p>
      </dgm:t>
    </dgm:pt>
    <dgm:pt modelId="{DD7D50DD-8BE3-4920-B3A2-EEE8556C0AFA}" type="parTrans" cxnId="{EF463270-0DB7-47C1-8E4F-4B4CC740A3E7}">
      <dgm:prSet/>
      <dgm:spPr/>
      <dgm:t>
        <a:bodyPr/>
        <a:lstStyle/>
        <a:p>
          <a:endParaRPr lang="en-US"/>
        </a:p>
      </dgm:t>
    </dgm:pt>
    <dgm:pt modelId="{08309F94-15AA-44A8-8A0B-2EDAF4EF0345}" type="sibTrans" cxnId="{EF463270-0DB7-47C1-8E4F-4B4CC740A3E7}">
      <dgm:prSet/>
      <dgm:spPr/>
      <dgm:t>
        <a:bodyPr/>
        <a:lstStyle/>
        <a:p>
          <a:endParaRPr lang="en-US"/>
        </a:p>
      </dgm:t>
    </dgm:pt>
    <dgm:pt modelId="{BC7DADE5-D2C5-4D97-90DB-42F9D168DD1E}">
      <dgm:prSet phldrT="[Text]"/>
      <dgm:spPr/>
      <dgm:t>
        <a:bodyPr/>
        <a:lstStyle/>
        <a:p>
          <a:r>
            <a:rPr lang="en-US" dirty="0" smtClean="0"/>
            <a:t>RAID 1,5, etc…</a:t>
          </a:r>
          <a:endParaRPr lang="en-US" dirty="0"/>
        </a:p>
      </dgm:t>
    </dgm:pt>
    <dgm:pt modelId="{6CFC8C5F-CB7D-4F31-AB3B-1070D2A5DA5C}" type="parTrans" cxnId="{C819016F-6272-4FF9-A15B-0F7892126DCB}">
      <dgm:prSet/>
      <dgm:spPr/>
      <dgm:t>
        <a:bodyPr/>
        <a:lstStyle/>
        <a:p>
          <a:endParaRPr lang="en-US"/>
        </a:p>
      </dgm:t>
    </dgm:pt>
    <dgm:pt modelId="{C51F5B5C-226C-4CB5-A781-3EA36FEB3E0D}" type="sibTrans" cxnId="{C819016F-6272-4FF9-A15B-0F7892126DCB}">
      <dgm:prSet/>
      <dgm:spPr/>
      <dgm:t>
        <a:bodyPr/>
        <a:lstStyle/>
        <a:p>
          <a:endParaRPr lang="en-US"/>
        </a:p>
      </dgm:t>
    </dgm:pt>
    <dgm:pt modelId="{F38D706D-4FE0-471E-84CF-C32B42B3C652}">
      <dgm:prSet phldrT="[Text]"/>
      <dgm:spPr/>
      <dgm:t>
        <a:bodyPr/>
        <a:lstStyle/>
        <a:p>
          <a:r>
            <a:rPr lang="en-US" dirty="0" smtClean="0"/>
            <a:t>Power Failures</a:t>
          </a:r>
          <a:endParaRPr lang="en-US" dirty="0"/>
        </a:p>
      </dgm:t>
    </dgm:pt>
    <dgm:pt modelId="{1E2CE5DD-356D-47FC-BE17-CB494BFADAB9}" type="parTrans" cxnId="{FDF841B7-D3CD-44E4-9C6D-7985E96CC996}">
      <dgm:prSet/>
      <dgm:spPr/>
      <dgm:t>
        <a:bodyPr/>
        <a:lstStyle/>
        <a:p>
          <a:endParaRPr lang="en-US"/>
        </a:p>
      </dgm:t>
    </dgm:pt>
    <dgm:pt modelId="{CA926CFA-F8FF-4010-93CD-337573BF3068}" type="sibTrans" cxnId="{FDF841B7-D3CD-44E4-9C6D-7985E96CC996}">
      <dgm:prSet/>
      <dgm:spPr/>
      <dgm:t>
        <a:bodyPr/>
        <a:lstStyle/>
        <a:p>
          <a:endParaRPr lang="en-US"/>
        </a:p>
      </dgm:t>
    </dgm:pt>
    <dgm:pt modelId="{366E415F-C84C-44E3-A1AA-CCBC2C264B30}">
      <dgm:prSet/>
      <dgm:spPr/>
      <dgm:t>
        <a:bodyPr/>
        <a:lstStyle/>
        <a:p>
          <a:r>
            <a:rPr lang="en-US" dirty="0" smtClean="0"/>
            <a:t>UPS</a:t>
          </a:r>
          <a:endParaRPr lang="en-US" dirty="0"/>
        </a:p>
      </dgm:t>
    </dgm:pt>
    <dgm:pt modelId="{2F9C6C8C-728F-4A00-AB49-5C1E15A53277}" type="parTrans" cxnId="{01F129DD-17ED-4615-93EF-8B9B61A5C970}">
      <dgm:prSet/>
      <dgm:spPr/>
      <dgm:t>
        <a:bodyPr/>
        <a:lstStyle/>
        <a:p>
          <a:endParaRPr lang="en-US"/>
        </a:p>
      </dgm:t>
    </dgm:pt>
    <dgm:pt modelId="{874BF26C-D877-402F-A9A4-BD5563515866}" type="sibTrans" cxnId="{01F129DD-17ED-4615-93EF-8B9B61A5C970}">
      <dgm:prSet/>
      <dgm:spPr/>
      <dgm:t>
        <a:bodyPr/>
        <a:lstStyle/>
        <a:p>
          <a:endParaRPr lang="en-US"/>
        </a:p>
      </dgm:t>
    </dgm:pt>
    <dgm:pt modelId="{25E25004-7A56-4DC6-94DA-CDCCADB422F7}">
      <dgm:prSet/>
      <dgm:spPr/>
      <dgm:t>
        <a:bodyPr/>
        <a:lstStyle/>
        <a:p>
          <a:r>
            <a:rPr lang="en-US" dirty="0" smtClean="0"/>
            <a:t>System Failures</a:t>
          </a:r>
          <a:endParaRPr lang="en-US" dirty="0"/>
        </a:p>
      </dgm:t>
    </dgm:pt>
    <dgm:pt modelId="{A8219E15-CF2B-43AA-ACF0-2CDF1CA18BE4}" type="parTrans" cxnId="{2A45B5A2-8597-43C5-B5A2-E82A97C26D66}">
      <dgm:prSet/>
      <dgm:spPr/>
      <dgm:t>
        <a:bodyPr/>
        <a:lstStyle/>
        <a:p>
          <a:endParaRPr lang="en-US"/>
        </a:p>
      </dgm:t>
    </dgm:pt>
    <dgm:pt modelId="{937183EB-9418-4485-AC04-101EE6C73821}" type="sibTrans" cxnId="{2A45B5A2-8597-43C5-B5A2-E82A97C26D66}">
      <dgm:prSet/>
      <dgm:spPr/>
      <dgm:t>
        <a:bodyPr/>
        <a:lstStyle/>
        <a:p>
          <a:endParaRPr lang="en-US"/>
        </a:p>
      </dgm:t>
    </dgm:pt>
    <dgm:pt modelId="{76F51F37-3BC9-4486-BDAD-BA2258A7CD81}">
      <dgm:prSet/>
      <dgm:spPr/>
      <dgm:t>
        <a:bodyPr/>
        <a:lstStyle/>
        <a:p>
          <a:r>
            <a:rPr lang="en-US" dirty="0" smtClean="0"/>
            <a:t>Clustering</a:t>
          </a:r>
          <a:endParaRPr lang="en-US" dirty="0"/>
        </a:p>
      </dgm:t>
    </dgm:pt>
    <dgm:pt modelId="{7FCC460A-2726-4785-AA79-7F6F70FF4693}" type="parTrans" cxnId="{8658C1CB-0FBD-419B-A573-BD11F1F3BD15}">
      <dgm:prSet/>
      <dgm:spPr/>
      <dgm:t>
        <a:bodyPr/>
        <a:lstStyle/>
        <a:p>
          <a:endParaRPr lang="en-US"/>
        </a:p>
      </dgm:t>
    </dgm:pt>
    <dgm:pt modelId="{9EE3630E-FA44-427B-B431-A6084ACC83B2}" type="sibTrans" cxnId="{8658C1CB-0FBD-419B-A573-BD11F1F3BD15}">
      <dgm:prSet/>
      <dgm:spPr/>
      <dgm:t>
        <a:bodyPr/>
        <a:lstStyle/>
        <a:p>
          <a:endParaRPr lang="en-US"/>
        </a:p>
      </dgm:t>
    </dgm:pt>
    <dgm:pt modelId="{EB732417-9C04-4008-871F-471CE9FCEE4A}">
      <dgm:prSet/>
      <dgm:spPr/>
      <dgm:t>
        <a:bodyPr/>
        <a:lstStyle/>
        <a:p>
          <a:r>
            <a:rPr lang="en-US" dirty="0" smtClean="0"/>
            <a:t>Backups</a:t>
          </a:r>
          <a:endParaRPr lang="en-US" dirty="0"/>
        </a:p>
      </dgm:t>
    </dgm:pt>
    <dgm:pt modelId="{3DDFEB7A-93FB-404B-9025-D2074A55A530}" type="parTrans" cxnId="{4E6E27B9-C6D8-4070-9643-A47AD0700A2B}">
      <dgm:prSet/>
      <dgm:spPr/>
      <dgm:t>
        <a:bodyPr/>
        <a:lstStyle/>
        <a:p>
          <a:endParaRPr lang="en-US"/>
        </a:p>
      </dgm:t>
    </dgm:pt>
    <dgm:pt modelId="{6E7F4357-6EED-4F46-9231-AA5104545658}" type="sibTrans" cxnId="{4E6E27B9-C6D8-4070-9643-A47AD0700A2B}">
      <dgm:prSet/>
      <dgm:spPr/>
      <dgm:t>
        <a:bodyPr/>
        <a:lstStyle/>
        <a:p>
          <a:endParaRPr lang="en-US"/>
        </a:p>
      </dgm:t>
    </dgm:pt>
    <dgm:pt modelId="{BA023FB1-B609-4BB0-AAD9-01ACAEC7FA4C}">
      <dgm:prSet/>
      <dgm:spPr/>
      <dgm:t>
        <a:bodyPr/>
        <a:lstStyle/>
        <a:p>
          <a:r>
            <a:rPr lang="en-US" dirty="0" smtClean="0"/>
            <a:t>Natural Disasters</a:t>
          </a:r>
          <a:endParaRPr lang="en-US" dirty="0"/>
        </a:p>
      </dgm:t>
    </dgm:pt>
    <dgm:pt modelId="{705C116C-3C13-47DA-BC07-52C8226514A2}" type="parTrans" cxnId="{50766171-4943-49B9-84B8-0E6CD45A72CD}">
      <dgm:prSet/>
      <dgm:spPr/>
      <dgm:t>
        <a:bodyPr/>
        <a:lstStyle/>
        <a:p>
          <a:endParaRPr lang="en-US"/>
        </a:p>
      </dgm:t>
    </dgm:pt>
    <dgm:pt modelId="{2F073EFC-6CEE-449B-A64E-346D7D77EE27}" type="sibTrans" cxnId="{50766171-4943-49B9-84B8-0E6CD45A72CD}">
      <dgm:prSet/>
      <dgm:spPr/>
      <dgm:t>
        <a:bodyPr/>
        <a:lstStyle/>
        <a:p>
          <a:endParaRPr lang="en-US"/>
        </a:p>
      </dgm:t>
    </dgm:pt>
    <dgm:pt modelId="{96272912-C39E-45E7-A0A7-BFC31F6C0613}">
      <dgm:prSet/>
      <dgm:spPr/>
      <dgm:t>
        <a:bodyPr/>
        <a:lstStyle/>
        <a:p>
          <a:r>
            <a:rPr lang="en-US" dirty="0" smtClean="0"/>
            <a:t>Off-site Redundancy</a:t>
          </a:r>
          <a:endParaRPr lang="en-US" dirty="0"/>
        </a:p>
      </dgm:t>
    </dgm:pt>
    <dgm:pt modelId="{60C78C54-B051-48D8-B170-6465216BAB3C}" type="parTrans" cxnId="{3186F75A-92DF-4FE0-BC01-E7E3DAD8A630}">
      <dgm:prSet/>
      <dgm:spPr/>
      <dgm:t>
        <a:bodyPr/>
        <a:lstStyle/>
        <a:p>
          <a:endParaRPr lang="en-US"/>
        </a:p>
      </dgm:t>
    </dgm:pt>
    <dgm:pt modelId="{E6E39386-05FE-4745-8BBD-C1239E38354A}" type="sibTrans" cxnId="{3186F75A-92DF-4FE0-BC01-E7E3DAD8A630}">
      <dgm:prSet/>
      <dgm:spPr/>
      <dgm:t>
        <a:bodyPr/>
        <a:lstStyle/>
        <a:p>
          <a:endParaRPr lang="en-US"/>
        </a:p>
      </dgm:t>
    </dgm:pt>
    <dgm:pt modelId="{394AB98C-A0B6-4304-A53A-AB99B0D885C9}">
      <dgm:prSet/>
      <dgm:spPr/>
      <dgm:t>
        <a:bodyPr/>
        <a:lstStyle/>
        <a:p>
          <a:r>
            <a:rPr lang="en-US" dirty="0" smtClean="0"/>
            <a:t>Off-site backups</a:t>
          </a:r>
          <a:endParaRPr lang="en-US" dirty="0"/>
        </a:p>
      </dgm:t>
    </dgm:pt>
    <dgm:pt modelId="{39862CF6-AB34-4E16-ABE5-BD7CD70D33DB}" type="parTrans" cxnId="{58F2E3BD-41A5-4BA9-894E-88CAC8A4FE84}">
      <dgm:prSet/>
      <dgm:spPr/>
      <dgm:t>
        <a:bodyPr/>
        <a:lstStyle/>
        <a:p>
          <a:endParaRPr lang="en-US"/>
        </a:p>
      </dgm:t>
    </dgm:pt>
    <dgm:pt modelId="{81B58A52-6DC1-4726-8F06-DB984418D206}" type="sibTrans" cxnId="{58F2E3BD-41A5-4BA9-894E-88CAC8A4FE84}">
      <dgm:prSet/>
      <dgm:spPr/>
      <dgm:t>
        <a:bodyPr/>
        <a:lstStyle/>
        <a:p>
          <a:endParaRPr lang="en-US"/>
        </a:p>
      </dgm:t>
    </dgm:pt>
    <dgm:pt modelId="{FCD2A14D-6C1A-482D-ADE1-A32B1B4EC2BE}">
      <dgm:prSet phldrT="[Text]"/>
      <dgm:spPr/>
      <dgm:t>
        <a:bodyPr/>
        <a:lstStyle/>
        <a:p>
          <a:r>
            <a:rPr lang="en-US" dirty="0" smtClean="0"/>
            <a:t>Backups</a:t>
          </a:r>
          <a:endParaRPr lang="en-US" dirty="0"/>
        </a:p>
      </dgm:t>
    </dgm:pt>
    <dgm:pt modelId="{B9C4FB27-EC20-4214-9D64-D5DE93E35794}" type="parTrans" cxnId="{7BF622A5-BFD8-4A77-804A-C86FBD768068}">
      <dgm:prSet/>
      <dgm:spPr/>
      <dgm:t>
        <a:bodyPr/>
        <a:lstStyle/>
        <a:p>
          <a:endParaRPr lang="en-US"/>
        </a:p>
      </dgm:t>
    </dgm:pt>
    <dgm:pt modelId="{865EC4BF-6232-4356-86AA-7AD24A5E0B71}" type="sibTrans" cxnId="{7BF622A5-BFD8-4A77-804A-C86FBD768068}">
      <dgm:prSet/>
      <dgm:spPr/>
      <dgm:t>
        <a:bodyPr/>
        <a:lstStyle/>
        <a:p>
          <a:endParaRPr lang="en-US"/>
        </a:p>
      </dgm:t>
    </dgm:pt>
    <dgm:pt modelId="{02F30FF8-4C77-4C78-AC9D-773B33A0A5FF}">
      <dgm:prSet/>
      <dgm:spPr/>
      <dgm:t>
        <a:bodyPr/>
        <a:lstStyle/>
        <a:p>
          <a:r>
            <a:rPr lang="en-US" smtClean="0"/>
            <a:t>Generators</a:t>
          </a:r>
          <a:endParaRPr lang="en-US" dirty="0"/>
        </a:p>
      </dgm:t>
    </dgm:pt>
    <dgm:pt modelId="{0CA9B0D5-27C0-4C63-91CA-A2ED76482C80}" type="parTrans" cxnId="{1A8FF936-95F0-407B-8F40-75F4DF4591AA}">
      <dgm:prSet/>
      <dgm:spPr/>
      <dgm:t>
        <a:bodyPr/>
        <a:lstStyle/>
        <a:p>
          <a:endParaRPr lang="en-US"/>
        </a:p>
      </dgm:t>
    </dgm:pt>
    <dgm:pt modelId="{47BB8F1A-D52A-46B1-867D-091FB5BB84D8}" type="sibTrans" cxnId="{1A8FF936-95F0-407B-8F40-75F4DF4591AA}">
      <dgm:prSet/>
      <dgm:spPr/>
      <dgm:t>
        <a:bodyPr/>
        <a:lstStyle/>
        <a:p>
          <a:endParaRPr lang="en-US"/>
        </a:p>
      </dgm:t>
    </dgm:pt>
    <dgm:pt modelId="{5698FE67-809C-4E37-8B05-6C10F422346C}">
      <dgm:prSet phldrT="[Text]"/>
      <dgm:spPr/>
      <dgm:t>
        <a:bodyPr/>
        <a:lstStyle/>
        <a:p>
          <a:r>
            <a:rPr lang="en-US" dirty="0" smtClean="0"/>
            <a:t>Hot-spares</a:t>
          </a:r>
          <a:endParaRPr lang="en-US" dirty="0"/>
        </a:p>
      </dgm:t>
    </dgm:pt>
    <dgm:pt modelId="{1F19EDA4-9CDC-4415-A361-D76703FCC640}" type="parTrans" cxnId="{A861A15D-AE95-43DD-87FA-92336DCEBB3F}">
      <dgm:prSet/>
      <dgm:spPr/>
      <dgm:t>
        <a:bodyPr/>
        <a:lstStyle/>
        <a:p>
          <a:endParaRPr lang="en-US"/>
        </a:p>
      </dgm:t>
    </dgm:pt>
    <dgm:pt modelId="{003BE9FE-C966-4796-A622-7EF31C557E7B}" type="sibTrans" cxnId="{A861A15D-AE95-43DD-87FA-92336DCEBB3F}">
      <dgm:prSet/>
      <dgm:spPr/>
      <dgm:t>
        <a:bodyPr/>
        <a:lstStyle/>
        <a:p>
          <a:endParaRPr lang="en-US"/>
        </a:p>
      </dgm:t>
    </dgm:pt>
    <dgm:pt modelId="{E7F2410C-5499-4036-A6A4-CCA7B60B7833}" type="pres">
      <dgm:prSet presAssocID="{74649314-D4E7-4813-9512-B67A245F61F4}" presName="Name0" presStyleCnt="0">
        <dgm:presLayoutVars>
          <dgm:dir/>
          <dgm:animLvl val="lvl"/>
          <dgm:resizeHandles/>
        </dgm:presLayoutVars>
      </dgm:prSet>
      <dgm:spPr/>
      <dgm:t>
        <a:bodyPr/>
        <a:lstStyle/>
        <a:p>
          <a:endParaRPr lang="en-US"/>
        </a:p>
      </dgm:t>
    </dgm:pt>
    <dgm:pt modelId="{2786D154-6951-4F88-8F3C-BCD1D5F56FCE}" type="pres">
      <dgm:prSet presAssocID="{EE66774A-DF3B-4608-831E-DCE231E5D1AD}" presName="linNode" presStyleCnt="0"/>
      <dgm:spPr/>
    </dgm:pt>
    <dgm:pt modelId="{B12C9649-2FC6-4287-8731-5F9A817F9FED}" type="pres">
      <dgm:prSet presAssocID="{EE66774A-DF3B-4608-831E-DCE231E5D1AD}" presName="parentShp" presStyleLbl="node1" presStyleIdx="0" presStyleCnt="5">
        <dgm:presLayoutVars>
          <dgm:bulletEnabled val="1"/>
        </dgm:presLayoutVars>
      </dgm:prSet>
      <dgm:spPr/>
      <dgm:t>
        <a:bodyPr/>
        <a:lstStyle/>
        <a:p>
          <a:endParaRPr lang="en-US"/>
        </a:p>
      </dgm:t>
    </dgm:pt>
    <dgm:pt modelId="{C2E9AC4C-E687-41E2-965A-E5B61729A65E}" type="pres">
      <dgm:prSet presAssocID="{EE66774A-DF3B-4608-831E-DCE231E5D1AD}" presName="childShp" presStyleLbl="bgAccFollowNode1" presStyleIdx="0" presStyleCnt="5">
        <dgm:presLayoutVars>
          <dgm:bulletEnabled val="1"/>
        </dgm:presLayoutVars>
      </dgm:prSet>
      <dgm:spPr/>
      <dgm:t>
        <a:bodyPr/>
        <a:lstStyle/>
        <a:p>
          <a:endParaRPr lang="en-US"/>
        </a:p>
      </dgm:t>
    </dgm:pt>
    <dgm:pt modelId="{6F0C71C4-0F8C-4E43-9BF1-2045661EE5F3}" type="pres">
      <dgm:prSet presAssocID="{E1046A5D-F68F-4873-B45D-E8F1335B8AB2}" presName="spacing" presStyleCnt="0"/>
      <dgm:spPr/>
    </dgm:pt>
    <dgm:pt modelId="{02DDB660-8F05-4B82-BC5F-E4B8B5F058CB}" type="pres">
      <dgm:prSet presAssocID="{EE935FD9-ACE9-46E7-B122-51710DBB2F5F}" presName="linNode" presStyleCnt="0"/>
      <dgm:spPr/>
    </dgm:pt>
    <dgm:pt modelId="{29DA299A-9096-45CF-996F-8CA20576F530}" type="pres">
      <dgm:prSet presAssocID="{EE935FD9-ACE9-46E7-B122-51710DBB2F5F}" presName="parentShp" presStyleLbl="node1" presStyleIdx="1" presStyleCnt="5">
        <dgm:presLayoutVars>
          <dgm:bulletEnabled val="1"/>
        </dgm:presLayoutVars>
      </dgm:prSet>
      <dgm:spPr/>
      <dgm:t>
        <a:bodyPr/>
        <a:lstStyle/>
        <a:p>
          <a:endParaRPr lang="en-US"/>
        </a:p>
      </dgm:t>
    </dgm:pt>
    <dgm:pt modelId="{9EECC500-EC62-4017-9063-FE44A4EB0AB6}" type="pres">
      <dgm:prSet presAssocID="{EE935FD9-ACE9-46E7-B122-51710DBB2F5F}" presName="childShp" presStyleLbl="bgAccFollowNode1" presStyleIdx="1" presStyleCnt="5">
        <dgm:presLayoutVars>
          <dgm:bulletEnabled val="1"/>
        </dgm:presLayoutVars>
      </dgm:prSet>
      <dgm:spPr/>
      <dgm:t>
        <a:bodyPr/>
        <a:lstStyle/>
        <a:p>
          <a:endParaRPr lang="en-US"/>
        </a:p>
      </dgm:t>
    </dgm:pt>
    <dgm:pt modelId="{EB27A2DA-4A0A-47DB-A033-FB96EB2692D3}" type="pres">
      <dgm:prSet presAssocID="{08309F94-15AA-44A8-8A0B-2EDAF4EF0345}" presName="spacing" presStyleCnt="0"/>
      <dgm:spPr/>
    </dgm:pt>
    <dgm:pt modelId="{7F2A2877-B256-48B2-ADB0-9400E66A8C9D}" type="pres">
      <dgm:prSet presAssocID="{F38D706D-4FE0-471E-84CF-C32B42B3C652}" presName="linNode" presStyleCnt="0"/>
      <dgm:spPr/>
    </dgm:pt>
    <dgm:pt modelId="{1959056C-0216-42BC-975C-5868E1D3CF2A}" type="pres">
      <dgm:prSet presAssocID="{F38D706D-4FE0-471E-84CF-C32B42B3C652}" presName="parentShp" presStyleLbl="node1" presStyleIdx="2" presStyleCnt="5">
        <dgm:presLayoutVars>
          <dgm:bulletEnabled val="1"/>
        </dgm:presLayoutVars>
      </dgm:prSet>
      <dgm:spPr/>
      <dgm:t>
        <a:bodyPr/>
        <a:lstStyle/>
        <a:p>
          <a:endParaRPr lang="en-US"/>
        </a:p>
      </dgm:t>
    </dgm:pt>
    <dgm:pt modelId="{A67C53B3-83C9-4D4A-BEB6-7CEA2C888140}" type="pres">
      <dgm:prSet presAssocID="{F38D706D-4FE0-471E-84CF-C32B42B3C652}" presName="childShp" presStyleLbl="bgAccFollowNode1" presStyleIdx="2" presStyleCnt="5">
        <dgm:presLayoutVars>
          <dgm:bulletEnabled val="1"/>
        </dgm:presLayoutVars>
      </dgm:prSet>
      <dgm:spPr/>
      <dgm:t>
        <a:bodyPr/>
        <a:lstStyle/>
        <a:p>
          <a:endParaRPr lang="en-US"/>
        </a:p>
      </dgm:t>
    </dgm:pt>
    <dgm:pt modelId="{2FB57481-6263-4E04-8D02-60C1CD905CC8}" type="pres">
      <dgm:prSet presAssocID="{CA926CFA-F8FF-4010-93CD-337573BF3068}" presName="spacing" presStyleCnt="0"/>
      <dgm:spPr/>
    </dgm:pt>
    <dgm:pt modelId="{2429E589-54BD-400C-B2F1-17BFE27ABC16}" type="pres">
      <dgm:prSet presAssocID="{25E25004-7A56-4DC6-94DA-CDCCADB422F7}" presName="linNode" presStyleCnt="0"/>
      <dgm:spPr/>
    </dgm:pt>
    <dgm:pt modelId="{56F8049E-3281-439C-9BB5-7C9558FAE6FD}" type="pres">
      <dgm:prSet presAssocID="{25E25004-7A56-4DC6-94DA-CDCCADB422F7}" presName="parentShp" presStyleLbl="node1" presStyleIdx="3" presStyleCnt="5">
        <dgm:presLayoutVars>
          <dgm:bulletEnabled val="1"/>
        </dgm:presLayoutVars>
      </dgm:prSet>
      <dgm:spPr/>
      <dgm:t>
        <a:bodyPr/>
        <a:lstStyle/>
        <a:p>
          <a:endParaRPr lang="en-US"/>
        </a:p>
      </dgm:t>
    </dgm:pt>
    <dgm:pt modelId="{2AA4480A-F06B-4566-A42F-11F0651F3D78}" type="pres">
      <dgm:prSet presAssocID="{25E25004-7A56-4DC6-94DA-CDCCADB422F7}" presName="childShp" presStyleLbl="bgAccFollowNode1" presStyleIdx="3" presStyleCnt="5">
        <dgm:presLayoutVars>
          <dgm:bulletEnabled val="1"/>
        </dgm:presLayoutVars>
      </dgm:prSet>
      <dgm:spPr/>
      <dgm:t>
        <a:bodyPr/>
        <a:lstStyle/>
        <a:p>
          <a:endParaRPr lang="en-US"/>
        </a:p>
      </dgm:t>
    </dgm:pt>
    <dgm:pt modelId="{6CB6B508-C637-410A-B8F7-0BF55E8B4E72}" type="pres">
      <dgm:prSet presAssocID="{937183EB-9418-4485-AC04-101EE6C73821}" presName="spacing" presStyleCnt="0"/>
      <dgm:spPr/>
    </dgm:pt>
    <dgm:pt modelId="{868B81A0-BDD4-4DAC-813B-D315A935C18F}" type="pres">
      <dgm:prSet presAssocID="{BA023FB1-B609-4BB0-AAD9-01ACAEC7FA4C}" presName="linNode" presStyleCnt="0"/>
      <dgm:spPr/>
    </dgm:pt>
    <dgm:pt modelId="{9129353B-71C5-4EDC-9358-47024387507D}" type="pres">
      <dgm:prSet presAssocID="{BA023FB1-B609-4BB0-AAD9-01ACAEC7FA4C}" presName="parentShp" presStyleLbl="node1" presStyleIdx="4" presStyleCnt="5">
        <dgm:presLayoutVars>
          <dgm:bulletEnabled val="1"/>
        </dgm:presLayoutVars>
      </dgm:prSet>
      <dgm:spPr/>
      <dgm:t>
        <a:bodyPr/>
        <a:lstStyle/>
        <a:p>
          <a:endParaRPr lang="en-US"/>
        </a:p>
      </dgm:t>
    </dgm:pt>
    <dgm:pt modelId="{42C085DE-1576-43BD-9FE0-374F6D0F7667}" type="pres">
      <dgm:prSet presAssocID="{BA023FB1-B609-4BB0-AAD9-01ACAEC7FA4C}" presName="childShp" presStyleLbl="bgAccFollowNode1" presStyleIdx="4" presStyleCnt="5">
        <dgm:presLayoutVars>
          <dgm:bulletEnabled val="1"/>
        </dgm:presLayoutVars>
      </dgm:prSet>
      <dgm:spPr/>
      <dgm:t>
        <a:bodyPr/>
        <a:lstStyle/>
        <a:p>
          <a:endParaRPr lang="en-US"/>
        </a:p>
      </dgm:t>
    </dgm:pt>
  </dgm:ptLst>
  <dgm:cxnLst>
    <dgm:cxn modelId="{F2511ADF-7C5A-411A-A78F-05E700CE2972}" type="presOf" srcId="{394AB98C-A0B6-4304-A53A-AB99B0D885C9}" destId="{42C085DE-1576-43BD-9FE0-374F6D0F7667}" srcOrd="0" destOrd="1" presId="urn:microsoft.com/office/officeart/2005/8/layout/vList6"/>
    <dgm:cxn modelId="{EF463270-0DB7-47C1-8E4F-4B4CC740A3E7}" srcId="{74649314-D4E7-4813-9512-B67A245F61F4}" destId="{EE935FD9-ACE9-46E7-B122-51710DBB2F5F}" srcOrd="1" destOrd="0" parTransId="{DD7D50DD-8BE3-4920-B3A2-EEE8556C0AFA}" sibTransId="{08309F94-15AA-44A8-8A0B-2EDAF4EF0345}"/>
    <dgm:cxn modelId="{F7BF3A08-84DF-4F66-977A-B049E2943CB9}" srcId="{EE66774A-DF3B-4608-831E-DCE231E5D1AD}" destId="{E645F133-0CCC-430F-B57B-1CE381A7D005}" srcOrd="0" destOrd="0" parTransId="{96D14F46-9A66-46FC-B413-33B6A09B380C}" sibTransId="{557A0ABA-237A-425F-BB45-48D0CC70BC31}"/>
    <dgm:cxn modelId="{FDF841B7-D3CD-44E4-9C6D-7985E96CC996}" srcId="{74649314-D4E7-4813-9512-B67A245F61F4}" destId="{F38D706D-4FE0-471E-84CF-C32B42B3C652}" srcOrd="2" destOrd="0" parTransId="{1E2CE5DD-356D-47FC-BE17-CB494BFADAB9}" sibTransId="{CA926CFA-F8FF-4010-93CD-337573BF3068}"/>
    <dgm:cxn modelId="{2A45B5A2-8597-43C5-B5A2-E82A97C26D66}" srcId="{74649314-D4E7-4813-9512-B67A245F61F4}" destId="{25E25004-7A56-4DC6-94DA-CDCCADB422F7}" srcOrd="3" destOrd="0" parTransId="{A8219E15-CF2B-43AA-ACF0-2CDF1CA18BE4}" sibTransId="{937183EB-9418-4485-AC04-101EE6C73821}"/>
    <dgm:cxn modelId="{478ABC68-0E24-4F93-BA50-8B6A0E2C206B}" type="presOf" srcId="{25E25004-7A56-4DC6-94DA-CDCCADB422F7}" destId="{56F8049E-3281-439C-9BB5-7C9558FAE6FD}" srcOrd="0" destOrd="0" presId="urn:microsoft.com/office/officeart/2005/8/layout/vList6"/>
    <dgm:cxn modelId="{4E935CF9-3B4C-4FD7-B125-617056A7B458}" type="presOf" srcId="{F38D706D-4FE0-471E-84CF-C32B42B3C652}" destId="{1959056C-0216-42BC-975C-5868E1D3CF2A}" srcOrd="0" destOrd="0" presId="urn:microsoft.com/office/officeart/2005/8/layout/vList6"/>
    <dgm:cxn modelId="{A861A15D-AE95-43DD-87FA-92336DCEBB3F}" srcId="{EE935FD9-ACE9-46E7-B122-51710DBB2F5F}" destId="{5698FE67-809C-4E37-8B05-6C10F422346C}" srcOrd="1" destOrd="0" parTransId="{1F19EDA4-9CDC-4415-A361-D76703FCC640}" sibTransId="{003BE9FE-C966-4796-A622-7EF31C557E7B}"/>
    <dgm:cxn modelId="{229CDD8E-2DC2-4A9B-AFD7-C8370A92A3B2}" type="presOf" srcId="{EE935FD9-ACE9-46E7-B122-51710DBB2F5F}" destId="{29DA299A-9096-45CF-996F-8CA20576F530}" srcOrd="0" destOrd="0" presId="urn:microsoft.com/office/officeart/2005/8/layout/vList6"/>
    <dgm:cxn modelId="{7B4A3451-B220-445A-BA85-00F6DFA2C6A6}" type="presOf" srcId="{96272912-C39E-45E7-A0A7-BFC31F6C0613}" destId="{42C085DE-1576-43BD-9FE0-374F6D0F7667}" srcOrd="0" destOrd="0" presId="urn:microsoft.com/office/officeart/2005/8/layout/vList6"/>
    <dgm:cxn modelId="{58F2E3BD-41A5-4BA9-894E-88CAC8A4FE84}" srcId="{BA023FB1-B609-4BB0-AAD9-01ACAEC7FA4C}" destId="{394AB98C-A0B6-4304-A53A-AB99B0D885C9}" srcOrd="1" destOrd="0" parTransId="{39862CF6-AB34-4E16-ABE5-BD7CD70D33DB}" sibTransId="{81B58A52-6DC1-4726-8F06-DB984418D206}"/>
    <dgm:cxn modelId="{CC457892-7C66-4ED8-A4E0-4AB2CD26CF58}" type="presOf" srcId="{02F30FF8-4C77-4C78-AC9D-773B33A0A5FF}" destId="{A67C53B3-83C9-4D4A-BEB6-7CEA2C888140}" srcOrd="0" destOrd="1" presId="urn:microsoft.com/office/officeart/2005/8/layout/vList6"/>
    <dgm:cxn modelId="{199343E8-0C58-465A-B66A-EAB8E33461DB}" type="presOf" srcId="{74649314-D4E7-4813-9512-B67A245F61F4}" destId="{E7F2410C-5499-4036-A6A4-CCA7B60B7833}" srcOrd="0" destOrd="0" presId="urn:microsoft.com/office/officeart/2005/8/layout/vList6"/>
    <dgm:cxn modelId="{026561CC-E1C2-43CE-9679-35996226D9E1}" type="presOf" srcId="{FCD2A14D-6C1A-482D-ADE1-A32B1B4EC2BE}" destId="{C2E9AC4C-E687-41E2-965A-E5B61729A65E}" srcOrd="0" destOrd="1" presId="urn:microsoft.com/office/officeart/2005/8/layout/vList6"/>
    <dgm:cxn modelId="{3186F75A-92DF-4FE0-BC01-E7E3DAD8A630}" srcId="{BA023FB1-B609-4BB0-AAD9-01ACAEC7FA4C}" destId="{96272912-C39E-45E7-A0A7-BFC31F6C0613}" srcOrd="0" destOrd="0" parTransId="{60C78C54-B051-48D8-B170-6465216BAB3C}" sibTransId="{E6E39386-05FE-4745-8BBD-C1239E38354A}"/>
    <dgm:cxn modelId="{DB3109DF-3939-476B-B1EF-AF9DDC98E202}" type="presOf" srcId="{EB732417-9C04-4008-871F-471CE9FCEE4A}" destId="{2AA4480A-F06B-4566-A42F-11F0651F3D78}" srcOrd="0" destOrd="1" presId="urn:microsoft.com/office/officeart/2005/8/layout/vList6"/>
    <dgm:cxn modelId="{4E6E27B9-C6D8-4070-9643-A47AD0700A2B}" srcId="{25E25004-7A56-4DC6-94DA-CDCCADB422F7}" destId="{EB732417-9C04-4008-871F-471CE9FCEE4A}" srcOrd="1" destOrd="0" parTransId="{3DDFEB7A-93FB-404B-9025-D2074A55A530}" sibTransId="{6E7F4357-6EED-4F46-9231-AA5104545658}"/>
    <dgm:cxn modelId="{C819016F-6272-4FF9-A15B-0F7892126DCB}" srcId="{EE935FD9-ACE9-46E7-B122-51710DBB2F5F}" destId="{BC7DADE5-D2C5-4D97-90DB-42F9D168DD1E}" srcOrd="0" destOrd="0" parTransId="{6CFC8C5F-CB7D-4F31-AB3B-1070D2A5DA5C}" sibTransId="{C51F5B5C-226C-4CB5-A781-3EA36FEB3E0D}"/>
    <dgm:cxn modelId="{2D33A4A8-3E8D-45AD-8789-DE1A174B8F5D}" type="presOf" srcId="{5698FE67-809C-4E37-8B05-6C10F422346C}" destId="{9EECC500-EC62-4017-9063-FE44A4EB0AB6}" srcOrd="0" destOrd="1" presId="urn:microsoft.com/office/officeart/2005/8/layout/vList6"/>
    <dgm:cxn modelId="{50766171-4943-49B9-84B8-0E6CD45A72CD}" srcId="{74649314-D4E7-4813-9512-B67A245F61F4}" destId="{BA023FB1-B609-4BB0-AAD9-01ACAEC7FA4C}" srcOrd="4" destOrd="0" parTransId="{705C116C-3C13-47DA-BC07-52C8226514A2}" sibTransId="{2F073EFC-6CEE-449B-A64E-346D7D77EE27}"/>
    <dgm:cxn modelId="{22E03798-5942-4D24-8F2E-E6AD99ECDD94}" type="presOf" srcId="{BC7DADE5-D2C5-4D97-90DB-42F9D168DD1E}" destId="{9EECC500-EC62-4017-9063-FE44A4EB0AB6}" srcOrd="0" destOrd="0" presId="urn:microsoft.com/office/officeart/2005/8/layout/vList6"/>
    <dgm:cxn modelId="{67BD453C-C03C-4DB4-B4C7-7881D8C5EEBC}" srcId="{74649314-D4E7-4813-9512-B67A245F61F4}" destId="{EE66774A-DF3B-4608-831E-DCE231E5D1AD}" srcOrd="0" destOrd="0" parTransId="{12CB4A9C-5637-47A2-9F14-FE7BBE7E5C29}" sibTransId="{E1046A5D-F68F-4873-B45D-E8F1335B8AB2}"/>
    <dgm:cxn modelId="{7BF622A5-BFD8-4A77-804A-C86FBD768068}" srcId="{EE66774A-DF3B-4608-831E-DCE231E5D1AD}" destId="{FCD2A14D-6C1A-482D-ADE1-A32B1B4EC2BE}" srcOrd="1" destOrd="0" parTransId="{B9C4FB27-EC20-4214-9D64-D5DE93E35794}" sibTransId="{865EC4BF-6232-4356-86AA-7AD24A5E0B71}"/>
    <dgm:cxn modelId="{80A9C41C-C1BD-4C29-9DB6-C7AC0451088A}" type="presOf" srcId="{E645F133-0CCC-430F-B57B-1CE381A7D005}" destId="{C2E9AC4C-E687-41E2-965A-E5B61729A65E}" srcOrd="0" destOrd="0" presId="urn:microsoft.com/office/officeart/2005/8/layout/vList6"/>
    <dgm:cxn modelId="{C6688933-7556-48C9-9555-133FDF5CEFFA}" type="presOf" srcId="{BA023FB1-B609-4BB0-AAD9-01ACAEC7FA4C}" destId="{9129353B-71C5-4EDC-9358-47024387507D}" srcOrd="0" destOrd="0" presId="urn:microsoft.com/office/officeart/2005/8/layout/vList6"/>
    <dgm:cxn modelId="{1A8FF936-95F0-407B-8F40-75F4DF4591AA}" srcId="{F38D706D-4FE0-471E-84CF-C32B42B3C652}" destId="{02F30FF8-4C77-4C78-AC9D-773B33A0A5FF}" srcOrd="1" destOrd="0" parTransId="{0CA9B0D5-27C0-4C63-91CA-A2ED76482C80}" sibTransId="{47BB8F1A-D52A-46B1-867D-091FB5BB84D8}"/>
    <dgm:cxn modelId="{8658C1CB-0FBD-419B-A573-BD11F1F3BD15}" srcId="{25E25004-7A56-4DC6-94DA-CDCCADB422F7}" destId="{76F51F37-3BC9-4486-BDAD-BA2258A7CD81}" srcOrd="0" destOrd="0" parTransId="{7FCC460A-2726-4785-AA79-7F6F70FF4693}" sibTransId="{9EE3630E-FA44-427B-B431-A6084ACC83B2}"/>
    <dgm:cxn modelId="{01F129DD-17ED-4615-93EF-8B9B61A5C970}" srcId="{F38D706D-4FE0-471E-84CF-C32B42B3C652}" destId="{366E415F-C84C-44E3-A1AA-CCBC2C264B30}" srcOrd="0" destOrd="0" parTransId="{2F9C6C8C-728F-4A00-AB49-5C1E15A53277}" sibTransId="{874BF26C-D877-402F-A9A4-BD5563515866}"/>
    <dgm:cxn modelId="{D09313A5-1F8A-4A63-9E2A-B9B20356B4A4}" type="presOf" srcId="{76F51F37-3BC9-4486-BDAD-BA2258A7CD81}" destId="{2AA4480A-F06B-4566-A42F-11F0651F3D78}" srcOrd="0" destOrd="0" presId="urn:microsoft.com/office/officeart/2005/8/layout/vList6"/>
    <dgm:cxn modelId="{B7B3303C-FAFC-4D33-B91A-ACACCFBA4290}" type="presOf" srcId="{366E415F-C84C-44E3-A1AA-CCBC2C264B30}" destId="{A67C53B3-83C9-4D4A-BEB6-7CEA2C888140}" srcOrd="0" destOrd="0" presId="urn:microsoft.com/office/officeart/2005/8/layout/vList6"/>
    <dgm:cxn modelId="{2C3E3987-A81F-4924-A4C6-323E966000F6}" type="presOf" srcId="{EE66774A-DF3B-4608-831E-DCE231E5D1AD}" destId="{B12C9649-2FC6-4287-8731-5F9A817F9FED}" srcOrd="0" destOrd="0" presId="urn:microsoft.com/office/officeart/2005/8/layout/vList6"/>
    <dgm:cxn modelId="{2044F718-74AA-44E5-B2DE-A8B08B25DAA3}" type="presParOf" srcId="{E7F2410C-5499-4036-A6A4-CCA7B60B7833}" destId="{2786D154-6951-4F88-8F3C-BCD1D5F56FCE}" srcOrd="0" destOrd="0" presId="urn:microsoft.com/office/officeart/2005/8/layout/vList6"/>
    <dgm:cxn modelId="{87894B3D-648A-4A91-98D4-1FA4F926DC57}" type="presParOf" srcId="{2786D154-6951-4F88-8F3C-BCD1D5F56FCE}" destId="{B12C9649-2FC6-4287-8731-5F9A817F9FED}" srcOrd="0" destOrd="0" presId="urn:microsoft.com/office/officeart/2005/8/layout/vList6"/>
    <dgm:cxn modelId="{13129BD7-CE28-436A-9D89-5570C3E780D0}" type="presParOf" srcId="{2786D154-6951-4F88-8F3C-BCD1D5F56FCE}" destId="{C2E9AC4C-E687-41E2-965A-E5B61729A65E}" srcOrd="1" destOrd="0" presId="urn:microsoft.com/office/officeart/2005/8/layout/vList6"/>
    <dgm:cxn modelId="{DFC50088-018E-4429-82A2-E82BF4629C95}" type="presParOf" srcId="{E7F2410C-5499-4036-A6A4-CCA7B60B7833}" destId="{6F0C71C4-0F8C-4E43-9BF1-2045661EE5F3}" srcOrd="1" destOrd="0" presId="urn:microsoft.com/office/officeart/2005/8/layout/vList6"/>
    <dgm:cxn modelId="{634D205E-F525-43A7-B5FE-1E121FF3AF94}" type="presParOf" srcId="{E7F2410C-5499-4036-A6A4-CCA7B60B7833}" destId="{02DDB660-8F05-4B82-BC5F-E4B8B5F058CB}" srcOrd="2" destOrd="0" presId="urn:microsoft.com/office/officeart/2005/8/layout/vList6"/>
    <dgm:cxn modelId="{C4ADFF8B-5AD5-46B1-872E-25CF117CB193}" type="presParOf" srcId="{02DDB660-8F05-4B82-BC5F-E4B8B5F058CB}" destId="{29DA299A-9096-45CF-996F-8CA20576F530}" srcOrd="0" destOrd="0" presId="urn:microsoft.com/office/officeart/2005/8/layout/vList6"/>
    <dgm:cxn modelId="{CA773EF8-9E0D-4B85-A69A-DA3ABEC47CF6}" type="presParOf" srcId="{02DDB660-8F05-4B82-BC5F-E4B8B5F058CB}" destId="{9EECC500-EC62-4017-9063-FE44A4EB0AB6}" srcOrd="1" destOrd="0" presId="urn:microsoft.com/office/officeart/2005/8/layout/vList6"/>
    <dgm:cxn modelId="{E214CBC5-50A1-487C-B80B-0DF833BEAF39}" type="presParOf" srcId="{E7F2410C-5499-4036-A6A4-CCA7B60B7833}" destId="{EB27A2DA-4A0A-47DB-A033-FB96EB2692D3}" srcOrd="3" destOrd="0" presId="urn:microsoft.com/office/officeart/2005/8/layout/vList6"/>
    <dgm:cxn modelId="{685ECE65-DDFA-4B61-A5D0-EA97361A5F6B}" type="presParOf" srcId="{E7F2410C-5499-4036-A6A4-CCA7B60B7833}" destId="{7F2A2877-B256-48B2-ADB0-9400E66A8C9D}" srcOrd="4" destOrd="0" presId="urn:microsoft.com/office/officeart/2005/8/layout/vList6"/>
    <dgm:cxn modelId="{60584FB5-B290-458C-8853-6FA7E100A5C0}" type="presParOf" srcId="{7F2A2877-B256-48B2-ADB0-9400E66A8C9D}" destId="{1959056C-0216-42BC-975C-5868E1D3CF2A}" srcOrd="0" destOrd="0" presId="urn:microsoft.com/office/officeart/2005/8/layout/vList6"/>
    <dgm:cxn modelId="{11F186D0-F84B-4185-907B-06B0DFBA4C81}" type="presParOf" srcId="{7F2A2877-B256-48B2-ADB0-9400E66A8C9D}" destId="{A67C53B3-83C9-4D4A-BEB6-7CEA2C888140}" srcOrd="1" destOrd="0" presId="urn:microsoft.com/office/officeart/2005/8/layout/vList6"/>
    <dgm:cxn modelId="{3864425B-B3BE-4E7C-AA30-BB83D3C4861A}" type="presParOf" srcId="{E7F2410C-5499-4036-A6A4-CCA7B60B7833}" destId="{2FB57481-6263-4E04-8D02-60C1CD905CC8}" srcOrd="5" destOrd="0" presId="urn:microsoft.com/office/officeart/2005/8/layout/vList6"/>
    <dgm:cxn modelId="{38D8EB78-06F2-4AD8-A4AA-37D1F6FA6900}" type="presParOf" srcId="{E7F2410C-5499-4036-A6A4-CCA7B60B7833}" destId="{2429E589-54BD-400C-B2F1-17BFE27ABC16}" srcOrd="6" destOrd="0" presId="urn:microsoft.com/office/officeart/2005/8/layout/vList6"/>
    <dgm:cxn modelId="{B063C968-8C66-4B12-89B4-40C1EDDEFFB8}" type="presParOf" srcId="{2429E589-54BD-400C-B2F1-17BFE27ABC16}" destId="{56F8049E-3281-439C-9BB5-7C9558FAE6FD}" srcOrd="0" destOrd="0" presId="urn:microsoft.com/office/officeart/2005/8/layout/vList6"/>
    <dgm:cxn modelId="{67E20EE3-8167-4A99-8F15-965C216C9B6B}" type="presParOf" srcId="{2429E589-54BD-400C-B2F1-17BFE27ABC16}" destId="{2AA4480A-F06B-4566-A42F-11F0651F3D78}" srcOrd="1" destOrd="0" presId="urn:microsoft.com/office/officeart/2005/8/layout/vList6"/>
    <dgm:cxn modelId="{32E88CBA-0CE1-4B21-9C02-73EE7FB533E1}" type="presParOf" srcId="{E7F2410C-5499-4036-A6A4-CCA7B60B7833}" destId="{6CB6B508-C637-410A-B8F7-0BF55E8B4E72}" srcOrd="7" destOrd="0" presId="urn:microsoft.com/office/officeart/2005/8/layout/vList6"/>
    <dgm:cxn modelId="{0308973E-7FD4-484B-9132-E5E3DEDE7630}" type="presParOf" srcId="{E7F2410C-5499-4036-A6A4-CCA7B60B7833}" destId="{868B81A0-BDD4-4DAC-813B-D315A935C18F}" srcOrd="8" destOrd="0" presId="urn:microsoft.com/office/officeart/2005/8/layout/vList6"/>
    <dgm:cxn modelId="{8D3B26DE-6219-424B-9CA3-602C0E58E8D2}" type="presParOf" srcId="{868B81A0-BDD4-4DAC-813B-D315A935C18F}" destId="{9129353B-71C5-4EDC-9358-47024387507D}" srcOrd="0" destOrd="0" presId="urn:microsoft.com/office/officeart/2005/8/layout/vList6"/>
    <dgm:cxn modelId="{3A04B34E-318E-4487-A3EE-C8178580B2F9}" type="presParOf" srcId="{868B81A0-BDD4-4DAC-813B-D315A935C18F}" destId="{42C085DE-1576-43BD-9FE0-374F6D0F766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14DC2-9873-4D81-B562-705E383995D9}">
      <dsp:nvSpPr>
        <dsp:cNvPr id="0" name=""/>
        <dsp:cNvSpPr/>
      </dsp:nvSpPr>
      <dsp:spPr>
        <a:xfrm>
          <a:off x="1528553" y="576053"/>
          <a:ext cx="5172492" cy="5172492"/>
        </a:xfrm>
        <a:prstGeom prst="blockArc">
          <a:avLst>
            <a:gd name="adj1" fmla="val 13500000"/>
            <a:gd name="adj2" fmla="val 162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10DBA9-0371-437A-A195-4572E1BFB527}">
      <dsp:nvSpPr>
        <dsp:cNvPr id="0" name=""/>
        <dsp:cNvSpPr/>
      </dsp:nvSpPr>
      <dsp:spPr>
        <a:xfrm>
          <a:off x="1528553" y="576053"/>
          <a:ext cx="5172492" cy="5172492"/>
        </a:xfrm>
        <a:prstGeom prst="blockArc">
          <a:avLst>
            <a:gd name="adj1" fmla="val 10800000"/>
            <a:gd name="adj2" fmla="val 135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D00DD1-B15D-47F0-B91A-0D8937618163}">
      <dsp:nvSpPr>
        <dsp:cNvPr id="0" name=""/>
        <dsp:cNvSpPr/>
      </dsp:nvSpPr>
      <dsp:spPr>
        <a:xfrm>
          <a:off x="1528553" y="576053"/>
          <a:ext cx="5172492" cy="5172492"/>
        </a:xfrm>
        <a:prstGeom prst="blockArc">
          <a:avLst>
            <a:gd name="adj1" fmla="val 8100000"/>
            <a:gd name="adj2" fmla="val 108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404AB2-E971-400C-B1BD-871DED67CF53}">
      <dsp:nvSpPr>
        <dsp:cNvPr id="0" name=""/>
        <dsp:cNvSpPr/>
      </dsp:nvSpPr>
      <dsp:spPr>
        <a:xfrm>
          <a:off x="1528553" y="576053"/>
          <a:ext cx="5172492" cy="5172492"/>
        </a:xfrm>
        <a:prstGeom prst="blockArc">
          <a:avLst>
            <a:gd name="adj1" fmla="val 5400000"/>
            <a:gd name="adj2" fmla="val 81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7B7DC7-DE73-404A-89DF-30A3792C86BB}">
      <dsp:nvSpPr>
        <dsp:cNvPr id="0" name=""/>
        <dsp:cNvSpPr/>
      </dsp:nvSpPr>
      <dsp:spPr>
        <a:xfrm>
          <a:off x="1528553" y="576053"/>
          <a:ext cx="5172492" cy="5172492"/>
        </a:xfrm>
        <a:prstGeom prst="blockArc">
          <a:avLst>
            <a:gd name="adj1" fmla="val 2700000"/>
            <a:gd name="adj2" fmla="val 54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A5D5F3-5960-41EA-9A2B-40E7B58551B4}">
      <dsp:nvSpPr>
        <dsp:cNvPr id="0" name=""/>
        <dsp:cNvSpPr/>
      </dsp:nvSpPr>
      <dsp:spPr>
        <a:xfrm>
          <a:off x="1528553" y="576053"/>
          <a:ext cx="5172492" cy="5172492"/>
        </a:xfrm>
        <a:prstGeom prst="blockArc">
          <a:avLst>
            <a:gd name="adj1" fmla="val 0"/>
            <a:gd name="adj2" fmla="val 27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63B0B9-F050-4201-A2FF-4868EE5E122F}">
      <dsp:nvSpPr>
        <dsp:cNvPr id="0" name=""/>
        <dsp:cNvSpPr/>
      </dsp:nvSpPr>
      <dsp:spPr>
        <a:xfrm>
          <a:off x="1528553" y="576053"/>
          <a:ext cx="5172492" cy="5172492"/>
        </a:xfrm>
        <a:prstGeom prst="blockArc">
          <a:avLst>
            <a:gd name="adj1" fmla="val 18900000"/>
            <a:gd name="adj2" fmla="val 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FF067D-1C1A-41C5-9FD0-BC387E0F3A85}">
      <dsp:nvSpPr>
        <dsp:cNvPr id="0" name=""/>
        <dsp:cNvSpPr/>
      </dsp:nvSpPr>
      <dsp:spPr>
        <a:xfrm>
          <a:off x="1528553" y="576053"/>
          <a:ext cx="5172492" cy="5172492"/>
        </a:xfrm>
        <a:prstGeom prst="blockArc">
          <a:avLst>
            <a:gd name="adj1" fmla="val 16200000"/>
            <a:gd name="adj2" fmla="val 189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592950-FC6B-47B4-AD8B-74E01D002F65}">
      <dsp:nvSpPr>
        <dsp:cNvPr id="0" name=""/>
        <dsp:cNvSpPr/>
      </dsp:nvSpPr>
      <dsp:spPr>
        <a:xfrm>
          <a:off x="2971801" y="2057397"/>
          <a:ext cx="2285996" cy="220980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Types of Disasters</a:t>
          </a:r>
          <a:endParaRPr lang="en-US" sz="2900" kern="1200" dirty="0"/>
        </a:p>
      </dsp:txBody>
      <dsp:txXfrm>
        <a:off x="3306577" y="2381015"/>
        <a:ext cx="1616444" cy="1562569"/>
      </dsp:txXfrm>
    </dsp:sp>
    <dsp:sp modelId="{9701F7CB-212E-4671-B8FA-A25E061EAC71}">
      <dsp:nvSpPr>
        <dsp:cNvPr id="0" name=""/>
        <dsp:cNvSpPr/>
      </dsp:nvSpPr>
      <dsp:spPr>
        <a:xfrm>
          <a:off x="3498082" y="3739"/>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User Errors</a:t>
          </a:r>
          <a:endParaRPr lang="en-US" sz="1700" kern="1200" dirty="0"/>
        </a:p>
      </dsp:txBody>
      <dsp:txXfrm>
        <a:off x="3678714" y="184371"/>
        <a:ext cx="872171" cy="872171"/>
      </dsp:txXfrm>
    </dsp:sp>
    <dsp:sp modelId="{5BE46F6D-3013-4190-AA59-FFF3CD3F41E9}">
      <dsp:nvSpPr>
        <dsp:cNvPr id="0" name=""/>
        <dsp:cNvSpPr/>
      </dsp:nvSpPr>
      <dsp:spPr>
        <a:xfrm>
          <a:off x="5295436" y="748228"/>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SA Errors</a:t>
          </a:r>
          <a:endParaRPr lang="en-US" sz="1700" kern="1200" dirty="0"/>
        </a:p>
      </dsp:txBody>
      <dsp:txXfrm>
        <a:off x="5476068" y="928860"/>
        <a:ext cx="872171" cy="872171"/>
      </dsp:txXfrm>
    </dsp:sp>
    <dsp:sp modelId="{A553A3CF-5048-45C1-BF80-F45E02E56486}">
      <dsp:nvSpPr>
        <dsp:cNvPr id="0" name=""/>
        <dsp:cNvSpPr/>
      </dsp:nvSpPr>
      <dsp:spPr>
        <a:xfrm>
          <a:off x="6039925" y="2545582"/>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Disk Failure</a:t>
          </a:r>
        </a:p>
      </dsp:txBody>
      <dsp:txXfrm>
        <a:off x="6220557" y="2726214"/>
        <a:ext cx="872171" cy="872171"/>
      </dsp:txXfrm>
    </dsp:sp>
    <dsp:sp modelId="{206DDB58-332A-4A7A-BE23-41576C43F0EC}">
      <dsp:nvSpPr>
        <dsp:cNvPr id="0" name=""/>
        <dsp:cNvSpPr/>
      </dsp:nvSpPr>
      <dsp:spPr>
        <a:xfrm>
          <a:off x="5295436" y="4342936"/>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System Failure</a:t>
          </a:r>
          <a:endParaRPr lang="en-US" sz="1700" kern="1200" dirty="0"/>
        </a:p>
      </dsp:txBody>
      <dsp:txXfrm>
        <a:off x="5476068" y="4523568"/>
        <a:ext cx="872171" cy="872171"/>
      </dsp:txXfrm>
    </dsp:sp>
    <dsp:sp modelId="{6853A5F9-B798-415C-ABFD-8F139BC87279}">
      <dsp:nvSpPr>
        <dsp:cNvPr id="0" name=""/>
        <dsp:cNvSpPr/>
      </dsp:nvSpPr>
      <dsp:spPr>
        <a:xfrm>
          <a:off x="3498082" y="5087425"/>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Power Failure</a:t>
          </a:r>
          <a:endParaRPr lang="en-US" sz="1700" kern="1200" dirty="0"/>
        </a:p>
      </dsp:txBody>
      <dsp:txXfrm>
        <a:off x="3678714" y="5268057"/>
        <a:ext cx="872171" cy="872171"/>
      </dsp:txXfrm>
    </dsp:sp>
    <dsp:sp modelId="{30EF1534-0085-469E-8102-0565369E9195}">
      <dsp:nvSpPr>
        <dsp:cNvPr id="0" name=""/>
        <dsp:cNvSpPr/>
      </dsp:nvSpPr>
      <dsp:spPr>
        <a:xfrm>
          <a:off x="1700728" y="4342936"/>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Network Failure</a:t>
          </a:r>
        </a:p>
      </dsp:txBody>
      <dsp:txXfrm>
        <a:off x="1881360" y="4523568"/>
        <a:ext cx="872171" cy="872171"/>
      </dsp:txXfrm>
    </dsp:sp>
    <dsp:sp modelId="{42B900F3-3B85-4396-B9BA-63EAFB8666A6}">
      <dsp:nvSpPr>
        <dsp:cNvPr id="0" name=""/>
        <dsp:cNvSpPr/>
      </dsp:nvSpPr>
      <dsp:spPr>
        <a:xfrm>
          <a:off x="956239" y="2545582"/>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Security Breach</a:t>
          </a:r>
        </a:p>
      </dsp:txBody>
      <dsp:txXfrm>
        <a:off x="1136871" y="2726214"/>
        <a:ext cx="872171" cy="872171"/>
      </dsp:txXfrm>
    </dsp:sp>
    <dsp:sp modelId="{4053ED88-6F73-4609-833A-1D18949585FB}">
      <dsp:nvSpPr>
        <dsp:cNvPr id="0" name=""/>
        <dsp:cNvSpPr/>
      </dsp:nvSpPr>
      <dsp:spPr>
        <a:xfrm>
          <a:off x="1700728" y="748228"/>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Natural Disaster</a:t>
          </a:r>
        </a:p>
      </dsp:txBody>
      <dsp:txXfrm>
        <a:off x="1881360" y="928860"/>
        <a:ext cx="872171" cy="872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9AC4C-E687-41E2-965A-E5B61729A65E}">
      <dsp:nvSpPr>
        <dsp:cNvPr id="0" name=""/>
        <dsp:cNvSpPr/>
      </dsp:nvSpPr>
      <dsp:spPr>
        <a:xfrm>
          <a:off x="3291839" y="1687"/>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Snapshots</a:t>
          </a:r>
          <a:endParaRPr lang="en-US" sz="2300" kern="1200" dirty="0"/>
        </a:p>
        <a:p>
          <a:pPr marL="228600" lvl="1" indent="-228600" algn="l" defTabSz="1022350">
            <a:lnSpc>
              <a:spcPct val="90000"/>
            </a:lnSpc>
            <a:spcBef>
              <a:spcPct val="0"/>
            </a:spcBef>
            <a:spcAft>
              <a:spcPct val="15000"/>
            </a:spcAft>
            <a:buChar char="••"/>
          </a:pPr>
          <a:r>
            <a:rPr lang="en-US" sz="2300" kern="1200" dirty="0" smtClean="0"/>
            <a:t>Backups</a:t>
          </a:r>
          <a:endParaRPr lang="en-US" sz="2300" kern="1200" dirty="0"/>
        </a:p>
      </dsp:txBody>
      <dsp:txXfrm>
        <a:off x="3291839" y="115894"/>
        <a:ext cx="4595139" cy="685243"/>
      </dsp:txXfrm>
    </dsp:sp>
    <dsp:sp modelId="{B12C9649-2FC6-4287-8731-5F9A817F9FED}">
      <dsp:nvSpPr>
        <dsp:cNvPr id="0" name=""/>
        <dsp:cNvSpPr/>
      </dsp:nvSpPr>
      <dsp:spPr>
        <a:xfrm>
          <a:off x="0" y="1687"/>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Accidental File Deletion</a:t>
          </a:r>
          <a:endParaRPr lang="en-US" sz="2700" kern="1200" dirty="0"/>
        </a:p>
      </dsp:txBody>
      <dsp:txXfrm>
        <a:off x="44601" y="46288"/>
        <a:ext cx="3202638" cy="824455"/>
      </dsp:txXfrm>
    </dsp:sp>
    <dsp:sp modelId="{9EECC500-EC62-4017-9063-FE44A4EB0AB6}">
      <dsp:nvSpPr>
        <dsp:cNvPr id="0" name=""/>
        <dsp:cNvSpPr/>
      </dsp:nvSpPr>
      <dsp:spPr>
        <a:xfrm>
          <a:off x="3291839" y="1006710"/>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RAID 1,5, etc…</a:t>
          </a:r>
          <a:endParaRPr lang="en-US" sz="2300" kern="1200" dirty="0"/>
        </a:p>
        <a:p>
          <a:pPr marL="228600" lvl="1" indent="-228600" algn="l" defTabSz="1022350">
            <a:lnSpc>
              <a:spcPct val="90000"/>
            </a:lnSpc>
            <a:spcBef>
              <a:spcPct val="0"/>
            </a:spcBef>
            <a:spcAft>
              <a:spcPct val="15000"/>
            </a:spcAft>
            <a:buChar char="••"/>
          </a:pPr>
          <a:r>
            <a:rPr lang="en-US" sz="2300" kern="1200" dirty="0" smtClean="0"/>
            <a:t>Hot-spares</a:t>
          </a:r>
          <a:endParaRPr lang="en-US" sz="2300" kern="1200" dirty="0"/>
        </a:p>
      </dsp:txBody>
      <dsp:txXfrm>
        <a:off x="3291839" y="1120917"/>
        <a:ext cx="4595139" cy="685243"/>
      </dsp:txXfrm>
    </dsp:sp>
    <dsp:sp modelId="{29DA299A-9096-45CF-996F-8CA20576F530}">
      <dsp:nvSpPr>
        <dsp:cNvPr id="0" name=""/>
        <dsp:cNvSpPr/>
      </dsp:nvSpPr>
      <dsp:spPr>
        <a:xfrm>
          <a:off x="0" y="1006710"/>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Disk Failures</a:t>
          </a:r>
          <a:endParaRPr lang="en-US" sz="2700" kern="1200" dirty="0"/>
        </a:p>
      </dsp:txBody>
      <dsp:txXfrm>
        <a:off x="44601" y="1051311"/>
        <a:ext cx="3202638" cy="824455"/>
      </dsp:txXfrm>
    </dsp:sp>
    <dsp:sp modelId="{A67C53B3-83C9-4D4A-BEB6-7CEA2C888140}">
      <dsp:nvSpPr>
        <dsp:cNvPr id="0" name=""/>
        <dsp:cNvSpPr/>
      </dsp:nvSpPr>
      <dsp:spPr>
        <a:xfrm>
          <a:off x="3291839" y="2011733"/>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UPS</a:t>
          </a:r>
          <a:endParaRPr lang="en-US" sz="2300" kern="1200" dirty="0"/>
        </a:p>
        <a:p>
          <a:pPr marL="228600" lvl="1" indent="-228600" algn="l" defTabSz="1022350">
            <a:lnSpc>
              <a:spcPct val="90000"/>
            </a:lnSpc>
            <a:spcBef>
              <a:spcPct val="0"/>
            </a:spcBef>
            <a:spcAft>
              <a:spcPct val="15000"/>
            </a:spcAft>
            <a:buChar char="••"/>
          </a:pPr>
          <a:r>
            <a:rPr lang="en-US" sz="2300" kern="1200" smtClean="0"/>
            <a:t>Generators</a:t>
          </a:r>
          <a:endParaRPr lang="en-US" sz="2300" kern="1200" dirty="0"/>
        </a:p>
      </dsp:txBody>
      <dsp:txXfrm>
        <a:off x="3291839" y="2125940"/>
        <a:ext cx="4595139" cy="685243"/>
      </dsp:txXfrm>
    </dsp:sp>
    <dsp:sp modelId="{1959056C-0216-42BC-975C-5868E1D3CF2A}">
      <dsp:nvSpPr>
        <dsp:cNvPr id="0" name=""/>
        <dsp:cNvSpPr/>
      </dsp:nvSpPr>
      <dsp:spPr>
        <a:xfrm>
          <a:off x="0" y="2011733"/>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Power Failures</a:t>
          </a:r>
          <a:endParaRPr lang="en-US" sz="2700" kern="1200" dirty="0"/>
        </a:p>
      </dsp:txBody>
      <dsp:txXfrm>
        <a:off x="44601" y="2056334"/>
        <a:ext cx="3202638" cy="824455"/>
      </dsp:txXfrm>
    </dsp:sp>
    <dsp:sp modelId="{2AA4480A-F06B-4566-A42F-11F0651F3D78}">
      <dsp:nvSpPr>
        <dsp:cNvPr id="0" name=""/>
        <dsp:cNvSpPr/>
      </dsp:nvSpPr>
      <dsp:spPr>
        <a:xfrm>
          <a:off x="3291839" y="3016756"/>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Clustering</a:t>
          </a:r>
          <a:endParaRPr lang="en-US" sz="2300" kern="1200" dirty="0"/>
        </a:p>
        <a:p>
          <a:pPr marL="228600" lvl="1" indent="-228600" algn="l" defTabSz="1022350">
            <a:lnSpc>
              <a:spcPct val="90000"/>
            </a:lnSpc>
            <a:spcBef>
              <a:spcPct val="0"/>
            </a:spcBef>
            <a:spcAft>
              <a:spcPct val="15000"/>
            </a:spcAft>
            <a:buChar char="••"/>
          </a:pPr>
          <a:r>
            <a:rPr lang="en-US" sz="2300" kern="1200" dirty="0" smtClean="0"/>
            <a:t>Backups</a:t>
          </a:r>
          <a:endParaRPr lang="en-US" sz="2300" kern="1200" dirty="0"/>
        </a:p>
      </dsp:txBody>
      <dsp:txXfrm>
        <a:off x="3291839" y="3130963"/>
        <a:ext cx="4595139" cy="685243"/>
      </dsp:txXfrm>
    </dsp:sp>
    <dsp:sp modelId="{56F8049E-3281-439C-9BB5-7C9558FAE6FD}">
      <dsp:nvSpPr>
        <dsp:cNvPr id="0" name=""/>
        <dsp:cNvSpPr/>
      </dsp:nvSpPr>
      <dsp:spPr>
        <a:xfrm>
          <a:off x="0" y="3016756"/>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System Failures</a:t>
          </a:r>
          <a:endParaRPr lang="en-US" sz="2700" kern="1200" dirty="0"/>
        </a:p>
      </dsp:txBody>
      <dsp:txXfrm>
        <a:off x="44601" y="3061357"/>
        <a:ext cx="3202638" cy="824455"/>
      </dsp:txXfrm>
    </dsp:sp>
    <dsp:sp modelId="{42C085DE-1576-43BD-9FE0-374F6D0F7667}">
      <dsp:nvSpPr>
        <dsp:cNvPr id="0" name=""/>
        <dsp:cNvSpPr/>
      </dsp:nvSpPr>
      <dsp:spPr>
        <a:xfrm>
          <a:off x="3291839" y="4021780"/>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Off-site Redundancy</a:t>
          </a:r>
          <a:endParaRPr lang="en-US" sz="2300" kern="1200" dirty="0"/>
        </a:p>
        <a:p>
          <a:pPr marL="228600" lvl="1" indent="-228600" algn="l" defTabSz="1022350">
            <a:lnSpc>
              <a:spcPct val="90000"/>
            </a:lnSpc>
            <a:spcBef>
              <a:spcPct val="0"/>
            </a:spcBef>
            <a:spcAft>
              <a:spcPct val="15000"/>
            </a:spcAft>
            <a:buChar char="••"/>
          </a:pPr>
          <a:r>
            <a:rPr lang="en-US" sz="2300" kern="1200" dirty="0" smtClean="0"/>
            <a:t>Off-site backups</a:t>
          </a:r>
          <a:endParaRPr lang="en-US" sz="2300" kern="1200" dirty="0"/>
        </a:p>
      </dsp:txBody>
      <dsp:txXfrm>
        <a:off x="3291839" y="4135987"/>
        <a:ext cx="4595139" cy="685243"/>
      </dsp:txXfrm>
    </dsp:sp>
    <dsp:sp modelId="{9129353B-71C5-4EDC-9358-47024387507D}">
      <dsp:nvSpPr>
        <dsp:cNvPr id="0" name=""/>
        <dsp:cNvSpPr/>
      </dsp:nvSpPr>
      <dsp:spPr>
        <a:xfrm>
          <a:off x="0" y="4021780"/>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Natural Disasters</a:t>
          </a:r>
          <a:endParaRPr lang="en-US" sz="2700" kern="1200" dirty="0"/>
        </a:p>
      </dsp:txBody>
      <dsp:txXfrm>
        <a:off x="44601" y="4066381"/>
        <a:ext cx="3202638" cy="82445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10/31/2016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804169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3457332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11</a:t>
            </a:fld>
            <a:endParaRPr lang="en-US"/>
          </a:p>
        </p:txBody>
      </p:sp>
    </p:spTree>
    <p:extLst>
      <p:ext uri="{BB962C8B-B14F-4D97-AF65-F5344CB8AC3E}">
        <p14:creationId xmlns:p14="http://schemas.microsoft.com/office/powerpoint/2010/main" val="428887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12</a:t>
            </a:fld>
            <a:endParaRPr lang="en-US"/>
          </a:p>
        </p:txBody>
      </p:sp>
    </p:spTree>
    <p:extLst>
      <p:ext uri="{BB962C8B-B14F-4D97-AF65-F5344CB8AC3E}">
        <p14:creationId xmlns:p14="http://schemas.microsoft.com/office/powerpoint/2010/main" val="3732339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3426167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230749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22</a:t>
            </a:fld>
            <a:endParaRPr lang="en-US"/>
          </a:p>
        </p:txBody>
      </p:sp>
    </p:spTree>
    <p:extLst>
      <p:ext uri="{BB962C8B-B14F-4D97-AF65-F5344CB8AC3E}">
        <p14:creationId xmlns:p14="http://schemas.microsoft.com/office/powerpoint/2010/main" val="3156215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23</a:t>
            </a:fld>
            <a:endParaRPr lang="en-US"/>
          </a:p>
        </p:txBody>
      </p:sp>
    </p:spTree>
    <p:extLst>
      <p:ext uri="{BB962C8B-B14F-4D97-AF65-F5344CB8AC3E}">
        <p14:creationId xmlns:p14="http://schemas.microsoft.com/office/powerpoint/2010/main" val="1141700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24</a:t>
            </a:fld>
            <a:endParaRPr lang="en-US"/>
          </a:p>
        </p:txBody>
      </p:sp>
    </p:spTree>
    <p:extLst>
      <p:ext uri="{BB962C8B-B14F-4D97-AF65-F5344CB8AC3E}">
        <p14:creationId xmlns:p14="http://schemas.microsoft.com/office/powerpoint/2010/main" val="3056157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25</a:t>
            </a:fld>
            <a:endParaRPr lang="en-US"/>
          </a:p>
        </p:txBody>
      </p:sp>
    </p:spTree>
    <p:extLst>
      <p:ext uri="{BB962C8B-B14F-4D97-AF65-F5344CB8AC3E}">
        <p14:creationId xmlns:p14="http://schemas.microsoft.com/office/powerpoint/2010/main" val="2744208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27</a:t>
            </a:fld>
            <a:endParaRPr lang="en-US"/>
          </a:p>
        </p:txBody>
      </p:sp>
    </p:spTree>
    <p:extLst>
      <p:ext uri="{BB962C8B-B14F-4D97-AF65-F5344CB8AC3E}">
        <p14:creationId xmlns:p14="http://schemas.microsoft.com/office/powerpoint/2010/main" val="184518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a:t>
            </a:fld>
            <a:endParaRPr lang="en-US"/>
          </a:p>
        </p:txBody>
      </p:sp>
    </p:spTree>
    <p:extLst>
      <p:ext uri="{BB962C8B-B14F-4D97-AF65-F5344CB8AC3E}">
        <p14:creationId xmlns:p14="http://schemas.microsoft.com/office/powerpoint/2010/main" val="2065161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28</a:t>
            </a:fld>
            <a:endParaRPr lang="en-US"/>
          </a:p>
        </p:txBody>
      </p:sp>
    </p:spTree>
    <p:extLst>
      <p:ext uri="{BB962C8B-B14F-4D97-AF65-F5344CB8AC3E}">
        <p14:creationId xmlns:p14="http://schemas.microsoft.com/office/powerpoint/2010/main" val="1740812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29</a:t>
            </a:fld>
            <a:endParaRPr lang="en-US"/>
          </a:p>
        </p:txBody>
      </p:sp>
    </p:spTree>
    <p:extLst>
      <p:ext uri="{BB962C8B-B14F-4D97-AF65-F5344CB8AC3E}">
        <p14:creationId xmlns:p14="http://schemas.microsoft.com/office/powerpoint/2010/main" val="502434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33</a:t>
            </a:fld>
            <a:endParaRPr lang="en-US"/>
          </a:p>
        </p:txBody>
      </p:sp>
    </p:spTree>
    <p:extLst>
      <p:ext uri="{BB962C8B-B14F-4D97-AF65-F5344CB8AC3E}">
        <p14:creationId xmlns:p14="http://schemas.microsoft.com/office/powerpoint/2010/main" val="3869578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34</a:t>
            </a:fld>
            <a:endParaRPr lang="en-US"/>
          </a:p>
        </p:txBody>
      </p:sp>
    </p:spTree>
    <p:extLst>
      <p:ext uri="{BB962C8B-B14F-4D97-AF65-F5344CB8AC3E}">
        <p14:creationId xmlns:p14="http://schemas.microsoft.com/office/powerpoint/2010/main" val="2062660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35</a:t>
            </a:fld>
            <a:endParaRPr lang="en-US"/>
          </a:p>
        </p:txBody>
      </p:sp>
    </p:spTree>
    <p:extLst>
      <p:ext uri="{BB962C8B-B14F-4D97-AF65-F5344CB8AC3E}">
        <p14:creationId xmlns:p14="http://schemas.microsoft.com/office/powerpoint/2010/main" val="530721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36</a:t>
            </a:fld>
            <a:endParaRPr lang="en-US"/>
          </a:p>
        </p:txBody>
      </p:sp>
    </p:spTree>
    <p:extLst>
      <p:ext uri="{BB962C8B-B14F-4D97-AF65-F5344CB8AC3E}">
        <p14:creationId xmlns:p14="http://schemas.microsoft.com/office/powerpoint/2010/main" val="416503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a:t>
            </a:fld>
            <a:endParaRPr lang="en-US"/>
          </a:p>
        </p:txBody>
      </p:sp>
    </p:spTree>
    <p:extLst>
      <p:ext uri="{BB962C8B-B14F-4D97-AF65-F5344CB8AC3E}">
        <p14:creationId xmlns:p14="http://schemas.microsoft.com/office/powerpoint/2010/main" val="1177561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a:t>
            </a:fld>
            <a:endParaRPr lang="en-US"/>
          </a:p>
        </p:txBody>
      </p:sp>
    </p:spTree>
    <p:extLst>
      <p:ext uri="{BB962C8B-B14F-4D97-AF65-F5344CB8AC3E}">
        <p14:creationId xmlns:p14="http://schemas.microsoft.com/office/powerpoint/2010/main" val="277038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a:t>
            </a:fld>
            <a:endParaRPr lang="en-US"/>
          </a:p>
        </p:txBody>
      </p:sp>
    </p:spTree>
    <p:extLst>
      <p:ext uri="{BB962C8B-B14F-4D97-AF65-F5344CB8AC3E}">
        <p14:creationId xmlns:p14="http://schemas.microsoft.com/office/powerpoint/2010/main" val="170791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1306089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2223135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115001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106033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B3653C-F1A2-418A-AAD4-4921FE93B01A}" type="datetime1">
              <a:rPr lang="en-US" smtClean="0"/>
              <a:t>10/31/2016</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05128"/>
            <a:ext cx="8229600" cy="5224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A616CE-FB3A-4916-81B1-FD60F6C1537A}" type="datetime1">
              <a:rPr lang="en-US" smtClean="0"/>
              <a:t>10/31/2016</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609600"/>
            <a:ext cx="17526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3246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563047-1BEC-4ABE-9CD1-712484D9488D}" type="datetime1">
              <a:rPr lang="en-US" smtClean="0"/>
              <a:t>10/31/2016</a:t>
            </a:fld>
            <a:endParaRPr lang="en-US"/>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EFEB4A-7461-4009-B115-EAFD6556AE17}" type="datetime1">
              <a:rPr lang="en-US" smtClean="0"/>
              <a:t>10/31/2016</a:t>
            </a:fld>
            <a:endParaRPr lang="en-US" dirty="0"/>
          </a:p>
        </p:txBody>
      </p:sp>
      <p:sp>
        <p:nvSpPr>
          <p:cNvPr id="8" name="Footer Placeholder 7"/>
          <p:cNvSpPr>
            <a:spLocks noGrp="1"/>
          </p:cNvSpPr>
          <p:nvPr>
            <p:ph type="ftr" sz="quarter" idx="11"/>
          </p:nvPr>
        </p:nvSpPr>
        <p:spPr/>
        <p:txBody>
          <a:bodyPr/>
          <a:lstStyle/>
          <a:p>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22D457-1308-4E69-A93B-CB73B6AF31B4}" type="datetime1">
              <a:rPr lang="en-US" smtClean="0"/>
              <a:t>10/31/2016</a:t>
            </a:fld>
            <a:endParaRPr lang="en-US"/>
          </a:p>
        </p:txBody>
      </p:sp>
      <p:sp>
        <p:nvSpPr>
          <p:cNvPr id="5" name="Footer Placeholder 4"/>
          <p:cNvSpPr>
            <a:spLocks noGrp="1"/>
          </p:cNvSpPr>
          <p:nvPr>
            <p:ph type="ftr" sz="quarter" idx="11"/>
          </p:nvPr>
        </p:nvSpPr>
        <p:spPr/>
        <p:txBody>
          <a:bodyPr/>
          <a:lstStyle>
            <a:lvl1pPr algn="ctr">
              <a:defRPr/>
            </a:lvl1pPr>
          </a:lstStyle>
          <a:p>
            <a:r>
              <a:rPr lang="en-US" dirty="0"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65A3CE-6B1F-452E-8EB9-C6536690FF62}" type="datetime1">
              <a:rPr lang="en-US" smtClean="0"/>
              <a:t>10/31/2016</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760191-9580-4682-B21F-FFA9A931B611}" type="datetime1">
              <a:rPr lang="en-US" smtClean="0"/>
              <a:t>10/31/2016</a:t>
            </a:fld>
            <a:endParaRPr lang="en-US"/>
          </a:p>
        </p:txBody>
      </p:sp>
      <p:sp>
        <p:nvSpPr>
          <p:cNvPr id="8" name="Footer Placeholder 7"/>
          <p:cNvSpPr>
            <a:spLocks noGrp="1"/>
          </p:cNvSpPr>
          <p:nvPr>
            <p:ph type="ftr" sz="quarter" idx="11"/>
          </p:nvPr>
        </p:nvSpPr>
        <p:spPr/>
        <p:txBody>
          <a:bodyPr/>
          <a:lstStyle/>
          <a:p>
            <a:pPr algn="ctr"/>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a:off x="4572000" y="1447800"/>
            <a:ext cx="0" cy="5105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610988-CE41-4CDF-930F-0E7F5E4DB7C3}" type="datetime1">
              <a:rPr lang="en-US" smtClean="0"/>
              <a:t>10/31/2016</a:t>
            </a:fld>
            <a:endParaRPr lang="en-US"/>
          </a:p>
        </p:txBody>
      </p:sp>
      <p:sp>
        <p:nvSpPr>
          <p:cNvPr id="4" name="Footer Placeholder 3"/>
          <p:cNvSpPr>
            <a:spLocks noGrp="1"/>
          </p:cNvSpPr>
          <p:nvPr>
            <p:ph type="ftr" sz="quarter" idx="11"/>
          </p:nvPr>
        </p:nvSpPr>
        <p:spPr/>
        <p:txBody>
          <a:bodyPr/>
          <a:lstStyle/>
          <a:p>
            <a:pPr algn="ctr"/>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EFCD1-77E0-422E-BC4F-2C6E046C00DB}" type="datetime1">
              <a:rPr lang="en-US" smtClean="0"/>
              <a:t>10/31/2016</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7611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4226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452E7-F3DB-4A9B-928A-217896199270}" type="datetime1">
              <a:rPr lang="en-US" smtClean="0"/>
              <a:t>10/31/2016</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a:off x="2776598" y="792080"/>
            <a:ext cx="42802" cy="57611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0"/>
            <a:ext cx="5904390" cy="571499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419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DC765-3F25-448A-8F3C-5B4F0A33B64A}" type="datetime1">
              <a:rPr lang="en-US" smtClean="0"/>
              <a:t>10/31/2016</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EE4DC01-1A2D-4E14-BFDB-E2DB2EAC0838}" type="datetime1">
              <a:rPr lang="en-US" smtClean="0"/>
              <a:t>10/31/2016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Incremental_backup" TargetMode="External"/><Relationship Id="rId2" Type="http://schemas.openxmlformats.org/officeDocument/2006/relationships/hyperlink" Target="http://en.wikipedia.org/wiki/Differential_backu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dirty="0" smtClean="0"/>
              <a:t>IST346:</a:t>
            </a:r>
            <a:endParaRPr lang="en-US" dirty="0"/>
          </a:p>
        </p:txBody>
      </p:sp>
      <p:sp>
        <p:nvSpPr>
          <p:cNvPr id="6" name="Content Placeholder 5"/>
          <p:cNvSpPr>
            <a:spLocks noGrp="1"/>
          </p:cNvSpPr>
          <p:nvPr>
            <p:ph sz="half" idx="1"/>
          </p:nvPr>
        </p:nvSpPr>
        <p:spPr>
          <a:xfrm>
            <a:off x="216074" y="1295400"/>
            <a:ext cx="3124200" cy="4648200"/>
          </a:xfrm>
        </p:spPr>
        <p:txBody>
          <a:bodyPr/>
          <a:lstStyle/>
          <a:p>
            <a:r>
              <a:rPr lang="en-US" dirty="0"/>
              <a:t>Disaster Recovery</a:t>
            </a:r>
          </a:p>
          <a:p>
            <a:r>
              <a:rPr lang="en-US" dirty="0"/>
              <a:t>Data Integrity</a:t>
            </a:r>
          </a:p>
          <a:p>
            <a:r>
              <a:rPr lang="en-US" dirty="0"/>
              <a:t>Backups</a:t>
            </a:r>
          </a:p>
        </p:txBody>
      </p:sp>
      <p:sp>
        <p:nvSpPr>
          <p:cNvPr id="4" name="Date Placeholder 3"/>
          <p:cNvSpPr>
            <a:spLocks noGrp="1"/>
          </p:cNvSpPr>
          <p:nvPr>
            <p:ph type="dt" sz="half" idx="10"/>
          </p:nvPr>
        </p:nvSpPr>
        <p:spPr/>
        <p:txBody>
          <a:bodyPr/>
          <a:lstStyle/>
          <a:p>
            <a:fld id="{6EC53794-0B79-4F7D-A4F5-07DE5362A9E7}" type="datetime1">
              <a:rPr lang="en-US" smtClean="0"/>
              <a:t>10/31/2016</a:t>
            </a:fld>
            <a:endParaRPr lang="en-US" dirty="0"/>
          </a:p>
        </p:txBody>
      </p:sp>
      <p:sp>
        <p:nvSpPr>
          <p:cNvPr id="7" name="Footer Placeholder 6"/>
          <p:cNvSpPr>
            <a:spLocks noGrp="1"/>
          </p:cNvSpPr>
          <p:nvPr>
            <p:ph type="ftr" sz="quarter" idx="11"/>
          </p:nvPr>
        </p:nvSpPr>
        <p:spPr/>
        <p:txBody>
          <a:bodyPr/>
          <a:lstStyle/>
          <a:p>
            <a:r>
              <a:rPr lang="en-US" dirty="0"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2505CAEE-CB22-4B3A-A2B0-7938B12DF57C}" type="slidenum">
              <a:rPr lang="en-US" smtClean="0"/>
              <a:pPr/>
              <a:t>1</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217958"/>
            <a:ext cx="3212926" cy="563842"/>
          </a:xfrm>
          <a:prstGeom prst="rect">
            <a:avLst/>
          </a:prstGeom>
        </p:spPr>
      </p:pic>
      <p:sp>
        <p:nvSpPr>
          <p:cNvPr id="3" name="Content Placeholder 2"/>
          <p:cNvSpPr>
            <a:spLocks noGrp="1"/>
          </p:cNvSpPr>
          <p:nvPr>
            <p:ph sz="half" idx="2"/>
          </p:nvPr>
        </p:nvSpPr>
        <p:spPr>
          <a:xfrm>
            <a:off x="3657600" y="1371600"/>
            <a:ext cx="5181600" cy="5181600"/>
          </a:xfrm>
        </p:spPr>
        <p:txBody>
          <a:bodyPr/>
          <a:lstStyle/>
          <a:p>
            <a:endParaRPr lang="en-US" dirty="0"/>
          </a:p>
        </p:txBody>
      </p:sp>
      <p:pic>
        <p:nvPicPr>
          <p:cNvPr id="9" name="Picture 2" descr="http://www.dilbert.com/dyn/str_strip/000000000/00000000/0000000/000000/40000/5000/200/45279/45279.strip.gif"/>
          <p:cNvPicPr>
            <a:picLocks noChangeAspect="1" noChangeArrowheads="1"/>
          </p:cNvPicPr>
          <p:nvPr/>
        </p:nvPicPr>
        <p:blipFill>
          <a:blip r:embed="rId4" cstate="print"/>
          <a:srcRect/>
          <a:stretch>
            <a:fillRect/>
          </a:stretch>
        </p:blipFill>
        <p:spPr bwMode="auto">
          <a:xfrm>
            <a:off x="160826" y="3276600"/>
            <a:ext cx="8822347" cy="2743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Example: Calculating risk</a:t>
            </a:r>
            <a:endParaRPr lang="en-US" dirty="0"/>
          </a:p>
        </p:txBody>
      </p:sp>
      <p:sp>
        <p:nvSpPr>
          <p:cNvPr id="3" name="Content Placeholder 2"/>
          <p:cNvSpPr>
            <a:spLocks noGrp="1"/>
          </p:cNvSpPr>
          <p:nvPr>
            <p:ph sz="quarter" idx="1"/>
          </p:nvPr>
        </p:nvSpPr>
        <p:spPr>
          <a:xfrm>
            <a:off x="457200" y="2084398"/>
            <a:ext cx="8229600" cy="4572000"/>
          </a:xfrm>
        </p:spPr>
        <p:txBody>
          <a:bodyPr>
            <a:normAutofit/>
          </a:bodyPr>
          <a:lstStyle/>
          <a:p>
            <a:endParaRPr lang="en-US" dirty="0" smtClean="0"/>
          </a:p>
          <a:p>
            <a:r>
              <a:rPr lang="en-US" dirty="0" smtClean="0"/>
              <a:t>Risk Rate:</a:t>
            </a:r>
          </a:p>
          <a:p>
            <a:pPr lvl="1"/>
            <a:r>
              <a:rPr lang="en-US" dirty="0" smtClean="0"/>
              <a:t>Is a 0.2% chance of failure an acceptable amount of risk?</a:t>
            </a:r>
          </a:p>
          <a:p>
            <a:pPr lvl="1"/>
            <a:r>
              <a:rPr lang="en-US" dirty="0" smtClean="0"/>
              <a:t>How can we lower the amount of risk in this case?</a:t>
            </a:r>
          </a:p>
          <a:p>
            <a:pPr lvl="1"/>
            <a:r>
              <a:rPr lang="en-US" dirty="0" smtClean="0"/>
              <a:t>If we can lower the risk by a factor of 10 to 0.02% for a cost of $25,000 is it worth it?</a:t>
            </a:r>
          </a:p>
          <a:p>
            <a:pPr lvl="1"/>
            <a:r>
              <a:rPr lang="en-US" dirty="0" smtClean="0"/>
              <a:t>What does the acceptability of this risk (or any risk) depend upon?</a:t>
            </a:r>
          </a:p>
          <a:p>
            <a:pPr lvl="1"/>
            <a:r>
              <a:rPr lang="en-US" dirty="0" smtClean="0"/>
              <a:t>For example, are these two risks the same?</a:t>
            </a:r>
          </a:p>
          <a:p>
            <a:pPr lvl="1"/>
            <a:r>
              <a:rPr lang="en-US" dirty="0" smtClean="0"/>
              <a:t> 0.2% chance of failing a course vs.  A 0.2% chance of dropping out of school.</a:t>
            </a:r>
          </a:p>
          <a:p>
            <a:pPr lvl="1"/>
            <a:endParaRPr lang="en-US" dirty="0" smtClean="0"/>
          </a:p>
        </p:txBody>
      </p:sp>
      <p:pic>
        <p:nvPicPr>
          <p:cNvPr id="41986" name="Picture 2"/>
          <p:cNvPicPr>
            <a:picLocks noChangeAspect="1" noChangeArrowheads="1"/>
          </p:cNvPicPr>
          <p:nvPr/>
        </p:nvPicPr>
        <p:blipFill>
          <a:blip r:embed="rId3" cstate="print"/>
          <a:srcRect t="34222"/>
          <a:stretch>
            <a:fillRect/>
          </a:stretch>
        </p:blipFill>
        <p:spPr bwMode="auto">
          <a:xfrm>
            <a:off x="3463834" y="1453025"/>
            <a:ext cx="5257800" cy="101059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1F66CCE6-1A39-45E9-86A2-52B8E84CC8B5}"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198403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Budgeting for Risk Mitigation</a:t>
            </a:r>
            <a:endParaRPr lang="en-US" dirty="0"/>
          </a:p>
        </p:txBody>
      </p:sp>
      <p:sp>
        <p:nvSpPr>
          <p:cNvPr id="3" name="Content Placeholder 2"/>
          <p:cNvSpPr>
            <a:spLocks noGrp="1"/>
          </p:cNvSpPr>
          <p:nvPr>
            <p:ph sz="quarter" idx="1"/>
          </p:nvPr>
        </p:nvSpPr>
        <p:spPr/>
        <p:txBody>
          <a:bodyPr/>
          <a:lstStyle/>
          <a:p>
            <a:r>
              <a:rPr lang="en-US" dirty="0" smtClean="0"/>
              <a:t>Risk Budget = Risk Rate * (Estimated cost of disaster – Estimated cost of mitigation)</a:t>
            </a:r>
          </a:p>
          <a:p>
            <a:r>
              <a:rPr lang="en-US" dirty="0" smtClean="0"/>
              <a:t>Example (from before) when that storage array becomes unavailable it will cost the company $10,000/day and be down for 10 business days.</a:t>
            </a:r>
          </a:p>
          <a:p>
            <a:r>
              <a:rPr lang="en-US" dirty="0" smtClean="0"/>
              <a:t>Risk budget = 0.002 * ($100,000 – $0) = $2,000</a:t>
            </a:r>
          </a:p>
          <a:p>
            <a:r>
              <a:rPr lang="en-US" dirty="0" smtClean="0"/>
              <a:t>That $2,000 could be spent on hot-spare and perhaps a RAID6 configuration.</a:t>
            </a:r>
            <a:endParaRPr lang="en-US" dirty="0"/>
          </a:p>
        </p:txBody>
      </p:sp>
      <p:sp>
        <p:nvSpPr>
          <p:cNvPr id="4" name="Date Placeholder 3"/>
          <p:cNvSpPr>
            <a:spLocks noGrp="1"/>
          </p:cNvSpPr>
          <p:nvPr>
            <p:ph type="dt" sz="half" idx="10"/>
          </p:nvPr>
        </p:nvSpPr>
        <p:spPr/>
        <p:txBody>
          <a:bodyPr/>
          <a:lstStyle/>
          <a:p>
            <a:fld id="{F3106A28-9490-4ED4-9F75-90CE595A4BEE}"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23190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Budgeting for Risk</a:t>
            </a:r>
            <a:endParaRPr lang="en-US" dirty="0"/>
          </a:p>
        </p:txBody>
      </p:sp>
      <p:sp>
        <p:nvSpPr>
          <p:cNvPr id="3" name="Content Placeholder 2"/>
          <p:cNvSpPr>
            <a:spLocks noGrp="1"/>
          </p:cNvSpPr>
          <p:nvPr>
            <p:ph sz="quarter" idx="1"/>
          </p:nvPr>
        </p:nvSpPr>
        <p:spPr/>
        <p:txBody>
          <a:bodyPr/>
          <a:lstStyle/>
          <a:p>
            <a:r>
              <a:rPr lang="en-US" dirty="0" smtClean="0"/>
              <a:t>Single Events</a:t>
            </a:r>
          </a:p>
          <a:p>
            <a:pPr lvl="1"/>
            <a:r>
              <a:rPr lang="en-US" dirty="0" smtClean="0"/>
              <a:t>Cost should datacenter be destroyed: $60 million</a:t>
            </a:r>
          </a:p>
          <a:p>
            <a:pPr lvl="1"/>
            <a:r>
              <a:rPr lang="en-US" dirty="0" smtClean="0"/>
              <a:t>Risk of Flood one in 1 million</a:t>
            </a:r>
          </a:p>
          <a:p>
            <a:pPr lvl="1"/>
            <a:r>
              <a:rPr lang="en-US" dirty="0" smtClean="0"/>
              <a:t>Risk of Earthquake one in 3000</a:t>
            </a:r>
          </a:p>
          <a:p>
            <a:r>
              <a:rPr lang="en-US" dirty="0" smtClean="0"/>
              <a:t>Flood Risk budget = (0.000001)*$60,000,000 = $60</a:t>
            </a:r>
          </a:p>
          <a:p>
            <a:r>
              <a:rPr lang="en-US" dirty="0" smtClean="0"/>
              <a:t>Earthquake Risk budget = (0.000333 )*$60,000,000 = $20,000</a:t>
            </a:r>
          </a:p>
          <a:p>
            <a:r>
              <a:rPr lang="en-US" dirty="0" smtClean="0"/>
              <a:t>So, you should budget and plan for an earthquake but not a flood. Why?</a:t>
            </a:r>
            <a:endParaRPr lang="en-US" dirty="0"/>
          </a:p>
        </p:txBody>
      </p:sp>
      <p:sp>
        <p:nvSpPr>
          <p:cNvPr id="4" name="Date Placeholder 3"/>
          <p:cNvSpPr>
            <a:spLocks noGrp="1"/>
          </p:cNvSpPr>
          <p:nvPr>
            <p:ph type="dt" sz="half" idx="10"/>
          </p:nvPr>
        </p:nvSpPr>
        <p:spPr/>
        <p:txBody>
          <a:bodyPr/>
          <a:lstStyle/>
          <a:p>
            <a:fld id="{FD56A3DF-5E81-488B-AD3C-2275BF442474}"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10022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Budgeting for risk </a:t>
            </a:r>
            <a:endParaRPr lang="en-US" dirty="0"/>
          </a:p>
        </p:txBody>
      </p:sp>
      <p:sp>
        <p:nvSpPr>
          <p:cNvPr id="3" name="Content Placeholder 2"/>
          <p:cNvSpPr>
            <a:spLocks noGrp="1"/>
          </p:cNvSpPr>
          <p:nvPr>
            <p:ph sz="quarter" idx="1"/>
          </p:nvPr>
        </p:nvSpPr>
        <p:spPr>
          <a:xfrm>
            <a:off x="457200" y="1295400"/>
            <a:ext cx="8229600" cy="5181600"/>
          </a:xfrm>
        </p:spPr>
        <p:txBody>
          <a:bodyPr>
            <a:normAutofit/>
          </a:bodyPr>
          <a:lstStyle/>
          <a:p>
            <a:r>
              <a:rPr lang="en-US" dirty="0" smtClean="0"/>
              <a:t>A small on-line retailer cannot make $$$ when their internet connection is down.</a:t>
            </a:r>
          </a:p>
          <a:p>
            <a:pPr lvl="1"/>
            <a:r>
              <a:rPr lang="en-US" dirty="0" smtClean="0"/>
              <a:t>It goes down, on average for 2.5 hours each month (every 30 days), in periodic intervals.  As per the ISP’s Terms of Service.</a:t>
            </a:r>
          </a:p>
          <a:p>
            <a:pPr lvl="1"/>
            <a:r>
              <a:rPr lang="en-US" dirty="0" smtClean="0"/>
              <a:t>The company estimates they lose an average of $15,000 for each hour their connection is down.</a:t>
            </a:r>
          </a:p>
          <a:p>
            <a:pPr lvl="1"/>
            <a:r>
              <a:rPr lang="en-US" dirty="0" smtClean="0"/>
              <a:t>What is the Rate of failure for this internet connection?</a:t>
            </a:r>
          </a:p>
          <a:p>
            <a:pPr lvl="2"/>
            <a:r>
              <a:rPr lang="en-US" dirty="0" smtClean="0"/>
              <a:t>2.5 hours / 30*24 hours = 0.0035 This is the risk rate each month</a:t>
            </a:r>
          </a:p>
          <a:p>
            <a:pPr lvl="1"/>
            <a:r>
              <a:rPr lang="en-US" dirty="0" smtClean="0"/>
              <a:t>What is the loss of business each month?</a:t>
            </a:r>
          </a:p>
          <a:p>
            <a:pPr lvl="2"/>
            <a:r>
              <a:rPr lang="en-US" dirty="0" smtClean="0"/>
              <a:t>2.5 * $15,000 = $37,500 /month</a:t>
            </a:r>
          </a:p>
          <a:p>
            <a:pPr lvl="1"/>
            <a:r>
              <a:rPr lang="en-US" dirty="0" smtClean="0"/>
              <a:t>What should the monthly Risk budget be?</a:t>
            </a:r>
          </a:p>
          <a:p>
            <a:pPr lvl="2"/>
            <a:r>
              <a:rPr lang="en-US" dirty="0" smtClean="0"/>
              <a:t>0.0035 * ($37,500 - $0) = $131.50</a:t>
            </a:r>
          </a:p>
          <a:p>
            <a:pPr lvl="2"/>
            <a:r>
              <a:rPr lang="en-US" dirty="0" smtClean="0"/>
              <a:t>It makes sense to get a secondary internet connection if you can find one for less than $131.50/month.</a:t>
            </a:r>
            <a:endParaRPr lang="en-US" dirty="0"/>
          </a:p>
        </p:txBody>
      </p:sp>
      <p:sp>
        <p:nvSpPr>
          <p:cNvPr id="4" name="Date Placeholder 3"/>
          <p:cNvSpPr>
            <a:spLocks noGrp="1"/>
          </p:cNvSpPr>
          <p:nvPr>
            <p:ph type="dt" sz="half" idx="10"/>
          </p:nvPr>
        </p:nvSpPr>
        <p:spPr/>
        <p:txBody>
          <a:bodyPr/>
          <a:lstStyle/>
          <a:p>
            <a:fld id="{CD59AD0F-B9A5-4B4F-BD91-74E5879B67AC}"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74567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Disaster Recovery and </a:t>
            </a:r>
            <a:br>
              <a:rPr lang="en-US" dirty="0" smtClean="0"/>
            </a:br>
            <a:r>
              <a:rPr lang="en-US" dirty="0" smtClean="0"/>
              <a:t>Business Continuity</a:t>
            </a:r>
            <a:endParaRPr lang="en-US" dirty="0"/>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6A06E52D-6ED1-42B2-8240-783A4F533D69}" type="datetime1">
              <a:rPr lang="en-US" smtClean="0"/>
              <a:t>10/31/2016</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14</a:t>
            </a:fld>
            <a:endParaRPr lang="en-US"/>
          </a:p>
        </p:txBody>
      </p:sp>
    </p:spTree>
    <p:extLst>
      <p:ext uri="{BB962C8B-B14F-4D97-AF65-F5344CB8AC3E}">
        <p14:creationId xmlns:p14="http://schemas.microsoft.com/office/powerpoint/2010/main" val="151873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Disaster Recovery Plan</a:t>
            </a:r>
            <a:endParaRPr lang="en-US" dirty="0"/>
          </a:p>
        </p:txBody>
      </p:sp>
      <p:sp>
        <p:nvSpPr>
          <p:cNvPr id="3" name="Content Placeholder 2"/>
          <p:cNvSpPr>
            <a:spLocks noGrp="1"/>
          </p:cNvSpPr>
          <p:nvPr>
            <p:ph sz="quarter" idx="1"/>
          </p:nvPr>
        </p:nvSpPr>
        <p:spPr>
          <a:xfrm>
            <a:off x="457200" y="1295400"/>
            <a:ext cx="8382000" cy="5181600"/>
          </a:xfrm>
        </p:spPr>
        <p:txBody>
          <a:bodyPr>
            <a:noAutofit/>
          </a:bodyPr>
          <a:lstStyle/>
          <a:p>
            <a:pPr>
              <a:lnSpc>
                <a:spcPct val="90000"/>
              </a:lnSpc>
            </a:pPr>
            <a:r>
              <a:rPr lang="en-US" sz="2000" i="1" dirty="0">
                <a:solidFill>
                  <a:srgbClr val="FF6600"/>
                </a:solidFill>
              </a:rPr>
              <a:t>Defined</a:t>
            </a:r>
            <a:r>
              <a:rPr lang="en-US" sz="2000" dirty="0"/>
              <a:t>: The process that allows a company to recover all systems, data, services, etc. May take hours, days, or weeks depending on number of systems used and their complexity.</a:t>
            </a:r>
          </a:p>
          <a:p>
            <a:pPr>
              <a:lnSpc>
                <a:spcPct val="90000"/>
              </a:lnSpc>
            </a:pPr>
            <a:r>
              <a:rPr lang="en-US" sz="2000" dirty="0" smtClean="0"/>
              <a:t>Help prevent </a:t>
            </a:r>
            <a:r>
              <a:rPr lang="en-US" sz="2000" dirty="0"/>
              <a:t>a IT Disaster From Happening in the 1</a:t>
            </a:r>
            <a:r>
              <a:rPr lang="en-US" sz="2000" baseline="30000" dirty="0"/>
              <a:t>st</a:t>
            </a:r>
            <a:r>
              <a:rPr lang="en-US" sz="2000" dirty="0"/>
              <a:t> place:</a:t>
            </a:r>
          </a:p>
          <a:p>
            <a:pPr lvl="1">
              <a:lnSpc>
                <a:spcPct val="90000"/>
              </a:lnSpc>
            </a:pPr>
            <a:r>
              <a:rPr lang="en-US" sz="2000" dirty="0" smtClean="0"/>
              <a:t>Implement </a:t>
            </a:r>
            <a:r>
              <a:rPr lang="en-US" sz="2000" dirty="0"/>
              <a:t>fault tolerance components and a solid backup and recovery strategy</a:t>
            </a:r>
          </a:p>
          <a:p>
            <a:pPr lvl="2">
              <a:lnSpc>
                <a:spcPct val="90000"/>
              </a:lnSpc>
            </a:pPr>
            <a:r>
              <a:rPr lang="en-US" dirty="0"/>
              <a:t>Types of Fault Tolerance components:</a:t>
            </a:r>
          </a:p>
          <a:p>
            <a:pPr lvl="3">
              <a:lnSpc>
                <a:spcPct val="90000"/>
              </a:lnSpc>
            </a:pPr>
            <a:r>
              <a:rPr lang="en-US" sz="2000" dirty="0" err="1"/>
              <a:t>RAID’ed</a:t>
            </a:r>
            <a:r>
              <a:rPr lang="en-US" sz="2000" dirty="0"/>
              <a:t> hard drives</a:t>
            </a:r>
          </a:p>
          <a:p>
            <a:pPr lvl="3">
              <a:lnSpc>
                <a:spcPct val="90000"/>
              </a:lnSpc>
            </a:pPr>
            <a:r>
              <a:rPr lang="en-US" sz="2000" dirty="0"/>
              <a:t>Redundant paths to your IPS or redundant IPS’</a:t>
            </a:r>
          </a:p>
          <a:p>
            <a:pPr lvl="3">
              <a:lnSpc>
                <a:spcPct val="90000"/>
              </a:lnSpc>
            </a:pPr>
            <a:r>
              <a:rPr lang="en-US" sz="2000" dirty="0"/>
              <a:t>Backup power via UPS or generator (or both)</a:t>
            </a:r>
          </a:p>
          <a:p>
            <a:pPr lvl="3">
              <a:lnSpc>
                <a:spcPct val="90000"/>
              </a:lnSpc>
            </a:pPr>
            <a:r>
              <a:rPr lang="en-US" sz="2000" dirty="0"/>
              <a:t>Mirrored copies of data located off-site</a:t>
            </a:r>
          </a:p>
          <a:p>
            <a:pPr lvl="3">
              <a:lnSpc>
                <a:spcPct val="90000"/>
              </a:lnSpc>
            </a:pPr>
            <a:r>
              <a:rPr lang="en-US" sz="2000" dirty="0"/>
              <a:t>Mirrored servers (clusters)</a:t>
            </a:r>
          </a:p>
          <a:p>
            <a:pPr lvl="3">
              <a:lnSpc>
                <a:spcPct val="90000"/>
              </a:lnSpc>
            </a:pPr>
            <a:r>
              <a:rPr lang="en-US" sz="2000" dirty="0" err="1"/>
              <a:t>VMWare</a:t>
            </a:r>
            <a:r>
              <a:rPr lang="en-US" sz="2000" dirty="0"/>
              <a:t> or imaged servers</a:t>
            </a:r>
          </a:p>
          <a:p>
            <a:pPr lvl="1">
              <a:lnSpc>
                <a:spcPct val="90000"/>
              </a:lnSpc>
            </a:pPr>
            <a:r>
              <a:rPr lang="en-US" sz="2000" dirty="0"/>
              <a:t>Read manuals and pay attention to what you are doing. </a:t>
            </a:r>
            <a:endParaRPr lang="en-US" sz="2000" dirty="0" smtClean="0"/>
          </a:p>
          <a:p>
            <a:pPr lvl="1">
              <a:lnSpc>
                <a:spcPct val="90000"/>
              </a:lnSpc>
            </a:pPr>
            <a:r>
              <a:rPr lang="en-US" sz="2000" dirty="0" smtClean="0"/>
              <a:t>Isolate </a:t>
            </a:r>
            <a:r>
              <a:rPr lang="en-US" sz="2000" dirty="0"/>
              <a:t>systems from other systems or to restate, don’t run multiple services on the same server.  </a:t>
            </a:r>
          </a:p>
        </p:txBody>
      </p:sp>
      <p:sp>
        <p:nvSpPr>
          <p:cNvPr id="4" name="Date Placeholder 3"/>
          <p:cNvSpPr>
            <a:spLocks noGrp="1"/>
          </p:cNvSpPr>
          <p:nvPr>
            <p:ph type="dt" sz="half" idx="10"/>
          </p:nvPr>
        </p:nvSpPr>
        <p:spPr/>
        <p:txBody>
          <a:bodyPr/>
          <a:lstStyle/>
          <a:p>
            <a:fld id="{48566138-6A8B-49BF-B33D-BD37FB99AF9E}"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50170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3657600"/>
          </a:xfrm>
        </p:spPr>
        <p:txBody>
          <a:bodyPr/>
          <a:lstStyle/>
          <a:p>
            <a:pPr marL="609600" indent="-609600">
              <a:buNone/>
            </a:pPr>
            <a:r>
              <a:rPr lang="en-US" dirty="0"/>
              <a:t>A DR Plan…</a:t>
            </a:r>
          </a:p>
          <a:p>
            <a:r>
              <a:rPr lang="en-US" dirty="0"/>
              <a:t>Considers potential disasters.</a:t>
            </a:r>
          </a:p>
          <a:p>
            <a:r>
              <a:rPr lang="en-US" dirty="0"/>
              <a:t>Describes how to mitigate potential disasters.</a:t>
            </a:r>
          </a:p>
          <a:p>
            <a:r>
              <a:rPr lang="en-US" dirty="0"/>
              <a:t>Makes preparations to enable quick restoration of services.</a:t>
            </a:r>
          </a:p>
          <a:p>
            <a:r>
              <a:rPr lang="en-US" dirty="0"/>
              <a:t>Identifies key services and how quickly they need to be restored and in what order.</a:t>
            </a:r>
          </a:p>
          <a:p>
            <a:endParaRPr lang="en-US" dirty="0"/>
          </a:p>
        </p:txBody>
      </p:sp>
      <p:sp>
        <p:nvSpPr>
          <p:cNvPr id="3" name="Date Placeholder 2"/>
          <p:cNvSpPr>
            <a:spLocks noGrp="1"/>
          </p:cNvSpPr>
          <p:nvPr>
            <p:ph type="dt" sz="half" idx="10"/>
          </p:nvPr>
        </p:nvSpPr>
        <p:spPr/>
        <p:txBody>
          <a:bodyPr/>
          <a:lstStyle/>
          <a:p>
            <a:fld id="{9CEFEB4A-7461-4009-B115-EAFD6556AE17}" type="datetime1">
              <a:rPr lang="en-US" smtClean="0"/>
              <a:t>10/31/2016</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16</a:t>
            </a:fld>
            <a:endParaRPr lang="en-US" dirty="0"/>
          </a:p>
        </p:txBody>
      </p:sp>
      <p:sp>
        <p:nvSpPr>
          <p:cNvPr id="6" name="Title 5"/>
          <p:cNvSpPr>
            <a:spLocks noGrp="1"/>
          </p:cNvSpPr>
          <p:nvPr>
            <p:ph type="title"/>
          </p:nvPr>
        </p:nvSpPr>
        <p:spPr>
          <a:xfrm>
            <a:off x="457200" y="533400"/>
            <a:ext cx="8229600" cy="762000"/>
          </a:xfrm>
        </p:spPr>
        <p:txBody>
          <a:bodyPr/>
          <a:lstStyle/>
          <a:p>
            <a:r>
              <a:rPr lang="en-US" dirty="0"/>
              <a:t>What is a Disaster Recovery Plan?</a:t>
            </a:r>
          </a:p>
        </p:txBody>
      </p:sp>
      <p:sp>
        <p:nvSpPr>
          <p:cNvPr id="7" name="TextBox 6"/>
          <p:cNvSpPr txBox="1"/>
          <p:nvPr/>
        </p:nvSpPr>
        <p:spPr>
          <a:xfrm>
            <a:off x="609600" y="5638800"/>
            <a:ext cx="7616188" cy="461665"/>
          </a:xfrm>
          <a:prstGeom prst="rect">
            <a:avLst/>
          </a:prstGeom>
          <a:noFill/>
          <a:ln>
            <a:solidFill>
              <a:schemeClr val="accent1"/>
            </a:solidFill>
          </a:ln>
        </p:spPr>
        <p:txBody>
          <a:bodyPr wrap="none" rtlCol="0">
            <a:spAutoFit/>
          </a:bodyPr>
          <a:lstStyle/>
          <a:p>
            <a:r>
              <a:rPr lang="en-US" sz="2400" dirty="0" smtClean="0"/>
              <a:t>Only High-Risk / High cost plans should be considered</a:t>
            </a:r>
            <a:endParaRPr lang="en-US" sz="2400" dirty="0"/>
          </a:p>
        </p:txBody>
      </p:sp>
    </p:spTree>
    <p:extLst>
      <p:ext uri="{BB962C8B-B14F-4D97-AF65-F5344CB8AC3E}">
        <p14:creationId xmlns:p14="http://schemas.microsoft.com/office/powerpoint/2010/main" val="27701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09600" indent="-609600">
              <a:buFontTx/>
              <a:buAutoNum type="arabicPeriod"/>
            </a:pPr>
            <a:r>
              <a:rPr lang="en-US" dirty="0"/>
              <a:t>Define (un)acceptable loss.</a:t>
            </a:r>
          </a:p>
          <a:p>
            <a:pPr marL="990600" lvl="1" indent="-533400">
              <a:buFontTx/>
              <a:buNone/>
            </a:pPr>
            <a:r>
              <a:rPr lang="en-US" dirty="0"/>
              <a:t>	Data? Productivity? Re-Creatable data? At what cost?</a:t>
            </a:r>
            <a:endParaRPr lang="en-US" b="1" dirty="0"/>
          </a:p>
          <a:p>
            <a:pPr marL="609600" indent="-609600">
              <a:buFontTx/>
              <a:buAutoNum type="arabicPeriod"/>
            </a:pPr>
            <a:r>
              <a:rPr lang="en-US" dirty="0"/>
              <a:t>Back up everything.</a:t>
            </a:r>
          </a:p>
          <a:p>
            <a:pPr marL="990600" lvl="1" indent="-533400">
              <a:buFontTx/>
              <a:buNone/>
            </a:pPr>
            <a:r>
              <a:rPr lang="en-US" dirty="0"/>
              <a:t>	Backup data, metadata (</a:t>
            </a:r>
            <a:r>
              <a:rPr lang="en-US" dirty="0" err="1"/>
              <a:t>config</a:t>
            </a:r>
            <a:r>
              <a:rPr lang="en-US" dirty="0"/>
              <a:t>), and instructions on how to restore your system.</a:t>
            </a:r>
            <a:endParaRPr lang="en-US" b="1" dirty="0"/>
          </a:p>
          <a:p>
            <a:pPr marL="609600" indent="-609600">
              <a:buFontTx/>
              <a:buAutoNum type="arabicPeriod"/>
            </a:pPr>
            <a:r>
              <a:rPr lang="en-US" dirty="0"/>
              <a:t>Organize everything.</a:t>
            </a:r>
          </a:p>
          <a:p>
            <a:pPr marL="990600" lvl="1" indent="-533400">
              <a:buFontTx/>
              <a:buNone/>
            </a:pPr>
            <a:r>
              <a:rPr lang="en-US" dirty="0"/>
              <a:t>	Can you find the backup tapes you need when disaster strikes? Make sure everything is clearly labeled.</a:t>
            </a:r>
          </a:p>
          <a:p>
            <a:endParaRPr lang="en-US" dirty="0"/>
          </a:p>
        </p:txBody>
      </p:sp>
      <p:sp>
        <p:nvSpPr>
          <p:cNvPr id="3" name="Date Placeholder 2"/>
          <p:cNvSpPr>
            <a:spLocks noGrp="1"/>
          </p:cNvSpPr>
          <p:nvPr>
            <p:ph type="dt" sz="half" idx="10"/>
          </p:nvPr>
        </p:nvSpPr>
        <p:spPr/>
        <p:txBody>
          <a:bodyPr/>
          <a:lstStyle/>
          <a:p>
            <a:fld id="{9CEFEB4A-7461-4009-B115-EAFD6556AE17}" type="datetime1">
              <a:rPr lang="en-US" smtClean="0"/>
              <a:t>10/31/2016</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17</a:t>
            </a:fld>
            <a:endParaRPr lang="en-US" dirty="0"/>
          </a:p>
        </p:txBody>
      </p:sp>
      <p:sp>
        <p:nvSpPr>
          <p:cNvPr id="6" name="Title 5"/>
          <p:cNvSpPr>
            <a:spLocks noGrp="1"/>
          </p:cNvSpPr>
          <p:nvPr>
            <p:ph type="title"/>
          </p:nvPr>
        </p:nvSpPr>
        <p:spPr>
          <a:xfrm>
            <a:off x="457200" y="533400"/>
            <a:ext cx="8229600" cy="762000"/>
          </a:xfrm>
        </p:spPr>
        <p:txBody>
          <a:bodyPr/>
          <a:lstStyle/>
          <a:p>
            <a:r>
              <a:rPr lang="en-US" dirty="0"/>
              <a:t>Disaster Recovery Plans</a:t>
            </a:r>
          </a:p>
        </p:txBody>
      </p:sp>
    </p:spTree>
    <p:extLst>
      <p:ext uri="{BB962C8B-B14F-4D97-AF65-F5344CB8AC3E}">
        <p14:creationId xmlns:p14="http://schemas.microsoft.com/office/powerpoint/2010/main" val="193754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Tx/>
              <a:buAutoNum type="arabicPeriod" startAt="4"/>
            </a:pPr>
            <a:r>
              <a:rPr lang="en-US" dirty="0"/>
              <a:t>Protect against disasters.</a:t>
            </a:r>
          </a:p>
          <a:p>
            <a:pPr marL="838200" lvl="1" indent="-381000">
              <a:buFontTx/>
              <a:buNone/>
            </a:pPr>
            <a:r>
              <a:rPr lang="en-US" dirty="0"/>
              <a:t>	Natural disasters with high probability and many more. </a:t>
            </a:r>
            <a:endParaRPr lang="en-US" b="1" dirty="0"/>
          </a:p>
          <a:p>
            <a:pPr marL="457200" indent="-457200">
              <a:buFontTx/>
              <a:buAutoNum type="arabicPeriod" startAt="5"/>
            </a:pPr>
            <a:r>
              <a:rPr lang="en-US" dirty="0"/>
              <a:t>Document what you have done.</a:t>
            </a:r>
          </a:p>
          <a:p>
            <a:pPr marL="838200" lvl="1" indent="-381000">
              <a:buFontTx/>
              <a:buNone/>
            </a:pPr>
            <a:r>
              <a:rPr lang="en-US" dirty="0"/>
              <a:t>	Plan must be detailed enough for people to follow in a disaster w/o additional info. Hardcopies are key.</a:t>
            </a:r>
            <a:endParaRPr lang="en-US" b="1" dirty="0"/>
          </a:p>
          <a:p>
            <a:pPr marL="457200" indent="-457200">
              <a:buFontTx/>
              <a:buAutoNum type="arabicPeriod" startAt="6"/>
            </a:pPr>
            <a:r>
              <a:rPr lang="en-US" dirty="0"/>
              <a:t>Test, test, test.</a:t>
            </a:r>
          </a:p>
          <a:p>
            <a:pPr marL="838200" lvl="1" indent="-381000">
              <a:buFontTx/>
              <a:buNone/>
            </a:pPr>
            <a:r>
              <a:rPr lang="en-US" dirty="0"/>
              <a:t>	A disaster recovery plan that has not been tested is not a plan; it's a proposal.</a:t>
            </a:r>
          </a:p>
          <a:p>
            <a:endParaRPr lang="en-US" dirty="0"/>
          </a:p>
        </p:txBody>
      </p:sp>
      <p:sp>
        <p:nvSpPr>
          <p:cNvPr id="3" name="Date Placeholder 2"/>
          <p:cNvSpPr>
            <a:spLocks noGrp="1"/>
          </p:cNvSpPr>
          <p:nvPr>
            <p:ph type="dt" sz="half" idx="10"/>
          </p:nvPr>
        </p:nvSpPr>
        <p:spPr/>
        <p:txBody>
          <a:bodyPr/>
          <a:lstStyle/>
          <a:p>
            <a:fld id="{9CEFEB4A-7461-4009-B115-EAFD6556AE17}" type="datetime1">
              <a:rPr lang="en-US" smtClean="0"/>
              <a:t>10/31/2016</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18</a:t>
            </a:fld>
            <a:endParaRPr lang="en-US" dirty="0"/>
          </a:p>
        </p:txBody>
      </p:sp>
      <p:sp>
        <p:nvSpPr>
          <p:cNvPr id="6" name="Title 5"/>
          <p:cNvSpPr>
            <a:spLocks noGrp="1"/>
          </p:cNvSpPr>
          <p:nvPr>
            <p:ph type="title"/>
          </p:nvPr>
        </p:nvSpPr>
        <p:spPr>
          <a:xfrm>
            <a:off x="457200" y="533400"/>
            <a:ext cx="8229600" cy="838200"/>
          </a:xfrm>
        </p:spPr>
        <p:txBody>
          <a:bodyPr/>
          <a:lstStyle/>
          <a:p>
            <a:r>
              <a:rPr lang="en-US" dirty="0"/>
              <a:t>Disaster Recovery Plans</a:t>
            </a:r>
          </a:p>
        </p:txBody>
      </p:sp>
    </p:spTree>
    <p:extLst>
      <p:ext uri="{BB962C8B-B14F-4D97-AF65-F5344CB8AC3E}">
        <p14:creationId xmlns:p14="http://schemas.microsoft.com/office/powerpoint/2010/main" val="377421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Recovery Plan Ideas</a:t>
            </a:r>
            <a:endParaRPr lang="en-US" dirty="0"/>
          </a:p>
        </p:txBody>
      </p:sp>
      <p:sp>
        <p:nvSpPr>
          <p:cNvPr id="3" name="Content Placeholder 2"/>
          <p:cNvSpPr>
            <a:spLocks noGrp="1"/>
          </p:cNvSpPr>
          <p:nvPr>
            <p:ph sz="quarter" idx="1"/>
          </p:nvPr>
        </p:nvSpPr>
        <p:spPr/>
        <p:txBody>
          <a:bodyPr>
            <a:normAutofit fontScale="92500"/>
          </a:bodyPr>
          <a:lstStyle/>
          <a:p>
            <a:r>
              <a:rPr lang="en-US" dirty="0"/>
              <a:t>Many places have a DR plan that says something like “buy new hardware, re-install our OS, applications, then restore our databases or data files from the previous backups”</a:t>
            </a:r>
          </a:p>
          <a:p>
            <a:r>
              <a:rPr lang="en-US" dirty="0"/>
              <a:t>What’s wrong with this plan ?</a:t>
            </a:r>
          </a:p>
          <a:p>
            <a:r>
              <a:rPr lang="en-US" dirty="0"/>
              <a:t>How long do you think this will take, a week, 2 weeks, </a:t>
            </a:r>
            <a:r>
              <a:rPr lang="en-US" dirty="0" smtClean="0"/>
              <a:t>a month?</a:t>
            </a:r>
            <a:endParaRPr lang="en-US" dirty="0"/>
          </a:p>
          <a:p>
            <a:r>
              <a:rPr lang="en-US" dirty="0"/>
              <a:t>What ‘data’ do you need to include?  Is it up-to-date at your “DR” location?</a:t>
            </a:r>
          </a:p>
          <a:p>
            <a:r>
              <a:rPr lang="en-US" dirty="0"/>
              <a:t>To protect against or minimize data loss, data can be ‘copied’ either periodically (asynchronous) or in real-time (synchronous) from one server to another for DR processes. </a:t>
            </a:r>
          </a:p>
          <a:p>
            <a:r>
              <a:rPr lang="en-US" dirty="0"/>
              <a:t>Ideally the servers should be in different buildings, campuses, or even states as to guard against large scale natural </a:t>
            </a:r>
            <a:r>
              <a:rPr lang="en-US" dirty="0" smtClean="0"/>
              <a:t>disasters.</a:t>
            </a:r>
            <a:endParaRPr lang="en-US" dirty="0"/>
          </a:p>
        </p:txBody>
      </p:sp>
      <p:sp>
        <p:nvSpPr>
          <p:cNvPr id="4" name="Date Placeholder 3"/>
          <p:cNvSpPr>
            <a:spLocks noGrp="1"/>
          </p:cNvSpPr>
          <p:nvPr>
            <p:ph type="dt" sz="half" idx="10"/>
          </p:nvPr>
        </p:nvSpPr>
        <p:spPr/>
        <p:txBody>
          <a:bodyPr/>
          <a:lstStyle/>
          <a:p>
            <a:fld id="{A6DC9DB1-F10A-47B9-91AE-2B40DA6F0BEB}"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19</a:t>
            </a:fld>
            <a:endParaRPr lang="en-US" dirty="0"/>
          </a:p>
        </p:txBody>
      </p:sp>
    </p:spTree>
    <p:extLst>
      <p:ext uri="{BB962C8B-B14F-4D97-AF65-F5344CB8AC3E}">
        <p14:creationId xmlns:p14="http://schemas.microsoft.com/office/powerpoint/2010/main" val="246261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Today’s Agenda</a:t>
            </a:r>
            <a:endParaRPr lang="en-US" dirty="0"/>
          </a:p>
        </p:txBody>
      </p:sp>
      <p:sp>
        <p:nvSpPr>
          <p:cNvPr id="4" name="Content Placeholder 3"/>
          <p:cNvSpPr>
            <a:spLocks noGrp="1"/>
          </p:cNvSpPr>
          <p:nvPr>
            <p:ph sz="quarter" idx="1"/>
          </p:nvPr>
        </p:nvSpPr>
        <p:spPr/>
        <p:txBody>
          <a:bodyPr/>
          <a:lstStyle/>
          <a:p>
            <a:r>
              <a:rPr lang="en-US" dirty="0" smtClean="0"/>
              <a:t>Risk Analysis</a:t>
            </a:r>
          </a:p>
          <a:p>
            <a:r>
              <a:rPr lang="en-US" dirty="0" smtClean="0"/>
              <a:t>Disaster Recovery</a:t>
            </a:r>
          </a:p>
          <a:p>
            <a:r>
              <a:rPr lang="en-US" dirty="0" smtClean="0"/>
              <a:t>Business Continuity</a:t>
            </a:r>
          </a:p>
          <a:p>
            <a:r>
              <a:rPr lang="en-US" dirty="0" smtClean="0"/>
              <a:t>Data Integrity </a:t>
            </a:r>
          </a:p>
          <a:p>
            <a:r>
              <a:rPr lang="en-US" dirty="0" smtClean="0"/>
              <a:t>Backups</a:t>
            </a:r>
          </a:p>
          <a:p>
            <a:pPr>
              <a:buNone/>
            </a:pPr>
            <a:endParaRPr lang="en-US" dirty="0" smtClean="0"/>
          </a:p>
          <a:p>
            <a:endParaRPr lang="en-US" dirty="0"/>
          </a:p>
        </p:txBody>
      </p:sp>
      <p:sp>
        <p:nvSpPr>
          <p:cNvPr id="2" name="Date Placeholder 1"/>
          <p:cNvSpPr>
            <a:spLocks noGrp="1"/>
          </p:cNvSpPr>
          <p:nvPr>
            <p:ph type="dt" sz="half" idx="10"/>
          </p:nvPr>
        </p:nvSpPr>
        <p:spPr/>
        <p:txBody>
          <a:bodyPr/>
          <a:lstStyle/>
          <a:p>
            <a:fld id="{D117C525-6525-498A-8A92-E0DBE52E8F61}"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1069082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Replication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a:t>Defined:  </a:t>
            </a:r>
            <a:r>
              <a:rPr lang="en-US" dirty="0"/>
              <a:t>Data is refreshed or synchronizes periodically (most commonly done once per day) during periods of inactivity (night). </a:t>
            </a:r>
          </a:p>
          <a:p>
            <a:r>
              <a:rPr lang="en-US" dirty="0"/>
              <a:t>Advantages of asynchronous replication</a:t>
            </a:r>
          </a:p>
          <a:p>
            <a:pPr lvl="1"/>
            <a:r>
              <a:rPr lang="en-US" dirty="0"/>
              <a:t>Typically is less expensive.  Don’t need to invest in sometimes expensive data replication software.  Can use free tools, ex: </a:t>
            </a:r>
            <a:r>
              <a:rPr lang="en-US" dirty="0" err="1"/>
              <a:t>Robocopy</a:t>
            </a:r>
            <a:r>
              <a:rPr lang="en-US" dirty="0"/>
              <a:t>.</a:t>
            </a:r>
          </a:p>
          <a:p>
            <a:pPr lvl="1"/>
            <a:r>
              <a:rPr lang="en-US" dirty="0" smtClean="0"/>
              <a:t>Can </a:t>
            </a:r>
            <a:r>
              <a:rPr lang="en-US" dirty="0"/>
              <a:t>be used to restore data from.  </a:t>
            </a:r>
          </a:p>
          <a:p>
            <a:pPr lvl="1"/>
            <a:r>
              <a:rPr lang="en-US" dirty="0"/>
              <a:t>If your data files are only refreshed nightly, the target location can be used to restore data from in the event a user deletes or corrupts data during the day or a user deletes a file.</a:t>
            </a:r>
          </a:p>
          <a:p>
            <a:r>
              <a:rPr lang="en-US" dirty="0"/>
              <a:t>Disadvantages:  </a:t>
            </a:r>
          </a:p>
          <a:p>
            <a:pPr lvl="1"/>
            <a:r>
              <a:rPr lang="en-US" dirty="0"/>
              <a:t>Data is not kept 100% up-to-date at secondary site.  If you run a bank or hospital, this may cause health, legal, or financial issues </a:t>
            </a:r>
            <a:r>
              <a:rPr lang="en-US" dirty="0" smtClean="0"/>
              <a:t>!</a:t>
            </a:r>
            <a:br>
              <a:rPr lang="en-US" dirty="0" smtClean="0"/>
            </a:br>
            <a:endParaRPr lang="en-US" dirty="0"/>
          </a:p>
          <a:p>
            <a:endParaRPr lang="en-US" dirty="0"/>
          </a:p>
        </p:txBody>
      </p:sp>
      <p:sp>
        <p:nvSpPr>
          <p:cNvPr id="4" name="Date Placeholder 3"/>
          <p:cNvSpPr>
            <a:spLocks noGrp="1"/>
          </p:cNvSpPr>
          <p:nvPr>
            <p:ph type="dt" sz="half" idx="10"/>
          </p:nvPr>
        </p:nvSpPr>
        <p:spPr/>
        <p:txBody>
          <a:bodyPr/>
          <a:lstStyle/>
          <a:p>
            <a:fld id="{4EEDFD63-BF45-46F1-857B-D9A7B0060CA5}"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6177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Replication</a:t>
            </a:r>
            <a:endParaRPr lang="en-US" dirty="0"/>
          </a:p>
        </p:txBody>
      </p:sp>
      <p:sp>
        <p:nvSpPr>
          <p:cNvPr id="3" name="Content Placeholder 2"/>
          <p:cNvSpPr>
            <a:spLocks noGrp="1"/>
          </p:cNvSpPr>
          <p:nvPr>
            <p:ph sz="quarter" idx="1"/>
          </p:nvPr>
        </p:nvSpPr>
        <p:spPr/>
        <p:txBody>
          <a:bodyPr>
            <a:normAutofit/>
          </a:bodyPr>
          <a:lstStyle/>
          <a:p>
            <a:r>
              <a:rPr lang="en-US" b="1" dirty="0"/>
              <a:t>Defined: </a:t>
            </a:r>
            <a:r>
              <a:rPr lang="en-US" dirty="0"/>
              <a:t>Data is replicated from primary site to secondary site in “real-time - automatically”. No period sync process</a:t>
            </a:r>
          </a:p>
          <a:p>
            <a:r>
              <a:rPr lang="en-US" dirty="0"/>
              <a:t>Advantages of synchronous replication</a:t>
            </a:r>
          </a:p>
          <a:p>
            <a:pPr lvl="1"/>
            <a:r>
              <a:rPr lang="en-US" dirty="0"/>
              <a:t>Data is always up-to-date at secondary site. Don’t need to worry about what ‘work’ needs to be re-entered by your users.  </a:t>
            </a:r>
          </a:p>
          <a:p>
            <a:pPr lvl="1"/>
            <a:r>
              <a:rPr lang="en-US" dirty="0"/>
              <a:t>If you are replicating from SAN to SAN, you may be able to use some of the DR hardware at secondary site for non-production purposes (allows your servers to do double-duty) such as to run reports.  If needed, this DR hardware can quickly be re-setup for production need.  Works great if you are using virtualization.</a:t>
            </a:r>
          </a:p>
          <a:p>
            <a:r>
              <a:rPr lang="en-US" dirty="0"/>
              <a:t>Disadvantage: </a:t>
            </a:r>
          </a:p>
          <a:p>
            <a:pPr lvl="1"/>
            <a:r>
              <a:rPr lang="en-US" dirty="0"/>
              <a:t>Costs money, may requires additional products (cost), and adds complexity to running systems</a:t>
            </a:r>
          </a:p>
          <a:p>
            <a:endParaRPr lang="en-US" dirty="0"/>
          </a:p>
        </p:txBody>
      </p:sp>
      <p:sp>
        <p:nvSpPr>
          <p:cNvPr id="4" name="Date Placeholder 3"/>
          <p:cNvSpPr>
            <a:spLocks noGrp="1"/>
          </p:cNvSpPr>
          <p:nvPr>
            <p:ph type="dt" sz="half" idx="10"/>
          </p:nvPr>
        </p:nvSpPr>
        <p:spPr/>
        <p:txBody>
          <a:bodyPr/>
          <a:lstStyle/>
          <a:p>
            <a:fld id="{EC8DB73D-6B42-4457-A32D-128D2F7EC71A}"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dirty="0"/>
          </a:p>
        </p:txBody>
      </p:sp>
    </p:spTree>
    <p:extLst>
      <p:ext uri="{BB962C8B-B14F-4D97-AF65-F5344CB8AC3E}">
        <p14:creationId xmlns:p14="http://schemas.microsoft.com/office/powerpoint/2010/main" val="3753349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Continuity</a:t>
            </a:r>
            <a:endParaRPr lang="en-US" dirty="0"/>
          </a:p>
        </p:txBody>
      </p:sp>
      <p:sp>
        <p:nvSpPr>
          <p:cNvPr id="3" name="Content Placeholder 2"/>
          <p:cNvSpPr>
            <a:spLocks noGrp="1"/>
          </p:cNvSpPr>
          <p:nvPr>
            <p:ph sz="quarter" idx="1"/>
          </p:nvPr>
        </p:nvSpPr>
        <p:spPr>
          <a:xfrm>
            <a:off x="457200" y="1219200"/>
            <a:ext cx="8229600" cy="5105400"/>
          </a:xfrm>
        </p:spPr>
        <p:txBody>
          <a:bodyPr/>
          <a:lstStyle/>
          <a:p>
            <a:r>
              <a:rPr lang="en-US" dirty="0" smtClean="0"/>
              <a:t>The organization’s ability to continue to function during and after the disaster. </a:t>
            </a:r>
          </a:p>
          <a:p>
            <a:pPr lvl="1"/>
            <a:r>
              <a:rPr lang="en-US" dirty="0" smtClean="0"/>
              <a:t>Think of BC as your fallback plan for the disaster.</a:t>
            </a:r>
          </a:p>
          <a:p>
            <a:r>
              <a:rPr lang="en-US" dirty="0" smtClean="0"/>
              <a:t>It is not the same as disaster recovery, but ultimately a part of it.</a:t>
            </a:r>
          </a:p>
          <a:p>
            <a:r>
              <a:rPr lang="en-US" dirty="0" smtClean="0"/>
              <a:t>Example: </a:t>
            </a:r>
          </a:p>
          <a:p>
            <a:pPr lvl="1"/>
            <a:r>
              <a:rPr lang="en-US" dirty="0" smtClean="0"/>
              <a:t>Labor Day storm 1998.  Power was out for 10 days.</a:t>
            </a:r>
          </a:p>
          <a:p>
            <a:pPr lvl="1"/>
            <a:r>
              <a:rPr lang="en-US" dirty="0" smtClean="0"/>
              <a:t>The company I worked for had a BC plan. They’d better they were in the business of selling generators!</a:t>
            </a:r>
          </a:p>
          <a:p>
            <a:pPr lvl="1"/>
            <a:r>
              <a:rPr lang="en-US" dirty="0" smtClean="0"/>
              <a:t>Sales and Rentals would be processed manually (on paper) and then recorded into the system when it came back on-line. </a:t>
            </a:r>
            <a:endParaRPr lang="en-US" dirty="0"/>
          </a:p>
        </p:txBody>
      </p:sp>
      <p:sp>
        <p:nvSpPr>
          <p:cNvPr id="4" name="Date Placeholder 3"/>
          <p:cNvSpPr>
            <a:spLocks noGrp="1"/>
          </p:cNvSpPr>
          <p:nvPr>
            <p:ph type="dt" sz="half" idx="10"/>
          </p:nvPr>
        </p:nvSpPr>
        <p:spPr/>
        <p:txBody>
          <a:bodyPr/>
          <a:lstStyle/>
          <a:p>
            <a:fld id="{F153AE40-D079-4153-B636-8D59645A606D}"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22898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t>
            </a:r>
            <a:r>
              <a:rPr lang="en-US" dirty="0" smtClean="0"/>
              <a:t>Continuity, another example</a:t>
            </a:r>
            <a:endParaRPr lang="en-US" dirty="0"/>
          </a:p>
        </p:txBody>
      </p:sp>
      <p:sp>
        <p:nvSpPr>
          <p:cNvPr id="3" name="Content Placeholder 2"/>
          <p:cNvSpPr>
            <a:spLocks noGrp="1"/>
          </p:cNvSpPr>
          <p:nvPr>
            <p:ph sz="quarter" idx="1"/>
          </p:nvPr>
        </p:nvSpPr>
        <p:spPr/>
        <p:txBody>
          <a:bodyPr/>
          <a:lstStyle/>
          <a:p>
            <a:pPr lvl="1"/>
            <a:r>
              <a:rPr lang="en-US" dirty="0" smtClean="0"/>
              <a:t>Snowstorm in 1997.  Computers across an entire organization’s site were down when snow took out their terrestrial satellite links (wide area network for them at the time.</a:t>
            </a:r>
            <a:endParaRPr lang="en-US" dirty="0"/>
          </a:p>
          <a:p>
            <a:pPr lvl="1"/>
            <a:r>
              <a:rPr lang="en-US" dirty="0"/>
              <a:t>The </a:t>
            </a:r>
            <a:r>
              <a:rPr lang="en-US" dirty="0" smtClean="0"/>
              <a:t>company I worked for had about 2000 employees and manufactured medical diagnostic equipment, so had to perform support for doctors offices, hospitals, and surgeons daily.</a:t>
            </a:r>
            <a:endParaRPr lang="en-US" dirty="0"/>
          </a:p>
          <a:p>
            <a:pPr lvl="1"/>
            <a:r>
              <a:rPr lang="en-US" dirty="0" smtClean="0"/>
              <a:t>The customer service departments kept printed and bound copies of all of the service manuals for every piece of equipment the company had ever designed at their desks.  When the network was down they could not access the electronic manuals, so the were able to fallback to the printed copies.</a:t>
            </a:r>
            <a:endParaRPr lang="en-US" dirty="0"/>
          </a:p>
          <a:p>
            <a:endParaRPr lang="en-US" dirty="0"/>
          </a:p>
        </p:txBody>
      </p:sp>
      <p:sp>
        <p:nvSpPr>
          <p:cNvPr id="4" name="Date Placeholder 3"/>
          <p:cNvSpPr>
            <a:spLocks noGrp="1"/>
          </p:cNvSpPr>
          <p:nvPr>
            <p:ph type="dt" sz="half" idx="10"/>
          </p:nvPr>
        </p:nvSpPr>
        <p:spPr/>
        <p:txBody>
          <a:bodyPr/>
          <a:lstStyle/>
          <a:p>
            <a:fld id="{4309952F-7DDC-4A37-9E8F-D5A397330785}"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23</a:t>
            </a:fld>
            <a:endParaRPr lang="en-US" dirty="0"/>
          </a:p>
        </p:txBody>
      </p:sp>
    </p:spTree>
    <p:extLst>
      <p:ext uri="{BB962C8B-B14F-4D97-AF65-F5344CB8AC3E}">
        <p14:creationId xmlns:p14="http://schemas.microsoft.com/office/powerpoint/2010/main" val="3669361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Backups and</a:t>
            </a:r>
            <a:br>
              <a:rPr lang="en-US" dirty="0" smtClean="0"/>
            </a:br>
            <a:r>
              <a:rPr lang="en-US" dirty="0" smtClean="0"/>
              <a:t>Data Integrity</a:t>
            </a:r>
            <a:br>
              <a:rPr lang="en-US" dirty="0" smtClean="0"/>
            </a:br>
            <a:endParaRPr lang="en-US" dirty="0"/>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8B17C64B-8B82-46A4-ACC9-CDEB77C51483}" type="datetime1">
              <a:rPr lang="en-US" smtClean="0"/>
              <a:t>10/31/2016</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24</a:t>
            </a:fld>
            <a:endParaRPr lang="en-US"/>
          </a:p>
        </p:txBody>
      </p:sp>
    </p:spTree>
    <p:extLst>
      <p:ext uri="{BB962C8B-B14F-4D97-AF65-F5344CB8AC3E}">
        <p14:creationId xmlns:p14="http://schemas.microsoft.com/office/powerpoint/2010/main" val="1977800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Backups?</a:t>
            </a:r>
            <a:endParaRPr lang="en-US" dirty="0"/>
          </a:p>
        </p:txBody>
      </p:sp>
      <p:sp>
        <p:nvSpPr>
          <p:cNvPr id="3" name="Content Placeholder 2"/>
          <p:cNvSpPr>
            <a:spLocks noGrp="1"/>
          </p:cNvSpPr>
          <p:nvPr>
            <p:ph sz="quarter" idx="1"/>
          </p:nvPr>
        </p:nvSpPr>
        <p:spPr>
          <a:xfrm>
            <a:off x="457200" y="1219200"/>
            <a:ext cx="8229600" cy="3352800"/>
          </a:xfrm>
        </p:spPr>
        <p:txBody>
          <a:bodyPr/>
          <a:lstStyle/>
          <a:p>
            <a:r>
              <a:rPr lang="en-US" dirty="0" smtClean="0"/>
              <a:t>Data gets lost</a:t>
            </a:r>
          </a:p>
          <a:p>
            <a:r>
              <a:rPr lang="en-US" dirty="0" smtClean="0"/>
              <a:t>People delete data by mistake (or on purpose)</a:t>
            </a:r>
          </a:p>
          <a:p>
            <a:r>
              <a:rPr lang="en-US" dirty="0" smtClean="0"/>
              <a:t>Archival Purposes</a:t>
            </a:r>
          </a:p>
          <a:p>
            <a:r>
              <a:rPr lang="en-US" dirty="0" smtClean="0"/>
              <a:t>Legal Issues / Subpoenas</a:t>
            </a:r>
          </a:p>
          <a:p>
            <a:r>
              <a:rPr lang="en-US" dirty="0" smtClean="0"/>
              <a:t>Data gets corrupted </a:t>
            </a:r>
          </a:p>
          <a:p>
            <a:r>
              <a:rPr lang="en-US" dirty="0" smtClean="0"/>
              <a:t>Systems crash / Disks fail</a:t>
            </a:r>
          </a:p>
          <a:p>
            <a:r>
              <a:rPr lang="en-US" dirty="0" smtClean="0"/>
              <a:t>Notebooks get lost / stolen</a:t>
            </a:r>
          </a:p>
        </p:txBody>
      </p:sp>
      <p:sp>
        <p:nvSpPr>
          <p:cNvPr id="4" name="TextBox 3"/>
          <p:cNvSpPr txBox="1"/>
          <p:nvPr/>
        </p:nvSpPr>
        <p:spPr>
          <a:xfrm>
            <a:off x="1600200" y="5105400"/>
            <a:ext cx="6373091" cy="523220"/>
          </a:xfrm>
          <a:prstGeom prst="rect">
            <a:avLst/>
          </a:prstGeom>
          <a:noFill/>
          <a:ln>
            <a:solidFill>
              <a:schemeClr val="accent1"/>
            </a:solidFill>
          </a:ln>
        </p:spPr>
        <p:txBody>
          <a:bodyPr wrap="none" rtlCol="0">
            <a:spAutoFit/>
          </a:bodyPr>
          <a:lstStyle/>
          <a:p>
            <a:r>
              <a:rPr lang="en-US" sz="2800" b="1" dirty="0" smtClean="0"/>
              <a:t>You need your backups to be </a:t>
            </a:r>
            <a:r>
              <a:rPr lang="en-US" sz="2800" b="1" i="1" dirty="0" smtClean="0"/>
              <a:t>reliable.</a:t>
            </a:r>
            <a:endParaRPr lang="en-US" sz="2800" b="1" dirty="0"/>
          </a:p>
        </p:txBody>
      </p:sp>
      <p:sp>
        <p:nvSpPr>
          <p:cNvPr id="5" name="Date Placeholder 4"/>
          <p:cNvSpPr>
            <a:spLocks noGrp="1"/>
          </p:cNvSpPr>
          <p:nvPr>
            <p:ph type="dt" sz="half" idx="10"/>
          </p:nvPr>
        </p:nvSpPr>
        <p:spPr/>
        <p:txBody>
          <a:bodyPr/>
          <a:lstStyle/>
          <a:p>
            <a:fld id="{3CE5B8C3-82A1-4E61-98CD-91B7F37A7525}" type="datetime1">
              <a:rPr lang="en-US" smtClean="0"/>
              <a:t>10/31/2016</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25</a:t>
            </a:fld>
            <a:endParaRPr lang="en-US" dirty="0"/>
          </a:p>
        </p:txBody>
      </p:sp>
    </p:spTree>
    <p:extLst>
      <p:ext uri="{BB962C8B-B14F-4D97-AF65-F5344CB8AC3E}">
        <p14:creationId xmlns:p14="http://schemas.microsoft.com/office/powerpoint/2010/main" val="259305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Ways to Backup</a:t>
            </a:r>
            <a:endParaRPr lang="en-US" dirty="0"/>
          </a:p>
        </p:txBody>
      </p:sp>
      <p:sp>
        <p:nvSpPr>
          <p:cNvPr id="3" name="Content Placeholder 2"/>
          <p:cNvSpPr>
            <a:spLocks noGrp="1"/>
          </p:cNvSpPr>
          <p:nvPr>
            <p:ph sz="quarter" idx="1"/>
          </p:nvPr>
        </p:nvSpPr>
        <p:spPr/>
        <p:txBody>
          <a:bodyPr/>
          <a:lstStyle/>
          <a:p>
            <a:r>
              <a:rPr lang="en-US" sz="2800" dirty="0"/>
              <a:t>Image Backups</a:t>
            </a:r>
          </a:p>
          <a:p>
            <a:r>
              <a:rPr lang="en-US" sz="2800" dirty="0"/>
              <a:t>“Classic” Tape Backups</a:t>
            </a:r>
          </a:p>
          <a:p>
            <a:r>
              <a:rPr lang="en-US" sz="2800" dirty="0"/>
              <a:t>Disk-to-disk-to-tape backups (D2D2T)</a:t>
            </a:r>
          </a:p>
          <a:p>
            <a:r>
              <a:rPr lang="en-US" sz="2800" dirty="0" smtClean="0"/>
              <a:t>Disk-to-disk-to-disk backups (disks are cheap)</a:t>
            </a:r>
          </a:p>
          <a:p>
            <a:r>
              <a:rPr lang="en-US" sz="2800" dirty="0" smtClean="0"/>
              <a:t>Offsite Backup </a:t>
            </a:r>
            <a:r>
              <a:rPr lang="en-US" sz="2800" dirty="0"/>
              <a:t>services (backup over the internet)</a:t>
            </a:r>
          </a:p>
          <a:p>
            <a:endParaRPr lang="en-US" dirty="0"/>
          </a:p>
        </p:txBody>
      </p:sp>
      <p:sp>
        <p:nvSpPr>
          <p:cNvPr id="4" name="Date Placeholder 3"/>
          <p:cNvSpPr>
            <a:spLocks noGrp="1"/>
          </p:cNvSpPr>
          <p:nvPr>
            <p:ph type="dt" sz="half" idx="10"/>
          </p:nvPr>
        </p:nvSpPr>
        <p:spPr/>
        <p:txBody>
          <a:bodyPr/>
          <a:lstStyle/>
          <a:p>
            <a:fld id="{3EEED803-7209-4CF2-A28B-4E18173FFFDF}"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26</a:t>
            </a:fld>
            <a:endParaRPr lang="en-US" dirty="0"/>
          </a:p>
        </p:txBody>
      </p:sp>
    </p:spTree>
    <p:extLst>
      <p:ext uri="{BB962C8B-B14F-4D97-AF65-F5344CB8AC3E}">
        <p14:creationId xmlns:p14="http://schemas.microsoft.com/office/powerpoint/2010/main" val="17803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restores?</a:t>
            </a:r>
            <a:endParaRPr lang="en-US" dirty="0"/>
          </a:p>
        </p:txBody>
      </p:sp>
      <p:sp>
        <p:nvSpPr>
          <p:cNvPr id="3" name="Content Placeholder 2"/>
          <p:cNvSpPr>
            <a:spLocks noGrp="1"/>
          </p:cNvSpPr>
          <p:nvPr>
            <p:ph sz="quarter" idx="1"/>
          </p:nvPr>
        </p:nvSpPr>
        <p:spPr/>
        <p:txBody>
          <a:bodyPr/>
          <a:lstStyle/>
          <a:p>
            <a:r>
              <a:rPr lang="en-US" dirty="0" smtClean="0"/>
              <a:t>Most Common:  Accidental File Deletion /  corrupt data</a:t>
            </a:r>
          </a:p>
          <a:p>
            <a:pPr lvl="1"/>
            <a:r>
              <a:rPr lang="en-US" dirty="0" smtClean="0"/>
              <a:t>So common that snapshot technology is used. </a:t>
            </a:r>
          </a:p>
          <a:p>
            <a:pPr lvl="1"/>
            <a:r>
              <a:rPr lang="en-US" dirty="0" smtClean="0"/>
              <a:t>Mac “time machine” / Windows VSS / system restore</a:t>
            </a:r>
          </a:p>
          <a:p>
            <a:r>
              <a:rPr lang="en-US" dirty="0" smtClean="0"/>
              <a:t>Pull from Archives</a:t>
            </a:r>
          </a:p>
          <a:p>
            <a:pPr lvl="1"/>
            <a:r>
              <a:rPr lang="en-US" dirty="0" smtClean="0"/>
              <a:t>Historical snapshots of data.</a:t>
            </a:r>
          </a:p>
          <a:p>
            <a:pPr lvl="1"/>
            <a:r>
              <a:rPr lang="en-US" dirty="0" smtClean="0"/>
              <a:t>Need recovery of user’s files or email after they’ve left the org.</a:t>
            </a:r>
          </a:p>
          <a:p>
            <a:r>
              <a:rPr lang="en-US" dirty="0" smtClean="0"/>
              <a:t>Least Common: Storage Failure</a:t>
            </a:r>
          </a:p>
          <a:p>
            <a:pPr lvl="1"/>
            <a:r>
              <a:rPr lang="en-US" dirty="0" smtClean="0"/>
              <a:t>Fault-Tolerant system (RAID) failure</a:t>
            </a:r>
          </a:p>
          <a:p>
            <a:pPr lvl="1"/>
            <a:r>
              <a:rPr lang="en-US" dirty="0" smtClean="0"/>
              <a:t>Loss of data and loss of service, too</a:t>
            </a:r>
            <a:endParaRPr lang="en-US" dirty="0"/>
          </a:p>
        </p:txBody>
      </p:sp>
      <p:sp>
        <p:nvSpPr>
          <p:cNvPr id="4" name="Date Placeholder 3"/>
          <p:cNvSpPr>
            <a:spLocks noGrp="1"/>
          </p:cNvSpPr>
          <p:nvPr>
            <p:ph type="dt" sz="half" idx="10"/>
          </p:nvPr>
        </p:nvSpPr>
        <p:spPr/>
        <p:txBody>
          <a:bodyPr/>
          <a:lstStyle/>
          <a:p>
            <a:fld id="{3B55617D-7BA8-4324-BA87-942B9E66A781}"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27</a:t>
            </a:fld>
            <a:endParaRPr lang="en-US" dirty="0"/>
          </a:p>
        </p:txBody>
      </p:sp>
    </p:spTree>
    <p:extLst>
      <p:ext uri="{BB962C8B-B14F-4D97-AF65-F5344CB8AC3E}">
        <p14:creationId xmlns:p14="http://schemas.microsoft.com/office/powerpoint/2010/main" val="3503867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a:t>
            </a:r>
            <a:endParaRPr lang="en-US" dirty="0"/>
          </a:p>
        </p:txBody>
      </p:sp>
      <p:sp>
        <p:nvSpPr>
          <p:cNvPr id="3" name="Content Placeholder 2"/>
          <p:cNvSpPr>
            <a:spLocks noGrp="1"/>
          </p:cNvSpPr>
          <p:nvPr>
            <p:ph sz="quarter" idx="1"/>
          </p:nvPr>
        </p:nvSpPr>
        <p:spPr/>
        <p:txBody>
          <a:bodyPr/>
          <a:lstStyle/>
          <a:p>
            <a:r>
              <a:rPr lang="en-US" b="1" dirty="0" smtClean="0"/>
              <a:t>Data Integrity </a:t>
            </a:r>
            <a:r>
              <a:rPr lang="en-US" dirty="0" smtClean="0"/>
              <a:t>– ensuring your data is accurate.</a:t>
            </a:r>
          </a:p>
          <a:p>
            <a:r>
              <a:rPr lang="en-US" dirty="0" smtClean="0"/>
              <a:t>How does it become corrupted?</a:t>
            </a:r>
          </a:p>
          <a:p>
            <a:pPr lvl="1"/>
            <a:r>
              <a:rPr lang="en-US" dirty="0" smtClean="0"/>
              <a:t>Viruses / Malware</a:t>
            </a:r>
          </a:p>
          <a:p>
            <a:pPr lvl="1"/>
            <a:r>
              <a:rPr lang="en-US" dirty="0" smtClean="0"/>
              <a:t>Buggy Software</a:t>
            </a:r>
          </a:p>
          <a:p>
            <a:pPr lvl="1"/>
            <a:r>
              <a:rPr lang="en-US" dirty="0" smtClean="0"/>
              <a:t>Hardware failures</a:t>
            </a:r>
          </a:p>
          <a:p>
            <a:pPr lvl="1"/>
            <a:r>
              <a:rPr lang="en-US" dirty="0" smtClean="0"/>
              <a:t>User Error</a:t>
            </a:r>
          </a:p>
          <a:p>
            <a:r>
              <a:rPr lang="en-US" dirty="0" smtClean="0"/>
              <a:t>How to you ensure data integrity?</a:t>
            </a:r>
          </a:p>
          <a:p>
            <a:pPr lvl="1"/>
            <a:r>
              <a:rPr lang="en-US" dirty="0" smtClean="0"/>
              <a:t>Hashing – compare file to its checksum MD5/SHA256</a:t>
            </a:r>
          </a:p>
          <a:p>
            <a:pPr lvl="1"/>
            <a:r>
              <a:rPr lang="en-US" dirty="0" smtClean="0"/>
              <a:t>Keep anti-malware software current</a:t>
            </a:r>
            <a:endParaRPr lang="en-US" dirty="0"/>
          </a:p>
        </p:txBody>
      </p:sp>
      <p:sp>
        <p:nvSpPr>
          <p:cNvPr id="4" name="Date Placeholder 3"/>
          <p:cNvSpPr>
            <a:spLocks noGrp="1"/>
          </p:cNvSpPr>
          <p:nvPr>
            <p:ph type="dt" sz="half" idx="10"/>
          </p:nvPr>
        </p:nvSpPr>
        <p:spPr/>
        <p:txBody>
          <a:bodyPr/>
          <a:lstStyle/>
          <a:p>
            <a:fld id="{70467A3A-DFE7-44A8-8854-A48850BF4ACD}"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28</a:t>
            </a:fld>
            <a:endParaRPr lang="en-US" dirty="0"/>
          </a:p>
        </p:txBody>
      </p:sp>
    </p:spTree>
    <p:extLst>
      <p:ext uri="{BB962C8B-B14F-4D97-AF65-F5344CB8AC3E}">
        <p14:creationId xmlns:p14="http://schemas.microsoft.com/office/powerpoint/2010/main" val="3116053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Types of Backups</a:t>
            </a:r>
            <a:endParaRPr lang="en-US" dirty="0"/>
          </a:p>
        </p:txBody>
      </p:sp>
      <p:sp>
        <p:nvSpPr>
          <p:cNvPr id="3" name="Content Placeholder 2"/>
          <p:cNvSpPr>
            <a:spLocks noGrp="1"/>
          </p:cNvSpPr>
          <p:nvPr>
            <p:ph sz="quarter" idx="1"/>
          </p:nvPr>
        </p:nvSpPr>
        <p:spPr>
          <a:xfrm>
            <a:off x="435429" y="1371600"/>
            <a:ext cx="8229600" cy="2819400"/>
          </a:xfrm>
        </p:spPr>
        <p:txBody>
          <a:bodyPr/>
          <a:lstStyle/>
          <a:p>
            <a:r>
              <a:rPr lang="en-US" dirty="0" smtClean="0"/>
              <a:t>A </a:t>
            </a:r>
            <a:r>
              <a:rPr lang="en-US" b="1" dirty="0" smtClean="0"/>
              <a:t>full backup </a:t>
            </a:r>
            <a:r>
              <a:rPr lang="en-US" dirty="0" smtClean="0"/>
              <a:t>(level 0) is a complete copy of a partition.</a:t>
            </a:r>
          </a:p>
          <a:p>
            <a:r>
              <a:rPr lang="en-US" dirty="0" smtClean="0"/>
              <a:t>A </a:t>
            </a:r>
            <a:r>
              <a:rPr lang="en-US" b="1" dirty="0" smtClean="0"/>
              <a:t>differential backup</a:t>
            </a:r>
            <a:r>
              <a:rPr lang="en-US" dirty="0" smtClean="0"/>
              <a:t> (level 1) is an archive of only the files that have changed since the last full backup.</a:t>
            </a:r>
          </a:p>
          <a:p>
            <a:r>
              <a:rPr lang="en-US" dirty="0" smtClean="0"/>
              <a:t>An </a:t>
            </a:r>
            <a:r>
              <a:rPr lang="en-US" b="1" dirty="0" smtClean="0"/>
              <a:t>incremental backup </a:t>
            </a:r>
            <a:r>
              <a:rPr lang="en-US" dirty="0" smtClean="0"/>
              <a:t>(level 2, 3, etc) is an archive of only the file that have changed since the last backup (not necessarily full backup.</a:t>
            </a:r>
            <a:endParaRPr lang="en-US" dirty="0"/>
          </a:p>
        </p:txBody>
      </p:sp>
      <p:graphicFrame>
        <p:nvGraphicFramePr>
          <p:cNvPr id="4" name="Table 3"/>
          <p:cNvGraphicFramePr>
            <a:graphicFrameLocks noGrp="1"/>
          </p:cNvGraphicFramePr>
          <p:nvPr>
            <p:extLst/>
          </p:nvPr>
        </p:nvGraphicFramePr>
        <p:xfrm>
          <a:off x="380996" y="4267200"/>
          <a:ext cx="8382000" cy="1483360"/>
        </p:xfrm>
        <a:graphic>
          <a:graphicData uri="http://schemas.openxmlformats.org/drawingml/2006/table">
            <a:tbl>
              <a:tblPr firstRow="1" bandRow="1">
                <a:tableStyleId>{5C22544A-7EE6-4342-B048-85BDC9FD1C3A}</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7750">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gridCol w="1047750">
                  <a:extLst>
                    <a:ext uri="{9D8B030D-6E8A-4147-A177-3AD203B41FA5}">
                      <a16:colId xmlns:a16="http://schemas.microsoft.com/office/drawing/2014/main" val="20007"/>
                    </a:ext>
                  </a:extLst>
                </a:gridCol>
              </a:tblGrid>
              <a:tr h="370840">
                <a:tc>
                  <a:txBody>
                    <a:bodyPr/>
                    <a:lstStyle/>
                    <a:p>
                      <a:r>
                        <a:rPr lang="en-US" dirty="0" smtClean="0"/>
                        <a:t>Backup</a:t>
                      </a:r>
                      <a:endParaRPr lang="en-US" dirty="0"/>
                    </a:p>
                  </a:txBody>
                  <a:tcPr/>
                </a:tc>
                <a:tc>
                  <a:txBody>
                    <a:bodyPr/>
                    <a:lstStyle/>
                    <a:p>
                      <a:r>
                        <a:rPr lang="en-US" dirty="0" smtClean="0"/>
                        <a:t>Sun (F)</a:t>
                      </a:r>
                      <a:endParaRPr lang="en-US" dirty="0"/>
                    </a:p>
                  </a:txBody>
                  <a:tcPr/>
                </a:tc>
                <a:tc>
                  <a:txBody>
                    <a:bodyPr/>
                    <a:lstStyle/>
                    <a:p>
                      <a:r>
                        <a:rPr lang="en-US" dirty="0" smtClean="0"/>
                        <a:t>Mon</a:t>
                      </a:r>
                      <a:endParaRPr lang="en-US" dirty="0"/>
                    </a:p>
                  </a:txBody>
                  <a:tcPr/>
                </a:tc>
                <a:tc>
                  <a:txBody>
                    <a:bodyPr/>
                    <a:lstStyle/>
                    <a:p>
                      <a:r>
                        <a:rPr lang="en-US" dirty="0" smtClean="0"/>
                        <a:t>Tue</a:t>
                      </a:r>
                      <a:endParaRPr lang="en-US" dirty="0"/>
                    </a:p>
                  </a:txBody>
                  <a:tcPr/>
                </a:tc>
                <a:tc>
                  <a:txBody>
                    <a:bodyPr/>
                    <a:lstStyle/>
                    <a:p>
                      <a:r>
                        <a:rPr lang="en-US" dirty="0" smtClean="0"/>
                        <a:t>Wed</a:t>
                      </a:r>
                      <a:endParaRPr lang="en-US" dirty="0"/>
                    </a:p>
                  </a:txBody>
                  <a:tcPr/>
                </a:tc>
                <a:tc>
                  <a:txBody>
                    <a:bodyPr/>
                    <a:lstStyle/>
                    <a:p>
                      <a:r>
                        <a:rPr lang="en-US" dirty="0" smtClean="0"/>
                        <a:t>Thu</a:t>
                      </a:r>
                      <a:endParaRPr lang="en-US" dirty="0"/>
                    </a:p>
                  </a:txBody>
                  <a:tcPr/>
                </a:tc>
                <a:tc>
                  <a:txBody>
                    <a:bodyPr/>
                    <a:lstStyle/>
                    <a:p>
                      <a:r>
                        <a:rPr lang="en-US" dirty="0" smtClean="0"/>
                        <a:t>Fri</a:t>
                      </a:r>
                      <a:endParaRPr lang="en-US" dirty="0"/>
                    </a:p>
                  </a:txBody>
                  <a:tcPr/>
                </a:tc>
                <a:tc>
                  <a:txBody>
                    <a:bodyPr/>
                    <a:lstStyle/>
                    <a:p>
                      <a:r>
                        <a:rPr lang="en-US" dirty="0" smtClean="0"/>
                        <a:t>Sat</a:t>
                      </a:r>
                      <a:endParaRPr lang="en-US" dirty="0"/>
                    </a:p>
                  </a:txBody>
                  <a:tcPr/>
                </a:tc>
                <a:extLst>
                  <a:ext uri="{0D108BD9-81ED-4DB2-BD59-A6C34878D82A}">
                    <a16:rowId xmlns:a16="http://schemas.microsoft.com/office/drawing/2014/main" val="10000"/>
                  </a:ext>
                </a:extLst>
              </a:tr>
              <a:tr h="370840">
                <a:tc>
                  <a:txBody>
                    <a:bodyPr/>
                    <a:lstStyle/>
                    <a:p>
                      <a:r>
                        <a:rPr lang="en-US" dirty="0" smtClean="0"/>
                        <a:t>Full</a:t>
                      </a:r>
                      <a:endParaRPr lang="en-US" dirty="0"/>
                    </a:p>
                  </a:txBody>
                  <a:tcPr/>
                </a:tc>
                <a:tc>
                  <a:txBody>
                    <a:bodyPr/>
                    <a:lstStyle/>
                    <a:p>
                      <a:r>
                        <a:rPr lang="en-US" dirty="0" smtClean="0"/>
                        <a:t>2TB</a:t>
                      </a:r>
                      <a:endParaRPr lang="en-US" dirty="0"/>
                    </a:p>
                  </a:txBody>
                  <a:tcPr/>
                </a:tc>
                <a:tc>
                  <a:txBody>
                    <a:bodyPr/>
                    <a:lstStyle/>
                    <a:p>
                      <a:r>
                        <a:rPr lang="en-US" dirty="0" smtClean="0"/>
                        <a:t>2TB</a:t>
                      </a:r>
                      <a:endParaRPr lang="en-US" dirty="0"/>
                    </a:p>
                  </a:txBody>
                  <a:tcPr/>
                </a:tc>
                <a:tc>
                  <a:txBody>
                    <a:bodyPr/>
                    <a:lstStyle/>
                    <a:p>
                      <a:r>
                        <a:rPr lang="en-US" dirty="0" smtClean="0"/>
                        <a:t>2TB</a:t>
                      </a:r>
                      <a:endParaRPr lang="en-US" dirty="0"/>
                    </a:p>
                  </a:txBody>
                  <a:tcPr/>
                </a:tc>
                <a:tc>
                  <a:txBody>
                    <a:bodyPr/>
                    <a:lstStyle/>
                    <a:p>
                      <a:r>
                        <a:rPr lang="en-US" dirty="0" smtClean="0"/>
                        <a:t>2TB</a:t>
                      </a:r>
                      <a:endParaRPr lang="en-US" dirty="0"/>
                    </a:p>
                  </a:txBody>
                  <a:tcPr/>
                </a:tc>
                <a:tc>
                  <a:txBody>
                    <a:bodyPr/>
                    <a:lstStyle/>
                    <a:p>
                      <a:r>
                        <a:rPr lang="en-US" dirty="0" smtClean="0"/>
                        <a:t>2TB</a:t>
                      </a:r>
                      <a:endParaRPr lang="en-US" dirty="0"/>
                    </a:p>
                  </a:txBody>
                  <a:tcPr/>
                </a:tc>
                <a:tc>
                  <a:txBody>
                    <a:bodyPr/>
                    <a:lstStyle/>
                    <a:p>
                      <a:r>
                        <a:rPr lang="en-US" dirty="0" smtClean="0"/>
                        <a:t>2TB</a:t>
                      </a:r>
                      <a:endParaRPr lang="en-US" dirty="0"/>
                    </a:p>
                  </a:txBody>
                  <a:tcPr/>
                </a:tc>
                <a:tc>
                  <a:txBody>
                    <a:bodyPr/>
                    <a:lstStyle/>
                    <a:p>
                      <a:r>
                        <a:rPr lang="en-US" dirty="0" smtClean="0"/>
                        <a:t>2TB</a:t>
                      </a:r>
                      <a:endParaRPr lang="en-US" dirty="0"/>
                    </a:p>
                  </a:txBody>
                  <a:tcPr/>
                </a:tc>
                <a:extLst>
                  <a:ext uri="{0D108BD9-81ED-4DB2-BD59-A6C34878D82A}">
                    <a16:rowId xmlns:a16="http://schemas.microsoft.com/office/drawing/2014/main" val="10001"/>
                  </a:ext>
                </a:extLst>
              </a:tr>
              <a:tr h="370840">
                <a:tc>
                  <a:txBody>
                    <a:bodyPr/>
                    <a:lstStyle/>
                    <a:p>
                      <a:r>
                        <a:rPr lang="en-US" dirty="0" smtClean="0"/>
                        <a:t>Diff.</a:t>
                      </a:r>
                      <a:endParaRPr lang="en-US" dirty="0"/>
                    </a:p>
                  </a:txBody>
                  <a:tcPr/>
                </a:tc>
                <a:tc>
                  <a:txBody>
                    <a:bodyPr/>
                    <a:lstStyle/>
                    <a:p>
                      <a:r>
                        <a:rPr lang="en-US" dirty="0" smtClean="0"/>
                        <a:t>2TB</a:t>
                      </a:r>
                      <a:endParaRPr lang="en-US" dirty="0"/>
                    </a:p>
                  </a:txBody>
                  <a:tcPr/>
                </a:tc>
                <a:tc>
                  <a:txBody>
                    <a:bodyPr/>
                    <a:lstStyle/>
                    <a:p>
                      <a:r>
                        <a:rPr lang="en-US" dirty="0" smtClean="0"/>
                        <a:t>1GB</a:t>
                      </a:r>
                      <a:endParaRPr lang="en-US" dirty="0"/>
                    </a:p>
                  </a:txBody>
                  <a:tcPr/>
                </a:tc>
                <a:tc>
                  <a:txBody>
                    <a:bodyPr/>
                    <a:lstStyle/>
                    <a:p>
                      <a:r>
                        <a:rPr lang="en-US" dirty="0" smtClean="0"/>
                        <a:t>1.2GB</a:t>
                      </a:r>
                      <a:endParaRPr lang="en-US" dirty="0"/>
                    </a:p>
                  </a:txBody>
                  <a:tcPr/>
                </a:tc>
                <a:tc>
                  <a:txBody>
                    <a:bodyPr/>
                    <a:lstStyle/>
                    <a:p>
                      <a:r>
                        <a:rPr lang="en-US" dirty="0" smtClean="0"/>
                        <a:t>1.6GB</a:t>
                      </a:r>
                      <a:endParaRPr lang="en-US" dirty="0"/>
                    </a:p>
                  </a:txBody>
                  <a:tcPr/>
                </a:tc>
                <a:tc>
                  <a:txBody>
                    <a:bodyPr/>
                    <a:lstStyle/>
                    <a:p>
                      <a:r>
                        <a:rPr lang="en-US" dirty="0" smtClean="0"/>
                        <a:t>1.9GB</a:t>
                      </a:r>
                      <a:endParaRPr lang="en-US" dirty="0"/>
                    </a:p>
                  </a:txBody>
                  <a:tcPr/>
                </a:tc>
                <a:tc>
                  <a:txBody>
                    <a:bodyPr/>
                    <a:lstStyle/>
                    <a:p>
                      <a:r>
                        <a:rPr lang="en-US" dirty="0" smtClean="0"/>
                        <a:t>2.3GB</a:t>
                      </a:r>
                      <a:endParaRPr lang="en-US" dirty="0"/>
                    </a:p>
                  </a:txBody>
                  <a:tcPr/>
                </a:tc>
                <a:tc>
                  <a:txBody>
                    <a:bodyPr/>
                    <a:lstStyle/>
                    <a:p>
                      <a:r>
                        <a:rPr lang="en-US" dirty="0" smtClean="0"/>
                        <a:t>2.8GB</a:t>
                      </a:r>
                      <a:endParaRPr lang="en-US" dirty="0"/>
                    </a:p>
                  </a:txBody>
                  <a:tcPr/>
                </a:tc>
                <a:extLst>
                  <a:ext uri="{0D108BD9-81ED-4DB2-BD59-A6C34878D82A}">
                    <a16:rowId xmlns:a16="http://schemas.microsoft.com/office/drawing/2014/main" val="10002"/>
                  </a:ext>
                </a:extLst>
              </a:tr>
              <a:tr h="370840">
                <a:tc>
                  <a:txBody>
                    <a:bodyPr/>
                    <a:lstStyle/>
                    <a:p>
                      <a:r>
                        <a:rPr lang="en-US" dirty="0" smtClean="0"/>
                        <a:t>Incr.</a:t>
                      </a:r>
                      <a:endParaRPr lang="en-US" dirty="0"/>
                    </a:p>
                  </a:txBody>
                  <a:tcPr/>
                </a:tc>
                <a:tc>
                  <a:txBody>
                    <a:bodyPr/>
                    <a:lstStyle/>
                    <a:p>
                      <a:r>
                        <a:rPr lang="en-US" dirty="0" smtClean="0"/>
                        <a:t>2TB</a:t>
                      </a:r>
                      <a:endParaRPr lang="en-US" dirty="0"/>
                    </a:p>
                  </a:txBody>
                  <a:tcPr/>
                </a:tc>
                <a:tc>
                  <a:txBody>
                    <a:bodyPr/>
                    <a:lstStyle/>
                    <a:p>
                      <a:r>
                        <a:rPr lang="en-US" dirty="0" smtClean="0"/>
                        <a:t>1GB</a:t>
                      </a:r>
                      <a:endParaRPr lang="en-US" dirty="0"/>
                    </a:p>
                  </a:txBody>
                  <a:tcPr/>
                </a:tc>
                <a:tc>
                  <a:txBody>
                    <a:bodyPr/>
                    <a:lstStyle/>
                    <a:p>
                      <a:r>
                        <a:rPr lang="en-US" dirty="0" smtClean="0"/>
                        <a:t>0.2GB</a:t>
                      </a:r>
                      <a:endParaRPr lang="en-US" dirty="0"/>
                    </a:p>
                  </a:txBody>
                  <a:tcPr/>
                </a:tc>
                <a:tc>
                  <a:txBody>
                    <a:bodyPr/>
                    <a:lstStyle/>
                    <a:p>
                      <a:r>
                        <a:rPr lang="en-US" dirty="0" smtClean="0"/>
                        <a:t>0.4GB</a:t>
                      </a:r>
                      <a:endParaRPr lang="en-US" dirty="0"/>
                    </a:p>
                  </a:txBody>
                  <a:tcPr/>
                </a:tc>
                <a:tc>
                  <a:txBody>
                    <a:bodyPr/>
                    <a:lstStyle/>
                    <a:p>
                      <a:r>
                        <a:rPr lang="en-US" dirty="0" smtClean="0"/>
                        <a:t>0.3GB</a:t>
                      </a:r>
                      <a:endParaRPr lang="en-US" dirty="0"/>
                    </a:p>
                  </a:txBody>
                  <a:tcPr/>
                </a:tc>
                <a:tc>
                  <a:txBody>
                    <a:bodyPr/>
                    <a:lstStyle/>
                    <a:p>
                      <a:r>
                        <a:rPr lang="en-US" dirty="0" smtClean="0"/>
                        <a:t>0.4GB</a:t>
                      </a:r>
                      <a:endParaRPr lang="en-US" dirty="0"/>
                    </a:p>
                  </a:txBody>
                  <a:tcPr/>
                </a:tc>
                <a:tc>
                  <a:txBody>
                    <a:bodyPr/>
                    <a:lstStyle/>
                    <a:p>
                      <a:r>
                        <a:rPr lang="en-US" dirty="0" smtClean="0"/>
                        <a:t>0.5GB</a:t>
                      </a:r>
                      <a:endParaRPr lang="en-US" dirty="0"/>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558803A2-3DBA-4002-97EC-49A31DDD424C}" type="datetime1">
              <a:rPr lang="en-US" smtClean="0"/>
              <a:t>10/31/2016</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29</a:t>
            </a:fld>
            <a:endParaRPr lang="en-US" dirty="0"/>
          </a:p>
        </p:txBody>
      </p:sp>
    </p:spTree>
    <p:extLst>
      <p:ext uri="{BB962C8B-B14F-4D97-AF65-F5344CB8AC3E}">
        <p14:creationId xmlns:p14="http://schemas.microsoft.com/office/powerpoint/2010/main" val="234757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Risk Analysis</a:t>
            </a:r>
            <a:endParaRPr lang="en-US" dirty="0"/>
          </a:p>
        </p:txBody>
      </p:sp>
      <p:sp>
        <p:nvSpPr>
          <p:cNvPr id="8" name="Text Placeholder 7"/>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D159E940-D634-4764-AF38-456FCDA05AFB}" type="datetime1">
              <a:rPr lang="en-US" smtClean="0"/>
              <a:t>10/31/2016</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3</a:t>
            </a:fld>
            <a:endParaRPr lang="en-US"/>
          </a:p>
        </p:txBody>
      </p:sp>
    </p:spTree>
    <p:extLst>
      <p:ext uri="{BB962C8B-B14F-4D97-AF65-F5344CB8AC3E}">
        <p14:creationId xmlns:p14="http://schemas.microsoft.com/office/powerpoint/2010/main" val="216196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or Incremental?</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hlinkClick r:id="rId2" tooltip="Differential backup"/>
              </a:rPr>
              <a:t>Differential backup</a:t>
            </a:r>
            <a:r>
              <a:rPr lang="en-US" dirty="0" smtClean="0"/>
              <a:t/>
            </a:r>
            <a:br>
              <a:rPr lang="en-US" dirty="0" smtClean="0"/>
            </a:br>
            <a:r>
              <a:rPr lang="en-US" dirty="0" smtClean="0"/>
              <a:t>Advantages:  quicker </a:t>
            </a:r>
            <a:r>
              <a:rPr lang="en-US" dirty="0"/>
              <a:t>recovery time, requiring only a full backup and the latest differential backup to restore the system. </a:t>
            </a:r>
            <a:r>
              <a:rPr lang="en-US" dirty="0" smtClean="0"/>
              <a:t/>
            </a:r>
            <a:br>
              <a:rPr lang="en-US" dirty="0" smtClean="0"/>
            </a:br>
            <a:r>
              <a:rPr lang="en-US" dirty="0" smtClean="0"/>
              <a:t>Disadvantage:  for </a:t>
            </a:r>
            <a:r>
              <a:rPr lang="en-US" dirty="0"/>
              <a:t>each day elapsed since the last full backup, more data needs to be backed up, especially if a majority of the data has been </a:t>
            </a:r>
            <a:r>
              <a:rPr lang="en-US" dirty="0" smtClean="0"/>
              <a:t>changed.</a:t>
            </a:r>
          </a:p>
          <a:p>
            <a:r>
              <a:rPr lang="en-US" dirty="0" smtClean="0">
                <a:hlinkClick r:id="rId3" tooltip="Incremental backup"/>
              </a:rPr>
              <a:t>Incremental backup</a:t>
            </a:r>
            <a:r>
              <a:rPr lang="en-US" dirty="0" smtClean="0"/>
              <a:t/>
            </a:r>
            <a:br>
              <a:rPr lang="en-US" dirty="0" smtClean="0"/>
            </a:br>
            <a:r>
              <a:rPr lang="en-US" dirty="0" smtClean="0"/>
              <a:t>Advantages: </a:t>
            </a:r>
            <a:r>
              <a:rPr lang="en-US" dirty="0"/>
              <a:t> </a:t>
            </a:r>
            <a:r>
              <a:rPr lang="en-US" dirty="0" smtClean="0"/>
              <a:t>quicker </a:t>
            </a:r>
            <a:r>
              <a:rPr lang="en-US" dirty="0"/>
              <a:t>backup times, as only changed files need to be saved. </a:t>
            </a:r>
            <a:r>
              <a:rPr lang="en-US" dirty="0" smtClean="0"/>
              <a:t/>
            </a:r>
            <a:br>
              <a:rPr lang="en-US" dirty="0" smtClean="0"/>
            </a:br>
            <a:r>
              <a:rPr lang="en-US" dirty="0" smtClean="0"/>
              <a:t>Disadvantage:  longer </a:t>
            </a:r>
            <a:r>
              <a:rPr lang="en-US" dirty="0"/>
              <a:t>recovery times, as the latest full backup, and all incremental backups up to the date of data loss need to be restored.</a:t>
            </a:r>
          </a:p>
        </p:txBody>
      </p:sp>
      <p:sp>
        <p:nvSpPr>
          <p:cNvPr id="4" name="Date Placeholder 3"/>
          <p:cNvSpPr>
            <a:spLocks noGrp="1"/>
          </p:cNvSpPr>
          <p:nvPr>
            <p:ph type="dt" sz="half" idx="10"/>
          </p:nvPr>
        </p:nvSpPr>
        <p:spPr/>
        <p:txBody>
          <a:bodyPr/>
          <a:lstStyle/>
          <a:p>
            <a:fld id="{7DEC20D8-ED50-4D21-9A0A-405B877DB384}"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30</a:t>
            </a:fld>
            <a:endParaRPr lang="en-US" dirty="0"/>
          </a:p>
        </p:txBody>
      </p:sp>
    </p:spTree>
    <p:extLst>
      <p:ext uri="{BB962C8B-B14F-4D97-AF65-F5344CB8AC3E}">
        <p14:creationId xmlns:p14="http://schemas.microsoft.com/office/powerpoint/2010/main" val="217167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Differential vs. Incremental</a:t>
            </a:r>
            <a:endParaRPr lang="en-US" dirty="0"/>
          </a:p>
        </p:txBody>
      </p:sp>
      <p:sp>
        <p:nvSpPr>
          <p:cNvPr id="4" name="Text Placeholder 3"/>
          <p:cNvSpPr>
            <a:spLocks noGrp="1"/>
          </p:cNvSpPr>
          <p:nvPr>
            <p:ph type="body" idx="1"/>
          </p:nvPr>
        </p:nvSpPr>
        <p:spPr/>
        <p:txBody>
          <a:bodyPr/>
          <a:lstStyle/>
          <a:p>
            <a:r>
              <a:rPr lang="en-US" dirty="0" smtClean="0"/>
              <a:t>Differential</a:t>
            </a:r>
            <a:endParaRPr lang="en-US" dirty="0"/>
          </a:p>
        </p:txBody>
      </p:sp>
      <p:sp>
        <p:nvSpPr>
          <p:cNvPr id="6" name="Text Placeholder 5"/>
          <p:cNvSpPr>
            <a:spLocks noGrp="1"/>
          </p:cNvSpPr>
          <p:nvPr>
            <p:ph type="body" sz="half" idx="3"/>
          </p:nvPr>
        </p:nvSpPr>
        <p:spPr/>
        <p:txBody>
          <a:bodyPr/>
          <a:lstStyle/>
          <a:p>
            <a:r>
              <a:rPr lang="en-US" dirty="0" smtClean="0"/>
              <a:t>Incremental</a:t>
            </a:r>
            <a:endParaRPr lang="en-US" dirty="0"/>
          </a:p>
        </p:txBody>
      </p:sp>
      <p:pic>
        <p:nvPicPr>
          <p:cNvPr id="12" name="Content Placeholder 8" descr="http://www.cgurnik.com/wp-content/uploads/2010/10/differential.png"/>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57200" y="3014888"/>
            <a:ext cx="4038600" cy="2276023"/>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12" descr="http://www.cgurnik.com/wp-content/uploads/2010/10/incremental.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8200" y="3014888"/>
            <a:ext cx="4038600" cy="2276023"/>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0B359DE1-2E49-496A-ACE1-FE0ABD495F46}" type="datetime1">
              <a:rPr lang="en-US" smtClean="0"/>
              <a:t>10/31/2016</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31</a:t>
            </a:fld>
            <a:endParaRPr lang="en-US"/>
          </a:p>
        </p:txBody>
      </p:sp>
    </p:spTree>
    <p:extLst>
      <p:ext uri="{BB962C8B-B14F-4D97-AF65-F5344CB8AC3E}">
        <p14:creationId xmlns:p14="http://schemas.microsoft.com/office/powerpoint/2010/main" val="397344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Backups</a:t>
            </a:r>
            <a:endParaRPr lang="en-US" dirty="0"/>
          </a:p>
        </p:txBody>
      </p:sp>
      <p:sp>
        <p:nvSpPr>
          <p:cNvPr id="3" name="Content Placeholder 2"/>
          <p:cNvSpPr>
            <a:spLocks noGrp="1"/>
          </p:cNvSpPr>
          <p:nvPr>
            <p:ph sz="quarter" idx="1"/>
          </p:nvPr>
        </p:nvSpPr>
        <p:spPr/>
        <p:txBody>
          <a:bodyPr/>
          <a:lstStyle/>
          <a:p>
            <a:pPr>
              <a:lnSpc>
                <a:spcPct val="80000"/>
              </a:lnSpc>
            </a:pPr>
            <a:r>
              <a:rPr lang="en-US" sz="3200" dirty="0"/>
              <a:t>Periodically test your backups by performing restores.</a:t>
            </a:r>
          </a:p>
          <a:p>
            <a:pPr>
              <a:lnSpc>
                <a:spcPct val="80000"/>
              </a:lnSpc>
            </a:pPr>
            <a:r>
              <a:rPr lang="en-US" sz="3200" dirty="0" smtClean="0"/>
              <a:t>Why?</a:t>
            </a:r>
            <a:br>
              <a:rPr lang="en-US" sz="3200" dirty="0" smtClean="0"/>
            </a:br>
            <a:r>
              <a:rPr lang="en-US" sz="3200" dirty="0" smtClean="0"/>
              <a:t>The </a:t>
            </a:r>
            <a:r>
              <a:rPr lang="en-US" sz="3200" dirty="0"/>
              <a:t>only way you know your backups are working is to restore data from them and test.</a:t>
            </a:r>
          </a:p>
          <a:p>
            <a:pPr>
              <a:lnSpc>
                <a:spcPct val="80000"/>
              </a:lnSpc>
            </a:pPr>
            <a:r>
              <a:rPr lang="en-US" sz="3200" dirty="0" smtClean="0"/>
              <a:t>Backups </a:t>
            </a:r>
            <a:r>
              <a:rPr lang="en-US" sz="3200" dirty="0"/>
              <a:t>are no good if you can’t restore from them.</a:t>
            </a:r>
          </a:p>
          <a:p>
            <a:pPr>
              <a:lnSpc>
                <a:spcPct val="80000"/>
              </a:lnSpc>
            </a:pPr>
            <a:r>
              <a:rPr lang="en-US" sz="3200" dirty="0"/>
              <a:t>Backups are one of the most understated processes in IT management but one of the more important.</a:t>
            </a:r>
          </a:p>
          <a:p>
            <a:endParaRPr lang="en-US" dirty="0"/>
          </a:p>
        </p:txBody>
      </p:sp>
      <p:sp>
        <p:nvSpPr>
          <p:cNvPr id="4" name="Date Placeholder 3"/>
          <p:cNvSpPr>
            <a:spLocks noGrp="1"/>
          </p:cNvSpPr>
          <p:nvPr>
            <p:ph type="dt" sz="half" idx="10"/>
          </p:nvPr>
        </p:nvSpPr>
        <p:spPr/>
        <p:txBody>
          <a:bodyPr/>
          <a:lstStyle/>
          <a:p>
            <a:fld id="{568829D8-ED0F-4ECE-8751-792F1044F260}"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32</a:t>
            </a:fld>
            <a:endParaRPr lang="en-US" dirty="0"/>
          </a:p>
        </p:txBody>
      </p:sp>
    </p:spTree>
    <p:extLst>
      <p:ext uri="{BB962C8B-B14F-4D97-AF65-F5344CB8AC3E}">
        <p14:creationId xmlns:p14="http://schemas.microsoft.com/office/powerpoint/2010/main" val="3877339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Backup Strategy</a:t>
            </a:r>
            <a:endParaRPr lang="en-US" dirty="0"/>
          </a:p>
        </p:txBody>
      </p:sp>
      <p:sp>
        <p:nvSpPr>
          <p:cNvPr id="3" name="Content Placeholder 2"/>
          <p:cNvSpPr>
            <a:spLocks noGrp="1"/>
          </p:cNvSpPr>
          <p:nvPr>
            <p:ph sz="quarter" idx="1"/>
          </p:nvPr>
        </p:nvSpPr>
        <p:spPr>
          <a:xfrm>
            <a:off x="457200" y="1447800"/>
            <a:ext cx="8229600" cy="4953000"/>
          </a:xfrm>
        </p:spPr>
        <p:txBody>
          <a:bodyPr>
            <a:normAutofit lnSpcReduction="10000"/>
          </a:bodyPr>
          <a:lstStyle/>
          <a:p>
            <a:r>
              <a:rPr lang="en-US" dirty="0" smtClean="0"/>
              <a:t>You can’t backup everything all the time and keep it around forever. </a:t>
            </a:r>
          </a:p>
          <a:p>
            <a:pPr lvl="1"/>
            <a:r>
              <a:rPr lang="en-US" dirty="0" smtClean="0"/>
              <a:t>It’s just not realistic.</a:t>
            </a:r>
          </a:p>
          <a:p>
            <a:r>
              <a:rPr lang="en-US" dirty="0" smtClean="0"/>
              <a:t>You need a combination of short-term and long-term backups.</a:t>
            </a:r>
          </a:p>
          <a:p>
            <a:pPr lvl="1"/>
            <a:r>
              <a:rPr lang="en-US" dirty="0" smtClean="0"/>
              <a:t>What if you need files from 12 months ago?</a:t>
            </a:r>
          </a:p>
          <a:p>
            <a:r>
              <a:rPr lang="en-US" dirty="0" smtClean="0"/>
              <a:t>You should  draft a backup and restore SLA </a:t>
            </a:r>
          </a:p>
          <a:p>
            <a:pPr lvl="1"/>
            <a:r>
              <a:rPr lang="en-US" dirty="0" smtClean="0"/>
              <a:t>Through the SLA, customers know what to expect</a:t>
            </a:r>
          </a:p>
          <a:p>
            <a:pPr lvl="1"/>
            <a:r>
              <a:rPr lang="en-US" dirty="0" smtClean="0"/>
              <a:t>Plan your backups around the SLA</a:t>
            </a:r>
          </a:p>
          <a:p>
            <a:r>
              <a:rPr lang="en-US" dirty="0" smtClean="0"/>
              <a:t>Mitigate risk</a:t>
            </a:r>
          </a:p>
          <a:p>
            <a:pPr lvl="1"/>
            <a:r>
              <a:rPr lang="en-US" dirty="0" smtClean="0"/>
              <a:t>Don’t store your backups next to your servers!</a:t>
            </a:r>
          </a:p>
          <a:p>
            <a:r>
              <a:rPr lang="en-US" b="1" dirty="0" smtClean="0"/>
              <a:t>The restore requirements govern your backup strategy.</a:t>
            </a:r>
            <a:endParaRPr lang="en-US" b="1" dirty="0"/>
          </a:p>
        </p:txBody>
      </p:sp>
      <p:sp>
        <p:nvSpPr>
          <p:cNvPr id="4" name="Date Placeholder 3"/>
          <p:cNvSpPr>
            <a:spLocks noGrp="1"/>
          </p:cNvSpPr>
          <p:nvPr>
            <p:ph type="dt" sz="half" idx="10"/>
          </p:nvPr>
        </p:nvSpPr>
        <p:spPr/>
        <p:txBody>
          <a:bodyPr/>
          <a:lstStyle/>
          <a:p>
            <a:fld id="{84087B9B-D4EA-4668-B074-68DE88107B79}"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33</a:t>
            </a:fld>
            <a:endParaRPr lang="en-US" dirty="0"/>
          </a:p>
        </p:txBody>
      </p:sp>
    </p:spTree>
    <p:extLst>
      <p:ext uri="{BB962C8B-B14F-4D97-AF65-F5344CB8AC3E}">
        <p14:creationId xmlns:p14="http://schemas.microsoft.com/office/powerpoint/2010/main" val="1593951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Strategy #1</a:t>
            </a:r>
            <a:endParaRPr lang="en-US" dirty="0"/>
          </a:p>
        </p:txBody>
      </p:sp>
      <p:sp>
        <p:nvSpPr>
          <p:cNvPr id="3" name="Content Placeholder 2"/>
          <p:cNvSpPr>
            <a:spLocks noGrp="1"/>
          </p:cNvSpPr>
          <p:nvPr>
            <p:ph sz="quarter" idx="1"/>
          </p:nvPr>
        </p:nvSpPr>
        <p:spPr/>
        <p:txBody>
          <a:bodyPr/>
          <a:lstStyle/>
          <a:p>
            <a:r>
              <a:rPr lang="en-US" dirty="0" smtClean="0"/>
              <a:t>Backup</a:t>
            </a:r>
          </a:p>
          <a:p>
            <a:pPr lvl="1"/>
            <a:r>
              <a:rPr lang="en-US" dirty="0" smtClean="0"/>
              <a:t>Sunday L0</a:t>
            </a:r>
          </a:p>
          <a:p>
            <a:pPr lvl="1"/>
            <a:r>
              <a:rPr lang="en-US" dirty="0" smtClean="0"/>
              <a:t>Monday – Saturday L1 (Diff)</a:t>
            </a:r>
          </a:p>
          <a:p>
            <a:pPr lvl="1"/>
            <a:r>
              <a:rPr lang="en-US" dirty="0" smtClean="0"/>
              <a:t>Each week, an L0 is saved for a year.</a:t>
            </a:r>
          </a:p>
          <a:p>
            <a:pPr lvl="1"/>
            <a:r>
              <a:rPr lang="en-US" dirty="0" smtClean="0"/>
              <a:t>Week 52 is saved as year-end backup (not reused)</a:t>
            </a:r>
          </a:p>
          <a:p>
            <a:r>
              <a:rPr lang="en-US" dirty="0" smtClean="0"/>
              <a:t>Can this strategy Restore</a:t>
            </a:r>
          </a:p>
          <a:p>
            <a:pPr lvl="1"/>
            <a:r>
              <a:rPr lang="en-US" dirty="0" smtClean="0"/>
              <a:t>A file from 4 days ago?</a:t>
            </a:r>
          </a:p>
          <a:p>
            <a:pPr lvl="1"/>
            <a:r>
              <a:rPr lang="en-US" dirty="0" smtClean="0"/>
              <a:t>A file from 5 weeks ago?</a:t>
            </a:r>
          </a:p>
          <a:p>
            <a:pPr lvl="1"/>
            <a:r>
              <a:rPr lang="en-US" dirty="0" smtClean="0"/>
              <a:t>A file from Last July, that was deleted in August?</a:t>
            </a:r>
          </a:p>
        </p:txBody>
      </p:sp>
      <p:sp>
        <p:nvSpPr>
          <p:cNvPr id="4" name="Date Placeholder 3"/>
          <p:cNvSpPr>
            <a:spLocks noGrp="1"/>
          </p:cNvSpPr>
          <p:nvPr>
            <p:ph type="dt" sz="half" idx="10"/>
          </p:nvPr>
        </p:nvSpPr>
        <p:spPr/>
        <p:txBody>
          <a:bodyPr/>
          <a:lstStyle/>
          <a:p>
            <a:fld id="{4D72686E-83D7-4A4F-B65F-399EEA2B87B3}"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34</a:t>
            </a:fld>
            <a:endParaRPr lang="en-US" dirty="0"/>
          </a:p>
        </p:txBody>
      </p:sp>
    </p:spTree>
    <p:extLst>
      <p:ext uri="{BB962C8B-B14F-4D97-AF65-F5344CB8AC3E}">
        <p14:creationId xmlns:p14="http://schemas.microsoft.com/office/powerpoint/2010/main" val="3070170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Strategy #2</a:t>
            </a:r>
            <a:endParaRPr lang="en-US" dirty="0"/>
          </a:p>
        </p:txBody>
      </p:sp>
      <p:sp>
        <p:nvSpPr>
          <p:cNvPr id="3" name="Content Placeholder 2"/>
          <p:cNvSpPr>
            <a:spLocks noGrp="1"/>
          </p:cNvSpPr>
          <p:nvPr>
            <p:ph sz="quarter" idx="1"/>
          </p:nvPr>
        </p:nvSpPr>
        <p:spPr/>
        <p:txBody>
          <a:bodyPr/>
          <a:lstStyle/>
          <a:p>
            <a:r>
              <a:rPr lang="en-US" dirty="0" smtClean="0"/>
              <a:t>Backup</a:t>
            </a:r>
          </a:p>
          <a:p>
            <a:pPr lvl="1"/>
            <a:r>
              <a:rPr lang="en-US" dirty="0" smtClean="0"/>
              <a:t>Full 1</a:t>
            </a:r>
            <a:r>
              <a:rPr lang="en-US" baseline="30000" dirty="0" smtClean="0"/>
              <a:t>st</a:t>
            </a:r>
            <a:r>
              <a:rPr lang="en-US" dirty="0" smtClean="0"/>
              <a:t> Day of each month</a:t>
            </a:r>
          </a:p>
          <a:p>
            <a:pPr lvl="1"/>
            <a:r>
              <a:rPr lang="en-US" dirty="0" smtClean="0"/>
              <a:t>Differential each remaining day of the month.</a:t>
            </a:r>
          </a:p>
          <a:p>
            <a:pPr lvl="1"/>
            <a:r>
              <a:rPr lang="en-US" dirty="0" smtClean="0"/>
              <a:t>Media on 1</a:t>
            </a:r>
            <a:r>
              <a:rPr lang="en-US" baseline="30000" dirty="0" smtClean="0"/>
              <a:t>st</a:t>
            </a:r>
            <a:r>
              <a:rPr lang="en-US" dirty="0" smtClean="0"/>
              <a:t> day of the month not reused.</a:t>
            </a:r>
          </a:p>
          <a:p>
            <a:r>
              <a:rPr lang="en-US" dirty="0" smtClean="0"/>
              <a:t>Can this strategy Restore</a:t>
            </a:r>
          </a:p>
          <a:p>
            <a:pPr lvl="1"/>
            <a:r>
              <a:rPr lang="en-US" dirty="0" smtClean="0"/>
              <a:t>A file from 25 days ago?</a:t>
            </a:r>
          </a:p>
          <a:p>
            <a:pPr lvl="1"/>
            <a:r>
              <a:rPr lang="en-US" dirty="0" smtClean="0"/>
              <a:t>A file from 60 days ago?</a:t>
            </a:r>
          </a:p>
          <a:p>
            <a:pPr lvl="1"/>
            <a:r>
              <a:rPr lang="en-US" dirty="0" smtClean="0"/>
              <a:t>A file from 1 year ago that was around for 2 months.</a:t>
            </a:r>
          </a:p>
          <a:p>
            <a:endParaRPr lang="en-US" dirty="0" smtClean="0"/>
          </a:p>
          <a:p>
            <a:pPr lvl="1"/>
            <a:endParaRPr lang="en-US" dirty="0"/>
          </a:p>
        </p:txBody>
      </p:sp>
      <p:sp>
        <p:nvSpPr>
          <p:cNvPr id="4" name="Date Placeholder 3"/>
          <p:cNvSpPr>
            <a:spLocks noGrp="1"/>
          </p:cNvSpPr>
          <p:nvPr>
            <p:ph type="dt" sz="half" idx="10"/>
          </p:nvPr>
        </p:nvSpPr>
        <p:spPr/>
        <p:txBody>
          <a:bodyPr/>
          <a:lstStyle/>
          <a:p>
            <a:fld id="{3610BE6B-49CC-4883-8940-E068DE425F38}"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35</a:t>
            </a:fld>
            <a:endParaRPr lang="en-US" dirty="0"/>
          </a:p>
        </p:txBody>
      </p:sp>
    </p:spTree>
    <p:extLst>
      <p:ext uri="{BB962C8B-B14F-4D97-AF65-F5344CB8AC3E}">
        <p14:creationId xmlns:p14="http://schemas.microsoft.com/office/powerpoint/2010/main" val="3174979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r>
              <a:rPr lang="en-US" dirty="0"/>
              <a:t>If money doesn’t grow on trees then why do banks have branches?</a:t>
            </a:r>
          </a:p>
          <a:p>
            <a:endParaRPr lang="en-US" dirty="0"/>
          </a:p>
        </p:txBody>
      </p:sp>
      <p:sp>
        <p:nvSpPr>
          <p:cNvPr id="2" name="Date Placeholder 1"/>
          <p:cNvSpPr>
            <a:spLocks noGrp="1"/>
          </p:cNvSpPr>
          <p:nvPr>
            <p:ph type="dt" sz="half" idx="10"/>
          </p:nvPr>
        </p:nvSpPr>
        <p:spPr/>
        <p:txBody>
          <a:bodyPr/>
          <a:lstStyle/>
          <a:p>
            <a:fld id="{C401CAFC-A548-4548-8FB2-576EF700BB1B}" type="datetime1">
              <a:rPr lang="en-US" smtClean="0"/>
              <a:t>10/31/2016</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36</a:t>
            </a:fld>
            <a:endParaRPr lang="en-US"/>
          </a:p>
        </p:txBody>
      </p:sp>
    </p:spTree>
    <p:extLst>
      <p:ext uri="{BB962C8B-B14F-4D97-AF65-F5344CB8AC3E}">
        <p14:creationId xmlns:p14="http://schemas.microsoft.com/office/powerpoint/2010/main" val="2106764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 Some basic terms</a:t>
            </a:r>
            <a:endParaRPr lang="en-US" dirty="0"/>
          </a:p>
        </p:txBody>
      </p:sp>
      <p:sp>
        <p:nvSpPr>
          <p:cNvPr id="3" name="Content Placeholder 2"/>
          <p:cNvSpPr>
            <a:spLocks noGrp="1"/>
          </p:cNvSpPr>
          <p:nvPr>
            <p:ph sz="quarter" idx="1"/>
          </p:nvPr>
        </p:nvSpPr>
        <p:spPr/>
        <p:txBody>
          <a:bodyPr>
            <a:normAutofit/>
          </a:bodyPr>
          <a:lstStyle/>
          <a:p>
            <a:r>
              <a:rPr lang="en-US" sz="2800" b="1" dirty="0" smtClean="0"/>
              <a:t>Disaster </a:t>
            </a:r>
            <a:r>
              <a:rPr lang="en-US" sz="2800" dirty="0" smtClean="0"/>
              <a:t>any event that causes a massive outage to services and/or a loss of data.</a:t>
            </a:r>
          </a:p>
          <a:p>
            <a:r>
              <a:rPr lang="en-US" sz="2800" b="1" dirty="0" smtClean="0"/>
              <a:t>Severity</a:t>
            </a:r>
            <a:r>
              <a:rPr lang="en-US" sz="2800" dirty="0" smtClean="0"/>
              <a:t> of any disaster depends on:</a:t>
            </a:r>
          </a:p>
          <a:p>
            <a:pPr lvl="1"/>
            <a:r>
              <a:rPr lang="en-US" sz="2500" dirty="0" smtClean="0"/>
              <a:t>How many people are affected (size)</a:t>
            </a:r>
          </a:p>
          <a:p>
            <a:pPr lvl="1"/>
            <a:r>
              <a:rPr lang="en-US" sz="2500" dirty="0" smtClean="0"/>
              <a:t>Which aspects of the business are affected (cost)</a:t>
            </a:r>
            <a:endParaRPr lang="en-US" dirty="0"/>
          </a:p>
          <a:p>
            <a:r>
              <a:rPr lang="en-US" sz="2800" b="1" dirty="0" smtClean="0"/>
              <a:t>Risk</a:t>
            </a:r>
            <a:r>
              <a:rPr lang="en-US" sz="2800" dirty="0" smtClean="0"/>
              <a:t> the expected value of the disaster happening in the future. </a:t>
            </a:r>
          </a:p>
          <a:p>
            <a:pPr lvl="1"/>
            <a:r>
              <a:rPr lang="en-US" sz="2500" dirty="0" smtClean="0"/>
              <a:t>Risk is measured as a probability</a:t>
            </a:r>
          </a:p>
        </p:txBody>
      </p:sp>
      <p:sp>
        <p:nvSpPr>
          <p:cNvPr id="4" name="Date Placeholder 3"/>
          <p:cNvSpPr>
            <a:spLocks noGrp="1"/>
          </p:cNvSpPr>
          <p:nvPr>
            <p:ph type="dt" sz="half" idx="10"/>
          </p:nvPr>
        </p:nvSpPr>
        <p:spPr/>
        <p:txBody>
          <a:bodyPr/>
          <a:lstStyle/>
          <a:p>
            <a:fld id="{B66690B7-D3C7-4ECD-935F-FD95879C770E}"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a:t>
            </a:fld>
            <a:endParaRPr lang="en-US" dirty="0"/>
          </a:p>
        </p:txBody>
      </p:sp>
    </p:spTree>
    <p:extLst>
      <p:ext uri="{BB962C8B-B14F-4D97-AF65-F5344CB8AC3E}">
        <p14:creationId xmlns:p14="http://schemas.microsoft.com/office/powerpoint/2010/main" val="131032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2030468393"/>
              </p:ext>
            </p:extLst>
          </p:nvPr>
        </p:nvGraphicFramePr>
        <p:xfrm>
          <a:off x="457200" y="457200"/>
          <a:ext cx="82296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endParaRPr lang="en-US"/>
          </a:p>
        </p:txBody>
      </p:sp>
      <p:sp>
        <p:nvSpPr>
          <p:cNvPr id="2" name="Date Placeholder 1"/>
          <p:cNvSpPr>
            <a:spLocks noGrp="1"/>
          </p:cNvSpPr>
          <p:nvPr>
            <p:ph type="dt" sz="half" idx="10"/>
          </p:nvPr>
        </p:nvSpPr>
        <p:spPr/>
        <p:txBody>
          <a:bodyPr/>
          <a:lstStyle/>
          <a:p>
            <a:fld id="{C4D25B2A-4B8D-47CC-B20E-E3DA56A8B5D7}" type="datetime1">
              <a:rPr lang="en-US" smtClean="0"/>
              <a:t>10/31/2016</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a:t>
            </a:fld>
            <a:endParaRPr lang="en-US" dirty="0"/>
          </a:p>
        </p:txBody>
      </p:sp>
    </p:spTree>
    <p:extLst>
      <p:ext uri="{BB962C8B-B14F-4D97-AF65-F5344CB8AC3E}">
        <p14:creationId xmlns:p14="http://schemas.microsoft.com/office/powerpoint/2010/main" val="112353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Ways we mitigate disasters</a:t>
            </a:r>
            <a:endParaRPr lang="en-US" dirty="0"/>
          </a:p>
        </p:txBody>
      </p:sp>
      <p:sp>
        <p:nvSpPr>
          <p:cNvPr id="3" name="Content Placeholder 2"/>
          <p:cNvSpPr>
            <a:spLocks noGrp="1"/>
          </p:cNvSpPr>
          <p:nvPr>
            <p:ph sz="quarter" idx="1"/>
          </p:nvPr>
        </p:nvSpPr>
        <p:spPr>
          <a:xfrm>
            <a:off x="457200" y="1532709"/>
            <a:ext cx="8153400" cy="4953000"/>
          </a:xfrm>
        </p:spPr>
        <p:txBody>
          <a:bodyPr>
            <a:normAutofit/>
          </a:bodyPr>
          <a:lstStyle/>
          <a:p>
            <a:r>
              <a:rPr lang="en-US" b="1" dirty="0" smtClean="0"/>
              <a:t>Fault Tolerance </a:t>
            </a:r>
            <a:r>
              <a:rPr lang="en-US" dirty="0" smtClean="0"/>
              <a:t>the property that enables a service to continue operation amidst a failure</a:t>
            </a:r>
          </a:p>
          <a:p>
            <a:r>
              <a:rPr lang="en-US" b="1" dirty="0" smtClean="0"/>
              <a:t>Redundancy</a:t>
            </a:r>
            <a:r>
              <a:rPr lang="en-US" dirty="0" smtClean="0"/>
              <a:t> the duplication of components in a system to increase reliability</a:t>
            </a:r>
            <a:endParaRPr lang="en-US" b="1" dirty="0" smtClean="0"/>
          </a:p>
          <a:p>
            <a:r>
              <a:rPr lang="en-US" b="1" dirty="0" smtClean="0"/>
              <a:t>Backups </a:t>
            </a:r>
            <a:r>
              <a:rPr lang="en-US" dirty="0" smtClean="0"/>
              <a:t>copies of point in time data stored separately from the source. </a:t>
            </a:r>
          </a:p>
          <a:p>
            <a:r>
              <a:rPr lang="en-US" b="1" dirty="0" smtClean="0"/>
              <a:t>Snapshots</a:t>
            </a:r>
            <a:r>
              <a:rPr lang="en-US" dirty="0" smtClean="0"/>
              <a:t> point in time copies of data stored on the same source.</a:t>
            </a:r>
            <a:endParaRPr lang="en-US" b="1" dirty="0" smtClean="0"/>
          </a:p>
          <a:p>
            <a:r>
              <a:rPr lang="en-US" b="1" dirty="0" smtClean="0"/>
              <a:t>Service Contracts</a:t>
            </a:r>
            <a:r>
              <a:rPr lang="en-US" dirty="0" smtClean="0"/>
              <a:t> lower vendor response times in your service contracts. Store parts on the shelf.</a:t>
            </a:r>
          </a:p>
          <a:p>
            <a:endParaRPr lang="en-US" dirty="0" smtClean="0"/>
          </a:p>
        </p:txBody>
      </p:sp>
      <p:sp>
        <p:nvSpPr>
          <p:cNvPr id="4" name="Date Placeholder 3"/>
          <p:cNvSpPr>
            <a:spLocks noGrp="1"/>
          </p:cNvSpPr>
          <p:nvPr>
            <p:ph type="dt" sz="half" idx="10"/>
          </p:nvPr>
        </p:nvSpPr>
        <p:spPr/>
        <p:txBody>
          <a:bodyPr/>
          <a:lstStyle/>
          <a:p>
            <a:fld id="{DBF679B7-D29F-4616-A2E0-589DADEF3F21}"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215579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Disaster Mitigation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052328815"/>
              </p:ext>
            </p:extLst>
          </p:nvPr>
        </p:nvGraphicFramePr>
        <p:xfrm>
          <a:off x="457200" y="1481328"/>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350B0A0B-464E-40BD-8303-E7CA9F6B5FC1}"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289590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smtClean="0"/>
              <a:t>Example: Calculating risk</a:t>
            </a:r>
            <a:endParaRPr lang="en-US" dirty="0"/>
          </a:p>
        </p:txBody>
      </p:sp>
      <p:sp>
        <p:nvSpPr>
          <p:cNvPr id="3" name="Content Placeholder 2"/>
          <p:cNvSpPr>
            <a:spLocks noGrp="1"/>
          </p:cNvSpPr>
          <p:nvPr>
            <p:ph sz="quarter" idx="1"/>
          </p:nvPr>
        </p:nvSpPr>
        <p:spPr>
          <a:xfrm>
            <a:off x="381000" y="1828800"/>
            <a:ext cx="8229600" cy="4872010"/>
          </a:xfrm>
        </p:spPr>
        <p:txBody>
          <a:bodyPr>
            <a:normAutofit/>
          </a:bodyPr>
          <a:lstStyle/>
          <a:p>
            <a:r>
              <a:rPr lang="en-US" dirty="0" smtClean="0"/>
              <a:t>Example: </a:t>
            </a:r>
          </a:p>
          <a:p>
            <a:pPr lvl="1"/>
            <a:r>
              <a:rPr lang="en-US" dirty="0" smtClean="0"/>
              <a:t>8 Drive disk array</a:t>
            </a:r>
          </a:p>
          <a:p>
            <a:pPr lvl="1"/>
            <a:r>
              <a:rPr lang="en-US" dirty="0" smtClean="0"/>
              <a:t>Lifetime 5 years (43,829 hours)</a:t>
            </a:r>
          </a:p>
          <a:p>
            <a:pPr lvl="1"/>
            <a:r>
              <a:rPr lang="en-US" dirty="0" smtClean="0"/>
              <a:t>MTBF for each drive is 200,000 hours</a:t>
            </a:r>
          </a:p>
          <a:p>
            <a:pPr lvl="1"/>
            <a:r>
              <a:rPr lang="en-US" dirty="0" smtClean="0"/>
              <a:t>Array Rebuild rate 10 hours.</a:t>
            </a:r>
          </a:p>
          <a:p>
            <a:pPr lvl="1"/>
            <a:r>
              <a:rPr lang="en-US" dirty="0" smtClean="0"/>
              <a:t>Warranty: 4 hour response, 48 hour replacement of spare parts</a:t>
            </a:r>
          </a:p>
          <a:p>
            <a:r>
              <a:rPr lang="en-US" dirty="0" smtClean="0"/>
              <a:t>Risk:</a:t>
            </a:r>
          </a:p>
          <a:p>
            <a:pPr lvl="1"/>
            <a:r>
              <a:rPr lang="en-US" dirty="0" smtClean="0"/>
              <a:t>RAID 0: MTBF = 200,000/8 = 25,000</a:t>
            </a:r>
          </a:p>
          <a:p>
            <a:pPr lvl="1"/>
            <a:r>
              <a:rPr lang="en-US" dirty="0" smtClean="0"/>
              <a:t>Almost guaranteed chance it will fail over its lifetime 43,829/25,000 (high risk)</a:t>
            </a:r>
          </a:p>
          <a:p>
            <a:pPr lvl="1"/>
            <a:r>
              <a:rPr lang="en-US" dirty="0" smtClean="0"/>
              <a:t>Of course  you would almost certainly use RAID 5 in this case…</a:t>
            </a:r>
          </a:p>
          <a:p>
            <a:pPr lvl="1"/>
            <a:endParaRPr lang="en-US" dirty="0" smtClean="0"/>
          </a:p>
          <a:p>
            <a:pPr lvl="1"/>
            <a:endParaRPr lang="en-US" dirty="0" smtClean="0"/>
          </a:p>
        </p:txBody>
      </p:sp>
      <p:pic>
        <p:nvPicPr>
          <p:cNvPr id="41986" name="Picture 2"/>
          <p:cNvPicPr>
            <a:picLocks noChangeAspect="1" noChangeArrowheads="1"/>
          </p:cNvPicPr>
          <p:nvPr/>
        </p:nvPicPr>
        <p:blipFill>
          <a:blip r:embed="rId3" cstate="print"/>
          <a:srcRect t="34222"/>
          <a:stretch>
            <a:fillRect/>
          </a:stretch>
        </p:blipFill>
        <p:spPr bwMode="auto">
          <a:xfrm>
            <a:off x="3657600" y="1376825"/>
            <a:ext cx="5257800" cy="101059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AEF36BC1-E6E8-4DC8-8026-77C8404ACA23}"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275996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Example: Calculating risk</a:t>
            </a:r>
            <a:endParaRPr lang="en-US" dirty="0"/>
          </a:p>
        </p:txBody>
      </p:sp>
      <p:sp>
        <p:nvSpPr>
          <p:cNvPr id="3" name="Content Placeholder 2"/>
          <p:cNvSpPr>
            <a:spLocks noGrp="1"/>
          </p:cNvSpPr>
          <p:nvPr>
            <p:ph sz="quarter" idx="1"/>
          </p:nvPr>
        </p:nvSpPr>
        <p:spPr>
          <a:xfrm>
            <a:off x="381000" y="1709928"/>
            <a:ext cx="8229600" cy="4953000"/>
          </a:xfrm>
        </p:spPr>
        <p:txBody>
          <a:bodyPr>
            <a:normAutofit/>
          </a:bodyPr>
          <a:lstStyle/>
          <a:p>
            <a:endParaRPr lang="en-US" dirty="0" smtClean="0"/>
          </a:p>
          <a:p>
            <a:r>
              <a:rPr lang="en-US" dirty="0" smtClean="0"/>
              <a:t>Risk:</a:t>
            </a:r>
          </a:p>
          <a:p>
            <a:pPr lvl="1"/>
            <a:r>
              <a:rPr lang="en-US" dirty="0" smtClean="0"/>
              <a:t>RAID 5: System does not fail until you lose 2 disks thanks to one level of redundancy.</a:t>
            </a:r>
          </a:p>
          <a:p>
            <a:pPr lvl="1"/>
            <a:r>
              <a:rPr lang="en-US" dirty="0" smtClean="0"/>
              <a:t>So where is the risk? Losing another drive in the window between when one fails and the array is rebuilt with the replacement drive.</a:t>
            </a:r>
          </a:p>
          <a:p>
            <a:pPr lvl="1"/>
            <a:r>
              <a:rPr lang="en-US" dirty="0" smtClean="0"/>
              <a:t>Risk window:  your response to the fault + vendor response time +  time for replacement part + array rebuild time </a:t>
            </a:r>
          </a:p>
          <a:p>
            <a:pPr lvl="1"/>
            <a:r>
              <a:rPr lang="en-US" dirty="0" smtClean="0"/>
              <a:t>Risk window: 4 + 4 + 48 + 10 = 66 hours</a:t>
            </a:r>
          </a:p>
          <a:p>
            <a:pPr lvl="1"/>
            <a:r>
              <a:rPr lang="en-US" dirty="0" smtClean="0"/>
              <a:t>MTBF of remaining array 200,000/6 = 33,333</a:t>
            </a:r>
          </a:p>
          <a:p>
            <a:pPr lvl="1"/>
            <a:r>
              <a:rPr lang="en-US" dirty="0" smtClean="0"/>
              <a:t>Risk Rate: 66/33,333 = 0.2% or 1 in 500.</a:t>
            </a:r>
          </a:p>
          <a:p>
            <a:pPr lvl="1">
              <a:buNone/>
            </a:pPr>
            <a:endParaRPr lang="en-US" dirty="0" smtClean="0"/>
          </a:p>
          <a:p>
            <a:pPr lvl="1"/>
            <a:endParaRPr lang="en-US" dirty="0" smtClean="0"/>
          </a:p>
          <a:p>
            <a:pPr lvl="1"/>
            <a:endParaRPr lang="en-US" dirty="0" smtClean="0"/>
          </a:p>
        </p:txBody>
      </p:sp>
      <p:pic>
        <p:nvPicPr>
          <p:cNvPr id="41986" name="Picture 2"/>
          <p:cNvPicPr>
            <a:picLocks noChangeAspect="1" noChangeArrowheads="1"/>
          </p:cNvPicPr>
          <p:nvPr/>
        </p:nvPicPr>
        <p:blipFill>
          <a:blip r:embed="rId3" cstate="print"/>
          <a:srcRect t="34222"/>
          <a:stretch>
            <a:fillRect/>
          </a:stretch>
        </p:blipFill>
        <p:spPr bwMode="auto">
          <a:xfrm>
            <a:off x="3444240" y="1371600"/>
            <a:ext cx="5257800" cy="101059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12EDF372-FAC5-4F9E-B9C9-2A68EE4785F2}" type="datetime1">
              <a:rPr lang="en-US" smtClean="0"/>
              <a:t>10/31/2016</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9</a:t>
            </a:fld>
            <a:endParaRPr lang="en-US" dirty="0"/>
          </a:p>
        </p:txBody>
      </p:sp>
    </p:spTree>
    <p:extLst>
      <p:ext uri="{BB962C8B-B14F-4D97-AF65-F5344CB8AC3E}">
        <p14:creationId xmlns:p14="http://schemas.microsoft.com/office/powerpoint/2010/main" val="3650382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745B9506-DA5A-4C3B-9420-041A7AC7833B}" vid="{86C19416-D2B8-4139-93D8-8B2EF5A08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3CA6T5SJM37K-4-1630</_dlc_DocId>
    <_dlc_DocIdUrl xmlns="bcb7aec3-7c55-4f53-b860-67c1306cd9a6">
      <Url>https://mydrive.syr.edu/my/tajorgen/_layouts/15/DocIdRedir.aspx?ID=3CA6T5SJM37K-4-1630</Url>
      <Description>3CA6T5SJM37K-4-1630</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F96C6A-8C2E-4B68-9D0F-910CC41E70B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cb7aec3-7c55-4f53-b860-67c1306cd9a6"/>
    <ds:schemaRef ds:uri="http://www.w3.org/XML/1998/namespace"/>
    <ds:schemaRef ds:uri="http://purl.org/dc/dcmitype/"/>
  </ds:schemaRefs>
</ds:datastoreItem>
</file>

<file path=customXml/itemProps2.xml><?xml version="1.0" encoding="utf-8"?>
<ds:datastoreItem xmlns:ds="http://schemas.openxmlformats.org/officeDocument/2006/customXml" ds:itemID="{0710E624-4525-4320-BEF3-F48624670869}">
  <ds:schemaRefs>
    <ds:schemaRef ds:uri="http://schemas.microsoft.com/sharepoint/events"/>
  </ds:schemaRefs>
</ds:datastoreItem>
</file>

<file path=customXml/itemProps3.xml><?xml version="1.0" encoding="utf-8"?>
<ds:datastoreItem xmlns:ds="http://schemas.openxmlformats.org/officeDocument/2006/customXml" ds:itemID="{7928804E-AB07-4514-AC5C-518BEA6A41CA}">
  <ds:schemaRefs>
    <ds:schemaRef ds:uri="http://schemas.microsoft.com/sharepoint/v3/contenttype/forms"/>
  </ds:schemaRefs>
</ds:datastoreItem>
</file>

<file path=customXml/itemProps4.xml><?xml version="1.0" encoding="utf-8"?>
<ds:datastoreItem xmlns:ds="http://schemas.openxmlformats.org/officeDocument/2006/customXml" ds:itemID="{2FFF1485-82CD-45E5-9ACA-FE37EAFEEE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aec3-7c55-4f53-b860-67c1306cd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IST346-Lecture-Template</Template>
  <TotalTime>8</TotalTime>
  <Words>2504</Words>
  <Application>Microsoft Office PowerPoint</Application>
  <PresentationFormat>On-screen Show (4:3)</PresentationFormat>
  <Paragraphs>420</Paragraphs>
  <Slides>36</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Clarity</vt:lpstr>
      <vt:lpstr>IST346:</vt:lpstr>
      <vt:lpstr>Today’s Agenda</vt:lpstr>
      <vt:lpstr>Risk Analysis</vt:lpstr>
      <vt:lpstr>Risk Analysis: Some basic terms</vt:lpstr>
      <vt:lpstr>PowerPoint Presentation</vt:lpstr>
      <vt:lpstr>Ways we mitigate disasters</vt:lpstr>
      <vt:lpstr>Disaster Mitigation</vt:lpstr>
      <vt:lpstr>Example: Calculating risk</vt:lpstr>
      <vt:lpstr>Example: Calculating risk</vt:lpstr>
      <vt:lpstr>Example: Calculating risk</vt:lpstr>
      <vt:lpstr>Budgeting for Risk Mitigation</vt:lpstr>
      <vt:lpstr>Budgeting for Risk</vt:lpstr>
      <vt:lpstr>Budgeting for risk </vt:lpstr>
      <vt:lpstr>Disaster Recovery and  Business Continuity</vt:lpstr>
      <vt:lpstr>Disaster Recovery Plan</vt:lpstr>
      <vt:lpstr>What is a Disaster Recovery Plan?</vt:lpstr>
      <vt:lpstr>Disaster Recovery Plans</vt:lpstr>
      <vt:lpstr>Disaster Recovery Plans</vt:lpstr>
      <vt:lpstr>Disaster Recovery Plan Ideas</vt:lpstr>
      <vt:lpstr>Asynchronous Replication</vt:lpstr>
      <vt:lpstr>Synchronous Replication</vt:lpstr>
      <vt:lpstr>Business Continuity</vt:lpstr>
      <vt:lpstr>Business Continuity, another example</vt:lpstr>
      <vt:lpstr>Backups and Data Integrity </vt:lpstr>
      <vt:lpstr>Why Backups?</vt:lpstr>
      <vt:lpstr>Multiple Ways to Backup</vt:lpstr>
      <vt:lpstr>Why restores?</vt:lpstr>
      <vt:lpstr>Data Integrity</vt:lpstr>
      <vt:lpstr>Types of Backups</vt:lpstr>
      <vt:lpstr>Differential or Incremental?</vt:lpstr>
      <vt:lpstr>Differential vs. Incremental</vt:lpstr>
      <vt:lpstr>Testing Backups</vt:lpstr>
      <vt:lpstr>Backup Strategy</vt:lpstr>
      <vt:lpstr>Backup Strategy #1</vt:lpstr>
      <vt:lpstr>Backup Strategy #2</vt:lpstr>
      <vt:lpstr>Questions?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Tim Jorgensen</cp:lastModifiedBy>
  <cp:revision>3</cp:revision>
  <dcterms:created xsi:type="dcterms:W3CDTF">2013-01-14T21:04:17Z</dcterms:created>
  <dcterms:modified xsi:type="dcterms:W3CDTF">2016-10-31T18:19:42Z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c3e705cc-4a03-4268-9729-26f4d032ef43</vt:lpwstr>
  </property>
</Properties>
</file>