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8" r:id="rId11"/>
    <p:sldId id="269" r:id="rId12"/>
    <p:sldId id="287" r:id="rId13"/>
    <p:sldId id="279" r:id="rId14"/>
    <p:sldId id="280" r:id="rId15"/>
    <p:sldId id="281" r:id="rId16"/>
    <p:sldId id="282" r:id="rId17"/>
    <p:sldId id="284" r:id="rId18"/>
    <p:sldId id="285" r:id="rId19"/>
    <p:sldId id="286" r:id="rId20"/>
    <p:sldId id="271" r:id="rId21"/>
    <p:sldId id="274" r:id="rId22"/>
    <p:sldId id="275" r:id="rId23"/>
    <p:sldId id="289" r:id="rId24"/>
    <p:sldId id="288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E4C69-96C1-40D8-AB5B-B7E8FFE6F228}" type="doc">
      <dgm:prSet loTypeId="urn:microsoft.com/office/officeart/2005/8/layout/equation1" loCatId="relationship" qsTypeId="urn:microsoft.com/office/officeart/2005/8/quickstyle/simple1" qsCatId="simple" csTypeId="urn:microsoft.com/office/officeart/2005/8/colors/accent2_1" csCatId="accent2" phldr="1"/>
      <dgm:spPr/>
    </dgm:pt>
    <dgm:pt modelId="{13296DD3-3D51-4E8A-8068-B5A5F8BBB3FD}">
      <dgm:prSet phldrT="[Text]"/>
      <dgm:spPr/>
      <dgm:t>
        <a:bodyPr/>
        <a:lstStyle/>
        <a:p>
          <a:r>
            <a:rPr lang="en-US" dirty="0"/>
            <a:t>Image</a:t>
          </a:r>
        </a:p>
      </dgm:t>
    </dgm:pt>
    <dgm:pt modelId="{02EA7956-62D3-485E-9CD6-A38467F81C1B}" type="parTrans" cxnId="{F2E1A8F1-750A-4C1A-9B34-84393FE3C073}">
      <dgm:prSet/>
      <dgm:spPr/>
      <dgm:t>
        <a:bodyPr/>
        <a:lstStyle/>
        <a:p>
          <a:endParaRPr lang="en-US"/>
        </a:p>
      </dgm:t>
    </dgm:pt>
    <dgm:pt modelId="{70079203-35D9-4575-9979-A045DBD35BFF}" type="sibTrans" cxnId="{F2E1A8F1-750A-4C1A-9B34-84393FE3C073}">
      <dgm:prSet/>
      <dgm:spPr/>
      <dgm:t>
        <a:bodyPr/>
        <a:lstStyle/>
        <a:p>
          <a:endParaRPr lang="en-US"/>
        </a:p>
      </dgm:t>
    </dgm:pt>
    <dgm:pt modelId="{9504C15E-4608-461B-925D-28CBB8F4E350}">
      <dgm:prSet phldrT="[Text]"/>
      <dgm:spPr/>
      <dgm:t>
        <a:bodyPr/>
        <a:lstStyle/>
        <a:p>
          <a:r>
            <a:rPr lang="en-US" dirty="0"/>
            <a:t>Volume (Config)</a:t>
          </a:r>
        </a:p>
      </dgm:t>
    </dgm:pt>
    <dgm:pt modelId="{116C1FE5-A860-4CC7-8E33-C7186E1A6CA7}" type="parTrans" cxnId="{487C4096-C51F-4FC7-8B86-A469FB0BBE44}">
      <dgm:prSet/>
      <dgm:spPr/>
      <dgm:t>
        <a:bodyPr/>
        <a:lstStyle/>
        <a:p>
          <a:endParaRPr lang="en-US"/>
        </a:p>
      </dgm:t>
    </dgm:pt>
    <dgm:pt modelId="{C949135E-F681-4252-B8CC-1254B4D67E6B}" type="sibTrans" cxnId="{487C4096-C51F-4FC7-8B86-A469FB0BBE44}">
      <dgm:prSet/>
      <dgm:spPr/>
      <dgm:t>
        <a:bodyPr/>
        <a:lstStyle/>
        <a:p>
          <a:endParaRPr lang="en-US"/>
        </a:p>
      </dgm:t>
    </dgm:pt>
    <dgm:pt modelId="{955A8F5C-EEE2-4E8A-B0A8-AA634E8F0831}">
      <dgm:prSet phldrT="[Text]"/>
      <dgm:spPr/>
      <dgm:t>
        <a:bodyPr/>
        <a:lstStyle/>
        <a:p>
          <a:r>
            <a:rPr lang="en-US" dirty="0"/>
            <a:t>Network (Config)</a:t>
          </a:r>
        </a:p>
      </dgm:t>
    </dgm:pt>
    <dgm:pt modelId="{559C5BFA-5E9C-4C59-8B52-96ED870530DD}" type="parTrans" cxnId="{6CEE689A-94AB-45B0-9CE9-C45005EE750B}">
      <dgm:prSet/>
      <dgm:spPr/>
      <dgm:t>
        <a:bodyPr/>
        <a:lstStyle/>
        <a:p>
          <a:endParaRPr lang="en-US"/>
        </a:p>
      </dgm:t>
    </dgm:pt>
    <dgm:pt modelId="{53EB70E1-D287-4E21-BF75-2B700C2091DE}" type="sibTrans" cxnId="{6CEE689A-94AB-45B0-9CE9-C45005EE750B}">
      <dgm:prSet/>
      <dgm:spPr/>
      <dgm:t>
        <a:bodyPr/>
        <a:lstStyle/>
        <a:p>
          <a:endParaRPr lang="en-US"/>
        </a:p>
      </dgm:t>
    </dgm:pt>
    <dgm:pt modelId="{58D2AB74-0BF9-4861-8B60-0AF85C529D96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501CDF93-ABD2-48D5-8B8A-507CF13758AF}" type="parTrans" cxnId="{BD4CF6E8-3122-4BD4-90A3-0B25F9F00F6D}">
      <dgm:prSet/>
      <dgm:spPr/>
      <dgm:t>
        <a:bodyPr/>
        <a:lstStyle/>
        <a:p>
          <a:endParaRPr lang="en-US"/>
        </a:p>
      </dgm:t>
    </dgm:pt>
    <dgm:pt modelId="{59CBD334-8454-424F-BE17-144C87708A41}" type="sibTrans" cxnId="{BD4CF6E8-3122-4BD4-90A3-0B25F9F00F6D}">
      <dgm:prSet/>
      <dgm:spPr/>
      <dgm:t>
        <a:bodyPr/>
        <a:lstStyle/>
        <a:p>
          <a:endParaRPr lang="en-US"/>
        </a:p>
      </dgm:t>
    </dgm:pt>
    <dgm:pt modelId="{3F5CBCC3-2DA5-41E0-8220-D18BCB5B3333}" type="pres">
      <dgm:prSet presAssocID="{E07E4C69-96C1-40D8-AB5B-B7E8FFE6F228}" presName="linearFlow" presStyleCnt="0">
        <dgm:presLayoutVars>
          <dgm:dir/>
          <dgm:resizeHandles val="exact"/>
        </dgm:presLayoutVars>
      </dgm:prSet>
      <dgm:spPr/>
    </dgm:pt>
    <dgm:pt modelId="{71861447-190D-4C6D-97C3-F765B04E05A7}" type="pres">
      <dgm:prSet presAssocID="{13296DD3-3D51-4E8A-8068-B5A5F8BBB3FD}" presName="node" presStyleLbl="node1" presStyleIdx="0" presStyleCnt="4">
        <dgm:presLayoutVars>
          <dgm:bulletEnabled val="1"/>
        </dgm:presLayoutVars>
      </dgm:prSet>
      <dgm:spPr/>
    </dgm:pt>
    <dgm:pt modelId="{8D7C6A4A-33B3-4688-BD5F-F5E98168EEBA}" type="pres">
      <dgm:prSet presAssocID="{70079203-35D9-4575-9979-A045DBD35BFF}" presName="spacerL" presStyleCnt="0"/>
      <dgm:spPr/>
    </dgm:pt>
    <dgm:pt modelId="{BC264EA7-A3C5-4F84-8138-665CE06E5509}" type="pres">
      <dgm:prSet presAssocID="{70079203-35D9-4575-9979-A045DBD35BFF}" presName="sibTrans" presStyleLbl="sibTrans2D1" presStyleIdx="0" presStyleCnt="3"/>
      <dgm:spPr/>
    </dgm:pt>
    <dgm:pt modelId="{DC5D52DA-94C1-407B-80EE-1733C3CDC6E3}" type="pres">
      <dgm:prSet presAssocID="{70079203-35D9-4575-9979-A045DBD35BFF}" presName="spacerR" presStyleCnt="0"/>
      <dgm:spPr/>
    </dgm:pt>
    <dgm:pt modelId="{11DB31FB-7E4C-4C33-B9C4-7C4A3A6AC837}" type="pres">
      <dgm:prSet presAssocID="{9504C15E-4608-461B-925D-28CBB8F4E350}" presName="node" presStyleLbl="node1" presStyleIdx="1" presStyleCnt="4">
        <dgm:presLayoutVars>
          <dgm:bulletEnabled val="1"/>
        </dgm:presLayoutVars>
      </dgm:prSet>
      <dgm:spPr/>
    </dgm:pt>
    <dgm:pt modelId="{28E0BF0B-58F7-4CBA-AE28-3D73074B124B}" type="pres">
      <dgm:prSet presAssocID="{C949135E-F681-4252-B8CC-1254B4D67E6B}" presName="spacerL" presStyleCnt="0"/>
      <dgm:spPr/>
    </dgm:pt>
    <dgm:pt modelId="{CBF8CC2A-8B85-41D5-9F52-26B163B629A0}" type="pres">
      <dgm:prSet presAssocID="{C949135E-F681-4252-B8CC-1254B4D67E6B}" presName="sibTrans" presStyleLbl="sibTrans2D1" presStyleIdx="1" presStyleCnt="3"/>
      <dgm:spPr/>
    </dgm:pt>
    <dgm:pt modelId="{72A92C5E-707E-438C-B146-27A2FEEB2528}" type="pres">
      <dgm:prSet presAssocID="{C949135E-F681-4252-B8CC-1254B4D67E6B}" presName="spacerR" presStyleCnt="0"/>
      <dgm:spPr/>
    </dgm:pt>
    <dgm:pt modelId="{B80C7259-A2EE-4B44-BD67-991AB2805535}" type="pres">
      <dgm:prSet presAssocID="{955A8F5C-EEE2-4E8A-B0A8-AA634E8F0831}" presName="node" presStyleLbl="node1" presStyleIdx="2" presStyleCnt="4">
        <dgm:presLayoutVars>
          <dgm:bulletEnabled val="1"/>
        </dgm:presLayoutVars>
      </dgm:prSet>
      <dgm:spPr/>
    </dgm:pt>
    <dgm:pt modelId="{3AB127AE-2D4F-46A8-BC74-46D22B61A1F1}" type="pres">
      <dgm:prSet presAssocID="{53EB70E1-D287-4E21-BF75-2B700C2091DE}" presName="spacerL" presStyleCnt="0"/>
      <dgm:spPr/>
    </dgm:pt>
    <dgm:pt modelId="{0402460E-EFB8-4CA1-A242-CFBCB2AF01D6}" type="pres">
      <dgm:prSet presAssocID="{53EB70E1-D287-4E21-BF75-2B700C2091DE}" presName="sibTrans" presStyleLbl="sibTrans2D1" presStyleIdx="2" presStyleCnt="3"/>
      <dgm:spPr/>
    </dgm:pt>
    <dgm:pt modelId="{34E93B62-5B54-4A09-9F44-D3D2D09D997B}" type="pres">
      <dgm:prSet presAssocID="{53EB70E1-D287-4E21-BF75-2B700C2091DE}" presName="spacerR" presStyleCnt="0"/>
      <dgm:spPr/>
    </dgm:pt>
    <dgm:pt modelId="{5E8D3F0A-277F-4B54-AACE-B770EC4AE979}" type="pres">
      <dgm:prSet presAssocID="{58D2AB74-0BF9-4861-8B60-0AF85C529D96}" presName="node" presStyleLbl="node1" presStyleIdx="3" presStyleCnt="4">
        <dgm:presLayoutVars>
          <dgm:bulletEnabled val="1"/>
        </dgm:presLayoutVars>
      </dgm:prSet>
      <dgm:spPr/>
    </dgm:pt>
  </dgm:ptLst>
  <dgm:cxnLst>
    <dgm:cxn modelId="{941ACF01-CDED-4DCD-8CDB-2856BE20ED5A}" type="presOf" srcId="{9504C15E-4608-461B-925D-28CBB8F4E350}" destId="{11DB31FB-7E4C-4C33-B9C4-7C4A3A6AC837}" srcOrd="0" destOrd="0" presId="urn:microsoft.com/office/officeart/2005/8/layout/equation1"/>
    <dgm:cxn modelId="{79D4B610-5E91-443A-87EB-9DBCD2C37D69}" type="presOf" srcId="{70079203-35D9-4575-9979-A045DBD35BFF}" destId="{BC264EA7-A3C5-4F84-8138-665CE06E5509}" srcOrd="0" destOrd="0" presId="urn:microsoft.com/office/officeart/2005/8/layout/equation1"/>
    <dgm:cxn modelId="{6391F328-4A31-476D-BB08-4E85D68CE8FF}" type="presOf" srcId="{955A8F5C-EEE2-4E8A-B0A8-AA634E8F0831}" destId="{B80C7259-A2EE-4B44-BD67-991AB2805535}" srcOrd="0" destOrd="0" presId="urn:microsoft.com/office/officeart/2005/8/layout/equation1"/>
    <dgm:cxn modelId="{B91F0A5F-4DC0-49B6-9F73-111229751F90}" type="presOf" srcId="{58D2AB74-0BF9-4861-8B60-0AF85C529D96}" destId="{5E8D3F0A-277F-4B54-AACE-B770EC4AE979}" srcOrd="0" destOrd="0" presId="urn:microsoft.com/office/officeart/2005/8/layout/equation1"/>
    <dgm:cxn modelId="{94397C70-489B-43B4-9361-1517ACAAB4F9}" type="presOf" srcId="{E07E4C69-96C1-40D8-AB5B-B7E8FFE6F228}" destId="{3F5CBCC3-2DA5-41E0-8220-D18BCB5B3333}" srcOrd="0" destOrd="0" presId="urn:microsoft.com/office/officeart/2005/8/layout/equation1"/>
    <dgm:cxn modelId="{A576C873-F03B-40F8-B4D7-732958E5EB3F}" type="presOf" srcId="{13296DD3-3D51-4E8A-8068-B5A5F8BBB3FD}" destId="{71861447-190D-4C6D-97C3-F765B04E05A7}" srcOrd="0" destOrd="0" presId="urn:microsoft.com/office/officeart/2005/8/layout/equation1"/>
    <dgm:cxn modelId="{6803DB8D-06AD-430F-9C7C-ABCF1812D53C}" type="presOf" srcId="{53EB70E1-D287-4E21-BF75-2B700C2091DE}" destId="{0402460E-EFB8-4CA1-A242-CFBCB2AF01D6}" srcOrd="0" destOrd="0" presId="urn:microsoft.com/office/officeart/2005/8/layout/equation1"/>
    <dgm:cxn modelId="{487C4096-C51F-4FC7-8B86-A469FB0BBE44}" srcId="{E07E4C69-96C1-40D8-AB5B-B7E8FFE6F228}" destId="{9504C15E-4608-461B-925D-28CBB8F4E350}" srcOrd="1" destOrd="0" parTransId="{116C1FE5-A860-4CC7-8E33-C7186E1A6CA7}" sibTransId="{C949135E-F681-4252-B8CC-1254B4D67E6B}"/>
    <dgm:cxn modelId="{6CEE689A-94AB-45B0-9CE9-C45005EE750B}" srcId="{E07E4C69-96C1-40D8-AB5B-B7E8FFE6F228}" destId="{955A8F5C-EEE2-4E8A-B0A8-AA634E8F0831}" srcOrd="2" destOrd="0" parTransId="{559C5BFA-5E9C-4C59-8B52-96ED870530DD}" sibTransId="{53EB70E1-D287-4E21-BF75-2B700C2091DE}"/>
    <dgm:cxn modelId="{909053C8-F921-4EAF-A07E-689FBB02E141}" type="presOf" srcId="{C949135E-F681-4252-B8CC-1254B4D67E6B}" destId="{CBF8CC2A-8B85-41D5-9F52-26B163B629A0}" srcOrd="0" destOrd="0" presId="urn:microsoft.com/office/officeart/2005/8/layout/equation1"/>
    <dgm:cxn modelId="{BD4CF6E8-3122-4BD4-90A3-0B25F9F00F6D}" srcId="{E07E4C69-96C1-40D8-AB5B-B7E8FFE6F228}" destId="{58D2AB74-0BF9-4861-8B60-0AF85C529D96}" srcOrd="3" destOrd="0" parTransId="{501CDF93-ABD2-48D5-8B8A-507CF13758AF}" sibTransId="{59CBD334-8454-424F-BE17-144C87708A41}"/>
    <dgm:cxn modelId="{F2E1A8F1-750A-4C1A-9B34-84393FE3C073}" srcId="{E07E4C69-96C1-40D8-AB5B-B7E8FFE6F228}" destId="{13296DD3-3D51-4E8A-8068-B5A5F8BBB3FD}" srcOrd="0" destOrd="0" parTransId="{02EA7956-62D3-485E-9CD6-A38467F81C1B}" sibTransId="{70079203-35D9-4575-9979-A045DBD35BFF}"/>
    <dgm:cxn modelId="{A720F4F7-947B-42E5-9191-94FC2E1410CA}" type="presParOf" srcId="{3F5CBCC3-2DA5-41E0-8220-D18BCB5B3333}" destId="{71861447-190D-4C6D-97C3-F765B04E05A7}" srcOrd="0" destOrd="0" presId="urn:microsoft.com/office/officeart/2005/8/layout/equation1"/>
    <dgm:cxn modelId="{C54BA736-3AF7-4D67-A04A-E4DF99303DA1}" type="presParOf" srcId="{3F5CBCC3-2DA5-41E0-8220-D18BCB5B3333}" destId="{8D7C6A4A-33B3-4688-BD5F-F5E98168EEBA}" srcOrd="1" destOrd="0" presId="urn:microsoft.com/office/officeart/2005/8/layout/equation1"/>
    <dgm:cxn modelId="{3F75EAFA-EC87-4801-B57C-D94932415521}" type="presParOf" srcId="{3F5CBCC3-2DA5-41E0-8220-D18BCB5B3333}" destId="{BC264EA7-A3C5-4F84-8138-665CE06E5509}" srcOrd="2" destOrd="0" presId="urn:microsoft.com/office/officeart/2005/8/layout/equation1"/>
    <dgm:cxn modelId="{024F396A-99D8-465A-8A09-F9D8771E65F1}" type="presParOf" srcId="{3F5CBCC3-2DA5-41E0-8220-D18BCB5B3333}" destId="{DC5D52DA-94C1-407B-80EE-1733C3CDC6E3}" srcOrd="3" destOrd="0" presId="urn:microsoft.com/office/officeart/2005/8/layout/equation1"/>
    <dgm:cxn modelId="{AEBF1854-0692-489D-A5BC-3965399FD965}" type="presParOf" srcId="{3F5CBCC3-2DA5-41E0-8220-D18BCB5B3333}" destId="{11DB31FB-7E4C-4C33-B9C4-7C4A3A6AC837}" srcOrd="4" destOrd="0" presId="urn:microsoft.com/office/officeart/2005/8/layout/equation1"/>
    <dgm:cxn modelId="{F9CC545E-1B01-4127-B400-CF14BB836036}" type="presParOf" srcId="{3F5CBCC3-2DA5-41E0-8220-D18BCB5B3333}" destId="{28E0BF0B-58F7-4CBA-AE28-3D73074B124B}" srcOrd="5" destOrd="0" presId="urn:microsoft.com/office/officeart/2005/8/layout/equation1"/>
    <dgm:cxn modelId="{0CB1E947-32BD-4DA7-A9AC-D676347EA01B}" type="presParOf" srcId="{3F5CBCC3-2DA5-41E0-8220-D18BCB5B3333}" destId="{CBF8CC2A-8B85-41D5-9F52-26B163B629A0}" srcOrd="6" destOrd="0" presId="urn:microsoft.com/office/officeart/2005/8/layout/equation1"/>
    <dgm:cxn modelId="{3F5E0D94-469A-48C2-825F-548C392E4A96}" type="presParOf" srcId="{3F5CBCC3-2DA5-41E0-8220-D18BCB5B3333}" destId="{72A92C5E-707E-438C-B146-27A2FEEB2528}" srcOrd="7" destOrd="0" presId="urn:microsoft.com/office/officeart/2005/8/layout/equation1"/>
    <dgm:cxn modelId="{FEB7D26D-4DF0-47A2-A957-26250F207D9F}" type="presParOf" srcId="{3F5CBCC3-2DA5-41E0-8220-D18BCB5B3333}" destId="{B80C7259-A2EE-4B44-BD67-991AB2805535}" srcOrd="8" destOrd="0" presId="urn:microsoft.com/office/officeart/2005/8/layout/equation1"/>
    <dgm:cxn modelId="{66C6A4D1-3DB9-4B1A-A933-05793974FE4D}" type="presParOf" srcId="{3F5CBCC3-2DA5-41E0-8220-D18BCB5B3333}" destId="{3AB127AE-2D4F-46A8-BC74-46D22B61A1F1}" srcOrd="9" destOrd="0" presId="urn:microsoft.com/office/officeart/2005/8/layout/equation1"/>
    <dgm:cxn modelId="{99089482-608B-4438-BE68-877DFEFCB7DE}" type="presParOf" srcId="{3F5CBCC3-2DA5-41E0-8220-D18BCB5B3333}" destId="{0402460E-EFB8-4CA1-A242-CFBCB2AF01D6}" srcOrd="10" destOrd="0" presId="urn:microsoft.com/office/officeart/2005/8/layout/equation1"/>
    <dgm:cxn modelId="{31476514-FEEF-4FBE-A710-45591B398650}" type="presParOf" srcId="{3F5CBCC3-2DA5-41E0-8220-D18BCB5B3333}" destId="{34E93B62-5B54-4A09-9F44-D3D2D09D997B}" srcOrd="11" destOrd="0" presId="urn:microsoft.com/office/officeart/2005/8/layout/equation1"/>
    <dgm:cxn modelId="{1EE60FFA-C1B3-4AD8-A8F7-0156BB90C8FC}" type="presParOf" srcId="{3F5CBCC3-2DA5-41E0-8220-D18BCB5B3333}" destId="{5E8D3F0A-277F-4B54-AACE-B770EC4AE97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61447-190D-4C6D-97C3-F765B04E05A7}">
      <dsp:nvSpPr>
        <dsp:cNvPr id="0" name=""/>
        <dsp:cNvSpPr/>
      </dsp:nvSpPr>
      <dsp:spPr>
        <a:xfrm>
          <a:off x="3519" y="834830"/>
          <a:ext cx="977800" cy="97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Image</a:t>
          </a:r>
        </a:p>
      </dsp:txBody>
      <dsp:txXfrm>
        <a:off x="146714" y="978025"/>
        <a:ext cx="691410" cy="691410"/>
      </dsp:txXfrm>
    </dsp:sp>
    <dsp:sp modelId="{BC264EA7-A3C5-4F84-8138-665CE06E5509}">
      <dsp:nvSpPr>
        <dsp:cNvPr id="0" name=""/>
        <dsp:cNvSpPr/>
      </dsp:nvSpPr>
      <dsp:spPr>
        <a:xfrm>
          <a:off x="1060717" y="1040168"/>
          <a:ext cx="567124" cy="56712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35889" y="1257036"/>
        <a:ext cx="416780" cy="133388"/>
      </dsp:txXfrm>
    </dsp:sp>
    <dsp:sp modelId="{11DB31FB-7E4C-4C33-B9C4-7C4A3A6AC837}">
      <dsp:nvSpPr>
        <dsp:cNvPr id="0" name=""/>
        <dsp:cNvSpPr/>
      </dsp:nvSpPr>
      <dsp:spPr>
        <a:xfrm>
          <a:off x="1707239" y="834830"/>
          <a:ext cx="977800" cy="97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Volume (Config)</a:t>
          </a:r>
        </a:p>
      </dsp:txBody>
      <dsp:txXfrm>
        <a:off x="1850434" y="978025"/>
        <a:ext cx="691410" cy="691410"/>
      </dsp:txXfrm>
    </dsp:sp>
    <dsp:sp modelId="{CBF8CC2A-8B85-41D5-9F52-26B163B629A0}">
      <dsp:nvSpPr>
        <dsp:cNvPr id="0" name=""/>
        <dsp:cNvSpPr/>
      </dsp:nvSpPr>
      <dsp:spPr>
        <a:xfrm>
          <a:off x="2764437" y="1040168"/>
          <a:ext cx="567124" cy="56712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39609" y="1257036"/>
        <a:ext cx="416780" cy="133388"/>
      </dsp:txXfrm>
    </dsp:sp>
    <dsp:sp modelId="{B80C7259-A2EE-4B44-BD67-991AB2805535}">
      <dsp:nvSpPr>
        <dsp:cNvPr id="0" name=""/>
        <dsp:cNvSpPr/>
      </dsp:nvSpPr>
      <dsp:spPr>
        <a:xfrm>
          <a:off x="3410959" y="834830"/>
          <a:ext cx="977800" cy="97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Network (Config)</a:t>
          </a:r>
        </a:p>
      </dsp:txBody>
      <dsp:txXfrm>
        <a:off x="3554154" y="978025"/>
        <a:ext cx="691410" cy="691410"/>
      </dsp:txXfrm>
    </dsp:sp>
    <dsp:sp modelId="{0402460E-EFB8-4CA1-A242-CFBCB2AF01D6}">
      <dsp:nvSpPr>
        <dsp:cNvPr id="0" name=""/>
        <dsp:cNvSpPr/>
      </dsp:nvSpPr>
      <dsp:spPr>
        <a:xfrm>
          <a:off x="4468157" y="1040168"/>
          <a:ext cx="567124" cy="567124"/>
        </a:xfrm>
        <a:prstGeom prst="mathEqual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543329" y="1156996"/>
        <a:ext cx="416780" cy="333468"/>
      </dsp:txXfrm>
    </dsp:sp>
    <dsp:sp modelId="{5E8D3F0A-277F-4B54-AACE-B770EC4AE979}">
      <dsp:nvSpPr>
        <dsp:cNvPr id="0" name=""/>
        <dsp:cNvSpPr/>
      </dsp:nvSpPr>
      <dsp:spPr>
        <a:xfrm>
          <a:off x="5114679" y="834830"/>
          <a:ext cx="977800" cy="97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Container</a:t>
          </a:r>
        </a:p>
      </dsp:txBody>
      <dsp:txXfrm>
        <a:off x="5257874" y="978025"/>
        <a:ext cx="691410" cy="69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848FA-2250-4AEB-9965-BB72865D621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A2FC6-5F53-45E1-BCA2-C6D2676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6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548E-2BE4-4931-9ACF-8A206FDEDD3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2B7B-435D-4F6E-A4E8-1D3A5312E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Virtualization and Containerization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6851F-DF59-4FEC-97E9-B91B3D827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4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Capabilities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3D3D-1FA7-4063-8A74-CF4F331F85D5}" type="datetime1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That Virtualization Offers Over Physical Hardware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Live Migration</a:t>
            </a:r>
          </a:p>
          <a:p>
            <a:r>
              <a:rPr lang="en-US" dirty="0"/>
              <a:t>High availability (failover)</a:t>
            </a:r>
          </a:p>
          <a:p>
            <a:r>
              <a:rPr lang="en-US" dirty="0"/>
              <a:t>Network isolation without network hardware</a:t>
            </a:r>
          </a:p>
          <a:p>
            <a:r>
              <a:rPr lang="en-US" dirty="0"/>
              <a:t>Snapshotting</a:t>
            </a:r>
          </a:p>
          <a:p>
            <a:r>
              <a:rPr lang="en-US" dirty="0"/>
              <a:t>Cloning</a:t>
            </a:r>
          </a:p>
          <a:p>
            <a:r>
              <a:rPr lang="en-US" dirty="0"/>
              <a:t>Teleportation</a:t>
            </a:r>
          </a:p>
          <a:p>
            <a:r>
              <a:rPr lang="en-US" dirty="0"/>
              <a:t>Consolidated backup</a:t>
            </a:r>
          </a:p>
          <a:p>
            <a:r>
              <a:rPr lang="en-US" dirty="0"/>
              <a:t>Resource pooling</a:t>
            </a:r>
          </a:p>
          <a:p>
            <a:r>
              <a:rPr lang="en-US" dirty="0"/>
              <a:t>P2V conversion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851C-5382-4D15-B87D-BDFCA2A991DD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6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the moving of virtual workloads from one physical host to another with no downtime.</a:t>
            </a:r>
          </a:p>
          <a:p>
            <a:r>
              <a:rPr lang="en-US" dirty="0"/>
              <a:t>Moving of a running VM to a different physical machine without disconnecting the guest or applications running on it.</a:t>
            </a:r>
          </a:p>
          <a:p>
            <a:r>
              <a:rPr lang="en-US" dirty="0"/>
              <a:t>Memory, storage, and network connectivity are transferred from original host to the destination.</a:t>
            </a:r>
          </a:p>
          <a:p>
            <a:r>
              <a:rPr lang="en-US" dirty="0"/>
              <a:t>Typically down-time of a VM during a live migration is not noticeable by end-users.  This is referred to as a </a:t>
            </a:r>
            <a:r>
              <a:rPr lang="en-US" b="1" dirty="0"/>
              <a:t>seamless</a:t>
            </a:r>
            <a:r>
              <a:rPr lang="en-US" dirty="0"/>
              <a:t> live migration.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</a:t>
            </a:r>
          </a:p>
        </p:txBody>
      </p:sp>
    </p:spTree>
    <p:extLst>
      <p:ext uri="{BB962C8B-B14F-4D97-AF65-F5344CB8AC3E}">
        <p14:creationId xmlns:p14="http://schemas.microsoft.com/office/powerpoint/2010/main" val="287678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Utilizing “Clustering” concepts to use more than one physical host configured and managed as a single resource.</a:t>
            </a:r>
          </a:p>
          <a:p>
            <a:r>
              <a:rPr lang="en-US" dirty="0"/>
              <a:t>Allows VMs to be run from multiple physical hosts.</a:t>
            </a:r>
          </a:p>
          <a:p>
            <a:r>
              <a:rPr lang="en-US" dirty="0"/>
              <a:t>In HA configurations, if the physical host becomes unavailable, a VM can be serviced by another host in the cluster.</a:t>
            </a:r>
          </a:p>
          <a:p>
            <a:r>
              <a:rPr lang="en-US" dirty="0"/>
              <a:t>This is typically configured for Real Time failovers (no loss of a VM’s operation), but there are situations where their will be delays (disaster recovery in hot/cold sites).</a:t>
            </a:r>
          </a:p>
          <a:p>
            <a:r>
              <a:rPr lang="en-US" dirty="0"/>
              <a:t>Utilizes Live Migration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availability (failover)</a:t>
            </a:r>
          </a:p>
        </p:txBody>
      </p:sp>
    </p:spTree>
    <p:extLst>
      <p:ext uri="{BB962C8B-B14F-4D97-AF65-F5344CB8AC3E}">
        <p14:creationId xmlns:p14="http://schemas.microsoft.com/office/powerpoint/2010/main" val="89615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software to create “virtual networks” without additional network hardware.</a:t>
            </a:r>
          </a:p>
          <a:p>
            <a:r>
              <a:rPr lang="en-US" dirty="0"/>
              <a:t>Allows you to run multiple identical copies of an environment.</a:t>
            </a:r>
          </a:p>
          <a:p>
            <a:r>
              <a:rPr lang="en-US" dirty="0"/>
              <a:t>Uses the creation of “virtual networks” to keep computers within from either contacting external networks, or from external devices communicating in.</a:t>
            </a:r>
          </a:p>
          <a:p>
            <a:r>
              <a:rPr lang="en-US" dirty="0"/>
              <a:t>Some reasons why we would want to do this:</a:t>
            </a:r>
          </a:p>
          <a:p>
            <a:pPr lvl="1"/>
            <a:r>
              <a:rPr lang="en-US" dirty="0"/>
              <a:t>Labs</a:t>
            </a:r>
          </a:p>
          <a:p>
            <a:pPr lvl="1"/>
            <a:r>
              <a:rPr lang="en-US" dirty="0"/>
              <a:t>Test environments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isolation (virtual networking)</a:t>
            </a:r>
          </a:p>
        </p:txBody>
      </p:sp>
    </p:spTree>
    <p:extLst>
      <p:ext uri="{BB962C8B-B14F-4D97-AF65-F5344CB8AC3E}">
        <p14:creationId xmlns:p14="http://schemas.microsoft.com/office/powerpoint/2010/main" val="239370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Dumping the entire machine state to a backup file</a:t>
            </a:r>
          </a:p>
          <a:p>
            <a:r>
              <a:rPr lang="en-US" dirty="0"/>
              <a:t>Can include contents of memory (live snapshots)</a:t>
            </a:r>
          </a:p>
          <a:p>
            <a:r>
              <a:rPr lang="en-US" dirty="0"/>
              <a:t>Allows for full system state restore in case of failure or changes made</a:t>
            </a:r>
          </a:p>
          <a:p>
            <a:r>
              <a:rPr lang="en-US" dirty="0"/>
              <a:t>Can merge the changes from snapshots into the master if needed</a:t>
            </a:r>
          </a:p>
          <a:p>
            <a:r>
              <a:rPr lang="en-US" dirty="0"/>
              <a:t>Warning: snapshots increase complexity and disk space, so they need to be monitored and removed when no longer needed.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Snapshotting</a:t>
            </a:r>
          </a:p>
        </p:txBody>
      </p:sp>
    </p:spTree>
    <p:extLst>
      <p:ext uri="{BB962C8B-B14F-4D97-AF65-F5344CB8AC3E}">
        <p14:creationId xmlns:p14="http://schemas.microsoft.com/office/powerpoint/2010/main" val="37591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clone is a copy of an existing virtual machine</a:t>
            </a:r>
          </a:p>
          <a:p>
            <a:r>
              <a:rPr lang="en-US" dirty="0"/>
              <a:t>Changes made to the clone do not affect the parent machine</a:t>
            </a:r>
          </a:p>
          <a:p>
            <a:r>
              <a:rPr lang="en-US" dirty="0"/>
              <a:t>Two types of clones, Full (independent) and Linked.</a:t>
            </a:r>
          </a:p>
          <a:p>
            <a:pPr lvl="1"/>
            <a:r>
              <a:rPr lang="en-US" b="1" dirty="0"/>
              <a:t>Full</a:t>
            </a:r>
            <a:r>
              <a:rPr lang="en-US" dirty="0"/>
              <a:t> clone is just that, a full and independent copy that shares nothing with the parent VM.  This requires more disk space but keeps the VMs completely independent of one another.</a:t>
            </a:r>
          </a:p>
          <a:p>
            <a:pPr lvl="1"/>
            <a:r>
              <a:rPr lang="en-US" b="1" dirty="0"/>
              <a:t>Linked</a:t>
            </a:r>
            <a:r>
              <a:rPr lang="en-US" dirty="0"/>
              <a:t> clone is a copy that shares virtual disks with the parent VM in an ongoing manner.  This conserves disk space and allows multiple VMs to use the same software configuration.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19056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single location to backup from, simplifying backup strategies.</a:t>
            </a:r>
          </a:p>
          <a:p>
            <a:r>
              <a:rPr lang="en-US" dirty="0"/>
              <a:t>Can reduce or eliminate network traffic by keeping backups local to the Hosts.</a:t>
            </a:r>
          </a:p>
          <a:p>
            <a:r>
              <a:rPr lang="en-US" dirty="0"/>
              <a:t>Allows for backup management from a single point.</a:t>
            </a:r>
          </a:p>
          <a:p>
            <a:r>
              <a:rPr lang="en-US" dirty="0"/>
              <a:t>Can perform file level or complete VM backups.</a:t>
            </a:r>
          </a:p>
          <a:p>
            <a:r>
              <a:rPr lang="en-US" dirty="0"/>
              <a:t>Restores can be of individual files or bare-metal (whole VM)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Consolidated backup</a:t>
            </a:r>
          </a:p>
        </p:txBody>
      </p:sp>
    </p:spTree>
    <p:extLst>
      <p:ext uri="{BB962C8B-B14F-4D97-AF65-F5344CB8AC3E}">
        <p14:creationId xmlns:p14="http://schemas.microsoft.com/office/powerpoint/2010/main" val="199530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“Pool” physical resources together to get more “bang for your buck”</a:t>
            </a:r>
          </a:p>
          <a:p>
            <a:r>
              <a:rPr lang="en-US" dirty="0"/>
              <a:t>Manually or Dynamically allocate resources to highest priority servers as needed.</a:t>
            </a:r>
          </a:p>
          <a:p>
            <a:r>
              <a:rPr lang="en-US" dirty="0"/>
              <a:t>Pools are typically defined by CPU and memory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Pooling</a:t>
            </a:r>
          </a:p>
        </p:txBody>
      </p:sp>
    </p:spTree>
    <p:extLst>
      <p:ext uri="{BB962C8B-B14F-4D97-AF65-F5344CB8AC3E}">
        <p14:creationId xmlns:p14="http://schemas.microsoft.com/office/powerpoint/2010/main" val="37691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Physical to Virtual conversion</a:t>
            </a:r>
          </a:p>
          <a:p>
            <a:r>
              <a:rPr lang="en-US" dirty="0"/>
              <a:t>Refers to the migration of an Operating System (along with its applications and data) from a physical computer’s hard disk to a virtual machine.</a:t>
            </a:r>
          </a:p>
          <a:p>
            <a:r>
              <a:rPr lang="en-US" dirty="0"/>
              <a:t>Allows the conversion to virtualized machines without having to rebuild computers.</a:t>
            </a:r>
          </a:p>
          <a:p>
            <a:r>
              <a:rPr lang="en-US" dirty="0"/>
              <a:t>Without this you had to reinstall the OS, reinstall all applications, copy all data, and reconfigure the applications and services running (tedious process).</a:t>
            </a:r>
          </a:p>
          <a:p>
            <a:r>
              <a:rPr lang="en-US" dirty="0"/>
              <a:t>Typically used to accomplish server virtualization.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P2V conversion</a:t>
            </a:r>
          </a:p>
        </p:txBody>
      </p:sp>
    </p:spTree>
    <p:extLst>
      <p:ext uri="{BB962C8B-B14F-4D97-AF65-F5344CB8AC3E}">
        <p14:creationId xmlns:p14="http://schemas.microsoft.com/office/powerpoint/2010/main" val="309846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just what is “Virtualization”?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448F-963A-4136-8C26-B5DE213BC269}" type="datetime1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Reduces hardware footprint (physical servers)</a:t>
            </a:r>
          </a:p>
          <a:p>
            <a:r>
              <a:rPr lang="en-US" dirty="0"/>
              <a:t>Reduces operating costs (long term)</a:t>
            </a:r>
          </a:p>
          <a:p>
            <a:pPr lvl="1"/>
            <a:r>
              <a:rPr lang="en-US" dirty="0"/>
              <a:t>Server hardware</a:t>
            </a:r>
          </a:p>
          <a:p>
            <a:pPr lvl="1"/>
            <a:r>
              <a:rPr lang="en-US" dirty="0"/>
              <a:t>Infrastructure costs</a:t>
            </a:r>
          </a:p>
          <a:p>
            <a:r>
              <a:rPr lang="en-US" dirty="0"/>
              <a:t>Servers can be created quickly (and removed)</a:t>
            </a:r>
          </a:p>
          <a:p>
            <a:r>
              <a:rPr lang="en-US" dirty="0"/>
              <a:t>Reduce admin overhead (single console)</a:t>
            </a:r>
          </a:p>
          <a:p>
            <a:r>
              <a:rPr lang="en-US" dirty="0"/>
              <a:t>Maximizes investment in hardware</a:t>
            </a:r>
          </a:p>
          <a:p>
            <a:r>
              <a:rPr lang="en-US" dirty="0"/>
              <a:t>Virtualized servers have the same hardware configuration</a:t>
            </a:r>
          </a:p>
          <a:p>
            <a:r>
              <a:rPr lang="en-US" dirty="0"/>
              <a:t>Easier to power virtual machines on and 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880-0C50-44AD-B0DB-49354DCDE621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6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Containerization?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788D-6A28-430B-A76E-3015801EEBF5}" type="datetime1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1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 is a form of virtualization at the application level</a:t>
            </a:r>
          </a:p>
          <a:p>
            <a:r>
              <a:rPr lang="en-US" dirty="0"/>
              <a:t>Containers run on the host operating system or in a host-based virtual machine</a:t>
            </a:r>
          </a:p>
          <a:p>
            <a:r>
              <a:rPr lang="en-US" dirty="0"/>
              <a:t>It was designed to overcome a key limitation of host virtualization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0D0A-D8E8-49BD-8842-56A2441833BC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3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11F6-521C-4D2D-A5F7-AEEE33BF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Host Virtualization Is Heavy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1F1C-092D-433A-AFDD-AA5CF6CDB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389897" cy="45400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With host virtualization the services share hardware resources only</a:t>
            </a:r>
          </a:p>
          <a:p>
            <a:r>
              <a:rPr lang="en-US" dirty="0"/>
              <a:t>The operating system and configuration settings must be maintained on each virtual host</a:t>
            </a:r>
          </a:p>
          <a:p>
            <a:r>
              <a:rPr lang="en-US" dirty="0"/>
              <a:t>This creates a maintenance nightmare as it is easy to setup virtualized hosts but difficult and time consuming to maintain them.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81908B-77F0-4DA8-9485-F1DE6AB15603}"/>
              </a:ext>
            </a:extLst>
          </p:cNvPr>
          <p:cNvSpPr/>
          <p:nvPr/>
        </p:nvSpPr>
        <p:spPr>
          <a:xfrm>
            <a:off x="4607213" y="1782619"/>
            <a:ext cx="1468231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FD5206-6147-41CD-85CC-310DE9955B54}"/>
              </a:ext>
            </a:extLst>
          </p:cNvPr>
          <p:cNvSpPr/>
          <p:nvPr/>
        </p:nvSpPr>
        <p:spPr>
          <a:xfrm>
            <a:off x="4596063" y="2373013"/>
            <a:ext cx="1468232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 App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925848-910F-4CFD-AC4D-706ABAA1600A}"/>
              </a:ext>
            </a:extLst>
          </p:cNvPr>
          <p:cNvSpPr/>
          <p:nvPr/>
        </p:nvSpPr>
        <p:spPr>
          <a:xfrm>
            <a:off x="4607214" y="3031498"/>
            <a:ext cx="1457081" cy="51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Linux (OS)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42AA28-D65D-4C8F-9285-8604107FAB7D}"/>
              </a:ext>
            </a:extLst>
          </p:cNvPr>
          <p:cNvSpPr/>
          <p:nvPr/>
        </p:nvSpPr>
        <p:spPr>
          <a:xfrm>
            <a:off x="4614382" y="3642353"/>
            <a:ext cx="4379913" cy="4367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VMWare ESX (Hypervisor)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CD7387-B862-4E0E-93C4-40C324807ACF}"/>
              </a:ext>
            </a:extLst>
          </p:cNvPr>
          <p:cNvSpPr/>
          <p:nvPr/>
        </p:nvSpPr>
        <p:spPr>
          <a:xfrm>
            <a:off x="4614381" y="4151647"/>
            <a:ext cx="4379914" cy="436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Dell PowerEdge (Hardware)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82C590-DDFF-4C54-B7BF-398623D07DD6}"/>
              </a:ext>
            </a:extLst>
          </p:cNvPr>
          <p:cNvSpPr/>
          <p:nvPr/>
        </p:nvSpPr>
        <p:spPr>
          <a:xfrm>
            <a:off x="7597453" y="3053065"/>
            <a:ext cx="1396842" cy="51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Linux (OS)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FDF07D-9327-4DEF-AE3D-76770503D361}"/>
              </a:ext>
            </a:extLst>
          </p:cNvPr>
          <p:cNvSpPr/>
          <p:nvPr/>
        </p:nvSpPr>
        <p:spPr>
          <a:xfrm>
            <a:off x="6132453" y="3045427"/>
            <a:ext cx="1396842" cy="51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Linux (OS)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E72299-02DD-440A-BA28-9D05BE9C1035}"/>
              </a:ext>
            </a:extLst>
          </p:cNvPr>
          <p:cNvSpPr/>
          <p:nvPr/>
        </p:nvSpPr>
        <p:spPr>
          <a:xfrm>
            <a:off x="6132453" y="2373013"/>
            <a:ext cx="1393608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DNS</a:t>
            </a:r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E62E0-5F9C-400C-AF8B-E20F405D6E18}"/>
              </a:ext>
            </a:extLst>
          </p:cNvPr>
          <p:cNvSpPr/>
          <p:nvPr/>
        </p:nvSpPr>
        <p:spPr>
          <a:xfrm>
            <a:off x="7594219" y="2373013"/>
            <a:ext cx="1400075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72CDA3-7F22-401E-A361-6216285B1B5B}"/>
              </a:ext>
            </a:extLst>
          </p:cNvPr>
          <p:cNvSpPr/>
          <p:nvPr/>
        </p:nvSpPr>
        <p:spPr>
          <a:xfrm>
            <a:off x="7600686" y="1775232"/>
            <a:ext cx="1393608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67037C-0EE6-416E-8DD4-E468E6862D4C}"/>
              </a:ext>
            </a:extLst>
          </p:cNvPr>
          <p:cNvSpPr/>
          <p:nvPr/>
        </p:nvSpPr>
        <p:spPr>
          <a:xfrm>
            <a:off x="6132453" y="1778511"/>
            <a:ext cx="1393608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DNS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6679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59AA-FB0B-4932-9F95-AA29D75B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4C2F-BF63-4320-8E48-AC9082C1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Application components run in a container on the  operating system</a:t>
            </a:r>
          </a:p>
          <a:p>
            <a:r>
              <a:rPr lang="en-US" dirty="0"/>
              <a:t>Operating system and dependencies and configuration of each service are no longer an issue.</a:t>
            </a:r>
          </a:p>
          <a:p>
            <a:r>
              <a:rPr lang="en-US" dirty="0"/>
              <a:t>Can easily re-create the environment multiple times for development and testing</a:t>
            </a:r>
          </a:p>
          <a:p>
            <a:r>
              <a:rPr lang="en-US" dirty="0"/>
              <a:t>Take up less disk space when compared to host virtualization, since one operating system is used.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A70A5-A341-45BE-B636-904765790361}"/>
              </a:ext>
            </a:extLst>
          </p:cNvPr>
          <p:cNvSpPr/>
          <p:nvPr/>
        </p:nvSpPr>
        <p:spPr>
          <a:xfrm>
            <a:off x="4607213" y="1782619"/>
            <a:ext cx="1468231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25AFC-9984-46E3-A8B4-004505E3DB94}"/>
              </a:ext>
            </a:extLst>
          </p:cNvPr>
          <p:cNvSpPr/>
          <p:nvPr/>
        </p:nvSpPr>
        <p:spPr>
          <a:xfrm>
            <a:off x="4596063" y="2373013"/>
            <a:ext cx="1468232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 App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D0D41-F166-4AE4-9651-C0D3BD5C8551}"/>
              </a:ext>
            </a:extLst>
          </p:cNvPr>
          <p:cNvSpPr/>
          <p:nvPr/>
        </p:nvSpPr>
        <p:spPr>
          <a:xfrm>
            <a:off x="4614382" y="3967678"/>
            <a:ext cx="4379913" cy="4367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VMWare ESX (Hypervisor)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6FEF3-92EF-4CE8-BA1A-BE805FC5EC0C}"/>
              </a:ext>
            </a:extLst>
          </p:cNvPr>
          <p:cNvSpPr/>
          <p:nvPr/>
        </p:nvSpPr>
        <p:spPr>
          <a:xfrm>
            <a:off x="4614381" y="4476972"/>
            <a:ext cx="4379914" cy="436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Dell PowerEdge (Hardware)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C3B55-E92E-48B8-881C-D2926C6C14C8}"/>
              </a:ext>
            </a:extLst>
          </p:cNvPr>
          <p:cNvSpPr/>
          <p:nvPr/>
        </p:nvSpPr>
        <p:spPr>
          <a:xfrm>
            <a:off x="6132453" y="2373013"/>
            <a:ext cx="1393608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DNS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C2104-690F-43D8-B4C3-6EA3DECB6E3A}"/>
              </a:ext>
            </a:extLst>
          </p:cNvPr>
          <p:cNvSpPr/>
          <p:nvPr/>
        </p:nvSpPr>
        <p:spPr>
          <a:xfrm>
            <a:off x="7594219" y="2373013"/>
            <a:ext cx="1400075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CADCC9-D6A7-408D-B91F-92CDB8AF70B8}"/>
              </a:ext>
            </a:extLst>
          </p:cNvPr>
          <p:cNvSpPr/>
          <p:nvPr/>
        </p:nvSpPr>
        <p:spPr>
          <a:xfrm>
            <a:off x="7600686" y="1775232"/>
            <a:ext cx="1393608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5F440E-91AD-478D-B086-CD8E3E95B543}"/>
              </a:ext>
            </a:extLst>
          </p:cNvPr>
          <p:cNvSpPr/>
          <p:nvPr/>
        </p:nvSpPr>
        <p:spPr>
          <a:xfrm>
            <a:off x="6132453" y="1778511"/>
            <a:ext cx="1393608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DNS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B30C76-F825-4CF8-AB94-955801AB6C53}"/>
              </a:ext>
            </a:extLst>
          </p:cNvPr>
          <p:cNvSpPr/>
          <p:nvPr/>
        </p:nvSpPr>
        <p:spPr>
          <a:xfrm>
            <a:off x="4608521" y="3469447"/>
            <a:ext cx="4379913" cy="4367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Linux (Operating System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9E6621-682B-4DD5-BE3F-B53BAA6BDE5A}"/>
              </a:ext>
            </a:extLst>
          </p:cNvPr>
          <p:cNvSpPr/>
          <p:nvPr/>
        </p:nvSpPr>
        <p:spPr>
          <a:xfrm>
            <a:off x="4599734" y="2985871"/>
            <a:ext cx="4379913" cy="4367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(Container Runtime)</a:t>
            </a:r>
          </a:p>
        </p:txBody>
      </p:sp>
    </p:spTree>
    <p:extLst>
      <p:ext uri="{BB962C8B-B14F-4D97-AF65-F5344CB8AC3E}">
        <p14:creationId xmlns:p14="http://schemas.microsoft.com/office/powerpoint/2010/main" val="310875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2429-46D7-40C2-A6FE-F1E98FAB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AE6D-D20D-44AD-AED5-E1CD9240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07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Image – holds the software, it dependencies and information necessary to run the application</a:t>
            </a:r>
          </a:p>
          <a:p>
            <a:r>
              <a:rPr lang="en-US" dirty="0"/>
              <a:t>Container – a running image plus the configuration and state. At the time the container runs network and storage information is provided.</a:t>
            </a:r>
          </a:p>
          <a:p>
            <a:r>
              <a:rPr lang="en-US" dirty="0"/>
              <a:t>Volume – persistent storage mechanism for the container.</a:t>
            </a:r>
          </a:p>
          <a:p>
            <a:r>
              <a:rPr lang="en-US" dirty="0"/>
              <a:t>Network – containers have virtual network similar to host-based virtualization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2089BC-055E-4793-8A7B-7F0A1CC99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696517"/>
              </p:ext>
            </p:extLst>
          </p:nvPr>
        </p:nvGraphicFramePr>
        <p:xfrm>
          <a:off x="1524000" y="4035669"/>
          <a:ext cx="6096000" cy="264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25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– 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computing, this is the creation of a virtual (rather than actual) version of something, such as a hardware platform, operating system (OS), storage device, or network resources.</a:t>
            </a:r>
          </a:p>
          <a:p>
            <a:r>
              <a:rPr lang="en-US" dirty="0"/>
              <a:t>Generally referred to as “server virtualization”, </a:t>
            </a:r>
            <a:br>
              <a:rPr lang="en-US" dirty="0"/>
            </a:br>
            <a:r>
              <a:rPr lang="en-US" dirty="0"/>
              <a:t>but can mean a </a:t>
            </a:r>
            <a:br>
              <a:rPr lang="en-US" dirty="0"/>
            </a:br>
            <a:r>
              <a:rPr lang="en-US" dirty="0"/>
              <a:t>few things.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5283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D2AA-C82A-4430-8ECB-7581C04FC298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3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virtualize?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Hardware (server)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Desktop (VDI)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Software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Storage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Network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pic>
        <p:nvPicPr>
          <p:cNvPr id="3075" name="Picture 3" descr="C:\Users\Tim\Downloads\virtualiz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1504"/>
            <a:ext cx="3009900" cy="30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C5E9-1AA3-49EB-881A-AE82365D77C4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7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Hypervisor is the kernel or the core of a virtualization platform. The Hypervisor is also referred to as the Virtual Machine Monitor.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Hypervisor has access to the physical host hardware.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 the total amount of disk space taken for a </a:t>
            </a:r>
            <a:r>
              <a:rPr lang="en-US"/>
              <a:t>virtualization platform, </a:t>
            </a:r>
            <a:r>
              <a:rPr lang="en-US" dirty="0"/>
              <a:t>the </a:t>
            </a:r>
            <a:r>
              <a:rPr lang="en-US"/>
              <a:t>Hypervisor is </a:t>
            </a:r>
            <a:r>
              <a:rPr lang="en-US" dirty="0"/>
              <a:t>by far, the smallest part.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DC41-6647-4ADB-AF3F-A49395D12A4E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1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Hypervisors – two basic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Type-1 Hypervisor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Type-2 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Type-1, or Bare Metal Virtualization platform there really isn’t a host operating system besides the Hypervisor.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VMWare ESX</a:t>
            </a:r>
          </a:p>
          <a:p>
            <a:pPr lvl="1"/>
            <a:r>
              <a:rPr lang="en-US" dirty="0"/>
              <a:t>Hyper-V Windows Core</a:t>
            </a:r>
          </a:p>
          <a:p>
            <a:pPr lvl="1"/>
            <a:r>
              <a:rPr lang="en-US" dirty="0"/>
              <a:t>XEN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a Type-2 Hypervisor, the host operating system is whatever operating system those applications are installed into.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VMWare</a:t>
            </a:r>
            <a:r>
              <a:rPr lang="en-US" dirty="0"/>
              <a:t> Workstation</a:t>
            </a:r>
          </a:p>
          <a:p>
            <a:pPr lvl="1"/>
            <a:r>
              <a:rPr lang="en-US" dirty="0" err="1"/>
              <a:t>VMWare</a:t>
            </a:r>
            <a:r>
              <a:rPr lang="en-US" dirty="0"/>
              <a:t> Fusion</a:t>
            </a:r>
          </a:p>
          <a:p>
            <a:pPr lvl="1"/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/>
              <a:t>Hyper-V on Windows 10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531B-0F92-4F8F-BD3B-629012D38D79}" type="datetime1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vs. Guest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host</a:t>
            </a:r>
            <a:r>
              <a:rPr lang="en-US" dirty="0"/>
              <a:t> system would be the primary &amp; first installed operating system. </a:t>
            </a:r>
          </a:p>
          <a:p>
            <a:r>
              <a:rPr lang="en-US" dirty="0"/>
              <a:t>Your host is what your VMs will run on and will manage them.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guest</a:t>
            </a:r>
            <a:r>
              <a:rPr lang="en-US" dirty="0"/>
              <a:t> system (guest operating system) is a virtual guest or virtual machine (VM) that is installed under the host operating system. </a:t>
            </a:r>
          </a:p>
          <a:p>
            <a:r>
              <a:rPr lang="en-US" dirty="0"/>
              <a:t>Guests are the VMs that you run within your virtualization platform.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70A3-3726-4AF2-9CE9-6BAF727FBB24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5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Before Server Virtualization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629841" y="2057400"/>
            <a:ext cx="3676688" cy="3811588"/>
          </a:xfrm>
        </p:spPr>
        <p:txBody>
          <a:bodyPr>
            <a:normAutofit/>
          </a:bodyPr>
          <a:lstStyle/>
          <a:p>
            <a:r>
              <a:rPr lang="en-US" sz="2000" dirty="0"/>
              <a:t>Multiple servers each on its own hardware</a:t>
            </a:r>
          </a:p>
          <a:p>
            <a:r>
              <a:rPr lang="en-US" sz="2000" dirty="0"/>
              <a:t>Separate physical servers for each OS/Application</a:t>
            </a:r>
          </a:p>
          <a:p>
            <a:r>
              <a:rPr lang="en-US" sz="2000" dirty="0"/>
              <a:t>Server sprawl</a:t>
            </a:r>
          </a:p>
          <a:p>
            <a:r>
              <a:rPr lang="en-US" sz="2000" dirty="0"/>
              <a:t>Inefficient use of resources – most servers sit idle doing their “one job”</a:t>
            </a:r>
          </a:p>
          <a:p>
            <a:endParaRPr lang="en-US" sz="2000" dirty="0"/>
          </a:p>
        </p:txBody>
      </p:sp>
      <p:pic>
        <p:nvPicPr>
          <p:cNvPr id="1027" name="Picture 3" descr="C:\Users\Tim\Downloads\virtualization-bef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16" y="595313"/>
            <a:ext cx="461069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DB-6403-4B1D-86D8-3D4EB05E8327}" type="datetime1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Server Virtualization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629841" y="2057400"/>
            <a:ext cx="2755198" cy="3811588"/>
          </a:xfrm>
        </p:spPr>
        <p:txBody>
          <a:bodyPr>
            <a:normAutofit/>
          </a:bodyPr>
          <a:lstStyle/>
          <a:p>
            <a:r>
              <a:rPr lang="en-US" sz="1800" dirty="0"/>
              <a:t>Still have multiple servers but, fewer physical hosts</a:t>
            </a:r>
          </a:p>
          <a:p>
            <a:r>
              <a:rPr lang="en-US" sz="1800" dirty="0"/>
              <a:t>Smaller hardware footprint, uses less energy and data center space.</a:t>
            </a:r>
          </a:p>
          <a:p>
            <a:r>
              <a:rPr lang="en-US" sz="1800" dirty="0"/>
              <a:t>Maximizes use of hardware /compute resources, Enables IT departments to run more with less.</a:t>
            </a:r>
          </a:p>
          <a:p>
            <a:endParaRPr lang="en-US" sz="1800" dirty="0"/>
          </a:p>
        </p:txBody>
      </p:sp>
      <p:pic>
        <p:nvPicPr>
          <p:cNvPr id="2050" name="Picture 2" descr="C:\Users\Tim\Downloads\virtualization-af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075459"/>
            <a:ext cx="5029200" cy="577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81E5-4738-4898-97AA-4D754D675984}" type="datetime1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C066FA-FE6D-452A-8A9C-E55589068B9F}"/>
              </a:ext>
            </a:extLst>
          </p:cNvPr>
          <p:cNvSpPr/>
          <p:nvPr/>
        </p:nvSpPr>
        <p:spPr>
          <a:xfrm>
            <a:off x="3385039" y="5029201"/>
            <a:ext cx="2303584" cy="83978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Actual Hardware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C5853-DB1B-473B-8BEA-031CC9AA8B0B}"/>
              </a:ext>
            </a:extLst>
          </p:cNvPr>
          <p:cNvSpPr/>
          <p:nvPr/>
        </p:nvSpPr>
        <p:spPr>
          <a:xfrm>
            <a:off x="3579020" y="580292"/>
            <a:ext cx="5414962" cy="396154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388662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1364</Words>
  <Application>Microsoft Office PowerPoint</Application>
  <PresentationFormat>On-screen Show (4:3)</PresentationFormat>
  <Paragraphs>226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Virtualization and Containerization</vt:lpstr>
      <vt:lpstr>So just what is “Virtualization”?</vt:lpstr>
      <vt:lpstr>Virtualization – a definition</vt:lpstr>
      <vt:lpstr>What can we virtualize?</vt:lpstr>
      <vt:lpstr>Hypervisor</vt:lpstr>
      <vt:lpstr>Hypervisors – two basic types</vt:lpstr>
      <vt:lpstr>Host vs. Guest</vt:lpstr>
      <vt:lpstr>Before Server Virtualization</vt:lpstr>
      <vt:lpstr>After Server Virtualization</vt:lpstr>
      <vt:lpstr>Advanced Capabilities</vt:lpstr>
      <vt:lpstr>More That Virtualization Offers Over Physical Hardware</vt:lpstr>
      <vt:lpstr>Live Migration</vt:lpstr>
      <vt:lpstr>High availability (failover)</vt:lpstr>
      <vt:lpstr>Network isolation (virtual networking)</vt:lpstr>
      <vt:lpstr>Snapshotting</vt:lpstr>
      <vt:lpstr>Cloning</vt:lpstr>
      <vt:lpstr>Consolidated backup</vt:lpstr>
      <vt:lpstr>Resource Pooling</vt:lpstr>
      <vt:lpstr>P2V conversion</vt:lpstr>
      <vt:lpstr>Benefits of Virtualization</vt:lpstr>
      <vt:lpstr>What is Containerization?</vt:lpstr>
      <vt:lpstr>Containerization</vt:lpstr>
      <vt:lpstr>Host Virtualization Is Heavy</vt:lpstr>
      <vt:lpstr>Benefits of Containerization</vt:lpstr>
      <vt:lpstr>Container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and Containerization</dc:title>
  <dc:creator>Michael Fudge</dc:creator>
  <cp:lastModifiedBy>Michael Fudge</cp:lastModifiedBy>
  <cp:revision>8</cp:revision>
  <dcterms:created xsi:type="dcterms:W3CDTF">2018-08-11T14:17:52Z</dcterms:created>
  <dcterms:modified xsi:type="dcterms:W3CDTF">2018-08-11T15:24:40Z</dcterms:modified>
</cp:coreProperties>
</file>