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97" r:id="rId2"/>
    <p:sldId id="289" r:id="rId3"/>
    <p:sldId id="258" r:id="rId4"/>
    <p:sldId id="298" r:id="rId5"/>
    <p:sldId id="326" r:id="rId6"/>
    <p:sldId id="282" r:id="rId7"/>
    <p:sldId id="302" r:id="rId8"/>
    <p:sldId id="324" r:id="rId9"/>
    <p:sldId id="303" r:id="rId10"/>
    <p:sldId id="325" r:id="rId11"/>
    <p:sldId id="327" r:id="rId12"/>
    <p:sldId id="331" r:id="rId13"/>
    <p:sldId id="332" r:id="rId14"/>
    <p:sldId id="329" r:id="rId15"/>
    <p:sldId id="291" r:id="rId16"/>
    <p:sldId id="294" r:id="rId17"/>
    <p:sldId id="292" r:id="rId18"/>
    <p:sldId id="301"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298"/>
          </p14:sldIdLst>
        </p14:section>
        <p14:section name="Content" id="{2C67B003-B916-43D3-BE5B-B3D36B8F4E1C}">
          <p14:sldIdLst>
            <p14:sldId id="326"/>
            <p14:sldId id="282"/>
            <p14:sldId id="302"/>
            <p14:sldId id="324"/>
            <p14:sldId id="303"/>
            <p14:sldId id="325"/>
            <p14:sldId id="327"/>
            <p14:sldId id="331"/>
            <p14:sldId id="332"/>
            <p14:sldId id="329"/>
            <p14:sldId id="291"/>
            <p14:sldId id="294"/>
          </p14:sldIdLst>
        </p14:section>
        <p14:section name="Wrap-Up" id="{250B09FA-E151-4F0D-B4D4-21A2DA6D2F7E}">
          <p14:sldIdLst>
            <p14:sldId id="292"/>
            <p14:sldId id="301"/>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5" autoAdjust="0"/>
  </p:normalViewPr>
  <p:slideViewPr>
    <p:cSldViewPr snapToGrid="0">
      <p:cViewPr varScale="1">
        <p:scale>
          <a:sx n="94" d="100"/>
          <a:sy n="94" d="100"/>
        </p:scale>
        <p:origin x="4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9/18/2018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a:p>
            <a:endParaRPr lang="en-US" dirty="0"/>
          </a:p>
          <a:p>
            <a:endParaRPr lang="en-US" dirty="0"/>
          </a:p>
          <a:p>
            <a:r>
              <a:rPr lang="en-US" dirty="0"/>
              <a:t>6. Load testing (black box) and dataflow analysis (white box)</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thing to discuss before we get into </a:t>
            </a:r>
            <a:r>
              <a:rPr lang="en-US" dirty="0" err="1"/>
              <a:t>devops</a:t>
            </a:r>
            <a:r>
              <a:rPr lang="en-US" dirty="0"/>
              <a:t> is how services are scaled.  </a:t>
            </a:r>
          </a:p>
          <a:p>
            <a:endParaRPr lang="en-US" dirty="0"/>
          </a:p>
          <a:p>
            <a:r>
              <a:rPr lang="en-US" dirty="0"/>
              <a:t>[CLICK, READ]</a:t>
            </a:r>
          </a:p>
          <a:p>
            <a:endParaRPr lang="en-US" dirty="0"/>
          </a:p>
          <a:p>
            <a:r>
              <a:rPr lang="en-US" dirty="0"/>
              <a:t>To be compatible with the </a:t>
            </a:r>
            <a:r>
              <a:rPr lang="en-US" dirty="0" err="1"/>
              <a:t>devOps</a:t>
            </a:r>
            <a:r>
              <a:rPr lang="en-US" dirty="0"/>
              <a:t> universe we need to build apps that scale out. More on this as we cover </a:t>
            </a:r>
            <a:r>
              <a:rPr lang="en-US" dirty="0" err="1"/>
              <a:t>devOps</a:t>
            </a:r>
            <a:r>
              <a:rPr lang="en-US" dirty="0"/>
              <a:t> next.</a:t>
            </a:r>
          </a:p>
        </p:txBody>
      </p:sp>
      <p:sp>
        <p:nvSpPr>
          <p:cNvPr id="4" name="Slide Number Placeholder 3"/>
          <p:cNvSpPr>
            <a:spLocks noGrp="1"/>
          </p:cNvSpPr>
          <p:nvPr>
            <p:ph type="sldNum" sz="quarter" idx="10"/>
          </p:nvPr>
        </p:nvSpPr>
        <p:spPr/>
        <p:txBody>
          <a:bodyPr/>
          <a:lstStyle/>
          <a:p>
            <a:fld id="{3E2FC9AB-7B39-4BAC-9708-E80D5B372A62}" type="slidenum">
              <a:rPr lang="en-US" smtClean="0"/>
              <a:t>6</a:t>
            </a:fld>
            <a:endParaRPr lang="en-US"/>
          </a:p>
        </p:txBody>
      </p:sp>
    </p:spTree>
    <p:extLst>
      <p:ext uri="{BB962C8B-B14F-4D97-AF65-F5344CB8AC3E}">
        <p14:creationId xmlns:p14="http://schemas.microsoft.com/office/powerpoint/2010/main" val="323921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scale up data-oriented applications by separating the layers of the application into their own independent services which communicate over the network.</a:t>
            </a:r>
          </a:p>
          <a:p>
            <a:r>
              <a:rPr lang="en-US" dirty="0"/>
              <a:t>This allows more users to access the application, yet introduces some design complexity. </a:t>
            </a:r>
          </a:p>
          <a:p>
            <a:endParaRPr lang="en-US" dirty="0"/>
          </a:p>
          <a:p>
            <a:r>
              <a:rPr lang="en-US" dirty="0"/>
              <a:t>ADVANCE SLIDE</a:t>
            </a:r>
          </a:p>
          <a:p>
            <a:endParaRPr lang="en-US" dirty="0"/>
          </a:p>
          <a:p>
            <a:r>
              <a:rPr lang="en-US" dirty="0"/>
              <a:t>When an application’s layers are segmented we must introduce middleware between the applications of each layer in order for them to communicate. For example we might use ODBC middleware so that the data access layer can communicate with the database itself. Or in the case of the diagram you see an ODATA REST API so that the business logic can communicate with the data access layer.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8</a:t>
            </a:fld>
            <a:endParaRPr lang="en-US"/>
          </a:p>
        </p:txBody>
      </p:sp>
    </p:spTree>
    <p:extLst>
      <p:ext uri="{BB962C8B-B14F-4D97-AF65-F5344CB8AC3E}">
        <p14:creationId xmlns:p14="http://schemas.microsoft.com/office/powerpoint/2010/main" val="63812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17</a:t>
            </a:fld>
            <a:endParaRPr lang="en-US"/>
          </a:p>
        </p:txBody>
      </p:sp>
    </p:spTree>
    <p:extLst>
      <p:ext uri="{BB962C8B-B14F-4D97-AF65-F5344CB8AC3E}">
        <p14:creationId xmlns:p14="http://schemas.microsoft.com/office/powerpoint/2010/main" val="257705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9/18/2018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9/18/2018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9/18/2018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IST346: Scalability</a:t>
            </a:r>
          </a:p>
        </p:txBody>
      </p:sp>
      <p:pic>
        <p:nvPicPr>
          <p:cNvPr id="2050" name="Picture 2" descr="http://1.bp.blogspot.com/__Jb_3ix3bck/TSdfwuoi7UI/AAAAAAAAAj4/sPVQa8rsDyY/s1600/dt110107dhct.jpg">
            <a:extLst>
              <a:ext uri="{FF2B5EF4-FFF2-40B4-BE49-F238E27FC236}">
                <a16:creationId xmlns:a16="http://schemas.microsoft.com/office/drawing/2014/main" id="{0F98E66A-62BE-4F6D-8B81-EF5896D7E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045" y="2210388"/>
            <a:ext cx="8705955" cy="270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C959-3927-480B-B173-E66392ACD7EE}"/>
              </a:ext>
            </a:extLst>
          </p:cNvPr>
          <p:cNvSpPr>
            <a:spLocks noGrp="1"/>
          </p:cNvSpPr>
          <p:nvPr>
            <p:ph type="title"/>
          </p:nvPr>
        </p:nvSpPr>
        <p:spPr/>
        <p:txBody>
          <a:bodyPr/>
          <a:lstStyle/>
          <a:p>
            <a:r>
              <a:rPr lang="en-US" dirty="0"/>
              <a:t>Redundancy != Scalability</a:t>
            </a:r>
          </a:p>
        </p:txBody>
      </p:sp>
      <p:sp>
        <p:nvSpPr>
          <p:cNvPr id="3" name="Content Placeholder 2">
            <a:extLst>
              <a:ext uri="{FF2B5EF4-FFF2-40B4-BE49-F238E27FC236}">
                <a16:creationId xmlns:a16="http://schemas.microsoft.com/office/drawing/2014/main" id="{B35CEBCC-7640-4585-8D7A-4128A2C474B5}"/>
              </a:ext>
            </a:extLst>
          </p:cNvPr>
          <p:cNvSpPr>
            <a:spLocks noGrp="1"/>
          </p:cNvSpPr>
          <p:nvPr>
            <p:ph idx="1"/>
          </p:nvPr>
        </p:nvSpPr>
        <p:spPr>
          <a:xfrm>
            <a:off x="838200" y="1825625"/>
            <a:ext cx="5024115" cy="4351338"/>
          </a:xfrm>
        </p:spPr>
        <p:txBody>
          <a:bodyPr/>
          <a:lstStyle/>
          <a:p>
            <a:r>
              <a:rPr lang="en-US" dirty="0"/>
              <a:t>Redundancy is not scalability. </a:t>
            </a:r>
          </a:p>
          <a:p>
            <a:r>
              <a:rPr lang="en-US" dirty="0"/>
              <a:t>Scalability addresses </a:t>
            </a:r>
            <a:r>
              <a:rPr lang="en-US" b="1" dirty="0"/>
              <a:t>performance</a:t>
            </a:r>
            <a:r>
              <a:rPr lang="en-US" dirty="0"/>
              <a:t> of a system to do work</a:t>
            </a:r>
          </a:p>
          <a:p>
            <a:r>
              <a:rPr lang="en-US" dirty="0"/>
              <a:t>Redundancy addresses </a:t>
            </a:r>
            <a:r>
              <a:rPr lang="en-US" b="1" dirty="0"/>
              <a:t>availability</a:t>
            </a:r>
            <a:r>
              <a:rPr lang="en-US" dirty="0"/>
              <a:t> of a system to do work </a:t>
            </a:r>
          </a:p>
        </p:txBody>
      </p:sp>
      <p:sp>
        <p:nvSpPr>
          <p:cNvPr id="4" name="Rectangle 3">
            <a:extLst>
              <a:ext uri="{FF2B5EF4-FFF2-40B4-BE49-F238E27FC236}">
                <a16:creationId xmlns:a16="http://schemas.microsoft.com/office/drawing/2014/main" id="{2B01D619-ED9F-4BA6-817C-421EF4542717}"/>
              </a:ext>
            </a:extLst>
          </p:cNvPr>
          <p:cNvSpPr/>
          <p:nvPr/>
        </p:nvSpPr>
        <p:spPr>
          <a:xfrm>
            <a:off x="6558280" y="4485401"/>
            <a:ext cx="4084320" cy="628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NGINX</a:t>
            </a:r>
          </a:p>
        </p:txBody>
      </p:sp>
      <p:sp>
        <p:nvSpPr>
          <p:cNvPr id="5" name="Rectangle 4">
            <a:extLst>
              <a:ext uri="{FF2B5EF4-FFF2-40B4-BE49-F238E27FC236}">
                <a16:creationId xmlns:a16="http://schemas.microsoft.com/office/drawing/2014/main" id="{AB42923D-0344-484B-94BA-5BA920B75EEC}"/>
              </a:ext>
            </a:extLst>
          </p:cNvPr>
          <p:cNvSpPr/>
          <p:nvPr/>
        </p:nvSpPr>
        <p:spPr>
          <a:xfrm>
            <a:off x="6558280" y="5227120"/>
            <a:ext cx="408432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WORDPRESS</a:t>
            </a:r>
          </a:p>
        </p:txBody>
      </p:sp>
      <p:sp>
        <p:nvSpPr>
          <p:cNvPr id="6" name="Rectangle 5">
            <a:extLst>
              <a:ext uri="{FF2B5EF4-FFF2-40B4-BE49-F238E27FC236}">
                <a16:creationId xmlns:a16="http://schemas.microsoft.com/office/drawing/2014/main" id="{70B7A58E-E191-456D-A1E2-96699C5DBF6E}"/>
              </a:ext>
            </a:extLst>
          </p:cNvPr>
          <p:cNvSpPr/>
          <p:nvPr/>
        </p:nvSpPr>
        <p:spPr>
          <a:xfrm>
            <a:off x="6558280" y="5990589"/>
            <a:ext cx="200152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MYSQL</a:t>
            </a:r>
          </a:p>
        </p:txBody>
      </p:sp>
      <p:sp>
        <p:nvSpPr>
          <p:cNvPr id="7" name="Rectangle 6">
            <a:extLst>
              <a:ext uri="{FF2B5EF4-FFF2-40B4-BE49-F238E27FC236}">
                <a16:creationId xmlns:a16="http://schemas.microsoft.com/office/drawing/2014/main" id="{4BD46CEB-FB78-46D9-9070-937A7A248787}"/>
              </a:ext>
            </a:extLst>
          </p:cNvPr>
          <p:cNvSpPr/>
          <p:nvPr/>
        </p:nvSpPr>
        <p:spPr>
          <a:xfrm>
            <a:off x="6558280" y="3835082"/>
            <a:ext cx="4084320" cy="5648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Three Systems</a:t>
            </a:r>
          </a:p>
        </p:txBody>
      </p:sp>
      <p:sp>
        <p:nvSpPr>
          <p:cNvPr id="8" name="Rectangle 7">
            <a:extLst>
              <a:ext uri="{FF2B5EF4-FFF2-40B4-BE49-F238E27FC236}">
                <a16:creationId xmlns:a16="http://schemas.microsoft.com/office/drawing/2014/main" id="{30363BFD-D9E2-4A38-B6A2-067E1FAC0139}"/>
              </a:ext>
            </a:extLst>
          </p:cNvPr>
          <p:cNvSpPr/>
          <p:nvPr/>
        </p:nvSpPr>
        <p:spPr>
          <a:xfrm>
            <a:off x="6558280" y="2006004"/>
            <a:ext cx="4084320" cy="721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9" name="Rectangle 8">
            <a:extLst>
              <a:ext uri="{FF2B5EF4-FFF2-40B4-BE49-F238E27FC236}">
                <a16:creationId xmlns:a16="http://schemas.microsoft.com/office/drawing/2014/main" id="{F0561749-7C4A-4782-AA8E-105A3E21F757}"/>
              </a:ext>
            </a:extLst>
          </p:cNvPr>
          <p:cNvSpPr/>
          <p:nvPr/>
        </p:nvSpPr>
        <p:spPr>
          <a:xfrm>
            <a:off x="8641080" y="5986780"/>
            <a:ext cx="2001520" cy="650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MYSQL (Replica)</a:t>
            </a:r>
          </a:p>
        </p:txBody>
      </p:sp>
      <p:cxnSp>
        <p:nvCxnSpPr>
          <p:cNvPr id="10" name="Straight Arrow Connector 9">
            <a:extLst>
              <a:ext uri="{FF2B5EF4-FFF2-40B4-BE49-F238E27FC236}">
                <a16:creationId xmlns:a16="http://schemas.microsoft.com/office/drawing/2014/main" id="{2F0C587A-9ABE-404E-871A-B0B03AB80B25}"/>
              </a:ext>
            </a:extLst>
          </p:cNvPr>
          <p:cNvCxnSpPr>
            <a:cxnSpLocks/>
          </p:cNvCxnSpPr>
          <p:nvPr/>
        </p:nvCxnSpPr>
        <p:spPr>
          <a:xfrm>
            <a:off x="8625840" y="2807850"/>
            <a:ext cx="15240" cy="94174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13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DCDE-3D9F-4B90-A3EA-269EF278E363}"/>
              </a:ext>
            </a:extLst>
          </p:cNvPr>
          <p:cNvSpPr>
            <a:spLocks noGrp="1"/>
          </p:cNvSpPr>
          <p:nvPr>
            <p:ph type="title"/>
          </p:nvPr>
        </p:nvSpPr>
        <p:spPr/>
        <p:txBody>
          <a:bodyPr/>
          <a:lstStyle/>
          <a:p>
            <a:r>
              <a:rPr lang="en-US" dirty="0"/>
              <a:t>Horizontal Scalability</a:t>
            </a:r>
          </a:p>
        </p:txBody>
      </p:sp>
      <p:sp>
        <p:nvSpPr>
          <p:cNvPr id="3" name="Content Placeholder 2">
            <a:extLst>
              <a:ext uri="{FF2B5EF4-FFF2-40B4-BE49-F238E27FC236}">
                <a16:creationId xmlns:a16="http://schemas.microsoft.com/office/drawing/2014/main" id="{49EC3271-461B-40F2-A5F1-05BB5B66F673}"/>
              </a:ext>
            </a:extLst>
          </p:cNvPr>
          <p:cNvSpPr>
            <a:spLocks noGrp="1"/>
          </p:cNvSpPr>
          <p:nvPr>
            <p:ph idx="1"/>
          </p:nvPr>
        </p:nvSpPr>
        <p:spPr>
          <a:xfrm>
            <a:off x="838200" y="1825625"/>
            <a:ext cx="5257800" cy="4351338"/>
          </a:xfrm>
        </p:spPr>
        <p:txBody>
          <a:bodyPr>
            <a:normAutofit lnSpcReduction="10000"/>
          </a:bodyPr>
          <a:lstStyle/>
          <a:p>
            <a:r>
              <a:rPr lang="en-US" dirty="0"/>
              <a:t>Horizontal Scalability or Scaling out always involves sharing load among multiple instances of the same service.</a:t>
            </a:r>
          </a:p>
          <a:p>
            <a:r>
              <a:rPr lang="en-US" dirty="0"/>
              <a:t>Systems must be designed to scale this way</a:t>
            </a:r>
          </a:p>
          <a:p>
            <a:r>
              <a:rPr lang="en-US" dirty="0"/>
              <a:t>They also require a system to direct traffic to a specific instance (load balancer)</a:t>
            </a:r>
          </a:p>
          <a:p>
            <a:pPr lvl="1"/>
            <a:endParaRPr lang="en-US" dirty="0"/>
          </a:p>
        </p:txBody>
      </p:sp>
      <p:sp>
        <p:nvSpPr>
          <p:cNvPr id="4" name="Rectangle 3">
            <a:extLst>
              <a:ext uri="{FF2B5EF4-FFF2-40B4-BE49-F238E27FC236}">
                <a16:creationId xmlns:a16="http://schemas.microsoft.com/office/drawing/2014/main" id="{D6B52392-FB0A-4801-8DA5-6BF4D9409362}"/>
              </a:ext>
            </a:extLst>
          </p:cNvPr>
          <p:cNvSpPr/>
          <p:nvPr/>
        </p:nvSpPr>
        <p:spPr>
          <a:xfrm>
            <a:off x="6558280" y="3816391"/>
            <a:ext cx="4084320" cy="628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Load Balancer </a:t>
            </a:r>
          </a:p>
        </p:txBody>
      </p:sp>
      <p:sp>
        <p:nvSpPr>
          <p:cNvPr id="6" name="Rectangle 5">
            <a:extLst>
              <a:ext uri="{FF2B5EF4-FFF2-40B4-BE49-F238E27FC236}">
                <a16:creationId xmlns:a16="http://schemas.microsoft.com/office/drawing/2014/main" id="{F1333FF5-903F-43DD-B517-CBF3BE3209FD}"/>
              </a:ext>
            </a:extLst>
          </p:cNvPr>
          <p:cNvSpPr/>
          <p:nvPr/>
        </p:nvSpPr>
        <p:spPr>
          <a:xfrm>
            <a:off x="6558280" y="2006004"/>
            <a:ext cx="4084320" cy="721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cxnSp>
        <p:nvCxnSpPr>
          <p:cNvPr id="7" name="Straight Arrow Connector 6">
            <a:extLst>
              <a:ext uri="{FF2B5EF4-FFF2-40B4-BE49-F238E27FC236}">
                <a16:creationId xmlns:a16="http://schemas.microsoft.com/office/drawing/2014/main" id="{4901B93A-E171-4C04-9271-B9498F0B6D9E}"/>
              </a:ext>
            </a:extLst>
          </p:cNvPr>
          <p:cNvCxnSpPr>
            <a:cxnSpLocks/>
          </p:cNvCxnSpPr>
          <p:nvPr/>
        </p:nvCxnSpPr>
        <p:spPr>
          <a:xfrm>
            <a:off x="8625840" y="2807850"/>
            <a:ext cx="15240" cy="94174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244A051-B268-4CFA-B782-A7795C487078}"/>
              </a:ext>
            </a:extLst>
          </p:cNvPr>
          <p:cNvSpPr/>
          <p:nvPr/>
        </p:nvSpPr>
        <p:spPr>
          <a:xfrm>
            <a:off x="6558280" y="4926771"/>
            <a:ext cx="127508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Instance</a:t>
            </a:r>
          </a:p>
        </p:txBody>
      </p:sp>
      <p:sp>
        <p:nvSpPr>
          <p:cNvPr id="9" name="Rectangle 8">
            <a:extLst>
              <a:ext uri="{FF2B5EF4-FFF2-40B4-BE49-F238E27FC236}">
                <a16:creationId xmlns:a16="http://schemas.microsoft.com/office/drawing/2014/main" id="{A85FD02E-7163-4C42-8694-07C1827E1FBD}"/>
              </a:ext>
            </a:extLst>
          </p:cNvPr>
          <p:cNvSpPr/>
          <p:nvPr/>
        </p:nvSpPr>
        <p:spPr>
          <a:xfrm>
            <a:off x="7962900" y="4926771"/>
            <a:ext cx="127508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Instance</a:t>
            </a:r>
          </a:p>
        </p:txBody>
      </p:sp>
      <p:sp>
        <p:nvSpPr>
          <p:cNvPr id="10" name="Rectangle 9">
            <a:extLst>
              <a:ext uri="{FF2B5EF4-FFF2-40B4-BE49-F238E27FC236}">
                <a16:creationId xmlns:a16="http://schemas.microsoft.com/office/drawing/2014/main" id="{17C9C3CA-FE8A-46EE-AEA4-37377FFF2C6A}"/>
              </a:ext>
            </a:extLst>
          </p:cNvPr>
          <p:cNvSpPr/>
          <p:nvPr/>
        </p:nvSpPr>
        <p:spPr>
          <a:xfrm>
            <a:off x="9367520" y="4926771"/>
            <a:ext cx="127508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Instance</a:t>
            </a:r>
          </a:p>
        </p:txBody>
      </p:sp>
      <p:cxnSp>
        <p:nvCxnSpPr>
          <p:cNvPr id="11" name="Straight Arrow Connector 10">
            <a:extLst>
              <a:ext uri="{FF2B5EF4-FFF2-40B4-BE49-F238E27FC236}">
                <a16:creationId xmlns:a16="http://schemas.microsoft.com/office/drawing/2014/main" id="{D81E3FB0-F360-490E-9B20-ABB0ACA4EE96}"/>
              </a:ext>
            </a:extLst>
          </p:cNvPr>
          <p:cNvCxnSpPr>
            <a:cxnSpLocks/>
          </p:cNvCxnSpPr>
          <p:nvPr/>
        </p:nvCxnSpPr>
        <p:spPr>
          <a:xfrm>
            <a:off x="10005060" y="4511678"/>
            <a:ext cx="0" cy="4040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EAC2D4-39AA-4641-B4CC-1878DC43FD6E}"/>
              </a:ext>
            </a:extLst>
          </p:cNvPr>
          <p:cNvCxnSpPr>
            <a:cxnSpLocks/>
          </p:cNvCxnSpPr>
          <p:nvPr/>
        </p:nvCxnSpPr>
        <p:spPr>
          <a:xfrm>
            <a:off x="8641080" y="4522695"/>
            <a:ext cx="0" cy="4040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AA96AF-62D1-4A74-80C6-5B3D72D11448}"/>
              </a:ext>
            </a:extLst>
          </p:cNvPr>
          <p:cNvCxnSpPr>
            <a:cxnSpLocks/>
          </p:cNvCxnSpPr>
          <p:nvPr/>
        </p:nvCxnSpPr>
        <p:spPr>
          <a:xfrm>
            <a:off x="7195820" y="4511678"/>
            <a:ext cx="0" cy="4040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41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1EC8-E967-48BC-9D0C-829578103E40}"/>
              </a:ext>
            </a:extLst>
          </p:cNvPr>
          <p:cNvSpPr>
            <a:spLocks noGrp="1"/>
          </p:cNvSpPr>
          <p:nvPr>
            <p:ph type="title"/>
          </p:nvPr>
        </p:nvSpPr>
        <p:spPr/>
        <p:txBody>
          <a:bodyPr/>
          <a:lstStyle/>
          <a:p>
            <a:r>
              <a:rPr lang="en-US" dirty="0"/>
              <a:t>Balancing Load</a:t>
            </a:r>
          </a:p>
        </p:txBody>
      </p:sp>
      <p:sp>
        <p:nvSpPr>
          <p:cNvPr id="4" name="Text Placeholder 3">
            <a:extLst>
              <a:ext uri="{FF2B5EF4-FFF2-40B4-BE49-F238E27FC236}">
                <a16:creationId xmlns:a16="http://schemas.microsoft.com/office/drawing/2014/main" id="{9061E268-FC84-4B7C-B11C-94BD9F298E48}"/>
              </a:ext>
            </a:extLst>
          </p:cNvPr>
          <p:cNvSpPr>
            <a:spLocks noGrp="1"/>
          </p:cNvSpPr>
          <p:nvPr>
            <p:ph type="body" idx="1"/>
          </p:nvPr>
        </p:nvSpPr>
        <p:spPr/>
        <p:txBody>
          <a:bodyPr/>
          <a:lstStyle/>
          <a:p>
            <a:r>
              <a:rPr lang="en-US" dirty="0"/>
              <a:t>Who does it?</a:t>
            </a:r>
          </a:p>
        </p:txBody>
      </p:sp>
      <p:sp>
        <p:nvSpPr>
          <p:cNvPr id="3" name="Content Placeholder 2">
            <a:extLst>
              <a:ext uri="{FF2B5EF4-FFF2-40B4-BE49-F238E27FC236}">
                <a16:creationId xmlns:a16="http://schemas.microsoft.com/office/drawing/2014/main" id="{A749A70D-6107-482D-B749-32DCD902529D}"/>
              </a:ext>
            </a:extLst>
          </p:cNvPr>
          <p:cNvSpPr>
            <a:spLocks noGrp="1"/>
          </p:cNvSpPr>
          <p:nvPr>
            <p:ph sz="half" idx="2"/>
          </p:nvPr>
        </p:nvSpPr>
        <p:spPr/>
        <p:txBody>
          <a:bodyPr/>
          <a:lstStyle/>
          <a:p>
            <a:r>
              <a:rPr lang="en-US" dirty="0"/>
              <a:t>A Master service of the system to orchestrates load distribution (Hadoop, and most </a:t>
            </a:r>
            <a:r>
              <a:rPr lang="en-US" dirty="0" err="1"/>
              <a:t>noSQL</a:t>
            </a:r>
            <a:r>
              <a:rPr lang="en-US" dirty="0"/>
              <a:t> database systems work this way).</a:t>
            </a:r>
          </a:p>
          <a:p>
            <a:r>
              <a:rPr lang="en-US" dirty="0"/>
              <a:t>Another service orchestrates distribution. </a:t>
            </a:r>
            <a:r>
              <a:rPr lang="en-US" dirty="0" err="1"/>
              <a:t>HAProxy</a:t>
            </a:r>
            <a:r>
              <a:rPr lang="en-US" dirty="0"/>
              <a:t>, DNS, Zookeeper, etc.</a:t>
            </a:r>
          </a:p>
        </p:txBody>
      </p:sp>
      <p:sp>
        <p:nvSpPr>
          <p:cNvPr id="5" name="Text Placeholder 4">
            <a:extLst>
              <a:ext uri="{FF2B5EF4-FFF2-40B4-BE49-F238E27FC236}">
                <a16:creationId xmlns:a16="http://schemas.microsoft.com/office/drawing/2014/main" id="{C3487648-0880-4273-854E-9BA0961FA560}"/>
              </a:ext>
            </a:extLst>
          </p:cNvPr>
          <p:cNvSpPr>
            <a:spLocks noGrp="1"/>
          </p:cNvSpPr>
          <p:nvPr>
            <p:ph type="body" sz="quarter" idx="3"/>
          </p:nvPr>
        </p:nvSpPr>
        <p:spPr/>
        <p:txBody>
          <a:bodyPr/>
          <a:lstStyle/>
          <a:p>
            <a:r>
              <a:rPr lang="en-US" dirty="0"/>
              <a:t>How it is done?</a:t>
            </a:r>
          </a:p>
        </p:txBody>
      </p:sp>
      <p:sp>
        <p:nvSpPr>
          <p:cNvPr id="6" name="Content Placeholder 5">
            <a:extLst>
              <a:ext uri="{FF2B5EF4-FFF2-40B4-BE49-F238E27FC236}">
                <a16:creationId xmlns:a16="http://schemas.microsoft.com/office/drawing/2014/main" id="{7925253C-0D4F-4B83-9C8C-8A128E550754}"/>
              </a:ext>
            </a:extLst>
          </p:cNvPr>
          <p:cNvSpPr>
            <a:spLocks noGrp="1"/>
          </p:cNvSpPr>
          <p:nvPr>
            <p:ph sz="quarter" idx="4"/>
          </p:nvPr>
        </p:nvSpPr>
        <p:spPr/>
        <p:txBody>
          <a:bodyPr/>
          <a:lstStyle/>
          <a:p>
            <a:r>
              <a:rPr lang="en-US" dirty="0"/>
              <a:t>Round Robin / Ring</a:t>
            </a:r>
          </a:p>
          <a:p>
            <a:r>
              <a:rPr lang="en-US" dirty="0"/>
              <a:t>Request-Based</a:t>
            </a:r>
          </a:p>
          <a:p>
            <a:r>
              <a:rPr lang="en-US" dirty="0"/>
              <a:t>Location-Based</a:t>
            </a:r>
          </a:p>
          <a:p>
            <a:r>
              <a:rPr lang="en-US" dirty="0"/>
              <a:t>Based on existing instance load.</a:t>
            </a:r>
          </a:p>
          <a:p>
            <a:r>
              <a:rPr lang="en-US" dirty="0"/>
              <a:t>Custom / Hybrid</a:t>
            </a:r>
          </a:p>
          <a:p>
            <a:endParaRPr lang="en-US" dirty="0"/>
          </a:p>
        </p:txBody>
      </p:sp>
    </p:spTree>
    <p:extLst>
      <p:ext uri="{BB962C8B-B14F-4D97-AF65-F5344CB8AC3E}">
        <p14:creationId xmlns:p14="http://schemas.microsoft.com/office/powerpoint/2010/main" val="354863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9C15-DF36-48C3-A03B-9849B1C91E1F}"/>
              </a:ext>
            </a:extLst>
          </p:cNvPr>
          <p:cNvSpPr>
            <a:spLocks noGrp="1"/>
          </p:cNvSpPr>
          <p:nvPr>
            <p:ph type="title"/>
          </p:nvPr>
        </p:nvSpPr>
        <p:spPr/>
        <p:txBody>
          <a:bodyPr/>
          <a:lstStyle/>
          <a:p>
            <a:r>
              <a:rPr lang="en-US" dirty="0"/>
              <a:t>Performance vs Scalability</a:t>
            </a:r>
          </a:p>
        </p:txBody>
      </p:sp>
      <p:sp>
        <p:nvSpPr>
          <p:cNvPr id="7" name="Content Placeholder 6">
            <a:extLst>
              <a:ext uri="{FF2B5EF4-FFF2-40B4-BE49-F238E27FC236}">
                <a16:creationId xmlns:a16="http://schemas.microsoft.com/office/drawing/2014/main" id="{10B4CE32-F394-4110-B01E-39AD9BF280D7}"/>
              </a:ext>
            </a:extLst>
          </p:cNvPr>
          <p:cNvSpPr>
            <a:spLocks noGrp="1"/>
          </p:cNvSpPr>
          <p:nvPr>
            <p:ph sz="half" idx="1"/>
          </p:nvPr>
        </p:nvSpPr>
        <p:spPr/>
        <p:txBody>
          <a:bodyPr/>
          <a:lstStyle/>
          <a:p>
            <a:r>
              <a:rPr lang="en-US" dirty="0"/>
              <a:t>Is the system slow for a single user?</a:t>
            </a:r>
          </a:p>
          <a:p>
            <a:r>
              <a:rPr lang="en-US" dirty="0"/>
              <a:t>You have a performance problem.</a:t>
            </a:r>
          </a:p>
        </p:txBody>
      </p:sp>
      <p:sp>
        <p:nvSpPr>
          <p:cNvPr id="8" name="Content Placeholder 7">
            <a:extLst>
              <a:ext uri="{FF2B5EF4-FFF2-40B4-BE49-F238E27FC236}">
                <a16:creationId xmlns:a16="http://schemas.microsoft.com/office/drawing/2014/main" id="{2658B1E3-E218-43A4-800A-8BE819F667C7}"/>
              </a:ext>
            </a:extLst>
          </p:cNvPr>
          <p:cNvSpPr>
            <a:spLocks noGrp="1"/>
          </p:cNvSpPr>
          <p:nvPr>
            <p:ph sz="half" idx="2"/>
          </p:nvPr>
        </p:nvSpPr>
        <p:spPr/>
        <p:txBody>
          <a:bodyPr/>
          <a:lstStyle/>
          <a:p>
            <a:r>
              <a:rPr lang="en-US" dirty="0"/>
              <a:t>Is the system fast for an individual user, but slow under high load?</a:t>
            </a:r>
          </a:p>
          <a:p>
            <a:r>
              <a:rPr lang="en-US" dirty="0"/>
              <a:t>You have a scalability problem.</a:t>
            </a:r>
          </a:p>
        </p:txBody>
      </p:sp>
    </p:spTree>
    <p:extLst>
      <p:ext uri="{BB962C8B-B14F-4D97-AF65-F5344CB8AC3E}">
        <p14:creationId xmlns:p14="http://schemas.microsoft.com/office/powerpoint/2010/main" val="104966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a:xfrm>
            <a:off x="2286000" y="365125"/>
            <a:ext cx="9067800" cy="1325563"/>
          </a:xfrm>
        </p:spPr>
        <p:txBody>
          <a:bodyPr>
            <a:normAutofit/>
          </a:bodyPr>
          <a:lstStyle/>
          <a:p>
            <a:r>
              <a:rPr lang="en-US" sz="4800" dirty="0"/>
              <a:t>Check Yourself: Scaling SMTP</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a:bodyPr>
          <a:lstStyle/>
          <a:p>
            <a:r>
              <a:rPr lang="en-US" sz="3200" dirty="0"/>
              <a:t>Brainstorm ways you can scale the SMTP (Simple mail transport Protocol – the service that sends email) at your large organization.</a:t>
            </a:r>
          </a:p>
          <a:p>
            <a:r>
              <a:rPr lang="en-US" sz="3200" dirty="0"/>
              <a:t>What might be a strategy to scale this service out and balance the load across 10 SMTP servers?</a:t>
            </a:r>
          </a:p>
          <a:p>
            <a:endParaRPr lang="en-US" sz="3200" dirty="0"/>
          </a:p>
        </p:txBody>
      </p:sp>
      <p:pic>
        <p:nvPicPr>
          <p:cNvPr id="5" name="Graphic 4" descr="Checkmark">
            <a:extLst>
              <a:ext uri="{FF2B5EF4-FFF2-40B4-BE49-F238E27FC236}">
                <a16:creationId xmlns:a16="http://schemas.microsoft.com/office/drawing/2014/main" id="{AB3AB62F-21C7-4F25-A1FC-171EEA881D6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1825562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Scaling your life</a:t>
            </a:r>
          </a:p>
        </p:txBody>
      </p:sp>
    </p:spTree>
    <p:extLst>
      <p:ext uri="{BB962C8B-B14F-4D97-AF65-F5344CB8AC3E}">
        <p14:creationId xmlns:p14="http://schemas.microsoft.com/office/powerpoint/2010/main" val="319486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Details of Group Activity</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a:bodyPr>
          <a:lstStyle/>
          <a:p>
            <a:pPr marL="0" indent="0">
              <a:buNone/>
            </a:pPr>
            <a:r>
              <a:rPr lang="en-US" sz="3200" dirty="0"/>
              <a:t>Divide into groups of 3</a:t>
            </a:r>
          </a:p>
          <a:p>
            <a:r>
              <a:rPr lang="en-US" sz="3200" dirty="0"/>
              <a:t>Come up with 3 activities you do every day then include solutions for how you can scale those activities to improve output. </a:t>
            </a:r>
          </a:p>
          <a:p>
            <a:r>
              <a:rPr lang="en-US" dirty="0"/>
              <a:t>Improvements can be time-saving or increasing volume / throughput.</a:t>
            </a:r>
          </a:p>
          <a:p>
            <a:r>
              <a:rPr lang="en-US" sz="3200" dirty="0"/>
              <a:t>For </a:t>
            </a:r>
            <a:r>
              <a:rPr lang="en-US" dirty="0"/>
              <a:t>each solution, identify if it is </a:t>
            </a:r>
            <a:r>
              <a:rPr lang="en-US" sz="3200" dirty="0"/>
              <a:t>scale up or scale out? Make sure you can explain / justify.</a:t>
            </a:r>
          </a:p>
        </p:txBody>
      </p:sp>
    </p:spTree>
    <p:extLst>
      <p:ext uri="{BB962C8B-B14F-4D97-AF65-F5344CB8AC3E}">
        <p14:creationId xmlns:p14="http://schemas.microsoft.com/office/powerpoint/2010/main" val="84990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a:solidFill>
                  <a:srgbClr val="FFFFFF"/>
                </a:solidFill>
                <a:latin typeface="+mj-lt"/>
                <a:ea typeface="+mj-ea"/>
                <a:cs typeface="+mj-cs"/>
              </a:rPr>
              <a:t>Exit Ticket</a:t>
            </a: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Share one thing you learned today that you didn’t know before class!</a:t>
            </a:r>
          </a:p>
        </p:txBody>
      </p:sp>
      <p:pic>
        <p:nvPicPr>
          <p:cNvPr id="7" name="Graphic 6" descr="Thought bubble">
            <a:extLst>
              <a:ext uri="{FF2B5EF4-FFF2-40B4-BE49-F238E27FC236}">
                <a16:creationId xmlns:a16="http://schemas.microsoft.com/office/drawing/2014/main" id="{D4765563-368F-4728-A7C9-87996B31B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00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pPr lvl="1"/>
            <a:r>
              <a:rPr lang="en-US" dirty="0"/>
              <a:t>Scalability</a:t>
            </a:r>
          </a:p>
          <a:p>
            <a:r>
              <a:rPr lang="en-US" dirty="0"/>
              <a:t>Wrap-Up</a:t>
            </a:r>
          </a:p>
        </p:txBody>
      </p:sp>
    </p:spTree>
    <p:extLst>
      <p:ext uri="{BB962C8B-B14F-4D97-AF65-F5344CB8AC3E}">
        <p14:creationId xmlns:p14="http://schemas.microsoft.com/office/powerpoint/2010/main" val="289080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Explain Master / Slave architecture for redundancy.</a:t>
            </a:r>
          </a:p>
          <a:p>
            <a:pPr marL="514350" lvl="0" indent="-514350">
              <a:buFont typeface="+mj-lt"/>
              <a:buAutoNum type="arabicPeriod"/>
            </a:pPr>
            <a:r>
              <a:rPr lang="en-US" dirty="0"/>
              <a:t>What is a hot spare? Cold Spare?</a:t>
            </a:r>
          </a:p>
          <a:p>
            <a:pPr marL="514350" lvl="0" indent="-514350">
              <a:buFont typeface="+mj-lt"/>
              <a:buAutoNum type="arabicPeriod"/>
            </a:pPr>
            <a:r>
              <a:rPr lang="en-US" dirty="0"/>
              <a:t>What is a load balancer?</a:t>
            </a:r>
          </a:p>
          <a:p>
            <a:pPr marL="514350" lvl="0" indent="-514350">
              <a:buFont typeface="+mj-lt"/>
              <a:buAutoNum type="arabicPeriod"/>
            </a:pPr>
            <a:r>
              <a:rPr lang="en-US" dirty="0"/>
              <a:t>Define scaling for performance vs scaling for resilience?</a:t>
            </a:r>
          </a:p>
          <a:p>
            <a:pPr marL="514350" lvl="0" indent="-514350">
              <a:buFont typeface="+mj-lt"/>
              <a:buAutoNum type="arabicPeriod"/>
            </a:pPr>
            <a:r>
              <a:rPr lang="en-US" dirty="0"/>
              <a:t>What is the difference between latency and bandwidth?</a:t>
            </a:r>
          </a:p>
          <a:p>
            <a:pPr marL="514350" lvl="0" indent="-514350">
              <a:buFont typeface="+mj-lt"/>
              <a:buAutoNum type="arabicPeriod"/>
            </a:pPr>
            <a:r>
              <a:rPr lang="en-US" dirty="0"/>
              <a:t>What are the two ways one can test that a service can scale?</a:t>
            </a:r>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Lab Debrief</a:t>
            </a:r>
          </a:p>
        </p:txBody>
      </p:sp>
      <p:sp>
        <p:nvSpPr>
          <p:cNvPr id="5" name="Subtitle 4"/>
          <p:cNvSpPr>
            <a:spLocks noGrp="1"/>
          </p:cNvSpPr>
          <p:nvPr>
            <p:ph type="subTitle" idx="1"/>
          </p:nvPr>
        </p:nvSpPr>
        <p:spPr/>
        <p:txBody>
          <a:bodyPr>
            <a:normAutofit/>
          </a:bodyPr>
          <a:lstStyle/>
          <a:p>
            <a:r>
              <a:rPr lang="en-US" sz="3200" dirty="0"/>
              <a:t>Lab G</a:t>
            </a:r>
          </a:p>
        </p:txBody>
      </p:sp>
      <p:pic>
        <p:nvPicPr>
          <p:cNvPr id="4" name="Picture 3"/>
          <p:cNvPicPr>
            <a:picLocks noChangeAspect="1"/>
          </p:cNvPicPr>
          <p:nvPr/>
        </p:nvPicPr>
        <p:blipFill>
          <a:blip r:embed="rId2"/>
          <a:stretch>
            <a:fillRect/>
          </a:stretch>
        </p:blipFill>
        <p:spPr>
          <a:xfrm>
            <a:off x="5232015" y="5349875"/>
            <a:ext cx="1727969" cy="1382375"/>
          </a:xfrm>
          <a:prstGeom prst="rect">
            <a:avLst/>
          </a:prstGeom>
        </p:spPr>
      </p:pic>
    </p:spTree>
    <p:extLst>
      <p:ext uri="{BB962C8B-B14F-4D97-AF65-F5344CB8AC3E}">
        <p14:creationId xmlns:p14="http://schemas.microsoft.com/office/powerpoint/2010/main" val="173402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4EB3-16DB-4266-87ED-C957541F1156}"/>
              </a:ext>
            </a:extLst>
          </p:cNvPr>
          <p:cNvSpPr>
            <a:spLocks noGrp="1"/>
          </p:cNvSpPr>
          <p:nvPr>
            <p:ph type="title"/>
          </p:nvPr>
        </p:nvSpPr>
        <p:spPr/>
        <p:txBody>
          <a:bodyPr/>
          <a:lstStyle/>
          <a:p>
            <a:r>
              <a:rPr lang="en-US" dirty="0"/>
              <a:t>What is Scalability?</a:t>
            </a:r>
          </a:p>
        </p:txBody>
      </p:sp>
      <p:sp>
        <p:nvSpPr>
          <p:cNvPr id="7" name="Content Placeholder 6">
            <a:extLst>
              <a:ext uri="{FF2B5EF4-FFF2-40B4-BE49-F238E27FC236}">
                <a16:creationId xmlns:a16="http://schemas.microsoft.com/office/drawing/2014/main" id="{0F10FA3F-67E0-45C2-90C6-725BB9315FF3}"/>
              </a:ext>
            </a:extLst>
          </p:cNvPr>
          <p:cNvSpPr>
            <a:spLocks noGrp="1"/>
          </p:cNvSpPr>
          <p:nvPr>
            <p:ph idx="1"/>
          </p:nvPr>
        </p:nvSpPr>
        <p:spPr/>
        <p:txBody>
          <a:bodyPr/>
          <a:lstStyle/>
          <a:p>
            <a:r>
              <a:rPr lang="en-US" dirty="0"/>
              <a:t>The capability of a system to handle an increased amount of work.</a:t>
            </a:r>
          </a:p>
          <a:p>
            <a:r>
              <a:rPr lang="en-US" dirty="0"/>
              <a:t> We see this all the time:</a:t>
            </a:r>
          </a:p>
          <a:p>
            <a:pPr lvl="1"/>
            <a:r>
              <a:rPr lang="en-US" dirty="0"/>
              <a:t>Doing laundry at home versus the laundromat</a:t>
            </a:r>
          </a:p>
          <a:p>
            <a:pPr lvl="1"/>
            <a:r>
              <a:rPr lang="en-US" dirty="0"/>
              <a:t>Cooking for friends versus catering a party for 500 people</a:t>
            </a:r>
          </a:p>
          <a:p>
            <a:pPr lvl="1"/>
            <a:r>
              <a:rPr lang="en-US" dirty="0"/>
              <a:t>Walking to work versus riding a bike versus driving a car</a:t>
            </a:r>
          </a:p>
          <a:p>
            <a:pPr lvl="1"/>
            <a:r>
              <a:rPr lang="en-US" dirty="0"/>
              <a:t>Having friends help you with your wedding invitations versus doing them yourself.</a:t>
            </a:r>
          </a:p>
          <a:p>
            <a:pPr lvl="1"/>
            <a:endParaRPr lang="en-US" dirty="0"/>
          </a:p>
        </p:txBody>
      </p:sp>
    </p:spTree>
    <p:extLst>
      <p:ext uri="{BB962C8B-B14F-4D97-AF65-F5344CB8AC3E}">
        <p14:creationId xmlns:p14="http://schemas.microsoft.com/office/powerpoint/2010/main" val="184963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Scaling Services: How do you address growth?</a:t>
            </a:r>
          </a:p>
        </p:txBody>
      </p:sp>
      <p:sp>
        <p:nvSpPr>
          <p:cNvPr id="4" name="Text Placeholder 3"/>
          <p:cNvSpPr>
            <a:spLocks noGrp="1"/>
          </p:cNvSpPr>
          <p:nvPr>
            <p:ph type="body" idx="1"/>
          </p:nvPr>
        </p:nvSpPr>
        <p:spPr>
          <a:xfrm>
            <a:off x="2153842" y="1841576"/>
            <a:ext cx="3868340" cy="637391"/>
          </a:xfrm>
        </p:spPr>
        <p:txBody>
          <a:bodyPr>
            <a:normAutofit/>
          </a:bodyPr>
          <a:lstStyle/>
          <a:p>
            <a:r>
              <a:rPr lang="en-US" sz="2800" dirty="0"/>
              <a:t>Vertical “Scale Up”</a:t>
            </a:r>
          </a:p>
        </p:txBody>
      </p:sp>
      <p:sp>
        <p:nvSpPr>
          <p:cNvPr id="5" name="Content Placeholder 4"/>
          <p:cNvSpPr>
            <a:spLocks noGrp="1"/>
          </p:cNvSpPr>
          <p:nvPr>
            <p:ph sz="half" idx="2"/>
          </p:nvPr>
        </p:nvSpPr>
        <p:spPr>
          <a:xfrm>
            <a:off x="2153842" y="2478965"/>
            <a:ext cx="3868340" cy="2307284"/>
          </a:xfrm>
        </p:spPr>
        <p:txBody>
          <a:bodyPr>
            <a:noAutofit/>
          </a:bodyPr>
          <a:lstStyle/>
          <a:p>
            <a:r>
              <a:rPr lang="en-US" sz="2400" dirty="0"/>
              <a:t>Add more resources to an existing system running the service or split across layers.</a:t>
            </a:r>
          </a:p>
          <a:p>
            <a:r>
              <a:rPr lang="en-US" sz="2400" dirty="0"/>
              <a:t>Easier, but limited scale.</a:t>
            </a:r>
          </a:p>
          <a:p>
            <a:r>
              <a:rPr lang="en-US" sz="2400" dirty="0"/>
              <a:t>Single point of failure</a:t>
            </a:r>
          </a:p>
        </p:txBody>
      </p:sp>
      <p:sp>
        <p:nvSpPr>
          <p:cNvPr id="6" name="Text Placeholder 5"/>
          <p:cNvSpPr>
            <a:spLocks noGrp="1"/>
          </p:cNvSpPr>
          <p:nvPr>
            <p:ph type="body" sz="quarter" idx="3"/>
          </p:nvPr>
        </p:nvSpPr>
        <p:spPr>
          <a:xfrm>
            <a:off x="6153151" y="1841576"/>
            <a:ext cx="3887391" cy="637391"/>
          </a:xfrm>
        </p:spPr>
        <p:txBody>
          <a:bodyPr>
            <a:normAutofit/>
          </a:bodyPr>
          <a:lstStyle/>
          <a:p>
            <a:r>
              <a:rPr lang="en-US" sz="2800" dirty="0"/>
              <a:t>Horizontal “Scale Out”</a:t>
            </a:r>
          </a:p>
        </p:txBody>
      </p:sp>
      <p:sp>
        <p:nvSpPr>
          <p:cNvPr id="7" name="Content Placeholder 6"/>
          <p:cNvSpPr>
            <a:spLocks noGrp="1"/>
          </p:cNvSpPr>
          <p:nvPr>
            <p:ph sz="quarter" idx="4"/>
          </p:nvPr>
        </p:nvSpPr>
        <p:spPr>
          <a:xfrm>
            <a:off x="6153151" y="2478966"/>
            <a:ext cx="3887391" cy="1799216"/>
          </a:xfrm>
        </p:spPr>
        <p:txBody>
          <a:bodyPr>
            <a:noAutofit/>
          </a:bodyPr>
          <a:lstStyle/>
          <a:p>
            <a:r>
              <a:rPr lang="en-US" sz="2400" dirty="0"/>
              <a:t>Run the service over multiple systems, and orchestrate communication between them.</a:t>
            </a:r>
          </a:p>
          <a:p>
            <a:r>
              <a:rPr lang="en-US" sz="2400" dirty="0"/>
              <a:t>Harder, but massive scale.</a:t>
            </a:r>
          </a:p>
          <a:p>
            <a:r>
              <a:rPr lang="en-US" sz="2400" dirty="0"/>
              <a:t>Overhead to manage nodes.</a:t>
            </a:r>
          </a:p>
        </p:txBody>
      </p:sp>
      <p:grpSp>
        <p:nvGrpSpPr>
          <p:cNvPr id="3" name="Group 2">
            <a:extLst>
              <a:ext uri="{FF2B5EF4-FFF2-40B4-BE49-F238E27FC236}">
                <a16:creationId xmlns:a16="http://schemas.microsoft.com/office/drawing/2014/main" id="{A141DACE-0307-46AE-9C4A-78F90B40FA72}"/>
              </a:ext>
            </a:extLst>
          </p:cNvPr>
          <p:cNvGrpSpPr/>
          <p:nvPr/>
        </p:nvGrpSpPr>
        <p:grpSpPr>
          <a:xfrm>
            <a:off x="2331829" y="4855832"/>
            <a:ext cx="2491724" cy="1378683"/>
            <a:chOff x="2348322" y="4204409"/>
            <a:chExt cx="2491724" cy="1378683"/>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735" y="4621925"/>
              <a:ext cx="666962" cy="95120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6831" y="4252157"/>
              <a:ext cx="933215" cy="133093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8322" y="4873153"/>
              <a:ext cx="490806" cy="699980"/>
            </a:xfrm>
            <a:prstGeom prst="rect">
              <a:avLst/>
            </a:prstGeom>
          </p:spPr>
        </p:pic>
        <p:sp>
          <p:nvSpPr>
            <p:cNvPr id="15" name="Curved Down Arrow 14"/>
            <p:cNvSpPr/>
            <p:nvPr/>
          </p:nvSpPr>
          <p:spPr>
            <a:xfrm rot="20658607">
              <a:off x="2604870" y="4471085"/>
              <a:ext cx="556172" cy="30167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urved Down Arrow 15"/>
            <p:cNvSpPr/>
            <p:nvPr/>
          </p:nvSpPr>
          <p:spPr>
            <a:xfrm rot="20658607">
              <a:off x="3456610" y="4204409"/>
              <a:ext cx="556172" cy="30167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grpSp>
        <p:nvGrpSpPr>
          <p:cNvPr id="20" name="Group 19">
            <a:extLst>
              <a:ext uri="{FF2B5EF4-FFF2-40B4-BE49-F238E27FC236}">
                <a16:creationId xmlns:a16="http://schemas.microsoft.com/office/drawing/2014/main" id="{BD18D868-ED58-4435-B0EA-85917644A50C}"/>
              </a:ext>
            </a:extLst>
          </p:cNvPr>
          <p:cNvGrpSpPr/>
          <p:nvPr/>
        </p:nvGrpSpPr>
        <p:grpSpPr>
          <a:xfrm>
            <a:off x="6400858" y="5273346"/>
            <a:ext cx="3100385" cy="795046"/>
            <a:chOff x="6347631" y="4652472"/>
            <a:chExt cx="3100385" cy="795046"/>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7631" y="4747538"/>
              <a:ext cx="490806" cy="69998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6482" y="4747538"/>
              <a:ext cx="490806" cy="69998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96846" y="4703583"/>
              <a:ext cx="490806" cy="69998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57210" y="4652472"/>
              <a:ext cx="490806" cy="699980"/>
            </a:xfrm>
            <a:prstGeom prst="rect">
              <a:avLst/>
            </a:prstGeom>
          </p:spPr>
        </p:pic>
        <p:sp>
          <p:nvSpPr>
            <p:cNvPr id="17" name="Cross 16"/>
            <p:cNvSpPr/>
            <p:nvPr/>
          </p:nvSpPr>
          <p:spPr>
            <a:xfrm>
              <a:off x="6910001" y="4992506"/>
              <a:ext cx="231962" cy="23063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Cross 17"/>
            <p:cNvSpPr/>
            <p:nvPr/>
          </p:nvSpPr>
          <p:spPr>
            <a:xfrm>
              <a:off x="7821806" y="4979237"/>
              <a:ext cx="231962" cy="23063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Cross 18"/>
            <p:cNvSpPr/>
            <p:nvPr/>
          </p:nvSpPr>
          <p:spPr>
            <a:xfrm>
              <a:off x="8656450" y="4937607"/>
              <a:ext cx="231962" cy="23063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4346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4C3AF9-1B04-4E45-A6C7-176E7CBC1880}"/>
              </a:ext>
            </a:extLst>
          </p:cNvPr>
          <p:cNvSpPr>
            <a:spLocks noGrp="1"/>
          </p:cNvSpPr>
          <p:nvPr>
            <p:ph type="title"/>
          </p:nvPr>
        </p:nvSpPr>
        <p:spPr/>
        <p:txBody>
          <a:bodyPr/>
          <a:lstStyle/>
          <a:p>
            <a:r>
              <a:rPr lang="en-US" dirty="0"/>
              <a:t>Trivial Vertical Scaling</a:t>
            </a:r>
          </a:p>
        </p:txBody>
      </p:sp>
      <p:sp>
        <p:nvSpPr>
          <p:cNvPr id="8" name="Content Placeholder 7">
            <a:extLst>
              <a:ext uri="{FF2B5EF4-FFF2-40B4-BE49-F238E27FC236}">
                <a16:creationId xmlns:a16="http://schemas.microsoft.com/office/drawing/2014/main" id="{5FEB9CC9-9A7B-49CC-8CEB-47F595385204}"/>
              </a:ext>
            </a:extLst>
          </p:cNvPr>
          <p:cNvSpPr>
            <a:spLocks noGrp="1"/>
          </p:cNvSpPr>
          <p:nvPr>
            <p:ph idx="1"/>
          </p:nvPr>
        </p:nvSpPr>
        <p:spPr>
          <a:xfrm>
            <a:off x="838200" y="1825625"/>
            <a:ext cx="5664200" cy="4351338"/>
          </a:xfrm>
        </p:spPr>
        <p:txBody>
          <a:bodyPr>
            <a:normAutofit lnSpcReduction="10000"/>
          </a:bodyPr>
          <a:lstStyle/>
          <a:p>
            <a:r>
              <a:rPr lang="en-US" dirty="0"/>
              <a:t>Buy your way out of the problem.</a:t>
            </a:r>
          </a:p>
          <a:p>
            <a:r>
              <a:rPr lang="en-US" dirty="0"/>
              <a:t>Buy a faster computer</a:t>
            </a:r>
          </a:p>
          <a:p>
            <a:r>
              <a:rPr lang="en-US" dirty="0"/>
              <a:t>Invest in a faster internet connection</a:t>
            </a:r>
          </a:p>
          <a:p>
            <a:r>
              <a:rPr lang="en-US" dirty="0"/>
              <a:t>We do this all the time with our phones, </a:t>
            </a:r>
            <a:r>
              <a:rPr lang="en-US" dirty="0" err="1"/>
              <a:t>etc</a:t>
            </a:r>
            <a:r>
              <a:rPr lang="en-US" dirty="0"/>
              <a:t>…</a:t>
            </a:r>
          </a:p>
          <a:p>
            <a:r>
              <a:rPr lang="en-US" dirty="0"/>
              <a:t>Limited based on available technology.</a:t>
            </a:r>
          </a:p>
        </p:txBody>
      </p:sp>
      <p:pic>
        <p:nvPicPr>
          <p:cNvPr id="1026" name="Picture 2" descr="Image result for old computer">
            <a:extLst>
              <a:ext uri="{FF2B5EF4-FFF2-40B4-BE49-F238E27FC236}">
                <a16:creationId xmlns:a16="http://schemas.microsoft.com/office/drawing/2014/main" id="{0A558622-7051-407B-AF1C-B16E3BB18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177" y="309245"/>
            <a:ext cx="3919502" cy="2204720"/>
          </a:xfrm>
          <a:prstGeom prst="rect">
            <a:avLst/>
          </a:prstGeom>
          <a:noFill/>
          <a:extLst>
            <a:ext uri="{909E8E84-426E-40DD-AFC4-6F175D3DCCD1}">
              <a14:hiddenFill xmlns:a14="http://schemas.microsoft.com/office/drawing/2010/main">
                <a:solidFill>
                  <a:srgbClr val="FFFFFF"/>
                </a:solidFill>
              </a14:hiddenFill>
            </a:ext>
          </a:extLst>
        </p:spPr>
      </p:pic>
      <p:sp>
        <p:nvSpPr>
          <p:cNvPr id="9" name="Arrow: Notched Right 8">
            <a:extLst>
              <a:ext uri="{FF2B5EF4-FFF2-40B4-BE49-F238E27FC236}">
                <a16:creationId xmlns:a16="http://schemas.microsoft.com/office/drawing/2014/main" id="{4EEAE9C4-CFB6-4D4B-B9BD-9F00E5C74D7B}"/>
              </a:ext>
            </a:extLst>
          </p:cNvPr>
          <p:cNvSpPr/>
          <p:nvPr/>
        </p:nvSpPr>
        <p:spPr>
          <a:xfrm rot="5400000">
            <a:off x="8992728" y="2951480"/>
            <a:ext cx="1544320" cy="955040"/>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FF00"/>
              </a:solidFill>
            </a:endParaRPr>
          </a:p>
        </p:txBody>
      </p:sp>
      <p:pic>
        <p:nvPicPr>
          <p:cNvPr id="1028" name="Picture 4" descr="Image result for new computer">
            <a:extLst>
              <a:ext uri="{FF2B5EF4-FFF2-40B4-BE49-F238E27FC236}">
                <a16:creationId xmlns:a16="http://schemas.microsoft.com/office/drawing/2014/main" id="{06CEB19B-9763-4030-BD04-5CA93F818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4516" y="4416796"/>
            <a:ext cx="3980743" cy="220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17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6A85BAB-E541-43D0-AEBE-AB9C5AC16D9F}"/>
              </a:ext>
            </a:extLst>
          </p:cNvPr>
          <p:cNvSpPr/>
          <p:nvPr/>
        </p:nvSpPr>
        <p:spPr>
          <a:xfrm>
            <a:off x="7623039" y="2181550"/>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66A85BAB-E541-43D0-AEBE-AB9C5AC16D9F}"/>
              </a:ext>
            </a:extLst>
          </p:cNvPr>
          <p:cNvSpPr/>
          <p:nvPr/>
        </p:nvSpPr>
        <p:spPr>
          <a:xfrm>
            <a:off x="7528786" y="2255406"/>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9AAB3A4-9A3C-4624-9536-42B172B9BFC0}"/>
              </a:ext>
            </a:extLst>
          </p:cNvPr>
          <p:cNvSpPr>
            <a:spLocks noGrp="1"/>
          </p:cNvSpPr>
          <p:nvPr>
            <p:ph type="title"/>
          </p:nvPr>
        </p:nvSpPr>
        <p:spPr/>
        <p:txBody>
          <a:bodyPr/>
          <a:lstStyle/>
          <a:p>
            <a:r>
              <a:rPr lang="en-US" dirty="0"/>
              <a:t>Vertical Scale Through Layering</a:t>
            </a:r>
          </a:p>
        </p:txBody>
      </p:sp>
      <p:sp>
        <p:nvSpPr>
          <p:cNvPr id="3" name="Content Placeholder 2"/>
          <p:cNvSpPr>
            <a:spLocks noGrp="1"/>
          </p:cNvSpPr>
          <p:nvPr>
            <p:ph idx="1"/>
          </p:nvPr>
        </p:nvSpPr>
        <p:spPr>
          <a:xfrm>
            <a:off x="838200" y="1578543"/>
            <a:ext cx="10515600" cy="4598420"/>
          </a:xfrm>
        </p:spPr>
        <p:txBody>
          <a:bodyPr>
            <a:normAutofit/>
          </a:bodyPr>
          <a:lstStyle/>
          <a:p>
            <a:r>
              <a:rPr lang="en-US" sz="2800" dirty="0"/>
              <a:t>We re-design / program the </a:t>
            </a:r>
            <a:br>
              <a:rPr lang="en-US" sz="2800" dirty="0"/>
            </a:br>
            <a:r>
              <a:rPr lang="en-US" sz="2800" dirty="0"/>
              <a:t>application to support multiple users</a:t>
            </a:r>
            <a:br>
              <a:rPr lang="en-US" sz="2800" dirty="0"/>
            </a:br>
            <a:r>
              <a:rPr lang="en-US" sz="2800" dirty="0"/>
              <a:t>by breaking up / splitting the layers.</a:t>
            </a:r>
          </a:p>
        </p:txBody>
      </p:sp>
      <p:grpSp>
        <p:nvGrpSpPr>
          <p:cNvPr id="54" name="Group 53">
            <a:extLst>
              <a:ext uri="{FF2B5EF4-FFF2-40B4-BE49-F238E27FC236}">
                <a16:creationId xmlns:a16="http://schemas.microsoft.com/office/drawing/2014/main" id="{7515F481-D1D2-4D20-88DA-6DCFC612D008}"/>
              </a:ext>
            </a:extLst>
          </p:cNvPr>
          <p:cNvGrpSpPr/>
          <p:nvPr/>
        </p:nvGrpSpPr>
        <p:grpSpPr>
          <a:xfrm>
            <a:off x="2007164" y="3068774"/>
            <a:ext cx="2842164" cy="2754630"/>
            <a:chOff x="463914" y="2500884"/>
            <a:chExt cx="2842164" cy="2754630"/>
          </a:xfrm>
        </p:grpSpPr>
        <p:sp>
          <p:nvSpPr>
            <p:cNvPr id="27" name="Rectangle 26">
              <a:extLst>
                <a:ext uri="{FF2B5EF4-FFF2-40B4-BE49-F238E27FC236}">
                  <a16:creationId xmlns:a16="http://schemas.microsoft.com/office/drawing/2014/main" id="{49BE44C3-52DA-4DFB-9102-E8B1AD742684}"/>
                </a:ext>
              </a:extLst>
            </p:cNvPr>
            <p:cNvSpPr/>
            <p:nvPr/>
          </p:nvSpPr>
          <p:spPr>
            <a:xfrm>
              <a:off x="463914" y="2500884"/>
              <a:ext cx="2842164" cy="27546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6" name="Group 25">
              <a:extLst>
                <a:ext uri="{FF2B5EF4-FFF2-40B4-BE49-F238E27FC236}">
                  <a16:creationId xmlns:a16="http://schemas.microsoft.com/office/drawing/2014/main" id="{86871D54-1CB7-4CF6-982C-02D7268D9CD8}"/>
                </a:ext>
              </a:extLst>
            </p:cNvPr>
            <p:cNvGrpSpPr/>
            <p:nvPr/>
          </p:nvGrpSpPr>
          <p:grpSpPr>
            <a:xfrm>
              <a:off x="740264" y="2604562"/>
              <a:ext cx="2322102" cy="631968"/>
              <a:chOff x="193650" y="4236215"/>
              <a:chExt cx="2322102" cy="631968"/>
            </a:xfrm>
          </p:grpSpPr>
          <p:sp>
            <p:nvSpPr>
              <p:cNvPr id="6" name="Rectangle 5" descr="Bar chart">
                <a:extLst>
                  <a:ext uri="{FF2B5EF4-FFF2-40B4-BE49-F238E27FC236}">
                    <a16:creationId xmlns:a16="http://schemas.microsoft.com/office/drawing/2014/main" id="{581306D0-E492-4322-8E9B-23E18EC4D598}"/>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1" name="TextBox 20">
                <a:extLst>
                  <a:ext uri="{FF2B5EF4-FFF2-40B4-BE49-F238E27FC236}">
                    <a16:creationId xmlns:a16="http://schemas.microsoft.com/office/drawing/2014/main" id="{0417205A-757B-4E75-9A17-76BB41A3549C}"/>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3" name="Group 22">
              <a:extLst>
                <a:ext uri="{FF2B5EF4-FFF2-40B4-BE49-F238E27FC236}">
                  <a16:creationId xmlns:a16="http://schemas.microsoft.com/office/drawing/2014/main" id="{210E2E20-B473-47F3-B059-FF388580CB2F}"/>
                </a:ext>
              </a:extLst>
            </p:cNvPr>
            <p:cNvGrpSpPr/>
            <p:nvPr/>
          </p:nvGrpSpPr>
          <p:grpSpPr>
            <a:xfrm>
              <a:off x="740264" y="3273652"/>
              <a:ext cx="2437592" cy="631968"/>
              <a:chOff x="193650" y="4905305"/>
              <a:chExt cx="2437592" cy="631968"/>
            </a:xfrm>
          </p:grpSpPr>
          <p:sp>
            <p:nvSpPr>
              <p:cNvPr id="8" name="Rectangle 7" descr="Playbook">
                <a:extLst>
                  <a:ext uri="{FF2B5EF4-FFF2-40B4-BE49-F238E27FC236}">
                    <a16:creationId xmlns:a16="http://schemas.microsoft.com/office/drawing/2014/main" id="{0E73BDD6-E542-4ECB-B83A-0D55F275E15B}"/>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9" name="TextBox 18">
                <a:extLst>
                  <a:ext uri="{FF2B5EF4-FFF2-40B4-BE49-F238E27FC236}">
                    <a16:creationId xmlns:a16="http://schemas.microsoft.com/office/drawing/2014/main" id="{52D3F320-1E7D-4B67-A767-A6C18B2A822E}"/>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25" name="Group 24">
              <a:extLst>
                <a:ext uri="{FF2B5EF4-FFF2-40B4-BE49-F238E27FC236}">
                  <a16:creationId xmlns:a16="http://schemas.microsoft.com/office/drawing/2014/main" id="{D5C9CA62-6CFE-4EAE-8CE0-2B1DAA03FB4B}"/>
                </a:ext>
              </a:extLst>
            </p:cNvPr>
            <p:cNvGrpSpPr/>
            <p:nvPr/>
          </p:nvGrpSpPr>
          <p:grpSpPr>
            <a:xfrm>
              <a:off x="740264" y="3846773"/>
              <a:ext cx="2322102" cy="631968"/>
              <a:chOff x="193650" y="5574395"/>
              <a:chExt cx="2322102" cy="631968"/>
            </a:xfrm>
          </p:grpSpPr>
          <p:sp>
            <p:nvSpPr>
              <p:cNvPr id="10" name="Rectangle 9" descr="Download from cloud">
                <a:extLst>
                  <a:ext uri="{FF2B5EF4-FFF2-40B4-BE49-F238E27FC236}">
                    <a16:creationId xmlns:a16="http://schemas.microsoft.com/office/drawing/2014/main" id="{F76A30DD-D214-4BB8-AA9F-44CD435FA54D}"/>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7" name="TextBox 16">
                <a:extLst>
                  <a:ext uri="{FF2B5EF4-FFF2-40B4-BE49-F238E27FC236}">
                    <a16:creationId xmlns:a16="http://schemas.microsoft.com/office/drawing/2014/main" id="{7A6D9519-3ACC-41F5-BE08-63A030CA0626}"/>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4" name="Group 23">
              <a:extLst>
                <a:ext uri="{FF2B5EF4-FFF2-40B4-BE49-F238E27FC236}">
                  <a16:creationId xmlns:a16="http://schemas.microsoft.com/office/drawing/2014/main" id="{4C24E16D-8B86-4950-B403-2A416FA4D4A3}"/>
                </a:ext>
              </a:extLst>
            </p:cNvPr>
            <p:cNvGrpSpPr/>
            <p:nvPr/>
          </p:nvGrpSpPr>
          <p:grpSpPr>
            <a:xfrm>
              <a:off x="740264" y="4451366"/>
              <a:ext cx="2121608" cy="631968"/>
              <a:chOff x="193650" y="3582212"/>
              <a:chExt cx="2121608" cy="631968"/>
            </a:xfrm>
          </p:grpSpPr>
          <p:sp>
            <p:nvSpPr>
              <p:cNvPr id="12" name="Rectangle 11" descr="Database">
                <a:extLst>
                  <a:ext uri="{FF2B5EF4-FFF2-40B4-BE49-F238E27FC236}">
                    <a16:creationId xmlns:a16="http://schemas.microsoft.com/office/drawing/2014/main" id="{592D8314-792F-494C-86EE-7BC416C6074D}"/>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15" name="TextBox 14">
                <a:extLst>
                  <a:ext uri="{FF2B5EF4-FFF2-40B4-BE49-F238E27FC236}">
                    <a16:creationId xmlns:a16="http://schemas.microsoft.com/office/drawing/2014/main" id="{B9B8C7BB-13FC-4A03-88BE-ED0638E061D2}"/>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grpSp>
      <p:grpSp>
        <p:nvGrpSpPr>
          <p:cNvPr id="43" name="Group 42">
            <a:extLst>
              <a:ext uri="{FF2B5EF4-FFF2-40B4-BE49-F238E27FC236}">
                <a16:creationId xmlns:a16="http://schemas.microsoft.com/office/drawing/2014/main" id="{659AB4C5-8CCD-440D-BA7E-C72ACB5739C5}"/>
              </a:ext>
            </a:extLst>
          </p:cNvPr>
          <p:cNvGrpSpPr/>
          <p:nvPr/>
        </p:nvGrpSpPr>
        <p:grpSpPr>
          <a:xfrm>
            <a:off x="7415088" y="2356849"/>
            <a:ext cx="2842164" cy="1499616"/>
            <a:chOff x="5871838" y="2014774"/>
            <a:chExt cx="2842164" cy="1499616"/>
          </a:xfrm>
        </p:grpSpPr>
        <p:sp>
          <p:nvSpPr>
            <p:cNvPr id="28" name="Rectangle 27">
              <a:extLst>
                <a:ext uri="{FF2B5EF4-FFF2-40B4-BE49-F238E27FC236}">
                  <a16:creationId xmlns:a16="http://schemas.microsoft.com/office/drawing/2014/main" id="{66A85BAB-E541-43D0-AEBE-AB9C5AC16D9F}"/>
                </a:ext>
              </a:extLst>
            </p:cNvPr>
            <p:cNvSpPr/>
            <p:nvPr/>
          </p:nvSpPr>
          <p:spPr>
            <a:xfrm>
              <a:off x="5871838" y="2014774"/>
              <a:ext cx="2842164" cy="1499616"/>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9" name="Group 28">
              <a:extLst>
                <a:ext uri="{FF2B5EF4-FFF2-40B4-BE49-F238E27FC236}">
                  <a16:creationId xmlns:a16="http://schemas.microsoft.com/office/drawing/2014/main" id="{B6EDA8D7-7BAC-4270-98AB-D5E358B5A549}"/>
                </a:ext>
              </a:extLst>
            </p:cNvPr>
            <p:cNvGrpSpPr/>
            <p:nvPr/>
          </p:nvGrpSpPr>
          <p:grpSpPr>
            <a:xfrm>
              <a:off x="6148188" y="2118452"/>
              <a:ext cx="2322102" cy="631968"/>
              <a:chOff x="193650" y="4236215"/>
              <a:chExt cx="2322102" cy="631968"/>
            </a:xfrm>
          </p:grpSpPr>
          <p:sp>
            <p:nvSpPr>
              <p:cNvPr id="30" name="Rectangle 29" descr="Bar chart">
                <a:extLst>
                  <a:ext uri="{FF2B5EF4-FFF2-40B4-BE49-F238E27FC236}">
                    <a16:creationId xmlns:a16="http://schemas.microsoft.com/office/drawing/2014/main" id="{0F44600F-A9A2-46FE-A398-26B67968B3B3}"/>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9A89F18F-FEB3-45FA-8AF9-35A777687B2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2" name="Group 31">
              <a:extLst>
                <a:ext uri="{FF2B5EF4-FFF2-40B4-BE49-F238E27FC236}">
                  <a16:creationId xmlns:a16="http://schemas.microsoft.com/office/drawing/2014/main" id="{76EF39E3-5C14-418B-A4D4-DF376574DD85}"/>
                </a:ext>
              </a:extLst>
            </p:cNvPr>
            <p:cNvGrpSpPr/>
            <p:nvPr/>
          </p:nvGrpSpPr>
          <p:grpSpPr>
            <a:xfrm>
              <a:off x="6148188" y="2787542"/>
              <a:ext cx="2437592" cy="631968"/>
              <a:chOff x="193650" y="4905305"/>
              <a:chExt cx="2437592" cy="631968"/>
            </a:xfrm>
          </p:grpSpPr>
          <p:sp>
            <p:nvSpPr>
              <p:cNvPr id="33" name="Rectangle 32" descr="Playbook">
                <a:extLst>
                  <a:ext uri="{FF2B5EF4-FFF2-40B4-BE49-F238E27FC236}">
                    <a16:creationId xmlns:a16="http://schemas.microsoft.com/office/drawing/2014/main" id="{215B22F1-717B-4AC7-9D33-341A1E21E299}"/>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4" name="TextBox 33">
                <a:extLst>
                  <a:ext uri="{FF2B5EF4-FFF2-40B4-BE49-F238E27FC236}">
                    <a16:creationId xmlns:a16="http://schemas.microsoft.com/office/drawing/2014/main" id="{3DF438D4-7089-45FE-B284-0ED36309A4F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44" name="Group 43">
            <a:extLst>
              <a:ext uri="{FF2B5EF4-FFF2-40B4-BE49-F238E27FC236}">
                <a16:creationId xmlns:a16="http://schemas.microsoft.com/office/drawing/2014/main" id="{20C9932B-BD2D-48C9-A4E6-F9D8BB225A7C}"/>
              </a:ext>
            </a:extLst>
          </p:cNvPr>
          <p:cNvGrpSpPr/>
          <p:nvPr/>
        </p:nvGrpSpPr>
        <p:grpSpPr>
          <a:xfrm>
            <a:off x="7415088" y="4999679"/>
            <a:ext cx="2842164" cy="1499616"/>
            <a:chOff x="5871838" y="4431789"/>
            <a:chExt cx="2842164" cy="1499616"/>
          </a:xfrm>
        </p:grpSpPr>
        <p:sp>
          <p:nvSpPr>
            <p:cNvPr id="41" name="Rectangle 40">
              <a:extLst>
                <a:ext uri="{FF2B5EF4-FFF2-40B4-BE49-F238E27FC236}">
                  <a16:creationId xmlns:a16="http://schemas.microsoft.com/office/drawing/2014/main" id="{393FFBC3-38A8-4953-96C8-F7535C321CDF}"/>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F5927EBD-D171-45ED-9D44-DE02C4A22528}"/>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5" name="Group 34">
              <a:extLst>
                <a:ext uri="{FF2B5EF4-FFF2-40B4-BE49-F238E27FC236}">
                  <a16:creationId xmlns:a16="http://schemas.microsoft.com/office/drawing/2014/main" id="{7579D722-AE14-4704-8AAF-CE92E9D81AF6}"/>
                </a:ext>
              </a:extLst>
            </p:cNvPr>
            <p:cNvGrpSpPr/>
            <p:nvPr/>
          </p:nvGrpSpPr>
          <p:grpSpPr>
            <a:xfrm>
              <a:off x="6189072" y="4577004"/>
              <a:ext cx="2322102" cy="631968"/>
              <a:chOff x="193650" y="5574395"/>
              <a:chExt cx="2322102" cy="631968"/>
            </a:xfrm>
          </p:grpSpPr>
          <p:sp>
            <p:nvSpPr>
              <p:cNvPr id="36" name="Rectangle 35" descr="Download from cloud">
                <a:extLst>
                  <a:ext uri="{FF2B5EF4-FFF2-40B4-BE49-F238E27FC236}">
                    <a16:creationId xmlns:a16="http://schemas.microsoft.com/office/drawing/2014/main" id="{F1A258EF-209B-420C-9B48-18D20CA2E94A}"/>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37" name="TextBox 36">
                <a:extLst>
                  <a:ext uri="{FF2B5EF4-FFF2-40B4-BE49-F238E27FC236}">
                    <a16:creationId xmlns:a16="http://schemas.microsoft.com/office/drawing/2014/main" id="{BF8C864F-DC89-475D-9CE6-35155CF4839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38" name="Group 37">
              <a:extLst>
                <a:ext uri="{FF2B5EF4-FFF2-40B4-BE49-F238E27FC236}">
                  <a16:creationId xmlns:a16="http://schemas.microsoft.com/office/drawing/2014/main" id="{DEF40CF7-AC4C-4B54-9D66-80977B782B2A}"/>
                </a:ext>
              </a:extLst>
            </p:cNvPr>
            <p:cNvGrpSpPr/>
            <p:nvPr/>
          </p:nvGrpSpPr>
          <p:grpSpPr>
            <a:xfrm>
              <a:off x="6189072" y="5181597"/>
              <a:ext cx="2121608" cy="631968"/>
              <a:chOff x="193650" y="3582212"/>
              <a:chExt cx="2121608" cy="631968"/>
            </a:xfrm>
          </p:grpSpPr>
          <p:sp>
            <p:nvSpPr>
              <p:cNvPr id="39" name="Rectangle 38" descr="Database">
                <a:extLst>
                  <a:ext uri="{FF2B5EF4-FFF2-40B4-BE49-F238E27FC236}">
                    <a16:creationId xmlns:a16="http://schemas.microsoft.com/office/drawing/2014/main" id="{EE3FB0DE-FF4E-4C7A-A404-C369119A3A5E}"/>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40" name="TextBox 39">
                <a:extLst>
                  <a:ext uri="{FF2B5EF4-FFF2-40B4-BE49-F238E27FC236}">
                    <a16:creationId xmlns:a16="http://schemas.microsoft.com/office/drawing/2014/main" id="{3D0B648A-6A7B-4E18-B79D-915979989BD1}"/>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grpSp>
      <p:grpSp>
        <p:nvGrpSpPr>
          <p:cNvPr id="52" name="Group 51">
            <a:extLst>
              <a:ext uri="{FF2B5EF4-FFF2-40B4-BE49-F238E27FC236}">
                <a16:creationId xmlns:a16="http://schemas.microsoft.com/office/drawing/2014/main" id="{7E0A3269-AA4B-4692-9EE8-35222C2495B6}"/>
              </a:ext>
            </a:extLst>
          </p:cNvPr>
          <p:cNvGrpSpPr/>
          <p:nvPr/>
        </p:nvGrpSpPr>
        <p:grpSpPr>
          <a:xfrm>
            <a:off x="8833155" y="3856465"/>
            <a:ext cx="1311256" cy="1143214"/>
            <a:chOff x="7289905" y="3288575"/>
            <a:chExt cx="1311256" cy="1143214"/>
          </a:xfrm>
        </p:grpSpPr>
        <p:cxnSp>
          <p:nvCxnSpPr>
            <p:cNvPr id="46" name="Straight Arrow Connector 45">
              <a:extLst>
                <a:ext uri="{FF2B5EF4-FFF2-40B4-BE49-F238E27FC236}">
                  <a16:creationId xmlns:a16="http://schemas.microsoft.com/office/drawing/2014/main" id="{34E12F91-3103-4B8E-AD03-DF2E5378662E}"/>
                </a:ext>
              </a:extLst>
            </p:cNvPr>
            <p:cNvCxnSpPr>
              <a:cxnSpLocks/>
              <a:stCxn id="28" idx="2"/>
            </p:cNvCxnSpPr>
            <p:nvPr/>
          </p:nvCxnSpPr>
          <p:spPr>
            <a:xfrm>
              <a:off x="7292920" y="3288575"/>
              <a:ext cx="0" cy="114321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B2B3026-2367-4AFC-B806-EEB050FF3C3C}"/>
                </a:ext>
              </a:extLst>
            </p:cNvPr>
            <p:cNvSpPr/>
            <p:nvPr/>
          </p:nvSpPr>
          <p:spPr>
            <a:xfrm>
              <a:off x="7289905" y="3666400"/>
              <a:ext cx="1311256" cy="646331"/>
            </a:xfrm>
            <a:prstGeom prst="rect">
              <a:avLst/>
            </a:prstGeom>
          </p:spPr>
          <p:txBody>
            <a:bodyPr wrap="none">
              <a:spAutoFit/>
            </a:bodyPr>
            <a:lstStyle/>
            <a:p>
              <a:r>
                <a:rPr lang="en-US" dirty="0"/>
                <a:t>Network + </a:t>
              </a:r>
              <a:br>
                <a:rPr lang="en-US" dirty="0"/>
              </a:br>
              <a:r>
                <a:rPr lang="en-US" dirty="0"/>
                <a:t>Middleware</a:t>
              </a:r>
            </a:p>
          </p:txBody>
        </p:sp>
      </p:grpSp>
      <p:sp>
        <p:nvSpPr>
          <p:cNvPr id="53" name="Arrow: Striped Right 52">
            <a:extLst>
              <a:ext uri="{FF2B5EF4-FFF2-40B4-BE49-F238E27FC236}">
                <a16:creationId xmlns:a16="http://schemas.microsoft.com/office/drawing/2014/main" id="{CBB9D477-9467-4B1D-8636-E4B086B522F4}"/>
              </a:ext>
            </a:extLst>
          </p:cNvPr>
          <p:cNvSpPr/>
          <p:nvPr/>
        </p:nvSpPr>
        <p:spPr>
          <a:xfrm>
            <a:off x="5132270" y="4121595"/>
            <a:ext cx="1767036" cy="925037"/>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Scale Up</a:t>
            </a:r>
          </a:p>
        </p:txBody>
      </p:sp>
      <p:sp>
        <p:nvSpPr>
          <p:cNvPr id="47" name="Rectangle 46">
            <a:extLst>
              <a:ext uri="{FF2B5EF4-FFF2-40B4-BE49-F238E27FC236}">
                <a16:creationId xmlns:a16="http://schemas.microsoft.com/office/drawing/2014/main" id="{8EA41D8F-3DF1-425D-923B-28BDCB9FEDA5}"/>
              </a:ext>
            </a:extLst>
          </p:cNvPr>
          <p:cNvSpPr/>
          <p:nvPr/>
        </p:nvSpPr>
        <p:spPr>
          <a:xfrm rot="16200000">
            <a:off x="6391796" y="287280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48" name="Rectangle 47">
            <a:extLst>
              <a:ext uri="{FF2B5EF4-FFF2-40B4-BE49-F238E27FC236}">
                <a16:creationId xmlns:a16="http://schemas.microsoft.com/office/drawing/2014/main" id="{8EA41D8F-3DF1-425D-923B-28BDCB9FEDA5}"/>
              </a:ext>
            </a:extLst>
          </p:cNvPr>
          <p:cNvSpPr/>
          <p:nvPr/>
        </p:nvSpPr>
        <p:spPr>
          <a:xfrm rot="16200000">
            <a:off x="6378006" y="5515635"/>
            <a:ext cx="149961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49" name="Rectangle 48">
            <a:extLst>
              <a:ext uri="{FF2B5EF4-FFF2-40B4-BE49-F238E27FC236}">
                <a16:creationId xmlns:a16="http://schemas.microsoft.com/office/drawing/2014/main" id="{8EA41D8F-3DF1-425D-923B-28BDCB9FEDA5}"/>
              </a:ext>
            </a:extLst>
          </p:cNvPr>
          <p:cNvSpPr/>
          <p:nvPr/>
        </p:nvSpPr>
        <p:spPr>
          <a:xfrm rot="16200000">
            <a:off x="340117" y="4219192"/>
            <a:ext cx="274071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Monolithic</a:t>
            </a:r>
          </a:p>
        </p:txBody>
      </p:sp>
    </p:spTree>
    <p:extLst>
      <p:ext uri="{BB962C8B-B14F-4D97-AF65-F5344CB8AC3E}">
        <p14:creationId xmlns:p14="http://schemas.microsoft.com/office/powerpoint/2010/main" val="127354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E706-026F-49C5-A29A-7DC2BB21B0A2}"/>
              </a:ext>
            </a:extLst>
          </p:cNvPr>
          <p:cNvSpPr>
            <a:spLocks noGrp="1"/>
          </p:cNvSpPr>
          <p:nvPr>
            <p:ph type="title"/>
          </p:nvPr>
        </p:nvSpPr>
        <p:spPr/>
        <p:txBody>
          <a:bodyPr/>
          <a:lstStyle/>
          <a:p>
            <a:r>
              <a:rPr lang="en-US" dirty="0"/>
              <a:t>Example </a:t>
            </a:r>
            <a:r>
              <a:rPr lang="en-US" dirty="0" err="1"/>
              <a:t>Wordpress</a:t>
            </a:r>
            <a:endParaRPr lang="en-US" dirty="0"/>
          </a:p>
        </p:txBody>
      </p:sp>
      <p:sp>
        <p:nvSpPr>
          <p:cNvPr id="3" name="Content Placeholder 2">
            <a:extLst>
              <a:ext uri="{FF2B5EF4-FFF2-40B4-BE49-F238E27FC236}">
                <a16:creationId xmlns:a16="http://schemas.microsoft.com/office/drawing/2014/main" id="{E35D8A59-1079-44C8-9581-A0565DA40DAA}"/>
              </a:ext>
            </a:extLst>
          </p:cNvPr>
          <p:cNvSpPr>
            <a:spLocks noGrp="1"/>
          </p:cNvSpPr>
          <p:nvPr>
            <p:ph idx="1"/>
          </p:nvPr>
        </p:nvSpPr>
        <p:spPr>
          <a:xfrm>
            <a:off x="838200" y="1825624"/>
            <a:ext cx="4749800" cy="4829175"/>
          </a:xfrm>
        </p:spPr>
        <p:txBody>
          <a:bodyPr/>
          <a:lstStyle/>
          <a:p>
            <a:r>
              <a:rPr lang="en-US" dirty="0"/>
              <a:t>We ran the </a:t>
            </a:r>
            <a:r>
              <a:rPr lang="en-US" dirty="0" err="1"/>
              <a:t>Wordpress</a:t>
            </a:r>
            <a:r>
              <a:rPr lang="en-US" dirty="0"/>
              <a:t> Blog/CMS in the lab as an N-tier application. </a:t>
            </a:r>
          </a:p>
          <a:p>
            <a:r>
              <a:rPr lang="en-US" dirty="0"/>
              <a:t>This was scaled Vertically across 3 containers.</a:t>
            </a:r>
          </a:p>
          <a:p>
            <a:r>
              <a:rPr lang="en-US" dirty="0"/>
              <a:t>We could have run the entire application from within a single container with all three services competing for resources!</a:t>
            </a:r>
          </a:p>
        </p:txBody>
      </p:sp>
      <p:sp>
        <p:nvSpPr>
          <p:cNvPr id="4" name="Rectangle 3">
            <a:extLst>
              <a:ext uri="{FF2B5EF4-FFF2-40B4-BE49-F238E27FC236}">
                <a16:creationId xmlns:a16="http://schemas.microsoft.com/office/drawing/2014/main" id="{F3D528C8-A9D4-4CD0-B469-13D48367DA85}"/>
              </a:ext>
            </a:extLst>
          </p:cNvPr>
          <p:cNvSpPr/>
          <p:nvPr/>
        </p:nvSpPr>
        <p:spPr>
          <a:xfrm>
            <a:off x="6014720" y="4318000"/>
            <a:ext cx="2001520" cy="223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NGINX +</a:t>
            </a:r>
          </a:p>
          <a:p>
            <a:pPr algn="ctr"/>
            <a:r>
              <a:rPr lang="en-US" sz="2400" dirty="0"/>
              <a:t>WORDPRESS +</a:t>
            </a:r>
          </a:p>
          <a:p>
            <a:pPr algn="ctr"/>
            <a:r>
              <a:rPr lang="en-US" sz="2400" dirty="0"/>
              <a:t>MYSQL</a:t>
            </a:r>
          </a:p>
        </p:txBody>
      </p:sp>
      <p:sp>
        <p:nvSpPr>
          <p:cNvPr id="5" name="Rectangle 4">
            <a:extLst>
              <a:ext uri="{FF2B5EF4-FFF2-40B4-BE49-F238E27FC236}">
                <a16:creationId xmlns:a16="http://schemas.microsoft.com/office/drawing/2014/main" id="{23B28077-42B6-4A4D-B951-BF28A40EA597}"/>
              </a:ext>
            </a:extLst>
          </p:cNvPr>
          <p:cNvSpPr/>
          <p:nvPr/>
        </p:nvSpPr>
        <p:spPr>
          <a:xfrm>
            <a:off x="9677400" y="4398486"/>
            <a:ext cx="2001520" cy="628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NGINX</a:t>
            </a:r>
          </a:p>
        </p:txBody>
      </p:sp>
      <p:sp>
        <p:nvSpPr>
          <p:cNvPr id="7" name="Rectangle 6">
            <a:extLst>
              <a:ext uri="{FF2B5EF4-FFF2-40B4-BE49-F238E27FC236}">
                <a16:creationId xmlns:a16="http://schemas.microsoft.com/office/drawing/2014/main" id="{D0C33798-11E5-444D-9487-5BE3406DB1E9}"/>
              </a:ext>
            </a:extLst>
          </p:cNvPr>
          <p:cNvSpPr/>
          <p:nvPr/>
        </p:nvSpPr>
        <p:spPr>
          <a:xfrm>
            <a:off x="9677400" y="5140205"/>
            <a:ext cx="200152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WORDPRESS</a:t>
            </a:r>
          </a:p>
        </p:txBody>
      </p:sp>
      <p:sp>
        <p:nvSpPr>
          <p:cNvPr id="8" name="Rectangle 7">
            <a:extLst>
              <a:ext uri="{FF2B5EF4-FFF2-40B4-BE49-F238E27FC236}">
                <a16:creationId xmlns:a16="http://schemas.microsoft.com/office/drawing/2014/main" id="{D0AAAF43-3292-4334-BB7B-CDE7B7012064}"/>
              </a:ext>
            </a:extLst>
          </p:cNvPr>
          <p:cNvSpPr/>
          <p:nvPr/>
        </p:nvSpPr>
        <p:spPr>
          <a:xfrm>
            <a:off x="9677400" y="5903674"/>
            <a:ext cx="200152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MYSQL</a:t>
            </a:r>
          </a:p>
        </p:txBody>
      </p:sp>
      <p:sp>
        <p:nvSpPr>
          <p:cNvPr id="9" name="Rectangle 8">
            <a:extLst>
              <a:ext uri="{FF2B5EF4-FFF2-40B4-BE49-F238E27FC236}">
                <a16:creationId xmlns:a16="http://schemas.microsoft.com/office/drawing/2014/main" id="{3E417E38-A103-478B-8F1A-6FCF6FCA9D0F}"/>
              </a:ext>
            </a:extLst>
          </p:cNvPr>
          <p:cNvSpPr/>
          <p:nvPr/>
        </p:nvSpPr>
        <p:spPr>
          <a:xfrm>
            <a:off x="6014720" y="3748167"/>
            <a:ext cx="2001520" cy="5648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Single System</a:t>
            </a:r>
          </a:p>
        </p:txBody>
      </p:sp>
      <p:sp>
        <p:nvSpPr>
          <p:cNvPr id="10" name="Rectangle 9">
            <a:extLst>
              <a:ext uri="{FF2B5EF4-FFF2-40B4-BE49-F238E27FC236}">
                <a16:creationId xmlns:a16="http://schemas.microsoft.com/office/drawing/2014/main" id="{EA1A97F5-CCA8-404E-A76F-343AB5A58721}"/>
              </a:ext>
            </a:extLst>
          </p:cNvPr>
          <p:cNvSpPr/>
          <p:nvPr/>
        </p:nvSpPr>
        <p:spPr>
          <a:xfrm>
            <a:off x="9677400" y="3748167"/>
            <a:ext cx="2001520" cy="5648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Three Systems</a:t>
            </a:r>
          </a:p>
        </p:txBody>
      </p:sp>
      <p:sp>
        <p:nvSpPr>
          <p:cNvPr id="11" name="Rectangle 10">
            <a:extLst>
              <a:ext uri="{FF2B5EF4-FFF2-40B4-BE49-F238E27FC236}">
                <a16:creationId xmlns:a16="http://schemas.microsoft.com/office/drawing/2014/main" id="{5121BE4C-E103-4292-8F08-EB43A079E02E}"/>
              </a:ext>
            </a:extLst>
          </p:cNvPr>
          <p:cNvSpPr/>
          <p:nvPr/>
        </p:nvSpPr>
        <p:spPr>
          <a:xfrm>
            <a:off x="6014720" y="1776175"/>
            <a:ext cx="5664200" cy="721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12" name="Arrow: Notched Right 11">
            <a:extLst>
              <a:ext uri="{FF2B5EF4-FFF2-40B4-BE49-F238E27FC236}">
                <a16:creationId xmlns:a16="http://schemas.microsoft.com/office/drawing/2014/main" id="{FB9B5651-55C2-4792-9BE7-9D622AAED6A4}"/>
              </a:ext>
            </a:extLst>
          </p:cNvPr>
          <p:cNvSpPr/>
          <p:nvPr/>
        </p:nvSpPr>
        <p:spPr>
          <a:xfrm>
            <a:off x="8178800" y="4738131"/>
            <a:ext cx="1342248" cy="955040"/>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FF00"/>
              </a:solidFill>
            </a:endParaRPr>
          </a:p>
        </p:txBody>
      </p:sp>
      <p:cxnSp>
        <p:nvCxnSpPr>
          <p:cNvPr id="14" name="Straight Arrow Connector 13">
            <a:extLst>
              <a:ext uri="{FF2B5EF4-FFF2-40B4-BE49-F238E27FC236}">
                <a16:creationId xmlns:a16="http://schemas.microsoft.com/office/drawing/2014/main" id="{14F3157F-0EB5-4CC9-A69C-AE989E86F8C1}"/>
              </a:ext>
            </a:extLst>
          </p:cNvPr>
          <p:cNvCxnSpPr/>
          <p:nvPr/>
        </p:nvCxnSpPr>
        <p:spPr>
          <a:xfrm>
            <a:off x="6898640" y="2682240"/>
            <a:ext cx="0" cy="85344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3A5A8A-A5B3-4C8C-BE44-412A7631F113}"/>
              </a:ext>
            </a:extLst>
          </p:cNvPr>
          <p:cNvCxnSpPr/>
          <p:nvPr/>
        </p:nvCxnSpPr>
        <p:spPr>
          <a:xfrm>
            <a:off x="10698480" y="2682240"/>
            <a:ext cx="0" cy="85344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1205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866</Words>
  <Application>Microsoft Office PowerPoint</Application>
  <PresentationFormat>Widescreen</PresentationFormat>
  <Paragraphs>135</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IST346: Scalability</vt:lpstr>
      <vt:lpstr>Agenda</vt:lpstr>
      <vt:lpstr>Discussion Questions</vt:lpstr>
      <vt:lpstr>Lab Debrief</vt:lpstr>
      <vt:lpstr>What is Scalability?</vt:lpstr>
      <vt:lpstr>Scaling Services: How do you address growth?</vt:lpstr>
      <vt:lpstr>Trivial Vertical Scaling</vt:lpstr>
      <vt:lpstr>Vertical Scale Through Layering</vt:lpstr>
      <vt:lpstr>Example Wordpress</vt:lpstr>
      <vt:lpstr>Redundancy != Scalability</vt:lpstr>
      <vt:lpstr>Horizontal Scalability</vt:lpstr>
      <vt:lpstr>Balancing Load</vt:lpstr>
      <vt:lpstr>Performance vs Scalability</vt:lpstr>
      <vt:lpstr>Check Yourself: Scaling SMTP</vt:lpstr>
      <vt:lpstr>Group Activity</vt:lpstr>
      <vt:lpstr>Details of Group Activity</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32</cp:revision>
  <dcterms:created xsi:type="dcterms:W3CDTF">2018-06-15T01:33:02Z</dcterms:created>
  <dcterms:modified xsi:type="dcterms:W3CDTF">2018-09-18T17:56:47Z</dcterms:modified>
</cp:coreProperties>
</file>