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97" r:id="rId2"/>
    <p:sldId id="289" r:id="rId3"/>
    <p:sldId id="258" r:id="rId4"/>
    <p:sldId id="312" r:id="rId5"/>
    <p:sldId id="302" r:id="rId6"/>
    <p:sldId id="298" r:id="rId7"/>
    <p:sldId id="303" r:id="rId8"/>
    <p:sldId id="305" r:id="rId9"/>
    <p:sldId id="306" r:id="rId10"/>
    <p:sldId id="291" r:id="rId11"/>
    <p:sldId id="304" r:id="rId12"/>
    <p:sldId id="308" r:id="rId13"/>
    <p:sldId id="309" r:id="rId14"/>
    <p:sldId id="307" r:id="rId15"/>
    <p:sldId id="262" r:id="rId16"/>
    <p:sldId id="310" r:id="rId17"/>
    <p:sldId id="272" r:id="rId18"/>
    <p:sldId id="273" r:id="rId19"/>
    <p:sldId id="274" r:id="rId20"/>
    <p:sldId id="311" r:id="rId21"/>
    <p:sldId id="292" r:id="rId22"/>
    <p:sldId id="293"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12"/>
          </p14:sldIdLst>
        </p14:section>
        <p14:section name="Content" id="{2C67B003-B916-43D3-BE5B-B3D36B8F4E1C}">
          <p14:sldIdLst>
            <p14:sldId id="302"/>
            <p14:sldId id="298"/>
            <p14:sldId id="303"/>
            <p14:sldId id="305"/>
            <p14:sldId id="306"/>
            <p14:sldId id="291"/>
            <p14:sldId id="304"/>
            <p14:sldId id="308"/>
            <p14:sldId id="309"/>
            <p14:sldId id="307"/>
            <p14:sldId id="262"/>
            <p14:sldId id="310"/>
            <p14:sldId id="272"/>
            <p14:sldId id="273"/>
            <p14:sldId id="274"/>
            <p14:sldId id="311"/>
          </p14:sldIdLst>
        </p14:section>
        <p14:section name="Wrap-Up" id="{250B09FA-E151-4F0D-B4D4-21A2DA6D2F7E}">
          <p14:sldIdLst>
            <p14:sldId id="292"/>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744" autoAdjust="0"/>
  </p:normalViewPr>
  <p:slideViewPr>
    <p:cSldViewPr snapToGrid="0">
      <p:cViewPr varScale="1">
        <p:scale>
          <a:sx n="45" d="100"/>
          <a:sy n="45" d="100"/>
        </p:scale>
        <p:origin x="14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think about their answer before calling on them. These answers are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19</a:t>
            </a:fld>
            <a:endParaRPr lang="en-US"/>
          </a:p>
        </p:txBody>
      </p:sp>
    </p:spTree>
    <p:extLst>
      <p:ext uri="{BB962C8B-B14F-4D97-AF65-F5344CB8AC3E}">
        <p14:creationId xmlns:p14="http://schemas.microsoft.com/office/powerpoint/2010/main" val="151209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ROI = (gain – cost) / cost</a:t>
            </a:r>
          </a:p>
          <a:p>
            <a:r>
              <a:rPr lang="en-US" dirty="0"/>
              <a:t>ROI = (5000 – 2000) / 2000</a:t>
            </a:r>
          </a:p>
          <a:p>
            <a:r>
              <a:rPr lang="en-US" dirty="0"/>
              <a:t>ROI = 3000 / 2000</a:t>
            </a:r>
          </a:p>
          <a:p>
            <a:r>
              <a:rPr lang="en-US" dirty="0"/>
              <a:t>ROI = 150%</a:t>
            </a:r>
          </a:p>
          <a:p>
            <a:endParaRPr lang="en-US" dirty="0"/>
          </a:p>
          <a:p>
            <a:r>
              <a:rPr lang="en-US" dirty="0"/>
              <a:t>A = 2000 * 3 = 6000 over 3 years</a:t>
            </a:r>
          </a:p>
          <a:p>
            <a:r>
              <a:rPr lang="en-US" dirty="0"/>
              <a:t>B = 5000 over 3 years</a:t>
            </a:r>
          </a:p>
          <a:p>
            <a:r>
              <a:rPr lang="en-US" dirty="0"/>
              <a:t>B has lower TCO assuming </a:t>
            </a:r>
            <a:r>
              <a:rPr lang="en-US"/>
              <a:t>identical </a:t>
            </a:r>
            <a:r>
              <a:rPr lang="en-US" smtClean="0"/>
              <a:t>indirect </a:t>
            </a:r>
            <a:r>
              <a:rPr lang="en-US" dirty="0"/>
              <a:t>costs</a:t>
            </a:r>
          </a:p>
          <a:p>
            <a:endParaRPr lang="en-US" dirty="0"/>
          </a:p>
          <a:p>
            <a:r>
              <a:rPr lang="en-US" dirty="0"/>
              <a:t>In reality the indirect costs of option B need to be more than $1000 over three years for option A to be viable. </a:t>
            </a:r>
          </a:p>
        </p:txBody>
      </p:sp>
      <p:sp>
        <p:nvSpPr>
          <p:cNvPr id="4" name="Slide Number Placeholder 3"/>
          <p:cNvSpPr>
            <a:spLocks noGrp="1"/>
          </p:cNvSpPr>
          <p:nvPr>
            <p:ph type="sldNum" sz="quarter" idx="10"/>
          </p:nvPr>
        </p:nvSpPr>
        <p:spPr/>
        <p:txBody>
          <a:bodyPr/>
          <a:lstStyle/>
          <a:p>
            <a:fld id="{0112F830-31CF-4898-9DC8-86941997CB87}" type="slidenum">
              <a:rPr lang="en-US" smtClean="0"/>
              <a:t>20</a:t>
            </a:fld>
            <a:endParaRPr lang="en-US"/>
          </a:p>
        </p:txBody>
      </p:sp>
    </p:spTree>
    <p:extLst>
      <p:ext uri="{BB962C8B-B14F-4D97-AF65-F5344CB8AC3E}">
        <p14:creationId xmlns:p14="http://schemas.microsoft.com/office/powerpoint/2010/main" val="336150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CONSULT THE SYLLABUS</a:t>
            </a:r>
          </a:p>
        </p:txBody>
      </p:sp>
      <p:sp>
        <p:nvSpPr>
          <p:cNvPr id="4" name="Slide Number Placeholder 3"/>
          <p:cNvSpPr>
            <a:spLocks noGrp="1"/>
          </p:cNvSpPr>
          <p:nvPr>
            <p:ph type="sldNum" sz="quarter" idx="10"/>
          </p:nvPr>
        </p:nvSpPr>
        <p:spPr/>
        <p:txBody>
          <a:bodyPr/>
          <a:lstStyle/>
          <a:p>
            <a:fld id="{0112F830-31CF-4898-9DC8-86941997CB87}" type="slidenum">
              <a:rPr lang="en-US" smtClean="0"/>
              <a:t>21</a:t>
            </a:fld>
            <a:endParaRPr lang="en-US"/>
          </a:p>
        </p:txBody>
      </p:sp>
    </p:spTree>
    <p:extLst>
      <p:ext uri="{BB962C8B-B14F-4D97-AF65-F5344CB8AC3E}">
        <p14:creationId xmlns:p14="http://schemas.microsoft.com/office/powerpoint/2010/main" val="377412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over the lab questions. With the students. Ask</a:t>
            </a:r>
            <a:r>
              <a:rPr lang="en-US" baseline="0" dirty="0" smtClean="0"/>
              <a:t> them to take out their answers to the lab questions. And their questions about the lab itself.</a:t>
            </a: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370103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6</a:t>
            </a:fld>
            <a:endParaRPr lang="en-US"/>
          </a:p>
        </p:txBody>
      </p:sp>
    </p:spTree>
    <p:extLst>
      <p:ext uri="{BB962C8B-B14F-4D97-AF65-F5344CB8AC3E}">
        <p14:creationId xmlns:p14="http://schemas.microsoft.com/office/powerpoint/2010/main" val="378581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work is user-generated or system generated work. It is not strategic but commoditized.</a:t>
            </a:r>
          </a:p>
          <a:p>
            <a:r>
              <a:rPr lang="en-US" dirty="0"/>
              <a:t>- Problem and issues with systems, people or processed. </a:t>
            </a:r>
          </a:p>
          <a:p>
            <a:r>
              <a:rPr lang="en-US" dirty="0"/>
              <a:t>- Requests for new features or upgrades to software.</a:t>
            </a:r>
          </a:p>
          <a:p>
            <a:r>
              <a:rPr lang="en-US" dirty="0"/>
              <a:t>- Training / education</a:t>
            </a:r>
          </a:p>
          <a:p>
            <a:r>
              <a:rPr lang="en-US" dirty="0"/>
              <a:t>- Maintenance of systems such as patching software, replacing old hardware or freeing up disk space, etc.</a:t>
            </a:r>
          </a:p>
          <a:p>
            <a:endParaRPr lang="en-US" dirty="0"/>
          </a:p>
          <a:p>
            <a:r>
              <a:rPr lang="en-US" dirty="0"/>
              <a:t>Strategic work is game-changing. It drives innovation and makes IT a differentiator within your organization, saving people time and the organization money.</a:t>
            </a:r>
          </a:p>
          <a:p>
            <a:endParaRPr lang="en-US" dirty="0"/>
          </a:p>
          <a:p>
            <a:pPr marL="171450" indent="-171450">
              <a:buFontTx/>
              <a:buChar char="-"/>
            </a:pPr>
            <a:r>
              <a:rPr lang="en-US" dirty="0"/>
              <a:t>Migrations to new platforms or systems. Such as moving email to the cloud.</a:t>
            </a:r>
          </a:p>
          <a:p>
            <a:pPr marL="171450" indent="-171450">
              <a:buFontTx/>
              <a:buChar char="-"/>
            </a:pPr>
            <a:r>
              <a:rPr lang="en-US" dirty="0"/>
              <a:t>Identifying the problem or issues which consume the most time or resources </a:t>
            </a:r>
          </a:p>
          <a:p>
            <a:pPr marL="171450" indent="-171450">
              <a:buFontTx/>
              <a:buChar char="-"/>
            </a:pPr>
            <a:r>
              <a:rPr lang="en-US" dirty="0"/>
              <a:t>Aligning the IT with the strategy within the organization</a:t>
            </a:r>
          </a:p>
          <a:p>
            <a:pPr marL="171450" indent="-171450">
              <a:buFontTx/>
              <a:buChar char="-"/>
            </a:pPr>
            <a:r>
              <a:rPr lang="en-US" dirty="0"/>
              <a:t>IT innovation. Generating new ways to leverage IT to improve the way the organization works.</a:t>
            </a:r>
          </a:p>
          <a:p>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102684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have </a:t>
            </a:r>
          </a:p>
        </p:txBody>
      </p:sp>
      <p:sp>
        <p:nvSpPr>
          <p:cNvPr id="4" name="Slide Number Placeholder 3"/>
          <p:cNvSpPr>
            <a:spLocks noGrp="1"/>
          </p:cNvSpPr>
          <p:nvPr>
            <p:ph type="sldNum" sz="quarter" idx="10"/>
          </p:nvPr>
        </p:nvSpPr>
        <p:spPr/>
        <p:txBody>
          <a:bodyPr/>
          <a:lstStyle/>
          <a:p>
            <a:fld id="{0112F830-31CF-4898-9DC8-86941997CB87}" type="slidenum">
              <a:rPr lang="en-US" smtClean="0"/>
              <a:t>9</a:t>
            </a:fld>
            <a:endParaRPr lang="en-US"/>
          </a:p>
        </p:txBody>
      </p:sp>
    </p:spTree>
    <p:extLst>
      <p:ext uri="{BB962C8B-B14F-4D97-AF65-F5344CB8AC3E}">
        <p14:creationId xmlns:p14="http://schemas.microsoft.com/office/powerpoint/2010/main" val="268899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4A723-DC4B-4734-BC8E-55811E9B0B89}" type="slidenum">
              <a:rPr lang="en-US"/>
              <a:pPr/>
              <a:t>15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Direct Costs are the costs you can budget and measure.</a:t>
            </a:r>
          </a:p>
          <a:p>
            <a:r>
              <a:rPr lang="en-US" dirty="0"/>
              <a:t>Indirect Costs are costs of running helpdesks, the costs of users who support themselves and others, and downtime</a:t>
            </a:r>
          </a:p>
        </p:txBody>
      </p:sp>
    </p:spTree>
    <p:extLst>
      <p:ext uri="{BB962C8B-B14F-4D97-AF65-F5344CB8AC3E}">
        <p14:creationId xmlns:p14="http://schemas.microsoft.com/office/powerpoint/2010/main" val="3833619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use the TCO formula is to compare indirect costs.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16</a:t>
            </a:fld>
            <a:endParaRPr lang="en-US"/>
          </a:p>
        </p:txBody>
      </p:sp>
    </p:spTree>
    <p:extLst>
      <p:ext uri="{BB962C8B-B14F-4D97-AF65-F5344CB8AC3E}">
        <p14:creationId xmlns:p14="http://schemas.microsoft.com/office/powerpoint/2010/main" val="1164349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17</a:t>
            </a:fld>
            <a:endParaRPr lang="en-US"/>
          </a:p>
        </p:txBody>
      </p:sp>
    </p:spTree>
    <p:extLst>
      <p:ext uri="{BB962C8B-B14F-4D97-AF65-F5344CB8AC3E}">
        <p14:creationId xmlns:p14="http://schemas.microsoft.com/office/powerpoint/2010/main" val="2656768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18</a:t>
            </a:fld>
            <a:endParaRPr lang="en-US"/>
          </a:p>
        </p:txBody>
      </p:sp>
    </p:spTree>
    <p:extLst>
      <p:ext uri="{BB962C8B-B14F-4D97-AF65-F5344CB8AC3E}">
        <p14:creationId xmlns:p14="http://schemas.microsoft.com/office/powerpoint/2010/main" val="127186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www.glasbergen.com/wp-content/gallery/global/global6.gif">
            <a:extLst>
              <a:ext uri="{FF2B5EF4-FFF2-40B4-BE49-F238E27FC236}">
                <a16:creationId xmlns:a16="http://schemas.microsoft.com/office/drawing/2014/main" id="{A9BC627B-E721-452A-932F-9FD4D95998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7865" y="961812"/>
            <a:ext cx="6689668" cy="49309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IST346: Managing IT</a:t>
            </a:r>
          </a:p>
        </p:txBody>
      </p:sp>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Managing Operational Work</a:t>
            </a:r>
          </a:p>
        </p:txBody>
      </p:sp>
    </p:spTree>
    <p:extLst>
      <p:ext uri="{BB962C8B-B14F-4D97-AF65-F5344CB8AC3E}">
        <p14:creationId xmlns:p14="http://schemas.microsoft.com/office/powerpoint/2010/main" val="319486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0A78F4-2C74-4042-B76A-957FCB0C448B}"/>
              </a:ext>
            </a:extLst>
          </p:cNvPr>
          <p:cNvSpPr>
            <a:spLocks noGrp="1"/>
          </p:cNvSpPr>
          <p:nvPr>
            <p:ph type="title"/>
          </p:nvPr>
        </p:nvSpPr>
        <p:spPr/>
        <p:txBody>
          <a:bodyPr/>
          <a:lstStyle/>
          <a:p>
            <a:r>
              <a:rPr lang="en-US" dirty="0"/>
              <a:t>Draw a Workflow Diagram</a:t>
            </a:r>
          </a:p>
        </p:txBody>
      </p:sp>
      <p:sp>
        <p:nvSpPr>
          <p:cNvPr id="8" name="Content Placeholder 7">
            <a:extLst>
              <a:ext uri="{FF2B5EF4-FFF2-40B4-BE49-F238E27FC236}">
                <a16:creationId xmlns:a16="http://schemas.microsoft.com/office/drawing/2014/main" id="{B370B043-29CF-450F-A5FC-1CA6D1709CFE}"/>
              </a:ext>
            </a:extLst>
          </p:cNvPr>
          <p:cNvSpPr>
            <a:spLocks noGrp="1"/>
          </p:cNvSpPr>
          <p:nvPr>
            <p:ph idx="1"/>
          </p:nvPr>
        </p:nvSpPr>
        <p:spPr/>
        <p:txBody>
          <a:bodyPr>
            <a:normAutofit/>
          </a:bodyPr>
          <a:lstStyle/>
          <a:p>
            <a:r>
              <a:rPr lang="en-US" dirty="0"/>
              <a:t>Partner up with someone in the class.</a:t>
            </a:r>
          </a:p>
          <a:p>
            <a:r>
              <a:rPr lang="en-US" dirty="0"/>
              <a:t>On a 8.5x11 sheet of paper put both your names. </a:t>
            </a:r>
          </a:p>
          <a:p>
            <a:r>
              <a:rPr lang="en-US" dirty="0"/>
              <a:t>Draw a workflow diagram for managing IT operations – user requests from start until completion.</a:t>
            </a:r>
          </a:p>
          <a:p>
            <a:r>
              <a:rPr lang="en-US" dirty="0"/>
              <a:t>Make sure the helpdesk, end-users, IT staff at minimum are on the diagram. </a:t>
            </a:r>
          </a:p>
          <a:p>
            <a:r>
              <a:rPr lang="en-US" dirty="0"/>
              <a:t>When you are done we will discuss your diagrams, and you will hand them in.</a:t>
            </a:r>
          </a:p>
          <a:p>
            <a:endParaRPr lang="en-US" dirty="0"/>
          </a:p>
        </p:txBody>
      </p:sp>
    </p:spTree>
    <p:extLst>
      <p:ext uri="{BB962C8B-B14F-4D97-AF65-F5344CB8AC3E}">
        <p14:creationId xmlns:p14="http://schemas.microsoft.com/office/powerpoint/2010/main" val="107112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765D-C655-45C3-AD86-EAE431DA6922}"/>
              </a:ext>
            </a:extLst>
          </p:cNvPr>
          <p:cNvSpPr>
            <a:spLocks noGrp="1"/>
          </p:cNvSpPr>
          <p:nvPr>
            <p:ph type="title"/>
          </p:nvPr>
        </p:nvSpPr>
        <p:spPr/>
        <p:txBody>
          <a:bodyPr/>
          <a:lstStyle/>
          <a:p>
            <a:r>
              <a:rPr lang="en-US" dirty="0"/>
              <a:t>IT Services Models</a:t>
            </a:r>
          </a:p>
        </p:txBody>
      </p:sp>
      <p:sp>
        <p:nvSpPr>
          <p:cNvPr id="3" name="Content Placeholder 2">
            <a:extLst>
              <a:ext uri="{FF2B5EF4-FFF2-40B4-BE49-F238E27FC236}">
                <a16:creationId xmlns:a16="http://schemas.microsoft.com/office/drawing/2014/main" id="{1FC5045E-C599-400A-8528-3D5EACE78843}"/>
              </a:ext>
            </a:extLst>
          </p:cNvPr>
          <p:cNvSpPr>
            <a:spLocks noGrp="1"/>
          </p:cNvSpPr>
          <p:nvPr>
            <p:ph idx="1"/>
          </p:nvPr>
        </p:nvSpPr>
        <p:spPr/>
        <p:txBody>
          <a:bodyPr/>
          <a:lstStyle/>
          <a:p>
            <a:r>
              <a:rPr lang="en-US" b="1" dirty="0">
                <a:solidFill>
                  <a:schemeClr val="accent2"/>
                </a:solidFill>
              </a:rPr>
              <a:t>Centralized</a:t>
            </a:r>
            <a:r>
              <a:rPr lang="en-US" dirty="0"/>
              <a:t> – One service is managed and supported across the entire enterprise.</a:t>
            </a:r>
          </a:p>
          <a:p>
            <a:r>
              <a:rPr lang="en-US" b="1" dirty="0">
                <a:solidFill>
                  <a:schemeClr val="accent2"/>
                </a:solidFill>
              </a:rPr>
              <a:t>Distributed</a:t>
            </a:r>
            <a:r>
              <a:rPr lang="en-US" dirty="0"/>
              <a:t> – One service is managed and supported by individual units with the enterprise.</a:t>
            </a:r>
          </a:p>
          <a:p>
            <a:r>
              <a:rPr lang="en-US" b="1" dirty="0">
                <a:solidFill>
                  <a:schemeClr val="accent2"/>
                </a:solidFill>
              </a:rPr>
              <a:t>Decentralized</a:t>
            </a:r>
            <a:r>
              <a:rPr lang="en-US" dirty="0"/>
              <a:t> – Multiple iterations of the same service are managed and supported  by individual units within the enterprise.</a:t>
            </a:r>
          </a:p>
        </p:txBody>
      </p:sp>
    </p:spTree>
    <p:extLst>
      <p:ext uri="{BB962C8B-B14F-4D97-AF65-F5344CB8AC3E}">
        <p14:creationId xmlns:p14="http://schemas.microsoft.com/office/powerpoint/2010/main" val="148399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655E-63DB-4F39-A3AF-12CC8C2BE9B7}"/>
              </a:ext>
            </a:extLst>
          </p:cNvPr>
          <p:cNvSpPr>
            <a:spLocks noGrp="1"/>
          </p:cNvSpPr>
          <p:nvPr>
            <p:ph type="title"/>
          </p:nvPr>
        </p:nvSpPr>
        <p:spPr/>
        <p:txBody>
          <a:bodyPr/>
          <a:lstStyle/>
          <a:p>
            <a:r>
              <a:rPr lang="en-US" dirty="0"/>
              <a:t>Centralized vs Decentralized</a:t>
            </a:r>
          </a:p>
        </p:txBody>
      </p:sp>
      <p:sp>
        <p:nvSpPr>
          <p:cNvPr id="4" name="Text Placeholder 3">
            <a:extLst>
              <a:ext uri="{FF2B5EF4-FFF2-40B4-BE49-F238E27FC236}">
                <a16:creationId xmlns:a16="http://schemas.microsoft.com/office/drawing/2014/main" id="{AFD983CA-8539-4D81-8CD4-8135EA8E52AA}"/>
              </a:ext>
            </a:extLst>
          </p:cNvPr>
          <p:cNvSpPr>
            <a:spLocks noGrp="1"/>
          </p:cNvSpPr>
          <p:nvPr>
            <p:ph type="body" idx="1"/>
          </p:nvPr>
        </p:nvSpPr>
        <p:spPr/>
        <p:txBody>
          <a:bodyPr/>
          <a:lstStyle/>
          <a:p>
            <a:r>
              <a:rPr lang="en-US" dirty="0">
                <a:solidFill>
                  <a:schemeClr val="accent2"/>
                </a:solidFill>
              </a:rPr>
              <a:t>Centralized</a:t>
            </a:r>
          </a:p>
        </p:txBody>
      </p:sp>
      <p:sp>
        <p:nvSpPr>
          <p:cNvPr id="5" name="Content Placeholder 4">
            <a:extLst>
              <a:ext uri="{FF2B5EF4-FFF2-40B4-BE49-F238E27FC236}">
                <a16:creationId xmlns:a16="http://schemas.microsoft.com/office/drawing/2014/main" id="{E0A1AA84-BB6C-4C88-8C9B-79CD9A4F7A5B}"/>
              </a:ext>
            </a:extLst>
          </p:cNvPr>
          <p:cNvSpPr>
            <a:spLocks noGrp="1"/>
          </p:cNvSpPr>
          <p:nvPr>
            <p:ph sz="half" idx="2"/>
          </p:nvPr>
        </p:nvSpPr>
        <p:spPr/>
        <p:txBody>
          <a:bodyPr/>
          <a:lstStyle/>
          <a:p>
            <a:r>
              <a:rPr lang="en-US" dirty="0"/>
              <a:t>Economies of Scale – improved efficiencies and reduced costs.</a:t>
            </a:r>
          </a:p>
          <a:p>
            <a:r>
              <a:rPr lang="en-US" dirty="0"/>
              <a:t>Encourages specialization among IT staff as they become proficient in managing at scale.</a:t>
            </a:r>
          </a:p>
        </p:txBody>
      </p:sp>
      <p:sp>
        <p:nvSpPr>
          <p:cNvPr id="6" name="Text Placeholder 5">
            <a:extLst>
              <a:ext uri="{FF2B5EF4-FFF2-40B4-BE49-F238E27FC236}">
                <a16:creationId xmlns:a16="http://schemas.microsoft.com/office/drawing/2014/main" id="{9E1BB9C1-725F-4C45-AB8A-B9D90B3330B1}"/>
              </a:ext>
            </a:extLst>
          </p:cNvPr>
          <p:cNvSpPr>
            <a:spLocks noGrp="1"/>
          </p:cNvSpPr>
          <p:nvPr>
            <p:ph type="body" sz="quarter" idx="3"/>
          </p:nvPr>
        </p:nvSpPr>
        <p:spPr/>
        <p:txBody>
          <a:bodyPr/>
          <a:lstStyle/>
          <a:p>
            <a:r>
              <a:rPr lang="en-US" dirty="0">
                <a:solidFill>
                  <a:schemeClr val="accent2"/>
                </a:solidFill>
              </a:rPr>
              <a:t>Decentralized</a:t>
            </a:r>
          </a:p>
        </p:txBody>
      </p:sp>
      <p:sp>
        <p:nvSpPr>
          <p:cNvPr id="7" name="Content Placeholder 6">
            <a:extLst>
              <a:ext uri="{FF2B5EF4-FFF2-40B4-BE49-F238E27FC236}">
                <a16:creationId xmlns:a16="http://schemas.microsoft.com/office/drawing/2014/main" id="{8C7CC105-1159-46FC-8ED6-65A1146E9D15}"/>
              </a:ext>
            </a:extLst>
          </p:cNvPr>
          <p:cNvSpPr>
            <a:spLocks noGrp="1"/>
          </p:cNvSpPr>
          <p:nvPr>
            <p:ph sz="quarter" idx="4"/>
          </p:nvPr>
        </p:nvSpPr>
        <p:spPr/>
        <p:txBody>
          <a:bodyPr/>
          <a:lstStyle/>
          <a:p>
            <a:r>
              <a:rPr lang="en-US" dirty="0"/>
              <a:t>Faster response times and more agility.</a:t>
            </a:r>
          </a:p>
          <a:p>
            <a:r>
              <a:rPr lang="en-US" dirty="0"/>
              <a:t>No single point of failure within a service.</a:t>
            </a:r>
          </a:p>
        </p:txBody>
      </p:sp>
      <p:sp>
        <p:nvSpPr>
          <p:cNvPr id="8" name="Rectangle 7">
            <a:extLst>
              <a:ext uri="{FF2B5EF4-FFF2-40B4-BE49-F238E27FC236}">
                <a16:creationId xmlns:a16="http://schemas.microsoft.com/office/drawing/2014/main" id="{EA06BD2B-9B9B-4808-B66C-A0DDFFB87747}"/>
              </a:ext>
            </a:extLst>
          </p:cNvPr>
          <p:cNvSpPr/>
          <p:nvPr/>
        </p:nvSpPr>
        <p:spPr>
          <a:xfrm>
            <a:off x="1971040" y="5110480"/>
            <a:ext cx="7874000" cy="115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 infrastructure services should be centralized, services strategic to the operations of a unit should be decentralized.</a:t>
            </a:r>
          </a:p>
        </p:txBody>
      </p:sp>
    </p:spTree>
    <p:extLst>
      <p:ext uri="{BB962C8B-B14F-4D97-AF65-F5344CB8AC3E}">
        <p14:creationId xmlns:p14="http://schemas.microsoft.com/office/powerpoint/2010/main" val="20187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9EB9F2-07E2-4D64-BBD8-BB5B217F1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0C57C7C-DFE9-4A1E-B7A9-DF40E63366B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C6E19EA-C754-4E2D-BC91-246219233B4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ROI and TCO calculations</a:t>
            </a:r>
          </a:p>
        </p:txBody>
      </p:sp>
      <p:sp>
        <p:nvSpPr>
          <p:cNvPr id="5" name="Text Placeholder 4">
            <a:extLst>
              <a:ext uri="{FF2B5EF4-FFF2-40B4-BE49-F238E27FC236}">
                <a16:creationId xmlns:a16="http://schemas.microsoft.com/office/drawing/2014/main" id="{CB1D0707-AD6F-4AF8-96BD-7AE656175324}"/>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endParaRPr lang="en-US" sz="2000" kern="1200">
              <a:solidFill>
                <a:schemeClr val="accent1"/>
              </a:solidFill>
              <a:latin typeface="+mn-lt"/>
              <a:ea typeface="+mn-ea"/>
              <a:cs typeface="+mn-cs"/>
            </a:endParaRPr>
          </a:p>
        </p:txBody>
      </p:sp>
    </p:spTree>
    <p:extLst>
      <p:ext uri="{BB962C8B-B14F-4D97-AF65-F5344CB8AC3E}">
        <p14:creationId xmlns:p14="http://schemas.microsoft.com/office/powerpoint/2010/main" val="71109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dirty="0"/>
              <a:t>TCO: Total Cost of Ownership</a:t>
            </a:r>
          </a:p>
        </p:txBody>
      </p:sp>
      <p:sp>
        <p:nvSpPr>
          <p:cNvPr id="26627" name="Rectangle 3"/>
          <p:cNvSpPr>
            <a:spLocks noGrp="1" noChangeArrowheads="1"/>
          </p:cNvSpPr>
          <p:nvPr>
            <p:ph type="body" idx="1"/>
          </p:nvPr>
        </p:nvSpPr>
        <p:spPr>
          <a:xfrm>
            <a:off x="1046480" y="1690687"/>
            <a:ext cx="9641840" cy="4802187"/>
          </a:xfrm>
        </p:spPr>
        <p:txBody>
          <a:bodyPr>
            <a:normAutofit/>
          </a:bodyPr>
          <a:lstStyle/>
          <a:p>
            <a:pPr marL="274320" lvl="1">
              <a:spcBef>
                <a:spcPts val="600"/>
              </a:spcBef>
              <a:buClr>
                <a:schemeClr val="accent1"/>
              </a:buClr>
            </a:pPr>
            <a:r>
              <a:rPr lang="en-US" dirty="0"/>
              <a:t>TCO a calculation designed to help managers assess the </a:t>
            </a:r>
            <a:r>
              <a:rPr lang="en-US" u="sng" dirty="0"/>
              <a:t>economic value of an investment through its cost.</a:t>
            </a:r>
          </a:p>
          <a:p>
            <a:pPr marL="274320" lvl="1">
              <a:spcBef>
                <a:spcPts val="600"/>
              </a:spcBef>
              <a:buClr>
                <a:schemeClr val="accent1"/>
              </a:buClr>
            </a:pPr>
            <a:r>
              <a:rPr lang="en-US" dirty="0"/>
              <a:t>In the IT world, your investment is typically a service or asset. </a:t>
            </a:r>
          </a:p>
          <a:p>
            <a:pPr marL="274320" lvl="1">
              <a:spcBef>
                <a:spcPts val="600"/>
              </a:spcBef>
              <a:buClr>
                <a:schemeClr val="accent1"/>
              </a:buClr>
            </a:pPr>
            <a:r>
              <a:rPr lang="en-US" dirty="0"/>
              <a:t>TCO is a useful way to compare similar investments.</a:t>
            </a:r>
          </a:p>
          <a:p>
            <a:pPr marL="274320" lvl="1">
              <a:spcBef>
                <a:spcPts val="600"/>
              </a:spcBef>
              <a:buClr>
                <a:schemeClr val="accent1"/>
              </a:buClr>
            </a:pPr>
            <a:r>
              <a:rPr lang="en-US" dirty="0"/>
              <a:t>TCO calculations consist of both </a:t>
            </a:r>
            <a:r>
              <a:rPr lang="en-US" u="sng" dirty="0"/>
              <a:t>direct</a:t>
            </a:r>
            <a:r>
              <a:rPr lang="en-US" dirty="0"/>
              <a:t> and </a:t>
            </a:r>
            <a:r>
              <a:rPr lang="en-US" u="sng" dirty="0"/>
              <a:t>indirect</a:t>
            </a:r>
            <a:r>
              <a:rPr lang="en-US" b="1" i="1" dirty="0"/>
              <a:t> </a:t>
            </a:r>
            <a:r>
              <a:rPr lang="en-US" dirty="0"/>
              <a:t>costs</a:t>
            </a:r>
          </a:p>
          <a:p>
            <a:pPr lvl="1">
              <a:lnSpc>
                <a:spcPct val="90000"/>
              </a:lnSpc>
            </a:pPr>
            <a:r>
              <a:rPr lang="en-US" b="1" dirty="0"/>
              <a:t>Direct Costs</a:t>
            </a:r>
            <a:r>
              <a:rPr lang="en-US" dirty="0"/>
              <a:t>: Are </a:t>
            </a:r>
            <a:r>
              <a:rPr lang="en-US" u="sng" dirty="0"/>
              <a:t>directly accountable </a:t>
            </a:r>
            <a:r>
              <a:rPr lang="en-US" dirty="0"/>
              <a:t>to the investment. </a:t>
            </a:r>
            <a:br>
              <a:rPr lang="en-US" dirty="0"/>
            </a:br>
            <a:r>
              <a:rPr lang="en-US" dirty="0" err="1"/>
              <a:t>Eg</a:t>
            </a:r>
            <a:r>
              <a:rPr lang="en-US" dirty="0"/>
              <a:t>. Hardware, Software, Operation, and Admin. Costs</a:t>
            </a:r>
          </a:p>
          <a:p>
            <a:pPr lvl="1">
              <a:lnSpc>
                <a:spcPct val="90000"/>
              </a:lnSpc>
            </a:pPr>
            <a:r>
              <a:rPr lang="en-US" b="1" dirty="0"/>
              <a:t>Indirect Costs</a:t>
            </a:r>
            <a:r>
              <a:rPr lang="en-US" dirty="0"/>
              <a:t>: Are not </a:t>
            </a:r>
            <a:r>
              <a:rPr lang="en-US" u="sng" dirty="0"/>
              <a:t>directly accountable </a:t>
            </a:r>
            <a:r>
              <a:rPr lang="en-US" dirty="0"/>
              <a:t>to the investment. </a:t>
            </a:r>
            <a:br>
              <a:rPr lang="en-US" dirty="0"/>
            </a:br>
            <a:r>
              <a:rPr lang="en-US" dirty="0" err="1"/>
              <a:t>Eg</a:t>
            </a:r>
            <a:r>
              <a:rPr lang="en-US" dirty="0"/>
              <a:t>. End user operations (support), Downtime, Loss of Productivity, Switching Costs</a:t>
            </a:r>
          </a:p>
        </p:txBody>
      </p:sp>
    </p:spTree>
    <p:extLst>
      <p:ext uri="{BB962C8B-B14F-4D97-AF65-F5344CB8AC3E}">
        <p14:creationId xmlns:p14="http://schemas.microsoft.com/office/powerpoint/2010/main" val="322499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20C0-BD8B-4E23-A1B7-831D5B5D757F}"/>
              </a:ext>
            </a:extLst>
          </p:cNvPr>
          <p:cNvSpPr>
            <a:spLocks noGrp="1"/>
          </p:cNvSpPr>
          <p:nvPr>
            <p:ph type="title"/>
          </p:nvPr>
        </p:nvSpPr>
        <p:spPr/>
        <p:txBody>
          <a:bodyPr/>
          <a:lstStyle/>
          <a:p>
            <a:r>
              <a:rPr lang="en-US" dirty="0"/>
              <a:t>TCO Example – Indirect cost comparison</a:t>
            </a:r>
          </a:p>
        </p:txBody>
      </p:sp>
      <p:sp>
        <p:nvSpPr>
          <p:cNvPr id="3" name="Content Placeholder 2">
            <a:extLst>
              <a:ext uri="{FF2B5EF4-FFF2-40B4-BE49-F238E27FC236}">
                <a16:creationId xmlns:a16="http://schemas.microsoft.com/office/drawing/2014/main" id="{2387FACE-AAE6-4BEC-BE5A-2060550F1BC1}"/>
              </a:ext>
            </a:extLst>
          </p:cNvPr>
          <p:cNvSpPr>
            <a:spLocks noGrp="1"/>
          </p:cNvSpPr>
          <p:nvPr>
            <p:ph idx="1"/>
          </p:nvPr>
        </p:nvSpPr>
        <p:spPr>
          <a:xfrm>
            <a:off x="838200" y="1564640"/>
            <a:ext cx="10515600" cy="4928235"/>
          </a:xfrm>
        </p:spPr>
        <p:txBody>
          <a:bodyPr>
            <a:normAutofit fontScale="92500" lnSpcReduction="20000"/>
          </a:bodyPr>
          <a:lstStyle/>
          <a:p>
            <a:r>
              <a:rPr lang="en-US" dirty="0"/>
              <a:t>I can host my </a:t>
            </a:r>
            <a:r>
              <a:rPr lang="en-US" dirty="0" err="1"/>
              <a:t>Wordpress</a:t>
            </a:r>
            <a:r>
              <a:rPr lang="en-US" dirty="0"/>
              <a:t> Blog:</a:t>
            </a:r>
          </a:p>
          <a:p>
            <a:pPr lvl="1"/>
            <a:r>
              <a:rPr lang="en-US" dirty="0"/>
              <a:t>On wordpress.com for $</a:t>
            </a:r>
            <a:r>
              <a:rPr lang="en-US" dirty="0">
                <a:solidFill>
                  <a:schemeClr val="accent2"/>
                </a:solidFill>
              </a:rPr>
              <a:t>48</a:t>
            </a:r>
            <a:r>
              <a:rPr lang="en-US" dirty="0"/>
              <a:t>/year. </a:t>
            </a:r>
            <a:r>
              <a:rPr lang="en-US" dirty="0">
                <a:solidFill>
                  <a:schemeClr val="accent1"/>
                </a:solidFill>
              </a:rPr>
              <a:t>TCO</a:t>
            </a:r>
            <a:r>
              <a:rPr lang="en-US" baseline="-25000" dirty="0">
                <a:solidFill>
                  <a:schemeClr val="accent1"/>
                </a:solidFill>
              </a:rPr>
              <a:t>1</a:t>
            </a:r>
            <a:endParaRPr lang="en-US" dirty="0">
              <a:solidFill>
                <a:schemeClr val="accent1"/>
              </a:solidFill>
            </a:endParaRPr>
          </a:p>
          <a:p>
            <a:pPr lvl="1"/>
            <a:r>
              <a:rPr lang="en-US" dirty="0"/>
              <a:t>Or in my basement on an old PC for “free” (let’s assume electricity costs add up to about $</a:t>
            </a:r>
            <a:r>
              <a:rPr lang="en-US" dirty="0">
                <a:solidFill>
                  <a:schemeClr val="accent2"/>
                </a:solidFill>
              </a:rPr>
              <a:t>35</a:t>
            </a:r>
            <a:r>
              <a:rPr lang="en-US" dirty="0"/>
              <a:t>/year. </a:t>
            </a:r>
            <a:r>
              <a:rPr lang="en-US" dirty="0">
                <a:solidFill>
                  <a:schemeClr val="accent1"/>
                </a:solidFill>
              </a:rPr>
              <a:t>TCO</a:t>
            </a:r>
            <a:r>
              <a:rPr lang="en-US" baseline="-25000" dirty="0">
                <a:solidFill>
                  <a:schemeClr val="accent1"/>
                </a:solidFill>
              </a:rPr>
              <a:t>2</a:t>
            </a:r>
            <a:br>
              <a:rPr lang="en-US" baseline="-25000" dirty="0">
                <a:solidFill>
                  <a:schemeClr val="accent1"/>
                </a:solidFill>
              </a:rPr>
            </a:br>
            <a:endParaRPr lang="en-US" baseline="-25000" dirty="0">
              <a:solidFill>
                <a:schemeClr val="accent1"/>
              </a:solidFill>
            </a:endParaRPr>
          </a:p>
          <a:p>
            <a:pPr marL="0" indent="0">
              <a:buNone/>
            </a:pPr>
            <a:r>
              <a:rPr lang="en-US" sz="2800" dirty="0">
                <a:solidFill>
                  <a:schemeClr val="accent1"/>
                </a:solidFill>
                <a:latin typeface="Consolas" panose="020B0609020204030204" pitchFamily="49" charset="0"/>
              </a:rPr>
              <a:t>TCO</a:t>
            </a:r>
            <a:r>
              <a:rPr lang="en-US" sz="2800" baseline="-25000" dirty="0">
                <a:solidFill>
                  <a:schemeClr val="accent1"/>
                </a:solidFill>
                <a:latin typeface="Consolas" panose="020B0609020204030204" pitchFamily="49" charset="0"/>
              </a:rPr>
              <a:t>1</a:t>
            </a:r>
            <a:r>
              <a:rPr lang="en-US" sz="2800" dirty="0">
                <a:latin typeface="Consolas" panose="020B0609020204030204" pitchFamily="49" charset="0"/>
              </a:rPr>
              <a:t>=$</a:t>
            </a:r>
            <a:r>
              <a:rPr lang="en-US" sz="2800" dirty="0">
                <a:solidFill>
                  <a:schemeClr val="accent2"/>
                </a:solidFill>
                <a:latin typeface="Consolas" panose="020B0609020204030204" pitchFamily="49" charset="0"/>
              </a:rPr>
              <a:t>48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a:r>
            <a:br>
              <a:rPr lang="en-US" sz="2800" dirty="0">
                <a:latin typeface="Consolas" panose="020B0609020204030204" pitchFamily="49" charset="0"/>
              </a:rPr>
            </a:br>
            <a:r>
              <a:rPr lang="en-US" sz="2800" dirty="0">
                <a:solidFill>
                  <a:schemeClr val="accent1"/>
                </a:solidFill>
                <a:latin typeface="Consolas" panose="020B0609020204030204" pitchFamily="49" charset="0"/>
              </a:rPr>
              <a:t>TCO</a:t>
            </a:r>
            <a:r>
              <a:rPr lang="en-US" sz="2800" baseline="-25000" dirty="0">
                <a:solidFill>
                  <a:schemeClr val="accent1"/>
                </a:solidFill>
                <a:latin typeface="Consolas" panose="020B0609020204030204" pitchFamily="49" charset="0"/>
              </a:rPr>
              <a:t>2</a:t>
            </a:r>
            <a:r>
              <a:rPr lang="en-US" sz="2800" dirty="0">
                <a:latin typeface="Consolas" panose="020B0609020204030204" pitchFamily="49" charset="0"/>
              </a:rPr>
              <a:t>=$</a:t>
            </a:r>
            <a:r>
              <a:rPr lang="en-US" sz="2800" dirty="0">
                <a:solidFill>
                  <a:schemeClr val="accent2"/>
                </a:solidFill>
                <a:latin typeface="Consolas" panose="020B0609020204030204" pitchFamily="49" charset="0"/>
              </a:rPr>
              <a:t>35</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dirty="0">
                <a:latin typeface="Consolas" panose="020B0609020204030204" pitchFamily="49" charset="0"/>
              </a:rPr>
              <a:t>$</a:t>
            </a:r>
            <a:r>
              <a:rPr lang="en-US" sz="2800" dirty="0">
                <a:solidFill>
                  <a:schemeClr val="accent2"/>
                </a:solidFill>
                <a:latin typeface="Consolas" panose="020B0609020204030204" pitchFamily="49" charset="0"/>
              </a:rPr>
              <a:t>48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  $</a:t>
            </a:r>
            <a:r>
              <a:rPr lang="en-US" sz="2800" dirty="0">
                <a:solidFill>
                  <a:schemeClr val="accent2"/>
                </a:solidFill>
                <a:latin typeface="Consolas" panose="020B0609020204030204" pitchFamily="49" charset="0"/>
              </a:rPr>
              <a:t>35</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dirty="0">
                <a:latin typeface="Consolas" panose="020B0609020204030204" pitchFamily="49" charset="0"/>
              </a:rPr>
              <a:t>$</a:t>
            </a:r>
            <a:r>
              <a:rPr lang="en-US" sz="2800" dirty="0">
                <a:solidFill>
                  <a:schemeClr val="accent2"/>
                </a:solidFill>
                <a:latin typeface="Consolas" panose="020B0609020204030204" pitchFamily="49" charset="0"/>
              </a:rPr>
              <a:t>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baseline="-25000" dirty="0"/>
              <a:t/>
            </a:r>
            <a:br>
              <a:rPr lang="en-US" sz="2800" baseline="-25000" dirty="0"/>
            </a:br>
            <a:r>
              <a:rPr lang="en-US" sz="2800" baseline="-25000" dirty="0"/>
              <a:t/>
            </a:r>
            <a:br>
              <a:rPr lang="en-US" sz="2800" baseline="-25000" dirty="0"/>
            </a:br>
            <a:endParaRPr lang="en-US" sz="2800" baseline="-25000" dirty="0"/>
          </a:p>
          <a:p>
            <a:r>
              <a:rPr lang="en-US" sz="2800" dirty="0">
                <a:solidFill>
                  <a:schemeClr val="accent1"/>
                </a:solidFill>
              </a:rPr>
              <a:t>TCO</a:t>
            </a:r>
            <a:r>
              <a:rPr lang="en-US" sz="2800" baseline="-25000" dirty="0">
                <a:solidFill>
                  <a:schemeClr val="accent1"/>
                </a:solidFill>
              </a:rPr>
              <a:t>1</a:t>
            </a:r>
            <a:r>
              <a:rPr lang="en-US" sz="2800" dirty="0"/>
              <a:t> Costs $8 more than </a:t>
            </a:r>
            <a:r>
              <a:rPr lang="en-US" sz="2800" dirty="0">
                <a:solidFill>
                  <a:schemeClr val="accent1"/>
                </a:solidFill>
              </a:rPr>
              <a:t>TCO</a:t>
            </a:r>
            <a:r>
              <a:rPr lang="en-US" sz="2800" baseline="-25000" dirty="0">
                <a:solidFill>
                  <a:schemeClr val="accent1"/>
                </a:solidFill>
              </a:rPr>
              <a:t>2</a:t>
            </a:r>
            <a:r>
              <a:rPr lang="en-US" sz="2800" dirty="0"/>
              <a:t>, but who supports </a:t>
            </a:r>
            <a:r>
              <a:rPr lang="en-US" sz="2800" dirty="0" err="1"/>
              <a:t>Wordpress</a:t>
            </a:r>
            <a:r>
              <a:rPr lang="en-US" sz="2800" dirty="0"/>
              <a:t>, Updates it, and deals with power outages as part of those indirect costs in </a:t>
            </a:r>
            <a:r>
              <a:rPr lang="en-US" sz="2800" dirty="0">
                <a:solidFill>
                  <a:schemeClr val="accent1"/>
                </a:solidFill>
              </a:rPr>
              <a:t>TCO</a:t>
            </a:r>
            <a:r>
              <a:rPr lang="en-US" sz="2800" baseline="-25000" dirty="0">
                <a:solidFill>
                  <a:schemeClr val="accent1"/>
                </a:solidFill>
              </a:rPr>
              <a:t>2</a:t>
            </a:r>
            <a:r>
              <a:rPr lang="en-US" sz="2800" dirty="0"/>
              <a:t>? Me. </a:t>
            </a:r>
          </a:p>
          <a:p>
            <a:r>
              <a:rPr lang="en-US" sz="2800" dirty="0"/>
              <a:t>Is my time worth more than $8 year? YES! Thus </a:t>
            </a:r>
            <a:r>
              <a:rPr lang="en-US" sz="2800" dirty="0">
                <a:solidFill>
                  <a:schemeClr val="accent1"/>
                </a:solidFill>
              </a:rPr>
              <a:t>TCO</a:t>
            </a:r>
            <a:r>
              <a:rPr lang="en-US" sz="2800" baseline="-25000" dirty="0">
                <a:solidFill>
                  <a:schemeClr val="accent1"/>
                </a:solidFill>
              </a:rPr>
              <a:t>1 </a:t>
            </a:r>
            <a:r>
              <a:rPr lang="en-US" sz="2800" dirty="0"/>
              <a:t>is lower.</a:t>
            </a:r>
          </a:p>
        </p:txBody>
      </p:sp>
    </p:spTree>
    <p:extLst>
      <p:ext uri="{BB962C8B-B14F-4D97-AF65-F5344CB8AC3E}">
        <p14:creationId xmlns:p14="http://schemas.microsoft.com/office/powerpoint/2010/main" val="280438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ROI: Return on Investment</a:t>
            </a:r>
          </a:p>
        </p:txBody>
      </p:sp>
      <p:sp>
        <p:nvSpPr>
          <p:cNvPr id="3" name="Content Placeholder 2"/>
          <p:cNvSpPr>
            <a:spLocks noGrp="1"/>
          </p:cNvSpPr>
          <p:nvPr>
            <p:ph sz="quarter" idx="1"/>
          </p:nvPr>
        </p:nvSpPr>
        <p:spPr>
          <a:xfrm>
            <a:off x="838200" y="1690688"/>
            <a:ext cx="10515600" cy="4486275"/>
          </a:xfrm>
        </p:spPr>
        <p:txBody>
          <a:bodyPr>
            <a:normAutofit/>
          </a:bodyPr>
          <a:lstStyle/>
          <a:p>
            <a:pPr marL="274320" lvl="1">
              <a:spcBef>
                <a:spcPts val="600"/>
              </a:spcBef>
              <a:buClr>
                <a:schemeClr val="accent1"/>
              </a:buClr>
            </a:pPr>
            <a:r>
              <a:rPr lang="en-US" dirty="0"/>
              <a:t>ROI is a type of calculation designed to help managers assess the </a:t>
            </a:r>
            <a:r>
              <a:rPr lang="en-US" u="sng" dirty="0"/>
              <a:t>economic value of an investment through its potential</a:t>
            </a:r>
          </a:p>
          <a:p>
            <a:r>
              <a:rPr lang="en-US" sz="2800" b="1" dirty="0"/>
              <a:t>ROI = (gain-cost)/cost</a:t>
            </a:r>
          </a:p>
          <a:p>
            <a:r>
              <a:rPr lang="en-US" sz="2800" dirty="0"/>
              <a:t>Example gain=$7,500 cost=$5,000  ROI=50%</a:t>
            </a:r>
          </a:p>
          <a:p>
            <a:r>
              <a:rPr lang="en-US" sz="2800" dirty="0"/>
              <a:t>Positive ROI is </a:t>
            </a:r>
            <a:r>
              <a:rPr lang="en-US" sz="2800" u="sng" dirty="0"/>
              <a:t>good</a:t>
            </a:r>
            <a:r>
              <a:rPr lang="en-US" sz="2800" dirty="0"/>
              <a:t>, negative is </a:t>
            </a:r>
            <a:r>
              <a:rPr lang="en-US" sz="2800" u="sng" dirty="0"/>
              <a:t>bad</a:t>
            </a:r>
            <a:r>
              <a:rPr lang="en-US" sz="2800" dirty="0"/>
              <a:t>.</a:t>
            </a:r>
          </a:p>
          <a:p>
            <a:r>
              <a:rPr lang="en-US" sz="2800" dirty="0"/>
              <a:t>ROI is used in IT to help compare similar IT investments. </a:t>
            </a:r>
          </a:p>
          <a:p>
            <a:r>
              <a:rPr lang="en-US" sz="2800" dirty="0"/>
              <a:t>In IT, typically ROI is calculated over the expected lifecycle of a system or over 3 years (average life expectancy)</a:t>
            </a:r>
          </a:p>
        </p:txBody>
      </p:sp>
      <p:sp>
        <p:nvSpPr>
          <p:cNvPr id="4" name="Date Placeholder 3"/>
          <p:cNvSpPr>
            <a:spLocks noGrp="1"/>
          </p:cNvSpPr>
          <p:nvPr>
            <p:ph type="dt" sz="half" idx="10"/>
          </p:nvPr>
        </p:nvSpPr>
        <p:spPr/>
        <p:txBody>
          <a:bodyPr/>
          <a:lstStyle/>
          <a:p>
            <a:fld id="{00F3DF3C-BDA7-4AA6-A722-60FB963345ED}" type="datetime1">
              <a:rPr lang="en-US" smtClean="0"/>
              <a:t>8/28/2018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17</a:t>
            </a:fld>
            <a:endParaRPr lang="en-US" dirty="0"/>
          </a:p>
        </p:txBody>
      </p:sp>
    </p:spTree>
    <p:extLst>
      <p:ext uri="{BB962C8B-B14F-4D97-AF65-F5344CB8AC3E}">
        <p14:creationId xmlns:p14="http://schemas.microsoft.com/office/powerpoint/2010/main" val="410998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9601200" cy="685800"/>
          </a:xfrm>
        </p:spPr>
        <p:txBody>
          <a:bodyPr>
            <a:normAutofit fontScale="90000"/>
          </a:bodyPr>
          <a:lstStyle/>
          <a:p>
            <a:r>
              <a:rPr lang="en-US" dirty="0"/>
              <a:t>ROI Example: Selling Products on the Web</a:t>
            </a:r>
          </a:p>
        </p:txBody>
      </p:sp>
      <p:sp>
        <p:nvSpPr>
          <p:cNvPr id="3" name="Content Placeholder 2"/>
          <p:cNvSpPr>
            <a:spLocks noGrp="1"/>
          </p:cNvSpPr>
          <p:nvPr>
            <p:ph sz="quarter" idx="1"/>
          </p:nvPr>
        </p:nvSpPr>
        <p:spPr>
          <a:xfrm>
            <a:off x="965200" y="1295400"/>
            <a:ext cx="9865360" cy="5105400"/>
          </a:xfrm>
        </p:spPr>
        <p:txBody>
          <a:bodyPr>
            <a:normAutofit fontScale="85000" lnSpcReduction="20000"/>
          </a:bodyPr>
          <a:lstStyle/>
          <a:p>
            <a:pPr marL="0" indent="0">
              <a:buNone/>
            </a:pPr>
            <a:r>
              <a:rPr lang="en-US" dirty="0"/>
              <a:t>You work for a parts distributor. Currently you do not sell products on line.</a:t>
            </a:r>
            <a:br>
              <a:rPr lang="en-US" dirty="0"/>
            </a:br>
            <a:endParaRPr lang="en-US" dirty="0"/>
          </a:p>
          <a:p>
            <a:pPr marL="457200" indent="-457200">
              <a:buFont typeface="+mj-lt"/>
              <a:buAutoNum type="alphaUcPeriod"/>
            </a:pPr>
            <a:r>
              <a:rPr lang="en-US" dirty="0"/>
              <a:t>A recent TCO study has revealed it will cost $12,000/year to begin selling products on the web.  </a:t>
            </a:r>
          </a:p>
          <a:p>
            <a:pPr lvl="1"/>
            <a:r>
              <a:rPr lang="en-US" dirty="0"/>
              <a:t>If you would like a 25% ROI, what is the expected gain?</a:t>
            </a:r>
          </a:p>
          <a:p>
            <a:pPr marL="457200" indent="-457200">
              <a:buFont typeface="+mj-lt"/>
              <a:buAutoNum type="alphaUcPeriod"/>
            </a:pPr>
            <a:r>
              <a:rPr lang="en-US" dirty="0"/>
              <a:t>If another option is to partner with Amazon.com to sell your parts on line at a cost of $5,000/year What is the expected gain for the same 25% ROI? Is it better?</a:t>
            </a:r>
          </a:p>
          <a:p>
            <a:pPr marL="457200" indent="-457200">
              <a:buFont typeface="+mj-lt"/>
              <a:buAutoNum type="alphaUcPeriod"/>
            </a:pPr>
            <a:r>
              <a:rPr lang="en-US" dirty="0"/>
              <a:t>If the marketing department claims that by spending $5,000 next year on local advertising they can generate an additional $9000 in additional sales.</a:t>
            </a:r>
          </a:p>
          <a:p>
            <a:endParaRPr lang="en-US" dirty="0"/>
          </a:p>
          <a:p>
            <a:pPr marL="0" indent="0">
              <a:buNone/>
            </a:pPr>
            <a:r>
              <a:rPr lang="en-US" dirty="0"/>
              <a:t>Which option has the best ROI?</a:t>
            </a:r>
          </a:p>
        </p:txBody>
      </p:sp>
    </p:spTree>
    <p:extLst>
      <p:ext uri="{BB962C8B-B14F-4D97-AF65-F5344CB8AC3E}">
        <p14:creationId xmlns:p14="http://schemas.microsoft.com/office/powerpoint/2010/main" val="185315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760" y="533400"/>
            <a:ext cx="10596880" cy="685800"/>
          </a:xfrm>
        </p:spPr>
        <p:txBody>
          <a:bodyPr>
            <a:normAutofit fontScale="90000"/>
          </a:bodyPr>
          <a:lstStyle/>
          <a:p>
            <a:r>
              <a:rPr lang="en-US" dirty="0"/>
              <a:t>ROI Example: Selling Products on the Web</a:t>
            </a:r>
          </a:p>
        </p:txBody>
      </p:sp>
      <p:sp>
        <p:nvSpPr>
          <p:cNvPr id="3" name="Content Placeholder 2"/>
          <p:cNvSpPr>
            <a:spLocks noGrp="1"/>
          </p:cNvSpPr>
          <p:nvPr>
            <p:ph sz="quarter" idx="1"/>
          </p:nvPr>
        </p:nvSpPr>
        <p:spPr/>
        <p:txBody>
          <a:bodyPr>
            <a:normAutofit fontScale="85000" lnSpcReduction="20000"/>
          </a:bodyPr>
          <a:lstStyle/>
          <a:p>
            <a:pPr marL="457200" indent="-457200">
              <a:buFont typeface="+mj-lt"/>
              <a:buAutoNum type="alphaUcPeriod"/>
            </a:pPr>
            <a:r>
              <a:rPr lang="en-US" dirty="0">
                <a:latin typeface="Consolas" panose="020B0609020204030204" pitchFamily="49" charset="0"/>
              </a:rPr>
              <a:t>.25 = (gain – 12000)/12000 </a:t>
            </a:r>
            <a:br>
              <a:rPr lang="en-US" dirty="0">
                <a:latin typeface="Consolas" panose="020B0609020204030204" pitchFamily="49" charset="0"/>
              </a:rPr>
            </a:br>
            <a:r>
              <a:rPr lang="en-US" dirty="0">
                <a:latin typeface="Consolas" panose="020B0609020204030204" pitchFamily="49" charset="0"/>
                <a:sym typeface="Wingdings" pitchFamily="2" charset="2"/>
              </a:rPr>
              <a:t>3000 = gain-12000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gain = 15000</a:t>
            </a:r>
          </a:p>
          <a:p>
            <a:pPr marL="457200" indent="-457200">
              <a:buFont typeface="+mj-lt"/>
              <a:buAutoNum type="alphaUcPeriod"/>
            </a:pPr>
            <a:r>
              <a:rPr lang="en-US" dirty="0">
                <a:latin typeface="Consolas" panose="020B0609020204030204" pitchFamily="49" charset="0"/>
                <a:sym typeface="Wingdings" pitchFamily="2" charset="2"/>
              </a:rPr>
              <a:t>.25 = (gain – 5000)/5000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1250 = gain – 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gain = 6250</a:t>
            </a:r>
          </a:p>
          <a:p>
            <a:pPr marL="457200" indent="-457200">
              <a:buFont typeface="+mj-lt"/>
              <a:buAutoNum type="alphaUcPeriod"/>
            </a:pPr>
            <a:r>
              <a:rPr lang="en-US" dirty="0">
                <a:latin typeface="Consolas" panose="020B0609020204030204" pitchFamily="49" charset="0"/>
                <a:sym typeface="Wingdings" pitchFamily="2" charset="2"/>
              </a:rPr>
              <a:t>ROI = (9000-5000)/5000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ROI = 4000/5000 = .8</a:t>
            </a:r>
          </a:p>
          <a:p>
            <a:pPr marL="0" indent="0">
              <a:buNone/>
            </a:pPr>
            <a:endParaRPr lang="en-US" dirty="0">
              <a:sym typeface="Wingdings" pitchFamily="2" charset="2"/>
            </a:endParaRPr>
          </a:p>
          <a:p>
            <a:r>
              <a:rPr lang="en-US" dirty="0">
                <a:sym typeface="Wingdings" pitchFamily="2" charset="2"/>
              </a:rPr>
              <a:t>Option C has the highest ROI. In this example it is the best option.</a:t>
            </a:r>
          </a:p>
          <a:p>
            <a:r>
              <a:rPr lang="en-US" dirty="0">
                <a:sym typeface="Wingdings" pitchFamily="2" charset="2"/>
              </a:rPr>
              <a:t>Option A and B have the same ROI but option B has a lower TCO so…</a:t>
            </a:r>
          </a:p>
          <a:p>
            <a:r>
              <a:rPr lang="en-US" dirty="0">
                <a:sym typeface="Wingdings" pitchFamily="2" charset="2"/>
              </a:rPr>
              <a:t>Option B is better than option A</a:t>
            </a:r>
            <a:endParaRPr lang="en-US" dirty="0"/>
          </a:p>
        </p:txBody>
      </p:sp>
    </p:spTree>
    <p:extLst>
      <p:ext uri="{BB962C8B-B14F-4D97-AF65-F5344CB8AC3E}">
        <p14:creationId xmlns:p14="http://schemas.microsoft.com/office/powerpoint/2010/main" val="126164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a:t>Managing IT</a:t>
            </a:r>
          </a:p>
          <a:p>
            <a:pPr lvl="1"/>
            <a:r>
              <a:rPr lang="en-US" dirty="0"/>
              <a:t>IT Calculations</a:t>
            </a:r>
          </a:p>
          <a:p>
            <a:pPr lvl="1"/>
            <a:r>
              <a:rPr lang="en-US" dirty="0"/>
              <a:t>Centralization vs Decentralization</a:t>
            </a:r>
          </a:p>
          <a:p>
            <a:r>
              <a:rPr lang="en-US" dirty="0" smtClean="0"/>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4351338"/>
          </a:xfrm>
        </p:spPr>
        <p:txBody>
          <a:bodyPr>
            <a:normAutofit lnSpcReduction="10000"/>
          </a:bodyPr>
          <a:lstStyle/>
          <a:p>
            <a:pPr marL="514350" indent="-514350">
              <a:buFont typeface="+mj-lt"/>
              <a:buAutoNum type="arabicPeriod"/>
            </a:pPr>
            <a:r>
              <a:rPr lang="en-US" sz="3000" dirty="0" err="1"/>
              <a:t>Fudgeco</a:t>
            </a:r>
            <a:r>
              <a:rPr lang="en-US" sz="3000" dirty="0"/>
              <a:t> has determined that switching from in-house </a:t>
            </a:r>
            <a:r>
              <a:rPr lang="en-US" sz="3000" dirty="0" smtClean="0"/>
              <a:t>accounting </a:t>
            </a:r>
            <a:r>
              <a:rPr lang="en-US" sz="3000" dirty="0"/>
              <a:t>to </a:t>
            </a:r>
            <a:r>
              <a:rPr lang="en-US" sz="3000" dirty="0" smtClean="0"/>
              <a:t>a cloud accounting system will </a:t>
            </a:r>
            <a:r>
              <a:rPr lang="en-US" sz="3000" dirty="0"/>
              <a:t>save the company $5000 /year. If it costs, $2000 /year to host </a:t>
            </a:r>
            <a:r>
              <a:rPr lang="en-US" sz="3000" dirty="0" smtClean="0"/>
              <a:t>the cloud accounting system, </a:t>
            </a:r>
            <a:r>
              <a:rPr lang="en-US" sz="3000" dirty="0"/>
              <a:t>what is the ROI?</a:t>
            </a:r>
          </a:p>
          <a:p>
            <a:pPr marL="514350" indent="-514350">
              <a:buFont typeface="+mj-lt"/>
              <a:buAutoNum type="arabicPeriod"/>
            </a:pPr>
            <a:r>
              <a:rPr lang="en-US" sz="3000" dirty="0"/>
              <a:t>It costs $2000 / year to host </a:t>
            </a:r>
            <a:r>
              <a:rPr lang="en-US" sz="3000" dirty="0" smtClean="0"/>
              <a:t>accounting </a:t>
            </a:r>
            <a:r>
              <a:rPr lang="en-US" sz="3000" dirty="0"/>
              <a:t>in the cloud, but $5000 over 3 years to rent </a:t>
            </a:r>
            <a:r>
              <a:rPr lang="en-US" sz="3000" dirty="0" smtClean="0"/>
              <a:t>an appliance  from the same company and </a:t>
            </a:r>
            <a:r>
              <a:rPr lang="en-US" sz="3000" dirty="0"/>
              <a:t>store it in your data center. Assuming the same indirect costs, which has lower TCO? </a:t>
            </a:r>
          </a:p>
          <a:p>
            <a:pPr marL="514350" indent="-514350">
              <a:buFont typeface="+mj-lt"/>
              <a:buAutoNum type="arabicPeriod"/>
            </a:pPr>
            <a:r>
              <a:rPr lang="en-US" sz="3000" dirty="0"/>
              <a:t>Now do an indirect costs comparison. At which point is the other option viable?</a:t>
            </a:r>
          </a:p>
          <a:p>
            <a:pPr marL="514350" indent="-514350">
              <a:buFont typeface="+mj-lt"/>
              <a:buAutoNum type="arabicPeriod"/>
            </a:pPr>
            <a:endParaRPr lang="en-US" sz="3000" dirty="0"/>
          </a:p>
        </p:txBody>
      </p:sp>
    </p:spTree>
    <p:extLst>
      <p:ext uri="{BB962C8B-B14F-4D97-AF65-F5344CB8AC3E}">
        <p14:creationId xmlns:p14="http://schemas.microsoft.com/office/powerpoint/2010/main" val="159697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372D082-455A-4D13-9AD3-3D3C8E3860B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2D9C269-F0E5-4794-A5B4-EA04FD204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5293449"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What was the most confusing thing we covered in this lesson?</a:t>
            </a:r>
          </a:p>
        </p:txBody>
      </p:sp>
    </p:spTree>
    <p:extLst>
      <p:ext uri="{BB962C8B-B14F-4D97-AF65-F5344CB8AC3E}">
        <p14:creationId xmlns:p14="http://schemas.microsoft.com/office/powerpoint/2010/main" val="2421930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is WIP? Who often generates the “W” in WIP?</a:t>
            </a:r>
          </a:p>
          <a:p>
            <a:pPr marL="514350" lvl="0" indent="-514350">
              <a:buFont typeface="+mj-lt"/>
              <a:buAutoNum type="arabicPeriod"/>
            </a:pPr>
            <a:r>
              <a:rPr lang="en-US" dirty="0"/>
              <a:t>What two systems can be used to manage WIP?</a:t>
            </a:r>
          </a:p>
          <a:p>
            <a:pPr marL="514350" lvl="0" indent="-514350">
              <a:buFont typeface="+mj-lt"/>
              <a:buAutoNum type="arabicPeriod"/>
            </a:pPr>
            <a:r>
              <a:rPr lang="en-US" dirty="0"/>
              <a:t>What does the author mean by “SA”?</a:t>
            </a:r>
          </a:p>
          <a:p>
            <a:pPr marL="514350" lvl="0" indent="-514350">
              <a:buFont typeface="+mj-lt"/>
              <a:buAutoNum type="arabicPeriod"/>
            </a:pPr>
            <a:r>
              <a:rPr lang="en-US" dirty="0"/>
              <a:t>Why is it important to identify where your IT team spends its time?</a:t>
            </a:r>
          </a:p>
          <a:p>
            <a:pPr marL="514350" lvl="0" indent="-514350">
              <a:buFont typeface="+mj-lt"/>
              <a:buAutoNum type="arabicPeriod"/>
            </a:pPr>
            <a:r>
              <a:rPr lang="en-US" dirty="0"/>
              <a:t>Explain the small batches principle.</a:t>
            </a:r>
          </a:p>
          <a:p>
            <a:pPr marL="514350" lvl="0" indent="-514350">
              <a:buFont typeface="+mj-lt"/>
              <a:buAutoNum type="arabicPeriod"/>
            </a:pPr>
            <a:r>
              <a:rPr lang="en-US" dirty="0"/>
              <a:t>What is a MVP? </a:t>
            </a:r>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Lab Debrief</a:t>
            </a:r>
            <a:endParaRPr lang="en-US" sz="7200" dirty="0"/>
          </a:p>
        </p:txBody>
      </p:sp>
      <p:sp>
        <p:nvSpPr>
          <p:cNvPr id="5" name="Subtitle 4"/>
          <p:cNvSpPr>
            <a:spLocks noGrp="1"/>
          </p:cNvSpPr>
          <p:nvPr>
            <p:ph type="subTitle" idx="1"/>
          </p:nvPr>
        </p:nvSpPr>
        <p:spPr/>
        <p:txBody>
          <a:bodyPr>
            <a:normAutofit/>
          </a:bodyPr>
          <a:lstStyle/>
          <a:p>
            <a:r>
              <a:rPr lang="en-US" sz="3600" dirty="0" smtClean="0"/>
              <a:t>Lab - A</a:t>
            </a:r>
            <a:endParaRPr lang="en-US" sz="3600" dirty="0"/>
          </a:p>
        </p:txBody>
      </p:sp>
      <p:pic>
        <p:nvPicPr>
          <p:cNvPr id="4" name="Picture 3"/>
          <p:cNvPicPr>
            <a:picLocks noChangeAspect="1"/>
          </p:cNvPicPr>
          <p:nvPr/>
        </p:nvPicPr>
        <p:blipFill>
          <a:blip r:embed="rId3"/>
          <a:stretch>
            <a:fillRect/>
          </a:stretch>
        </p:blipFill>
        <p:spPr>
          <a:xfrm>
            <a:off x="5232015" y="4429919"/>
            <a:ext cx="1727969" cy="1382375"/>
          </a:xfrm>
          <a:prstGeom prst="rect">
            <a:avLst/>
          </a:prstGeom>
        </p:spPr>
      </p:pic>
    </p:spTree>
    <p:extLst>
      <p:ext uri="{BB962C8B-B14F-4D97-AF65-F5344CB8AC3E}">
        <p14:creationId xmlns:p14="http://schemas.microsoft.com/office/powerpoint/2010/main" val="243968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2A7D0-DB09-4EBA-8D52-E6A5934B66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A3688C8-DFCE-4CCD-BCF0-5FB239E50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D598FBE3-48D2-40A2-B7E6-F485834C821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482FDCF-45F3-40F1-8751-19B7AFB3C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5771E49-170A-42CE-97FA-3B3C4CC9D678}"/>
              </a:ext>
            </a:extLst>
          </p:cNvPr>
          <p:cNvSpPr>
            <a:spLocks noGrp="1"/>
          </p:cNvSpPr>
          <p:nvPr>
            <p:ph type="title"/>
          </p:nvPr>
        </p:nvSpPr>
        <p:spPr>
          <a:xfrm>
            <a:off x="1158240" y="1122363"/>
            <a:ext cx="6339840" cy="2387600"/>
          </a:xfrm>
        </p:spPr>
        <p:txBody>
          <a:bodyPr vert="horz" lIns="91440" tIns="45720" rIns="91440" bIns="45720" rtlCol="0" anchor="b">
            <a:normAutofit fontScale="90000"/>
          </a:bodyPr>
          <a:lstStyle/>
          <a:p>
            <a:r>
              <a:rPr lang="en-US" sz="6600" kern="1200" dirty="0">
                <a:solidFill>
                  <a:schemeClr val="tx1">
                    <a:lumMod val="85000"/>
                    <a:lumOff val="15000"/>
                  </a:schemeClr>
                </a:solidFill>
                <a:latin typeface="+mj-lt"/>
                <a:ea typeface="+mj-ea"/>
                <a:cs typeface="+mj-cs"/>
              </a:rPr>
              <a:t>Information Technology</a:t>
            </a:r>
            <a:br>
              <a:rPr lang="en-US" sz="6600" kern="1200" dirty="0">
                <a:solidFill>
                  <a:schemeClr val="tx1">
                    <a:lumMod val="85000"/>
                    <a:lumOff val="15000"/>
                  </a:schemeClr>
                </a:solidFill>
                <a:latin typeface="+mj-lt"/>
                <a:ea typeface="+mj-ea"/>
                <a:cs typeface="+mj-cs"/>
              </a:rPr>
            </a:br>
            <a:r>
              <a:rPr lang="en-US" sz="6600" kern="1200" dirty="0">
                <a:solidFill>
                  <a:schemeClr val="tx1">
                    <a:lumMod val="85000"/>
                    <a:lumOff val="15000"/>
                  </a:schemeClr>
                </a:solidFill>
                <a:latin typeface="+mj-lt"/>
                <a:ea typeface="+mj-ea"/>
                <a:cs typeface="+mj-cs"/>
              </a:rPr>
              <a:t>Management</a:t>
            </a:r>
          </a:p>
        </p:txBody>
      </p:sp>
      <p:sp>
        <p:nvSpPr>
          <p:cNvPr id="5" name="Text Placeholder 4">
            <a:extLst>
              <a:ext uri="{FF2B5EF4-FFF2-40B4-BE49-F238E27FC236}">
                <a16:creationId xmlns:a16="http://schemas.microsoft.com/office/drawing/2014/main" id="{AADF7686-67D9-45E0-A4DF-A1D23F1FB799}"/>
              </a:ext>
            </a:extLst>
          </p:cNvPr>
          <p:cNvSpPr>
            <a:spLocks noGrp="1"/>
          </p:cNvSpPr>
          <p:nvPr>
            <p:ph type="body" idx="1"/>
          </p:nvPr>
        </p:nvSpPr>
        <p:spPr>
          <a:xfrm>
            <a:off x="1158240" y="4700587"/>
            <a:ext cx="7772400" cy="1779891"/>
          </a:xfrm>
        </p:spPr>
        <p:txBody>
          <a:bodyPr vert="horz" lIns="91440" tIns="45720" rIns="91440" bIns="45720" rtlCol="0">
            <a:normAutofit/>
          </a:bodyPr>
          <a:lstStyle/>
          <a:p>
            <a:r>
              <a:rPr lang="en-US" sz="2800" kern="1200" dirty="0">
                <a:solidFill>
                  <a:schemeClr val="tx1">
                    <a:lumMod val="85000"/>
                    <a:lumOff val="15000"/>
                  </a:schemeClr>
                </a:solidFill>
                <a:latin typeface="+mn-lt"/>
                <a:ea typeface="+mn-ea"/>
                <a:cs typeface="+mn-cs"/>
              </a:rPr>
              <a:t>The process of overseeing the systems, </a:t>
            </a:r>
            <a:r>
              <a:rPr lang="en-US" sz="2800" dirty="0">
                <a:solidFill>
                  <a:schemeClr val="tx1">
                    <a:lumMod val="85000"/>
                    <a:lumOff val="15000"/>
                  </a:schemeClr>
                </a:solidFill>
              </a:rPr>
              <a:t>services, </a:t>
            </a:r>
            <a:r>
              <a:rPr lang="en-US" sz="2800" kern="1200" dirty="0">
                <a:solidFill>
                  <a:schemeClr val="tx1">
                    <a:lumMod val="85000"/>
                    <a:lumOff val="15000"/>
                  </a:schemeClr>
                </a:solidFill>
                <a:latin typeface="+mn-lt"/>
                <a:ea typeface="+mn-ea"/>
                <a:cs typeface="+mn-cs"/>
              </a:rPr>
              <a:t>people resources, and processes within an IT organization.</a:t>
            </a:r>
          </a:p>
        </p:txBody>
      </p:sp>
    </p:spTree>
    <p:extLst>
      <p:ext uri="{BB962C8B-B14F-4D97-AF65-F5344CB8AC3E}">
        <p14:creationId xmlns:p14="http://schemas.microsoft.com/office/powerpoint/2010/main" val="277651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re">
            <a:extLst>
              <a:ext uri="{FF2B5EF4-FFF2-40B4-BE49-F238E27FC236}">
                <a16:creationId xmlns:a16="http://schemas.microsoft.com/office/drawing/2014/main" id="{12E9ADD0-D0A1-4561-9123-60716D0AFD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2EDCDA59-766A-47BE-AB90-EAD3DAC1944B}"/>
              </a:ext>
            </a:extLst>
          </p:cNvPr>
          <p:cNvSpPr>
            <a:spLocks noGrp="1"/>
          </p:cNvSpPr>
          <p:nvPr>
            <p:ph type="title"/>
          </p:nvPr>
        </p:nvSpPr>
        <p:spPr>
          <a:xfrm>
            <a:off x="883921" y="627564"/>
            <a:ext cx="8351519" cy="1325563"/>
          </a:xfrm>
        </p:spPr>
        <p:txBody>
          <a:bodyPr>
            <a:normAutofit/>
          </a:bodyPr>
          <a:lstStyle/>
          <a:p>
            <a:r>
              <a:rPr lang="en-US" sz="4400" dirty="0"/>
              <a:t>Managing IT: Mission Impossible?</a:t>
            </a:r>
          </a:p>
        </p:txBody>
      </p:sp>
      <p:sp>
        <p:nvSpPr>
          <p:cNvPr id="3" name="Content Placeholder 2">
            <a:extLst>
              <a:ext uri="{FF2B5EF4-FFF2-40B4-BE49-F238E27FC236}">
                <a16:creationId xmlns:a16="http://schemas.microsoft.com/office/drawing/2014/main" id="{58C32CFA-FD44-49C0-92E6-15096FDADA42}"/>
              </a:ext>
            </a:extLst>
          </p:cNvPr>
          <p:cNvSpPr>
            <a:spLocks noGrp="1"/>
          </p:cNvSpPr>
          <p:nvPr>
            <p:ph idx="1"/>
          </p:nvPr>
        </p:nvSpPr>
        <p:spPr>
          <a:xfrm>
            <a:off x="883920" y="1442720"/>
            <a:ext cx="8031479" cy="5171439"/>
          </a:xfrm>
        </p:spPr>
        <p:txBody>
          <a:bodyPr anchor="ctr">
            <a:normAutofit/>
          </a:bodyPr>
          <a:lstStyle/>
          <a:p>
            <a:r>
              <a:rPr lang="en-US" sz="2200" dirty="0"/>
              <a:t>Keeping essential services operational, while trying not to work 24x7x365.</a:t>
            </a:r>
          </a:p>
          <a:p>
            <a:r>
              <a:rPr lang="en-US" sz="2200" dirty="0"/>
              <a:t>Providing people access to the resources they need, but not access to the resources they don’t.</a:t>
            </a:r>
          </a:p>
          <a:p>
            <a:r>
              <a:rPr lang="en-US" sz="2200" dirty="0"/>
              <a:t>Keeping internal costs down, but productivity up.</a:t>
            </a:r>
          </a:p>
          <a:p>
            <a:r>
              <a:rPr lang="en-US" sz="2200" dirty="0"/>
              <a:t>Fixing problems reported by end-users, with a keen eye towards strategic planning.</a:t>
            </a:r>
          </a:p>
          <a:p>
            <a:r>
              <a:rPr lang="en-US" sz="2200" dirty="0"/>
              <a:t>Managing the work and keeping everyone happy. </a:t>
            </a:r>
            <a:r>
              <a:rPr lang="en-US" sz="2200" dirty="0">
                <a:sym typeface="Wingdings" panose="05000000000000000000" pitchFamily="2" charset="2"/>
              </a:rPr>
              <a:t></a:t>
            </a:r>
            <a:endParaRPr lang="en-US" sz="2200" dirty="0"/>
          </a:p>
          <a:p>
            <a:endParaRPr lang="en-US" sz="2200" dirty="0"/>
          </a:p>
        </p:txBody>
      </p:sp>
    </p:spTree>
    <p:extLst>
      <p:ext uri="{BB962C8B-B14F-4D97-AF65-F5344CB8AC3E}">
        <p14:creationId xmlns:p14="http://schemas.microsoft.com/office/powerpoint/2010/main" val="86624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3060-BD38-4F78-82DA-EE69C0BBCF78}"/>
              </a:ext>
            </a:extLst>
          </p:cNvPr>
          <p:cNvSpPr>
            <a:spLocks noGrp="1"/>
          </p:cNvSpPr>
          <p:nvPr>
            <p:ph type="title"/>
          </p:nvPr>
        </p:nvSpPr>
        <p:spPr/>
        <p:txBody>
          <a:bodyPr/>
          <a:lstStyle/>
          <a:p>
            <a:r>
              <a:rPr lang="en-US" dirty="0"/>
              <a:t>Manage The Work</a:t>
            </a:r>
          </a:p>
        </p:txBody>
      </p:sp>
      <p:sp>
        <p:nvSpPr>
          <p:cNvPr id="4" name="Text Placeholder 3">
            <a:extLst>
              <a:ext uri="{FF2B5EF4-FFF2-40B4-BE49-F238E27FC236}">
                <a16:creationId xmlns:a16="http://schemas.microsoft.com/office/drawing/2014/main" id="{87FA2418-B93B-48DF-B7FD-C89B56097A7F}"/>
              </a:ext>
            </a:extLst>
          </p:cNvPr>
          <p:cNvSpPr>
            <a:spLocks noGrp="1"/>
          </p:cNvSpPr>
          <p:nvPr>
            <p:ph type="body" idx="1"/>
          </p:nvPr>
        </p:nvSpPr>
        <p:spPr/>
        <p:txBody>
          <a:bodyPr/>
          <a:lstStyle/>
          <a:p>
            <a:r>
              <a:rPr lang="en-US" dirty="0">
                <a:solidFill>
                  <a:schemeClr val="accent2"/>
                </a:solidFill>
              </a:rPr>
              <a:t>Operational</a:t>
            </a:r>
          </a:p>
        </p:txBody>
      </p:sp>
      <p:sp>
        <p:nvSpPr>
          <p:cNvPr id="3" name="Content Placeholder 2">
            <a:extLst>
              <a:ext uri="{FF2B5EF4-FFF2-40B4-BE49-F238E27FC236}">
                <a16:creationId xmlns:a16="http://schemas.microsoft.com/office/drawing/2014/main" id="{3DC0D651-EC3C-4FB8-8CE8-AF017FB091B3}"/>
              </a:ext>
            </a:extLst>
          </p:cNvPr>
          <p:cNvSpPr>
            <a:spLocks noGrp="1"/>
          </p:cNvSpPr>
          <p:nvPr>
            <p:ph sz="half" idx="2"/>
          </p:nvPr>
        </p:nvSpPr>
        <p:spPr/>
        <p:txBody>
          <a:bodyPr/>
          <a:lstStyle/>
          <a:p>
            <a:r>
              <a:rPr lang="en-US" dirty="0"/>
              <a:t>Problems / Issues</a:t>
            </a:r>
          </a:p>
          <a:p>
            <a:r>
              <a:rPr lang="en-US" dirty="0"/>
              <a:t>Feature Requests</a:t>
            </a:r>
          </a:p>
          <a:p>
            <a:r>
              <a:rPr lang="en-US" dirty="0"/>
              <a:t>Training End-Users</a:t>
            </a:r>
          </a:p>
          <a:p>
            <a:r>
              <a:rPr lang="en-US" dirty="0"/>
              <a:t>Maintenance  / Patches / Upgrades</a:t>
            </a:r>
          </a:p>
        </p:txBody>
      </p:sp>
      <p:sp>
        <p:nvSpPr>
          <p:cNvPr id="5" name="Text Placeholder 4">
            <a:extLst>
              <a:ext uri="{FF2B5EF4-FFF2-40B4-BE49-F238E27FC236}">
                <a16:creationId xmlns:a16="http://schemas.microsoft.com/office/drawing/2014/main" id="{603E340D-ED61-4D5D-AB35-D78AB9DEAB0F}"/>
              </a:ext>
            </a:extLst>
          </p:cNvPr>
          <p:cNvSpPr>
            <a:spLocks noGrp="1"/>
          </p:cNvSpPr>
          <p:nvPr>
            <p:ph type="body" sz="quarter" idx="3"/>
          </p:nvPr>
        </p:nvSpPr>
        <p:spPr/>
        <p:txBody>
          <a:bodyPr/>
          <a:lstStyle/>
          <a:p>
            <a:r>
              <a:rPr lang="en-US" dirty="0">
                <a:solidFill>
                  <a:schemeClr val="accent2"/>
                </a:solidFill>
              </a:rPr>
              <a:t>Strategic</a:t>
            </a:r>
          </a:p>
        </p:txBody>
      </p:sp>
      <p:sp>
        <p:nvSpPr>
          <p:cNvPr id="6" name="Content Placeholder 5">
            <a:extLst>
              <a:ext uri="{FF2B5EF4-FFF2-40B4-BE49-F238E27FC236}">
                <a16:creationId xmlns:a16="http://schemas.microsoft.com/office/drawing/2014/main" id="{AA6A8FC5-486E-4588-8BC6-6C7F1AE62BE2}"/>
              </a:ext>
            </a:extLst>
          </p:cNvPr>
          <p:cNvSpPr>
            <a:spLocks noGrp="1"/>
          </p:cNvSpPr>
          <p:nvPr>
            <p:ph sz="quarter" idx="4"/>
          </p:nvPr>
        </p:nvSpPr>
        <p:spPr/>
        <p:txBody>
          <a:bodyPr/>
          <a:lstStyle/>
          <a:p>
            <a:r>
              <a:rPr lang="en-US" dirty="0"/>
              <a:t>Migrations to new Platforms</a:t>
            </a:r>
          </a:p>
          <a:p>
            <a:r>
              <a:rPr lang="en-US" dirty="0"/>
              <a:t>Identifying Black Holes / Time Drains</a:t>
            </a:r>
          </a:p>
          <a:p>
            <a:r>
              <a:rPr lang="en-US" dirty="0"/>
              <a:t>Alignment with Organizational Strategy</a:t>
            </a:r>
          </a:p>
          <a:p>
            <a:r>
              <a:rPr lang="en-US" dirty="0"/>
              <a:t>Innovation</a:t>
            </a:r>
          </a:p>
          <a:p>
            <a:endParaRPr lang="en-US" dirty="0"/>
          </a:p>
        </p:txBody>
      </p:sp>
      <p:sp>
        <p:nvSpPr>
          <p:cNvPr id="7" name="Explosion: 14 Points 6">
            <a:extLst>
              <a:ext uri="{FF2B5EF4-FFF2-40B4-BE49-F238E27FC236}">
                <a16:creationId xmlns:a16="http://schemas.microsoft.com/office/drawing/2014/main" id="{0BFDC1B6-CB6F-45AC-95C2-C7084106B9D8}"/>
              </a:ext>
            </a:extLst>
          </p:cNvPr>
          <p:cNvSpPr/>
          <p:nvPr/>
        </p:nvSpPr>
        <p:spPr>
          <a:xfrm>
            <a:off x="2374899" y="799306"/>
            <a:ext cx="6045201" cy="5259388"/>
          </a:xfrm>
          <a:prstGeom prst="irregularSeal2">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Not Get So Bogged Down in the Operational That you Neglect Strategic Work!</a:t>
            </a:r>
          </a:p>
        </p:txBody>
      </p:sp>
    </p:spTree>
    <p:extLst>
      <p:ext uri="{BB962C8B-B14F-4D97-AF65-F5344CB8AC3E}">
        <p14:creationId xmlns:p14="http://schemas.microsoft.com/office/powerpoint/2010/main" val="394725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DD605D-6CD7-46F6-89C1-0784C8EAB777}"/>
              </a:ext>
            </a:extLst>
          </p:cNvPr>
          <p:cNvSpPr>
            <a:spLocks noGrp="1"/>
          </p:cNvSpPr>
          <p:nvPr>
            <p:ph type="title"/>
          </p:nvPr>
        </p:nvSpPr>
        <p:spPr/>
        <p:txBody>
          <a:bodyPr/>
          <a:lstStyle/>
          <a:p>
            <a:r>
              <a:rPr lang="en-US" dirty="0"/>
              <a:t>Helpdesks</a:t>
            </a:r>
          </a:p>
        </p:txBody>
      </p:sp>
      <p:sp>
        <p:nvSpPr>
          <p:cNvPr id="9" name="Content Placeholder 8">
            <a:extLst>
              <a:ext uri="{FF2B5EF4-FFF2-40B4-BE49-F238E27FC236}">
                <a16:creationId xmlns:a16="http://schemas.microsoft.com/office/drawing/2014/main" id="{DB9CDD4B-116F-43C9-9F6E-589D9EEC78EE}"/>
              </a:ext>
            </a:extLst>
          </p:cNvPr>
          <p:cNvSpPr>
            <a:spLocks noGrp="1"/>
          </p:cNvSpPr>
          <p:nvPr>
            <p:ph idx="1"/>
          </p:nvPr>
        </p:nvSpPr>
        <p:spPr/>
        <p:txBody>
          <a:bodyPr>
            <a:normAutofit/>
          </a:bodyPr>
          <a:lstStyle/>
          <a:p>
            <a:r>
              <a:rPr lang="en-US" dirty="0"/>
              <a:t>The “public face” of your organization</a:t>
            </a:r>
          </a:p>
          <a:p>
            <a:r>
              <a:rPr lang="en-US" dirty="0"/>
              <a:t>Interaction with end-users (customers).</a:t>
            </a:r>
          </a:p>
          <a:p>
            <a:r>
              <a:rPr lang="en-US" dirty="0"/>
              <a:t>Helpdesk should be a friendly, pleasant experience.</a:t>
            </a:r>
          </a:p>
          <a:p>
            <a:r>
              <a:rPr lang="en-US" dirty="0"/>
              <a:t>Define hours of operations and have instructions for what your customers can do and expect off-hours.</a:t>
            </a:r>
          </a:p>
          <a:p>
            <a:r>
              <a:rPr lang="en-US" dirty="0"/>
              <a:t>A Helpdesk generates operational work in progress</a:t>
            </a:r>
          </a:p>
          <a:p>
            <a:r>
              <a:rPr lang="en-US" dirty="0"/>
              <a:t>Strategic managers use helpdesk data to demonstrate where time is spent, identify black holes and drive IT innovation.</a:t>
            </a:r>
          </a:p>
          <a:p>
            <a:endParaRPr lang="en-US" dirty="0"/>
          </a:p>
        </p:txBody>
      </p:sp>
    </p:spTree>
    <p:extLst>
      <p:ext uri="{BB962C8B-B14F-4D97-AF65-F5344CB8AC3E}">
        <p14:creationId xmlns:p14="http://schemas.microsoft.com/office/powerpoint/2010/main" val="171062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673A-63F4-4818-99ED-3BCA4C8B9570}"/>
              </a:ext>
            </a:extLst>
          </p:cNvPr>
          <p:cNvSpPr>
            <a:spLocks noGrp="1"/>
          </p:cNvSpPr>
          <p:nvPr>
            <p:ph type="title"/>
          </p:nvPr>
        </p:nvSpPr>
        <p:spPr/>
        <p:txBody>
          <a:bodyPr/>
          <a:lstStyle/>
          <a:p>
            <a:r>
              <a:rPr lang="en-US" dirty="0"/>
              <a:t>Managing Operational Work</a:t>
            </a:r>
          </a:p>
        </p:txBody>
      </p:sp>
      <p:sp>
        <p:nvSpPr>
          <p:cNvPr id="3" name="Content Placeholder 2">
            <a:extLst>
              <a:ext uri="{FF2B5EF4-FFF2-40B4-BE49-F238E27FC236}">
                <a16:creationId xmlns:a16="http://schemas.microsoft.com/office/drawing/2014/main" id="{C58B2073-F2AD-4408-8C13-A1ACC7A50403}"/>
              </a:ext>
            </a:extLst>
          </p:cNvPr>
          <p:cNvSpPr>
            <a:spLocks noGrp="1"/>
          </p:cNvSpPr>
          <p:nvPr>
            <p:ph idx="1"/>
          </p:nvPr>
        </p:nvSpPr>
        <p:spPr/>
        <p:txBody>
          <a:bodyPr/>
          <a:lstStyle/>
          <a:p>
            <a:r>
              <a:rPr lang="en-US" dirty="0"/>
              <a:t>Track ALL Operational Work in a system.</a:t>
            </a:r>
          </a:p>
          <a:p>
            <a:r>
              <a:rPr lang="en-US" dirty="0"/>
              <a:t>Use A Ticketing System to track work.</a:t>
            </a:r>
          </a:p>
          <a:p>
            <a:pPr lvl="1"/>
            <a:r>
              <a:rPr lang="en-US" dirty="0"/>
              <a:t>End-Users file requests, or they are logged through the helpdesk.</a:t>
            </a:r>
          </a:p>
          <a:p>
            <a:pPr lvl="1"/>
            <a:r>
              <a:rPr lang="en-US" dirty="0"/>
              <a:t>A Triage process assigns work to those qualified to complete it and prioritizes it.</a:t>
            </a:r>
          </a:p>
          <a:p>
            <a:r>
              <a:rPr lang="en-US" dirty="0"/>
              <a:t>Use A Kanban board to manage the work</a:t>
            </a:r>
          </a:p>
          <a:p>
            <a:pPr lvl="1"/>
            <a:r>
              <a:rPr lang="en-US" dirty="0"/>
              <a:t>Helps to organize what should be done when as there is only a finite number of hours in the week.</a:t>
            </a:r>
          </a:p>
          <a:p>
            <a:pPr lvl="1"/>
            <a:endParaRPr lang="en-US" dirty="0"/>
          </a:p>
        </p:txBody>
      </p:sp>
    </p:spTree>
    <p:extLst>
      <p:ext uri="{BB962C8B-B14F-4D97-AF65-F5344CB8AC3E}">
        <p14:creationId xmlns:p14="http://schemas.microsoft.com/office/powerpoint/2010/main" val="1271118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1281</Words>
  <Application>Microsoft Office PowerPoint</Application>
  <PresentationFormat>Widescreen</PresentationFormat>
  <Paragraphs>162</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Wingdings</vt:lpstr>
      <vt:lpstr>Office Theme</vt:lpstr>
      <vt:lpstr>IST346: Managing IT</vt:lpstr>
      <vt:lpstr>Agenda</vt:lpstr>
      <vt:lpstr>Discussion Questions</vt:lpstr>
      <vt:lpstr>Lab Debrief</vt:lpstr>
      <vt:lpstr>Information Technology Management</vt:lpstr>
      <vt:lpstr>Managing IT: Mission Impossible?</vt:lpstr>
      <vt:lpstr>Manage The Work</vt:lpstr>
      <vt:lpstr>Helpdesks</vt:lpstr>
      <vt:lpstr>Managing Operational Work</vt:lpstr>
      <vt:lpstr>Group Activity</vt:lpstr>
      <vt:lpstr>Draw a Workflow Diagram</vt:lpstr>
      <vt:lpstr>IT Services Models</vt:lpstr>
      <vt:lpstr>Centralized vs Decentralized</vt:lpstr>
      <vt:lpstr>ROI and TCO calculations</vt:lpstr>
      <vt:lpstr>TCO: Total Cost of Ownership</vt:lpstr>
      <vt:lpstr>TCO Example – Indirect cost comparison</vt:lpstr>
      <vt:lpstr>ROI: Return on Investment</vt:lpstr>
      <vt:lpstr>ROI Example: Selling Products on the Web</vt:lpstr>
      <vt:lpstr>ROI Example: Selling Products on the Web</vt:lpstr>
      <vt:lpstr>Check Yourself</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47</cp:revision>
  <dcterms:created xsi:type="dcterms:W3CDTF">2018-06-15T01:33:02Z</dcterms:created>
  <dcterms:modified xsi:type="dcterms:W3CDTF">2018-08-28T14:15:21Z</dcterms:modified>
</cp:coreProperties>
</file>