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41"/>
  </p:notesMasterIdLst>
  <p:sldIdLst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8" autoAdjust="0"/>
    <p:restoredTop sz="82882" autoAdjust="0"/>
  </p:normalViewPr>
  <p:slideViewPr>
    <p:cSldViewPr>
      <p:cViewPr varScale="1">
        <p:scale>
          <a:sx n="90" d="100"/>
          <a:sy n="90" d="100"/>
        </p:scale>
        <p:origin x="18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dirty="0"/>
            <a:t>Protocols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dirty="0"/>
            <a:t>Components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/>
            <a:t>APIs</a:t>
          </a:r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A36-361C-46AC-AC4F-1999001E76AD}" type="pres">
      <dgm:prSet presAssocID="{4F3BC159-59AB-4143-A5CA-607FDA1514E6}" presName="circ2" presStyleLbl="vennNode1" presStyleIdx="1" presStyleCnt="3"/>
      <dgm:spPr/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1BB002-2D6C-43E7-85B4-30EBC572CADE}" type="pres">
      <dgm:prSet presAssocID="{60C45694-ED53-423A-A5D5-63678677E296}" presName="circ3" presStyleLbl="vennNode1" presStyleIdx="2" presStyleCnt="3"/>
      <dgm:spPr/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FA5F50B-E113-47E9-AD3B-B545C9E0B524}" type="presOf" srcId="{4F3BC159-59AB-4143-A5CA-607FDA1514E6}" destId="{A4AE2A36-361C-46AC-AC4F-1999001E76AD}" srcOrd="0" destOrd="0" presId="urn:microsoft.com/office/officeart/2005/8/layout/venn1"/>
    <dgm:cxn modelId="{2D394833-EBB9-4FC6-A42C-8B40B321D47F}" type="presOf" srcId="{60C45694-ED53-423A-A5D5-63678677E296}" destId="{5B1BB002-2D6C-43E7-85B4-30EBC572CADE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FCB46E65-4739-4DE6-9208-42783D1DD41F}" type="presOf" srcId="{B7F8AF53-FF89-4CB6-B4E8-72705B2728E9}" destId="{70DAE75A-6989-462C-9125-78A166D9FA86}" srcOrd="0" destOrd="0" presId="urn:microsoft.com/office/officeart/2005/8/layout/venn1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7ADF0A53-3814-4CA6-83BF-AD910BD6DC02}" type="presOf" srcId="{BC27637B-48FF-45BA-99D4-1D6AC9D5C38B}" destId="{B36EF9F2-952A-46A2-99EE-5FB9B6756530}" srcOrd="0" destOrd="0" presId="urn:microsoft.com/office/officeart/2005/8/layout/venn1"/>
    <dgm:cxn modelId="{9FA48155-AAB3-4C31-B129-25491E7E5AD8}" type="presOf" srcId="{B7F8AF53-FF89-4CB6-B4E8-72705B2728E9}" destId="{465EE09B-6C08-4586-86DB-F342C746D877}" srcOrd="1" destOrd="0" presId="urn:microsoft.com/office/officeart/2005/8/layout/venn1"/>
    <dgm:cxn modelId="{7AD4F69E-7BA4-48F6-B74D-E7BDCCBD3D18}" type="presOf" srcId="{4F3BC159-59AB-4143-A5CA-607FDA1514E6}" destId="{BD15C853-3AFA-4DF1-B436-E603F17031E2}" srcOrd="1" destOrd="0" presId="urn:microsoft.com/office/officeart/2005/8/layout/venn1"/>
    <dgm:cxn modelId="{B24613B4-5214-4E5F-A6C4-26CAEA332FA5}" type="presOf" srcId="{60C45694-ED53-423A-A5D5-63678677E296}" destId="{E4D9B3C2-2C33-4F9B-99A9-E92A905EE8CD}" srcOrd="1" destOrd="0" presId="urn:microsoft.com/office/officeart/2005/8/layout/venn1"/>
    <dgm:cxn modelId="{046A6140-3C8A-4B36-8301-31451465E7E4}" type="presParOf" srcId="{B36EF9F2-952A-46A2-99EE-5FB9B6756530}" destId="{70DAE75A-6989-462C-9125-78A166D9FA86}" srcOrd="0" destOrd="0" presId="urn:microsoft.com/office/officeart/2005/8/layout/venn1"/>
    <dgm:cxn modelId="{ED4697D0-897C-4CFB-BEA0-886C3DD45514}" type="presParOf" srcId="{B36EF9F2-952A-46A2-99EE-5FB9B6756530}" destId="{465EE09B-6C08-4586-86DB-F342C746D877}" srcOrd="1" destOrd="0" presId="urn:microsoft.com/office/officeart/2005/8/layout/venn1"/>
    <dgm:cxn modelId="{CF767A1A-3F14-47D2-ABB2-A9167023608C}" type="presParOf" srcId="{B36EF9F2-952A-46A2-99EE-5FB9B6756530}" destId="{A4AE2A36-361C-46AC-AC4F-1999001E76AD}" srcOrd="2" destOrd="0" presId="urn:microsoft.com/office/officeart/2005/8/layout/venn1"/>
    <dgm:cxn modelId="{27305667-C218-4FD6-8A72-72876A440F78}" type="presParOf" srcId="{B36EF9F2-952A-46A2-99EE-5FB9B6756530}" destId="{BD15C853-3AFA-4DF1-B436-E603F17031E2}" srcOrd="3" destOrd="0" presId="urn:microsoft.com/office/officeart/2005/8/layout/venn1"/>
    <dgm:cxn modelId="{84C5B3A4-A772-4F72-A20D-F0A39AF0BCE2}" type="presParOf" srcId="{B36EF9F2-952A-46A2-99EE-5FB9B6756530}" destId="{5B1BB002-2D6C-43E7-85B4-30EBC572CADE}" srcOrd="4" destOrd="0" presId="urn:microsoft.com/office/officeart/2005/8/layout/venn1"/>
    <dgm:cxn modelId="{5887C8F6-469B-40B1-BFB2-65C360B53606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637B-48FF-45BA-99D4-1D6AC9D5C38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7F8AF53-FF89-4CB6-B4E8-72705B2728E9}">
      <dgm:prSet phldrT="[Text]"/>
      <dgm:spPr/>
      <dgm:t>
        <a:bodyPr/>
        <a:lstStyle/>
        <a:p>
          <a:r>
            <a:rPr lang="en-US" b="1" dirty="0"/>
            <a:t>Protocols</a:t>
          </a:r>
          <a:br>
            <a:rPr lang="en-US" b="1" dirty="0"/>
          </a:br>
          <a:r>
            <a:rPr lang="en-US" dirty="0"/>
            <a:t>HTTP,  </a:t>
          </a:r>
          <a:r>
            <a:rPr lang="en-US" dirty="0" err="1"/>
            <a:t>WebDAV</a:t>
          </a:r>
          <a:r>
            <a:rPr lang="en-US" dirty="0"/>
            <a:t>,</a:t>
          </a:r>
          <a:br>
            <a:rPr lang="en-US" dirty="0"/>
          </a:br>
          <a:r>
            <a:rPr lang="en-US" dirty="0"/>
            <a:t>SMTP</a:t>
          </a:r>
        </a:p>
      </dgm:t>
    </dgm:pt>
    <dgm:pt modelId="{8C111A05-1369-4A4D-A0EE-8F7A76F8C40F}" type="parTrans" cxnId="{67023865-99E7-4DD0-AC25-E1714AAC755A}">
      <dgm:prSet/>
      <dgm:spPr/>
      <dgm:t>
        <a:bodyPr/>
        <a:lstStyle/>
        <a:p>
          <a:endParaRPr lang="en-US"/>
        </a:p>
      </dgm:t>
    </dgm:pt>
    <dgm:pt modelId="{645BFD56-7AC8-4141-AA0F-92C69DB10EB0}" type="sibTrans" cxnId="{67023865-99E7-4DD0-AC25-E1714AAC755A}">
      <dgm:prSet/>
      <dgm:spPr/>
      <dgm:t>
        <a:bodyPr/>
        <a:lstStyle/>
        <a:p>
          <a:endParaRPr lang="en-US"/>
        </a:p>
      </dgm:t>
    </dgm:pt>
    <dgm:pt modelId="{4F3BC159-59AB-4143-A5CA-607FDA1514E6}">
      <dgm:prSet phldrT="[Text]"/>
      <dgm:spPr>
        <a:solidFill>
          <a:schemeClr val="accent5">
            <a:alpha val="50000"/>
          </a:schemeClr>
        </a:solidFill>
      </dgm:spPr>
      <dgm:t>
        <a:bodyPr/>
        <a:lstStyle/>
        <a:p>
          <a:r>
            <a:rPr lang="en-US" b="1" dirty="0"/>
            <a:t>Components</a:t>
          </a:r>
          <a:br>
            <a:rPr lang="en-US" b="1" dirty="0"/>
          </a:br>
          <a:r>
            <a:rPr lang="en-US" b="0" dirty="0"/>
            <a:t>Web Browsers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Apache Web Server</a:t>
          </a:r>
          <a:br>
            <a:rPr lang="en-US" dirty="0"/>
          </a:br>
          <a:r>
            <a:rPr lang="en-US" dirty="0"/>
            <a:t>PHP Scripting</a:t>
          </a:r>
          <a:br>
            <a:rPr lang="en-US" dirty="0"/>
          </a:br>
          <a:r>
            <a:rPr lang="en-US" dirty="0" err="1"/>
            <a:t>MySQL</a:t>
          </a:r>
          <a:r>
            <a:rPr lang="en-US" dirty="0"/>
            <a:t> Database</a:t>
          </a:r>
        </a:p>
      </dgm:t>
    </dgm:pt>
    <dgm:pt modelId="{AC8D8D38-0584-4CA7-BD38-F889D9B93A1D}" type="parTrans" cxnId="{E9C96664-F9FC-45ED-ADE1-E582A1C768CB}">
      <dgm:prSet/>
      <dgm:spPr/>
      <dgm:t>
        <a:bodyPr/>
        <a:lstStyle/>
        <a:p>
          <a:endParaRPr lang="en-US"/>
        </a:p>
      </dgm:t>
    </dgm:pt>
    <dgm:pt modelId="{9F67F76E-93E8-4380-B45C-F6BCB0EEC008}" type="sibTrans" cxnId="{E9C96664-F9FC-45ED-ADE1-E582A1C768CB}">
      <dgm:prSet/>
      <dgm:spPr/>
      <dgm:t>
        <a:bodyPr/>
        <a:lstStyle/>
        <a:p>
          <a:endParaRPr lang="en-US"/>
        </a:p>
      </dgm:t>
    </dgm:pt>
    <dgm:pt modelId="{60C45694-ED53-423A-A5D5-63678677E296}">
      <dgm:prSet phldrT="[Text]"/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b="1" dirty="0"/>
            <a:t>APIs</a:t>
          </a:r>
          <a:br>
            <a:rPr lang="en-US" b="0" dirty="0"/>
          </a:br>
          <a:r>
            <a:rPr lang="en-US" b="0" dirty="0"/>
            <a:t>XML-RPC</a:t>
          </a:r>
          <a:br>
            <a:rPr lang="en-US" b="0" dirty="0"/>
          </a:br>
          <a:r>
            <a:rPr lang="en-US" b="0" dirty="0"/>
            <a:t>Atom</a:t>
          </a:r>
          <a:br>
            <a:rPr lang="en-US" b="0" dirty="0"/>
          </a:br>
          <a:r>
            <a:rPr lang="en-US" b="0" dirty="0"/>
            <a:t>RSS</a:t>
          </a:r>
          <a:endParaRPr lang="en-US" b="1" dirty="0"/>
        </a:p>
      </dgm:t>
    </dgm:pt>
    <dgm:pt modelId="{29D3F658-3300-4310-B92F-5CFF14C8F0E0}" type="parTrans" cxnId="{89B87270-3FC0-45A6-8399-862653D9DF56}">
      <dgm:prSet/>
      <dgm:spPr/>
      <dgm:t>
        <a:bodyPr/>
        <a:lstStyle/>
        <a:p>
          <a:endParaRPr lang="en-US"/>
        </a:p>
      </dgm:t>
    </dgm:pt>
    <dgm:pt modelId="{37955995-887A-4B59-8429-54FDCFBF9641}" type="sibTrans" cxnId="{89B87270-3FC0-45A6-8399-862653D9DF56}">
      <dgm:prSet/>
      <dgm:spPr/>
      <dgm:t>
        <a:bodyPr/>
        <a:lstStyle/>
        <a:p>
          <a:endParaRPr lang="en-US"/>
        </a:p>
      </dgm:t>
    </dgm:pt>
    <dgm:pt modelId="{B36EF9F2-952A-46A2-99EE-5FB9B6756530}" type="pres">
      <dgm:prSet presAssocID="{BC27637B-48FF-45BA-99D4-1D6AC9D5C38B}" presName="compositeShape" presStyleCnt="0">
        <dgm:presLayoutVars>
          <dgm:chMax val="7"/>
          <dgm:dir/>
          <dgm:resizeHandles val="exact"/>
        </dgm:presLayoutVars>
      </dgm:prSet>
      <dgm:spPr/>
    </dgm:pt>
    <dgm:pt modelId="{70DAE75A-6989-462C-9125-78A166D9FA86}" type="pres">
      <dgm:prSet presAssocID="{B7F8AF53-FF89-4CB6-B4E8-72705B2728E9}" presName="circ1" presStyleLbl="vennNode1" presStyleIdx="0" presStyleCnt="3"/>
      <dgm:spPr/>
    </dgm:pt>
    <dgm:pt modelId="{465EE09B-6C08-4586-86DB-F342C746D877}" type="pres">
      <dgm:prSet presAssocID="{B7F8AF53-FF89-4CB6-B4E8-72705B2728E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A36-361C-46AC-AC4F-1999001E76AD}" type="pres">
      <dgm:prSet presAssocID="{4F3BC159-59AB-4143-A5CA-607FDA1514E6}" presName="circ2" presStyleLbl="vennNode1" presStyleIdx="1" presStyleCnt="3"/>
      <dgm:spPr/>
    </dgm:pt>
    <dgm:pt modelId="{BD15C853-3AFA-4DF1-B436-E603F17031E2}" type="pres">
      <dgm:prSet presAssocID="{4F3BC159-59AB-4143-A5CA-607FDA1514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1BB002-2D6C-43E7-85B4-30EBC572CADE}" type="pres">
      <dgm:prSet presAssocID="{60C45694-ED53-423A-A5D5-63678677E296}" presName="circ3" presStyleLbl="vennNode1" presStyleIdx="2" presStyleCnt="3"/>
      <dgm:spPr/>
    </dgm:pt>
    <dgm:pt modelId="{E4D9B3C2-2C33-4F9B-99A9-E92A905EE8CD}" type="pres">
      <dgm:prSet presAssocID="{60C45694-ED53-423A-A5D5-63678677E2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E60400-4E15-446D-90A9-71BF60FDB149}" type="presOf" srcId="{60C45694-ED53-423A-A5D5-63678677E296}" destId="{5B1BB002-2D6C-43E7-85B4-30EBC572CADE}" srcOrd="0" destOrd="0" presId="urn:microsoft.com/office/officeart/2005/8/layout/venn1"/>
    <dgm:cxn modelId="{379D4B07-9601-4D3B-B7E9-C55E89F79EBF}" type="presOf" srcId="{4F3BC159-59AB-4143-A5CA-607FDA1514E6}" destId="{BD15C853-3AFA-4DF1-B436-E603F17031E2}" srcOrd="1" destOrd="0" presId="urn:microsoft.com/office/officeart/2005/8/layout/venn1"/>
    <dgm:cxn modelId="{491D220A-51F9-4E6F-B16A-BB7A763F9DB1}" type="presOf" srcId="{60C45694-ED53-423A-A5D5-63678677E296}" destId="{E4D9B3C2-2C33-4F9B-99A9-E92A905EE8CD}" srcOrd="1" destOrd="0" presId="urn:microsoft.com/office/officeart/2005/8/layout/venn1"/>
    <dgm:cxn modelId="{15E45425-F1D0-4000-9C9C-E1B8F9DD3EE6}" type="presOf" srcId="{4F3BC159-59AB-4143-A5CA-607FDA1514E6}" destId="{A4AE2A36-361C-46AC-AC4F-1999001E76AD}" srcOrd="0" destOrd="0" presId="urn:microsoft.com/office/officeart/2005/8/layout/venn1"/>
    <dgm:cxn modelId="{5F5D8A32-0D0A-4389-BC5E-DAC3D7CADB59}" type="presOf" srcId="{B7F8AF53-FF89-4CB6-B4E8-72705B2728E9}" destId="{70DAE75A-6989-462C-9125-78A166D9FA86}" srcOrd="0" destOrd="0" presId="urn:microsoft.com/office/officeart/2005/8/layout/venn1"/>
    <dgm:cxn modelId="{B64E933F-56D9-4BBC-ADCE-8A9FA5C247A9}" type="presOf" srcId="{BC27637B-48FF-45BA-99D4-1D6AC9D5C38B}" destId="{B36EF9F2-952A-46A2-99EE-5FB9B6756530}" srcOrd="0" destOrd="0" presId="urn:microsoft.com/office/officeart/2005/8/layout/venn1"/>
    <dgm:cxn modelId="{E9C96664-F9FC-45ED-ADE1-E582A1C768CB}" srcId="{BC27637B-48FF-45BA-99D4-1D6AC9D5C38B}" destId="{4F3BC159-59AB-4143-A5CA-607FDA1514E6}" srcOrd="1" destOrd="0" parTransId="{AC8D8D38-0584-4CA7-BD38-F889D9B93A1D}" sibTransId="{9F67F76E-93E8-4380-B45C-F6BCB0EEC008}"/>
    <dgm:cxn modelId="{67023865-99E7-4DD0-AC25-E1714AAC755A}" srcId="{BC27637B-48FF-45BA-99D4-1D6AC9D5C38B}" destId="{B7F8AF53-FF89-4CB6-B4E8-72705B2728E9}" srcOrd="0" destOrd="0" parTransId="{8C111A05-1369-4A4D-A0EE-8F7A76F8C40F}" sibTransId="{645BFD56-7AC8-4141-AA0F-92C69DB10EB0}"/>
    <dgm:cxn modelId="{89B87270-3FC0-45A6-8399-862653D9DF56}" srcId="{BC27637B-48FF-45BA-99D4-1D6AC9D5C38B}" destId="{60C45694-ED53-423A-A5D5-63678677E296}" srcOrd="2" destOrd="0" parTransId="{29D3F658-3300-4310-B92F-5CFF14C8F0E0}" sibTransId="{37955995-887A-4B59-8429-54FDCFBF9641}"/>
    <dgm:cxn modelId="{C8692956-952F-43F6-BD8E-D80C9425F431}" type="presOf" srcId="{B7F8AF53-FF89-4CB6-B4E8-72705B2728E9}" destId="{465EE09B-6C08-4586-86DB-F342C746D877}" srcOrd="1" destOrd="0" presId="urn:microsoft.com/office/officeart/2005/8/layout/venn1"/>
    <dgm:cxn modelId="{62AEA6E1-0FDA-4C58-A551-FD2A3DA58779}" type="presParOf" srcId="{B36EF9F2-952A-46A2-99EE-5FB9B6756530}" destId="{70DAE75A-6989-462C-9125-78A166D9FA86}" srcOrd="0" destOrd="0" presId="urn:microsoft.com/office/officeart/2005/8/layout/venn1"/>
    <dgm:cxn modelId="{35A09CE0-4D1F-49C9-9887-BB1F995CBF20}" type="presParOf" srcId="{B36EF9F2-952A-46A2-99EE-5FB9B6756530}" destId="{465EE09B-6C08-4586-86DB-F342C746D877}" srcOrd="1" destOrd="0" presId="urn:microsoft.com/office/officeart/2005/8/layout/venn1"/>
    <dgm:cxn modelId="{6D337B75-7FAD-4EBF-B5D4-58E506802C32}" type="presParOf" srcId="{B36EF9F2-952A-46A2-99EE-5FB9B6756530}" destId="{A4AE2A36-361C-46AC-AC4F-1999001E76AD}" srcOrd="2" destOrd="0" presId="urn:microsoft.com/office/officeart/2005/8/layout/venn1"/>
    <dgm:cxn modelId="{3B5D7C15-38FA-4920-9650-BB0EE4F0C0C0}" type="presParOf" srcId="{B36EF9F2-952A-46A2-99EE-5FB9B6756530}" destId="{BD15C853-3AFA-4DF1-B436-E603F17031E2}" srcOrd="3" destOrd="0" presId="urn:microsoft.com/office/officeart/2005/8/layout/venn1"/>
    <dgm:cxn modelId="{A0F01748-CF61-4BFE-99F4-3BF7E4ACED2A}" type="presParOf" srcId="{B36EF9F2-952A-46A2-99EE-5FB9B6756530}" destId="{5B1BB002-2D6C-43E7-85B4-30EBC572CADE}" srcOrd="4" destOrd="0" presId="urn:microsoft.com/office/officeart/2005/8/layout/venn1"/>
    <dgm:cxn modelId="{E9E7E284-9CBA-4C03-A288-52C499F180B1}" type="presParOf" srcId="{B36EF9F2-952A-46A2-99EE-5FB9B6756530}" destId="{E4D9B3C2-2C33-4F9B-99A9-E92A905EE8C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Network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/>
            <a:t>Core/Infrastructure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9916AD25-D81E-4CF8-89F1-C1E2FE8AD3A5}" type="presOf" srcId="{51A7FBBE-4ED1-4CEA-BDBF-0ACAB1AB8AC5}" destId="{1B79A6DD-1CB3-404F-8A68-3EBCD4B59D64}" srcOrd="1" destOrd="0" presId="urn:microsoft.com/office/officeart/2005/8/layout/pyramid1"/>
    <dgm:cxn modelId="{0E08E02D-FAC0-4E4E-8E04-CDA6637479C4}" type="presOf" srcId="{C49691FD-4849-4C15-8634-F069D077C73B}" destId="{B49CD390-516E-4834-BF82-0F90BED2D188}" srcOrd="1" destOrd="0" presId="urn:microsoft.com/office/officeart/2005/8/layout/pyramid1"/>
    <dgm:cxn modelId="{DC8E8E70-70CF-4E90-BB86-30C7D7183B9A}" type="presOf" srcId="{5B494DB3-25B3-4B1C-BA74-414CB976A057}" destId="{E893878F-A869-478D-B8E0-A002D1DC4A1A}" srcOrd="0" destOrd="0" presId="urn:microsoft.com/office/officeart/2005/8/layout/pyramid1"/>
    <dgm:cxn modelId="{00E1AF86-C807-4F57-A6F7-A67ECD863607}" type="presOf" srcId="{C49691FD-4849-4C15-8634-F069D077C73B}" destId="{53D5CB5D-3356-4A44-BF32-61B66773DF58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CBDDDAA2-CC7E-4BFB-A9B0-9CBDEE6BD318}" type="presOf" srcId="{0D96D9B2-360F-409B-8944-C60D4512A617}" destId="{75C8CCFF-7AA4-4953-9A65-6634F9311B71}" srcOrd="0" destOrd="0" presId="urn:microsoft.com/office/officeart/2005/8/layout/pyramid1"/>
    <dgm:cxn modelId="{8744C7B5-A605-419B-97DA-ABF1914BF0EE}" type="presOf" srcId="{5B494DB3-25B3-4B1C-BA74-414CB976A057}" destId="{4C0F2CF9-756B-49DD-90EF-B981DA57DCB4}" srcOrd="1" destOrd="0" presId="urn:microsoft.com/office/officeart/2005/8/layout/pyramid1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5AE899D4-2B20-4CA9-9EA8-FC5AA3B79B52}" type="presOf" srcId="{51A7FBBE-4ED1-4CEA-BDBF-0ACAB1AB8AC5}" destId="{B3467A7F-FB25-44DC-9154-79FFC4EE6B30}" srcOrd="0" destOrd="0" presId="urn:microsoft.com/office/officeart/2005/8/layout/pyramid1"/>
    <dgm:cxn modelId="{04B9606B-B281-488C-8124-CED067FA7027}" type="presParOf" srcId="{75C8CCFF-7AA4-4953-9A65-6634F9311B71}" destId="{7FF3305D-B91D-4FEC-8EE7-03D7A065BBC0}" srcOrd="0" destOrd="0" presId="urn:microsoft.com/office/officeart/2005/8/layout/pyramid1"/>
    <dgm:cxn modelId="{4F82262E-F4D3-484A-B890-1952E593F793}" type="presParOf" srcId="{7FF3305D-B91D-4FEC-8EE7-03D7A065BBC0}" destId="{53D5CB5D-3356-4A44-BF32-61B66773DF58}" srcOrd="0" destOrd="0" presId="urn:microsoft.com/office/officeart/2005/8/layout/pyramid1"/>
    <dgm:cxn modelId="{C6DB0FC3-59B9-41D4-96B9-56021FEEA77C}" type="presParOf" srcId="{7FF3305D-B91D-4FEC-8EE7-03D7A065BBC0}" destId="{B49CD390-516E-4834-BF82-0F90BED2D188}" srcOrd="1" destOrd="0" presId="urn:microsoft.com/office/officeart/2005/8/layout/pyramid1"/>
    <dgm:cxn modelId="{F8CDE40C-27E5-4C35-A8BE-FE9B99873974}" type="presParOf" srcId="{75C8CCFF-7AA4-4953-9A65-6634F9311B71}" destId="{8FFC78BD-5E16-4EC5-9846-5A7104FC4113}" srcOrd="1" destOrd="0" presId="urn:microsoft.com/office/officeart/2005/8/layout/pyramid1"/>
    <dgm:cxn modelId="{4F06E327-D5CA-4DA1-9DFE-79F63D0E655D}" type="presParOf" srcId="{8FFC78BD-5E16-4EC5-9846-5A7104FC4113}" destId="{B3467A7F-FB25-44DC-9154-79FFC4EE6B30}" srcOrd="0" destOrd="0" presId="urn:microsoft.com/office/officeart/2005/8/layout/pyramid1"/>
    <dgm:cxn modelId="{0085D546-FDB3-4E22-BCC1-75829D65A3EC}" type="presParOf" srcId="{8FFC78BD-5E16-4EC5-9846-5A7104FC4113}" destId="{1B79A6DD-1CB3-404F-8A68-3EBCD4B59D64}" srcOrd="1" destOrd="0" presId="urn:microsoft.com/office/officeart/2005/8/layout/pyramid1"/>
    <dgm:cxn modelId="{62805A9C-A0A5-4444-9330-539FEDD518AE}" type="presParOf" srcId="{75C8CCFF-7AA4-4953-9A65-6634F9311B71}" destId="{642C1F3D-C02B-4B6A-8CD0-52B3D2FD2C71}" srcOrd="2" destOrd="0" presId="urn:microsoft.com/office/officeart/2005/8/layout/pyramid1"/>
    <dgm:cxn modelId="{B80E5343-312C-4122-9B45-48437CDAF7E5}" type="presParOf" srcId="{642C1F3D-C02B-4B6A-8CD0-52B3D2FD2C71}" destId="{E893878F-A869-478D-B8E0-A002D1DC4A1A}" srcOrd="0" destOrd="0" presId="urn:microsoft.com/office/officeart/2005/8/layout/pyramid1"/>
    <dgm:cxn modelId="{72608714-DD7D-418C-87B3-CB86B6233876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96D9B2-360F-409B-8944-C60D4512A61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49691FD-4849-4C15-8634-F069D077C73B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04EFF946-73EC-4B76-80BD-C8B80735368C}" type="parTrans" cxnId="{6119FE06-746F-453C-88A8-FA2CF08B5F22}">
      <dgm:prSet/>
      <dgm:spPr/>
      <dgm:t>
        <a:bodyPr/>
        <a:lstStyle/>
        <a:p>
          <a:endParaRPr lang="en-US"/>
        </a:p>
      </dgm:t>
    </dgm:pt>
    <dgm:pt modelId="{150C0183-4BCA-4F14-9226-91951A87F520}" type="sibTrans" cxnId="{6119FE06-746F-453C-88A8-FA2CF08B5F22}">
      <dgm:prSet/>
      <dgm:spPr/>
      <dgm:t>
        <a:bodyPr/>
        <a:lstStyle/>
        <a:p>
          <a:endParaRPr lang="en-US"/>
        </a:p>
      </dgm:t>
    </dgm:pt>
    <dgm:pt modelId="{51A7FBBE-4ED1-4CEA-BDBF-0ACAB1AB8AC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HTTP, SMTP</a:t>
          </a:r>
        </a:p>
      </dgm:t>
    </dgm:pt>
    <dgm:pt modelId="{653F4216-6EE7-41F4-B363-BADFE267FBC8}" type="parTrans" cxnId="{B65DA5BF-EF57-433C-805F-267C93688EE3}">
      <dgm:prSet/>
      <dgm:spPr/>
      <dgm:t>
        <a:bodyPr/>
        <a:lstStyle/>
        <a:p>
          <a:endParaRPr lang="en-US"/>
        </a:p>
      </dgm:t>
    </dgm:pt>
    <dgm:pt modelId="{B1687BBB-13E3-4529-B526-8B09F069137C}" type="sibTrans" cxnId="{B65DA5BF-EF57-433C-805F-267C93688EE3}">
      <dgm:prSet/>
      <dgm:spPr/>
      <dgm:t>
        <a:bodyPr/>
        <a:lstStyle/>
        <a:p>
          <a:endParaRPr lang="en-US"/>
        </a:p>
      </dgm:t>
    </dgm:pt>
    <dgm:pt modelId="{5B494DB3-25B3-4B1C-BA74-414CB976A057}">
      <dgm:prSet phldrT="[Text]"/>
      <dgm:spPr/>
      <dgm:t>
        <a:bodyPr/>
        <a:lstStyle/>
        <a:p>
          <a:r>
            <a:rPr lang="en-US" dirty="0"/>
            <a:t>DNS, DHCP, LDAP</a:t>
          </a:r>
        </a:p>
      </dgm:t>
    </dgm:pt>
    <dgm:pt modelId="{624D950E-6AC2-42CD-9574-FBEBF3146322}" type="parTrans" cxnId="{A4F87192-EA47-4D04-A5EC-2E925250C3CD}">
      <dgm:prSet/>
      <dgm:spPr/>
      <dgm:t>
        <a:bodyPr/>
        <a:lstStyle/>
        <a:p>
          <a:endParaRPr lang="en-US"/>
        </a:p>
      </dgm:t>
    </dgm:pt>
    <dgm:pt modelId="{BF1F1BC1-F177-4726-8765-983512EA0860}" type="sibTrans" cxnId="{A4F87192-EA47-4D04-A5EC-2E925250C3CD}">
      <dgm:prSet/>
      <dgm:spPr/>
      <dgm:t>
        <a:bodyPr/>
        <a:lstStyle/>
        <a:p>
          <a:endParaRPr lang="en-US"/>
        </a:p>
      </dgm:t>
    </dgm:pt>
    <dgm:pt modelId="{75C8CCFF-7AA4-4953-9A65-6634F9311B71}" type="pres">
      <dgm:prSet presAssocID="{0D96D9B2-360F-409B-8944-C60D4512A617}" presName="Name0" presStyleCnt="0">
        <dgm:presLayoutVars>
          <dgm:dir/>
          <dgm:animLvl val="lvl"/>
          <dgm:resizeHandles val="exact"/>
        </dgm:presLayoutVars>
      </dgm:prSet>
      <dgm:spPr/>
    </dgm:pt>
    <dgm:pt modelId="{7FF3305D-B91D-4FEC-8EE7-03D7A065BBC0}" type="pres">
      <dgm:prSet presAssocID="{C49691FD-4849-4C15-8634-F069D077C73B}" presName="Name8" presStyleCnt="0"/>
      <dgm:spPr/>
    </dgm:pt>
    <dgm:pt modelId="{53D5CB5D-3356-4A44-BF32-61B66773DF58}" type="pres">
      <dgm:prSet presAssocID="{C49691FD-4849-4C15-8634-F069D077C73B}" presName="level" presStyleLbl="node1" presStyleIdx="0" presStyleCnt="3">
        <dgm:presLayoutVars>
          <dgm:chMax val="1"/>
          <dgm:bulletEnabled val="1"/>
        </dgm:presLayoutVars>
      </dgm:prSet>
      <dgm:spPr/>
    </dgm:pt>
    <dgm:pt modelId="{B49CD390-516E-4834-BF82-0F90BED2D188}" type="pres">
      <dgm:prSet presAssocID="{C49691FD-4849-4C15-8634-F069D077C7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FC78BD-5E16-4EC5-9846-5A7104FC4113}" type="pres">
      <dgm:prSet presAssocID="{51A7FBBE-4ED1-4CEA-BDBF-0ACAB1AB8AC5}" presName="Name8" presStyleCnt="0"/>
      <dgm:spPr/>
    </dgm:pt>
    <dgm:pt modelId="{B3467A7F-FB25-44DC-9154-79FFC4EE6B30}" type="pres">
      <dgm:prSet presAssocID="{51A7FBBE-4ED1-4CEA-BDBF-0ACAB1AB8AC5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79A6DD-1CB3-404F-8A68-3EBCD4B59D64}" type="pres">
      <dgm:prSet presAssocID="{51A7FBBE-4ED1-4CEA-BDBF-0ACAB1AB8AC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2C1F3D-C02B-4B6A-8CD0-52B3D2FD2C71}" type="pres">
      <dgm:prSet presAssocID="{5B494DB3-25B3-4B1C-BA74-414CB976A057}" presName="Name8" presStyleCnt="0"/>
      <dgm:spPr/>
    </dgm:pt>
    <dgm:pt modelId="{E893878F-A869-478D-B8E0-A002D1DC4A1A}" type="pres">
      <dgm:prSet presAssocID="{5B494DB3-25B3-4B1C-BA74-414CB976A05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C0F2CF9-756B-49DD-90EF-B981DA57DCB4}" type="pres">
      <dgm:prSet presAssocID="{5B494DB3-25B3-4B1C-BA74-414CB976A05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1F6B800-FCB9-459E-A312-ABB87E3C4BA4}" type="presOf" srcId="{51A7FBBE-4ED1-4CEA-BDBF-0ACAB1AB8AC5}" destId="{B3467A7F-FB25-44DC-9154-79FFC4EE6B30}" srcOrd="0" destOrd="0" presId="urn:microsoft.com/office/officeart/2005/8/layout/pyramid1"/>
    <dgm:cxn modelId="{6119FE06-746F-453C-88A8-FA2CF08B5F22}" srcId="{0D96D9B2-360F-409B-8944-C60D4512A617}" destId="{C49691FD-4849-4C15-8634-F069D077C73B}" srcOrd="0" destOrd="0" parTransId="{04EFF946-73EC-4B76-80BD-C8B80735368C}" sibTransId="{150C0183-4BCA-4F14-9226-91951A87F520}"/>
    <dgm:cxn modelId="{9404231A-A526-49BC-80C4-CBD8A68A145B}" type="presOf" srcId="{5B494DB3-25B3-4B1C-BA74-414CB976A057}" destId="{4C0F2CF9-756B-49DD-90EF-B981DA57DCB4}" srcOrd="1" destOrd="0" presId="urn:microsoft.com/office/officeart/2005/8/layout/pyramid1"/>
    <dgm:cxn modelId="{1E276623-AF37-4C13-96A1-AF6CEF2606ED}" type="presOf" srcId="{5B494DB3-25B3-4B1C-BA74-414CB976A057}" destId="{E893878F-A869-478D-B8E0-A002D1DC4A1A}" srcOrd="0" destOrd="0" presId="urn:microsoft.com/office/officeart/2005/8/layout/pyramid1"/>
    <dgm:cxn modelId="{732C5D2A-B1AE-49F4-8058-C7BF0EF2C71A}" type="presOf" srcId="{0D96D9B2-360F-409B-8944-C60D4512A617}" destId="{75C8CCFF-7AA4-4953-9A65-6634F9311B71}" srcOrd="0" destOrd="0" presId="urn:microsoft.com/office/officeart/2005/8/layout/pyramid1"/>
    <dgm:cxn modelId="{A4F87192-EA47-4D04-A5EC-2E925250C3CD}" srcId="{0D96D9B2-360F-409B-8944-C60D4512A617}" destId="{5B494DB3-25B3-4B1C-BA74-414CB976A057}" srcOrd="2" destOrd="0" parTransId="{624D950E-6AC2-42CD-9574-FBEBF3146322}" sibTransId="{BF1F1BC1-F177-4726-8765-983512EA0860}"/>
    <dgm:cxn modelId="{B65DA5BF-EF57-433C-805F-267C93688EE3}" srcId="{0D96D9B2-360F-409B-8944-C60D4512A617}" destId="{51A7FBBE-4ED1-4CEA-BDBF-0ACAB1AB8AC5}" srcOrd="1" destOrd="0" parTransId="{653F4216-6EE7-41F4-B363-BADFE267FBC8}" sibTransId="{B1687BBB-13E3-4529-B526-8B09F069137C}"/>
    <dgm:cxn modelId="{0FF90DC4-578A-4E30-BC0D-4ACB64E48B4D}" type="presOf" srcId="{C49691FD-4849-4C15-8634-F069D077C73B}" destId="{53D5CB5D-3356-4A44-BF32-61B66773DF58}" srcOrd="0" destOrd="0" presId="urn:microsoft.com/office/officeart/2005/8/layout/pyramid1"/>
    <dgm:cxn modelId="{203EB8D8-90A6-40BA-B39B-3585AE228CBC}" type="presOf" srcId="{51A7FBBE-4ED1-4CEA-BDBF-0ACAB1AB8AC5}" destId="{1B79A6DD-1CB3-404F-8A68-3EBCD4B59D64}" srcOrd="1" destOrd="0" presId="urn:microsoft.com/office/officeart/2005/8/layout/pyramid1"/>
    <dgm:cxn modelId="{2B311BF8-4502-4B80-9F1C-27F8C131958A}" type="presOf" srcId="{C49691FD-4849-4C15-8634-F069D077C73B}" destId="{B49CD390-516E-4834-BF82-0F90BED2D188}" srcOrd="1" destOrd="0" presId="urn:microsoft.com/office/officeart/2005/8/layout/pyramid1"/>
    <dgm:cxn modelId="{059D18EB-8DE2-43FC-86E0-49D31825BC18}" type="presParOf" srcId="{75C8CCFF-7AA4-4953-9A65-6634F9311B71}" destId="{7FF3305D-B91D-4FEC-8EE7-03D7A065BBC0}" srcOrd="0" destOrd="0" presId="urn:microsoft.com/office/officeart/2005/8/layout/pyramid1"/>
    <dgm:cxn modelId="{FF1D41FE-1D35-427F-B817-7478BC73BDC7}" type="presParOf" srcId="{7FF3305D-B91D-4FEC-8EE7-03D7A065BBC0}" destId="{53D5CB5D-3356-4A44-BF32-61B66773DF58}" srcOrd="0" destOrd="0" presId="urn:microsoft.com/office/officeart/2005/8/layout/pyramid1"/>
    <dgm:cxn modelId="{3DFBCDD4-2E27-4E4B-972F-4E2DA14762BB}" type="presParOf" srcId="{7FF3305D-B91D-4FEC-8EE7-03D7A065BBC0}" destId="{B49CD390-516E-4834-BF82-0F90BED2D188}" srcOrd="1" destOrd="0" presId="urn:microsoft.com/office/officeart/2005/8/layout/pyramid1"/>
    <dgm:cxn modelId="{9B746917-9028-4F47-8CD0-3A07D478D6D3}" type="presParOf" srcId="{75C8CCFF-7AA4-4953-9A65-6634F9311B71}" destId="{8FFC78BD-5E16-4EC5-9846-5A7104FC4113}" srcOrd="1" destOrd="0" presId="urn:microsoft.com/office/officeart/2005/8/layout/pyramid1"/>
    <dgm:cxn modelId="{4225AC50-A01D-4F76-88CB-C9C6E77F4E8B}" type="presParOf" srcId="{8FFC78BD-5E16-4EC5-9846-5A7104FC4113}" destId="{B3467A7F-FB25-44DC-9154-79FFC4EE6B30}" srcOrd="0" destOrd="0" presId="urn:microsoft.com/office/officeart/2005/8/layout/pyramid1"/>
    <dgm:cxn modelId="{CD9F1A84-4D15-4EDC-9041-88063A46D4D5}" type="presParOf" srcId="{8FFC78BD-5E16-4EC5-9846-5A7104FC4113}" destId="{1B79A6DD-1CB3-404F-8A68-3EBCD4B59D64}" srcOrd="1" destOrd="0" presId="urn:microsoft.com/office/officeart/2005/8/layout/pyramid1"/>
    <dgm:cxn modelId="{262B97AC-1988-43C9-9936-BB93FC50602F}" type="presParOf" srcId="{75C8CCFF-7AA4-4953-9A65-6634F9311B71}" destId="{642C1F3D-C02B-4B6A-8CD0-52B3D2FD2C71}" srcOrd="2" destOrd="0" presId="urn:microsoft.com/office/officeart/2005/8/layout/pyramid1"/>
    <dgm:cxn modelId="{DD500FEF-CC9B-4AEB-9610-3B2AA68B8779}" type="presParOf" srcId="{642C1F3D-C02B-4B6A-8CD0-52B3D2FD2C71}" destId="{E893878F-A869-478D-B8E0-A002D1DC4A1A}" srcOrd="0" destOrd="0" presId="urn:microsoft.com/office/officeart/2005/8/layout/pyramid1"/>
    <dgm:cxn modelId="{E91961E2-1F5F-4453-842A-8A18C4F7D092}" type="presParOf" srcId="{642C1F3D-C02B-4B6A-8CD0-52B3D2FD2C71}" destId="{4C0F2CF9-756B-49DD-90EF-B981DA57DCB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/>
            <a:t>Defined</a:t>
          </a:r>
          <a:br>
            <a:rPr lang="en-US" dirty="0"/>
          </a:br>
          <a:endParaRPr lang="en-US" dirty="0"/>
        </a:p>
        <a:p>
          <a:r>
            <a:rPr lang="en-US" dirty="0"/>
            <a:t>1</a:t>
          </a:r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/>
            <a:t>Reliable</a:t>
          </a:r>
          <a:br>
            <a:rPr lang="en-US" dirty="0"/>
          </a:br>
          <a:endParaRPr lang="en-US" dirty="0"/>
        </a:p>
        <a:p>
          <a:r>
            <a:rPr lang="en-US" dirty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/>
            <a:t>Scalable</a:t>
          </a:r>
          <a:br>
            <a:rPr lang="en-US" dirty="0"/>
          </a:br>
          <a:br>
            <a:rPr lang="en-US" dirty="0"/>
          </a:br>
          <a:r>
            <a:rPr lang="en-US" dirty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/>
            <a:t>Monitored</a:t>
          </a:r>
          <a:br>
            <a:rPr lang="en-US" dirty="0"/>
          </a:br>
          <a:br>
            <a:rPr lang="en-US" dirty="0"/>
          </a:br>
          <a:r>
            <a:rPr lang="en-US" dirty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/>
            <a:t>Maintained</a:t>
          </a:r>
          <a:br>
            <a:rPr lang="en-US" dirty="0"/>
          </a:br>
          <a:br>
            <a:rPr lang="en-US" dirty="0"/>
          </a:br>
          <a:r>
            <a:rPr lang="en-US" dirty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/>
            <a:t>Supported</a:t>
          </a:r>
          <a:br>
            <a:rPr lang="en-US" dirty="0"/>
          </a:br>
          <a:br>
            <a:rPr lang="en-US" dirty="0"/>
          </a:br>
          <a:r>
            <a:rPr lang="en-US" dirty="0"/>
            <a:t>6</a:t>
          </a:r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0689E601-E0A3-4BE0-A79E-F3AA5C6D440E}" type="presOf" srcId="{C52193E7-B1B0-4D83-ACBF-3E4F243A9F10}" destId="{8764A27A-09A7-4138-A5DF-87E746A50D23}" srcOrd="0" destOrd="0" presId="urn:microsoft.com/office/officeart/2005/8/layout/venn3"/>
    <dgm:cxn modelId="{50D34521-E027-40B4-A317-3E3D4EEDA008}" type="presOf" srcId="{C887FFC3-293B-435F-A8D8-D49E088FCEBD}" destId="{CBFFB83D-AA45-4B15-AC20-50B80727D7E1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F71CE7A0-9924-4FFF-9E1E-187F5CDDD521}" type="presOf" srcId="{F8F575CF-1894-46BE-AD33-2A2B6F28B694}" destId="{59D66EC7-6FFB-4EBB-A203-44296DB21A5E}" srcOrd="0" destOrd="0" presId="urn:microsoft.com/office/officeart/2005/8/layout/venn3"/>
    <dgm:cxn modelId="{7AA1A0B0-25C1-462B-8CA9-0CEAA3485799}" type="presOf" srcId="{482B88A1-27B7-4357-ADEC-C906072D638F}" destId="{7594410F-5A0C-4A65-A798-37E721366B1A}" srcOrd="0" destOrd="0" presId="urn:microsoft.com/office/officeart/2005/8/layout/venn3"/>
    <dgm:cxn modelId="{58EBD8B1-37C9-4A11-95BE-30B942A1CBE4}" type="presOf" srcId="{D6018F32-8DEF-40F9-A9B4-253865D7EE70}" destId="{CF3D7F23-0876-40A8-A613-2810A593F71F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072B6AD9-CB33-414B-A991-78E92E20BDD8}" type="presOf" srcId="{62F817BD-D997-44BE-A9AF-9F3458AD2A69}" destId="{B176AA14-FAC2-4A57-ABA9-6E825CC73539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7FE8C1FA-AA1D-4FA0-8DEE-654DFA812598}" type="presOf" srcId="{20C9EC5B-FD33-407B-B72D-458BD5B369EC}" destId="{69A9F42F-FEB1-4698-AF4D-B38FD8F70BBA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0BA57101-1ACE-4911-A952-44A9B7E15345}" type="presParOf" srcId="{8764A27A-09A7-4138-A5DF-87E746A50D23}" destId="{69A9F42F-FEB1-4698-AF4D-B38FD8F70BBA}" srcOrd="0" destOrd="0" presId="urn:microsoft.com/office/officeart/2005/8/layout/venn3"/>
    <dgm:cxn modelId="{0EDD712B-FA24-4129-B161-A70C45308B8A}" type="presParOf" srcId="{8764A27A-09A7-4138-A5DF-87E746A50D23}" destId="{7D3BE575-29AC-4541-80E6-4E5EDBE912EF}" srcOrd="1" destOrd="0" presId="urn:microsoft.com/office/officeart/2005/8/layout/venn3"/>
    <dgm:cxn modelId="{8231D997-2CFB-4E39-A794-9E05DD8CCD89}" type="presParOf" srcId="{8764A27A-09A7-4138-A5DF-87E746A50D23}" destId="{7594410F-5A0C-4A65-A798-37E721366B1A}" srcOrd="2" destOrd="0" presId="urn:microsoft.com/office/officeart/2005/8/layout/venn3"/>
    <dgm:cxn modelId="{C7868222-8CC4-4647-83E6-770841289066}" type="presParOf" srcId="{8764A27A-09A7-4138-A5DF-87E746A50D23}" destId="{E84C4DC5-61D8-482F-A45E-E671D55AF85F}" srcOrd="3" destOrd="0" presId="urn:microsoft.com/office/officeart/2005/8/layout/venn3"/>
    <dgm:cxn modelId="{C2391C1A-AAD4-4268-8494-5ED0D05B0E11}" type="presParOf" srcId="{8764A27A-09A7-4138-A5DF-87E746A50D23}" destId="{B176AA14-FAC2-4A57-ABA9-6E825CC73539}" srcOrd="4" destOrd="0" presId="urn:microsoft.com/office/officeart/2005/8/layout/venn3"/>
    <dgm:cxn modelId="{57F38089-FD55-49A0-B588-806D735072F8}" type="presParOf" srcId="{8764A27A-09A7-4138-A5DF-87E746A50D23}" destId="{84ED5D32-3927-4BED-963C-89BC98ABA245}" srcOrd="5" destOrd="0" presId="urn:microsoft.com/office/officeart/2005/8/layout/venn3"/>
    <dgm:cxn modelId="{115FBB7B-EE07-48E9-9A83-2D782FFF77EC}" type="presParOf" srcId="{8764A27A-09A7-4138-A5DF-87E746A50D23}" destId="{CBFFB83D-AA45-4B15-AC20-50B80727D7E1}" srcOrd="6" destOrd="0" presId="urn:microsoft.com/office/officeart/2005/8/layout/venn3"/>
    <dgm:cxn modelId="{E96428FC-85BF-4D26-B721-352FD28CA8A5}" type="presParOf" srcId="{8764A27A-09A7-4138-A5DF-87E746A50D23}" destId="{2B839710-ED24-45B9-B01A-5743CDA867AE}" srcOrd="7" destOrd="0" presId="urn:microsoft.com/office/officeart/2005/8/layout/venn3"/>
    <dgm:cxn modelId="{53FEA3B4-A1E6-446A-B1B2-8540F4B9B84E}" type="presParOf" srcId="{8764A27A-09A7-4138-A5DF-87E746A50D23}" destId="{CF3D7F23-0876-40A8-A613-2810A593F71F}" srcOrd="8" destOrd="0" presId="urn:microsoft.com/office/officeart/2005/8/layout/venn3"/>
    <dgm:cxn modelId="{3630FFA7-CB4C-4C1B-AF67-B086DA082D9A}" type="presParOf" srcId="{8764A27A-09A7-4138-A5DF-87E746A50D23}" destId="{2A703670-C048-4F6F-AB6F-03DE0ED33E5C}" srcOrd="9" destOrd="0" presId="urn:microsoft.com/office/officeart/2005/8/layout/venn3"/>
    <dgm:cxn modelId="{3E741D6B-F35F-4787-AF95-72CCC9CB1086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9B45EC-C5BA-488F-BF5D-6769DDB723A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292B5D8-C12A-445E-B6DE-B3B237A5BA5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D05F0A9C-68C2-44D1-9817-F9FEED91BA59}" type="parTrans" cxnId="{86F5761A-4F76-4AA8-BA57-15BF5BAA1DB1}">
      <dgm:prSet/>
      <dgm:spPr/>
      <dgm:t>
        <a:bodyPr/>
        <a:lstStyle/>
        <a:p>
          <a:endParaRPr lang="en-US"/>
        </a:p>
      </dgm:t>
    </dgm:pt>
    <dgm:pt modelId="{FDBF1EA1-D590-4C72-8814-D9D730BEB236}" type="sibTrans" cxnId="{86F5761A-4F76-4AA8-BA57-15BF5BAA1DB1}">
      <dgm:prSet/>
      <dgm:spPr/>
      <dgm:t>
        <a:bodyPr/>
        <a:lstStyle/>
        <a:p>
          <a:endParaRPr lang="en-US"/>
        </a:p>
      </dgm:t>
    </dgm:pt>
    <dgm:pt modelId="{36B66DDC-4772-4A80-A9FA-5014B46FF7F3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5E9FF5E7-72E0-492C-9969-980255C0805A}" type="parTrans" cxnId="{6C108887-21ED-495A-96AB-E9D5F5698D86}">
      <dgm:prSet/>
      <dgm:spPr/>
      <dgm:t>
        <a:bodyPr/>
        <a:lstStyle/>
        <a:p>
          <a:endParaRPr lang="en-US"/>
        </a:p>
      </dgm:t>
    </dgm:pt>
    <dgm:pt modelId="{835D4631-84B5-43C6-888C-BEDCD5D034C2}" type="sibTrans" cxnId="{6C108887-21ED-495A-96AB-E9D5F5698D86}">
      <dgm:prSet/>
      <dgm:spPr/>
      <dgm:t>
        <a:bodyPr/>
        <a:lstStyle/>
        <a:p>
          <a:endParaRPr lang="en-US"/>
        </a:p>
      </dgm:t>
    </dgm:pt>
    <dgm:pt modelId="{AEF5A3F3-F681-4672-B60E-9CF53C490614}">
      <dgm:prSet phldrT="[Text]"/>
      <dgm:spPr/>
      <dgm:t>
        <a:bodyPr/>
        <a:lstStyle/>
        <a:p>
          <a:r>
            <a:rPr lang="en-US" dirty="0"/>
            <a:t>Prod</a:t>
          </a:r>
        </a:p>
      </dgm:t>
    </dgm:pt>
    <dgm:pt modelId="{47C11CC5-620A-4872-B3B0-FFE8A7A76FE4}" type="parTrans" cxnId="{02962BA6-0502-4407-81D4-146837D07072}">
      <dgm:prSet/>
      <dgm:spPr/>
      <dgm:t>
        <a:bodyPr/>
        <a:lstStyle/>
        <a:p>
          <a:endParaRPr lang="en-US"/>
        </a:p>
      </dgm:t>
    </dgm:pt>
    <dgm:pt modelId="{79350B10-356A-42FD-92B0-4576FA1AC93F}" type="sibTrans" cxnId="{02962BA6-0502-4407-81D4-146837D07072}">
      <dgm:prSet/>
      <dgm:spPr/>
      <dgm:t>
        <a:bodyPr/>
        <a:lstStyle/>
        <a:p>
          <a:endParaRPr lang="en-US"/>
        </a:p>
      </dgm:t>
    </dgm:pt>
    <dgm:pt modelId="{B265D87F-6925-4570-A2CF-2AD320FD4A0F}" type="pres">
      <dgm:prSet presAssocID="{C99B45EC-C5BA-488F-BF5D-6769DDB723A9}" presName="compositeShape" presStyleCnt="0">
        <dgm:presLayoutVars>
          <dgm:chMax val="7"/>
          <dgm:dir/>
          <dgm:resizeHandles val="exact"/>
        </dgm:presLayoutVars>
      </dgm:prSet>
      <dgm:spPr/>
    </dgm:pt>
    <dgm:pt modelId="{384A7A3C-D927-406D-B4C0-763B3DC90AD4}" type="pres">
      <dgm:prSet presAssocID="{C99B45EC-C5BA-488F-BF5D-6769DDB723A9}" presName="wedge1" presStyleLbl="node1" presStyleIdx="0" presStyleCnt="3"/>
      <dgm:spPr/>
    </dgm:pt>
    <dgm:pt modelId="{626DD26F-66E4-4FD3-9E13-BB4A7DC6B60D}" type="pres">
      <dgm:prSet presAssocID="{C99B45EC-C5BA-488F-BF5D-6769DDB723A9}" presName="dummy1a" presStyleCnt="0"/>
      <dgm:spPr/>
    </dgm:pt>
    <dgm:pt modelId="{1EEEB596-C01C-41F9-9890-30D6E99C72F1}" type="pres">
      <dgm:prSet presAssocID="{C99B45EC-C5BA-488F-BF5D-6769DDB723A9}" presName="dummy1b" presStyleCnt="0"/>
      <dgm:spPr/>
    </dgm:pt>
    <dgm:pt modelId="{3201D66B-928D-44BE-BFFD-8065C85A5C8E}" type="pres">
      <dgm:prSet presAssocID="{C99B45EC-C5BA-488F-BF5D-6769DDB723A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F1D94B-5D5F-4645-96EF-A38BE0CFDC7B}" type="pres">
      <dgm:prSet presAssocID="{C99B45EC-C5BA-488F-BF5D-6769DDB723A9}" presName="wedge2" presStyleLbl="node1" presStyleIdx="1" presStyleCnt="3"/>
      <dgm:spPr/>
    </dgm:pt>
    <dgm:pt modelId="{E22F5F77-567D-422C-90B7-A81A0F405B69}" type="pres">
      <dgm:prSet presAssocID="{C99B45EC-C5BA-488F-BF5D-6769DDB723A9}" presName="dummy2a" presStyleCnt="0"/>
      <dgm:spPr/>
    </dgm:pt>
    <dgm:pt modelId="{B9CF3F8C-F01F-4B23-88BE-CAAED91B700C}" type="pres">
      <dgm:prSet presAssocID="{C99B45EC-C5BA-488F-BF5D-6769DDB723A9}" presName="dummy2b" presStyleCnt="0"/>
      <dgm:spPr/>
    </dgm:pt>
    <dgm:pt modelId="{A327E96E-5258-46C3-9D51-E036547C4A94}" type="pres">
      <dgm:prSet presAssocID="{C99B45EC-C5BA-488F-BF5D-6769DDB723A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0A2270-6372-4019-BA75-525473D2911E}" type="pres">
      <dgm:prSet presAssocID="{C99B45EC-C5BA-488F-BF5D-6769DDB723A9}" presName="wedge3" presStyleLbl="node1" presStyleIdx="2" presStyleCnt="3"/>
      <dgm:spPr/>
    </dgm:pt>
    <dgm:pt modelId="{43096DA8-7F41-4894-83FD-1D125EA127F1}" type="pres">
      <dgm:prSet presAssocID="{C99B45EC-C5BA-488F-BF5D-6769DDB723A9}" presName="dummy3a" presStyleCnt="0"/>
      <dgm:spPr/>
    </dgm:pt>
    <dgm:pt modelId="{B67021D2-99F6-4A45-9A29-B2D469BD878C}" type="pres">
      <dgm:prSet presAssocID="{C99B45EC-C5BA-488F-BF5D-6769DDB723A9}" presName="dummy3b" presStyleCnt="0"/>
      <dgm:spPr/>
    </dgm:pt>
    <dgm:pt modelId="{35ED300C-21B5-4509-93EE-9C1D0AE69543}" type="pres">
      <dgm:prSet presAssocID="{C99B45EC-C5BA-488F-BF5D-6769DDB723A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1F70047-4808-49B3-AD50-D056BDA0B699}" type="pres">
      <dgm:prSet presAssocID="{FDBF1EA1-D590-4C72-8814-D9D730BEB236}" presName="arrowWedge1" presStyleLbl="fgSibTrans2D1" presStyleIdx="0" presStyleCnt="3"/>
      <dgm:spPr/>
    </dgm:pt>
    <dgm:pt modelId="{FC4FD943-839A-4BB2-B348-24A346262281}" type="pres">
      <dgm:prSet presAssocID="{835D4631-84B5-43C6-888C-BEDCD5D034C2}" presName="arrowWedge2" presStyleLbl="fgSibTrans2D1" presStyleIdx="1" presStyleCnt="3"/>
      <dgm:spPr/>
    </dgm:pt>
    <dgm:pt modelId="{83A81BCB-BEBF-446C-A129-C44B92BD7C69}" type="pres">
      <dgm:prSet presAssocID="{79350B10-356A-42FD-92B0-4576FA1AC93F}" presName="arrowWedge3" presStyleLbl="fgSibTrans2D1" presStyleIdx="2" presStyleCnt="3"/>
      <dgm:spPr/>
    </dgm:pt>
  </dgm:ptLst>
  <dgm:cxnLst>
    <dgm:cxn modelId="{EA965600-A9BA-45E6-B979-A3D8BF78C6E7}" type="presOf" srcId="{E292B5D8-C12A-445E-B6DE-B3B237A5BA5E}" destId="{384A7A3C-D927-406D-B4C0-763B3DC90AD4}" srcOrd="0" destOrd="0" presId="urn:microsoft.com/office/officeart/2005/8/layout/cycle8"/>
    <dgm:cxn modelId="{4035CF11-6AEB-4AEF-90FD-E8CE4CF4A771}" type="presOf" srcId="{C99B45EC-C5BA-488F-BF5D-6769DDB723A9}" destId="{B265D87F-6925-4570-A2CF-2AD320FD4A0F}" srcOrd="0" destOrd="0" presId="urn:microsoft.com/office/officeart/2005/8/layout/cycle8"/>
    <dgm:cxn modelId="{86F5761A-4F76-4AA8-BA57-15BF5BAA1DB1}" srcId="{C99B45EC-C5BA-488F-BF5D-6769DDB723A9}" destId="{E292B5D8-C12A-445E-B6DE-B3B237A5BA5E}" srcOrd="0" destOrd="0" parTransId="{D05F0A9C-68C2-44D1-9817-F9FEED91BA59}" sibTransId="{FDBF1EA1-D590-4C72-8814-D9D730BEB236}"/>
    <dgm:cxn modelId="{547EC937-0797-4A20-A28D-F1D6CC9088C5}" type="presOf" srcId="{E292B5D8-C12A-445E-B6DE-B3B237A5BA5E}" destId="{3201D66B-928D-44BE-BFFD-8065C85A5C8E}" srcOrd="1" destOrd="0" presId="urn:microsoft.com/office/officeart/2005/8/layout/cycle8"/>
    <dgm:cxn modelId="{03366038-2A0D-42DC-988C-07B88E20D219}" type="presOf" srcId="{36B66DDC-4772-4A80-A9FA-5014B46FF7F3}" destId="{D3F1D94B-5D5F-4645-96EF-A38BE0CFDC7B}" srcOrd="0" destOrd="0" presId="urn:microsoft.com/office/officeart/2005/8/layout/cycle8"/>
    <dgm:cxn modelId="{76BE7E75-7D5F-4192-A06D-A7F2B18C870A}" type="presOf" srcId="{AEF5A3F3-F681-4672-B60E-9CF53C490614}" destId="{35ED300C-21B5-4509-93EE-9C1D0AE69543}" srcOrd="1" destOrd="0" presId="urn:microsoft.com/office/officeart/2005/8/layout/cycle8"/>
    <dgm:cxn modelId="{6C108887-21ED-495A-96AB-E9D5F5698D86}" srcId="{C99B45EC-C5BA-488F-BF5D-6769DDB723A9}" destId="{36B66DDC-4772-4A80-A9FA-5014B46FF7F3}" srcOrd="1" destOrd="0" parTransId="{5E9FF5E7-72E0-492C-9969-980255C0805A}" sibTransId="{835D4631-84B5-43C6-888C-BEDCD5D034C2}"/>
    <dgm:cxn modelId="{02962BA6-0502-4407-81D4-146837D07072}" srcId="{C99B45EC-C5BA-488F-BF5D-6769DDB723A9}" destId="{AEF5A3F3-F681-4672-B60E-9CF53C490614}" srcOrd="2" destOrd="0" parTransId="{47C11CC5-620A-4872-B3B0-FFE8A7A76FE4}" sibTransId="{79350B10-356A-42FD-92B0-4576FA1AC93F}"/>
    <dgm:cxn modelId="{6376A2AB-9A9D-46B9-9F09-5EB2F2F22B85}" type="presOf" srcId="{36B66DDC-4772-4A80-A9FA-5014B46FF7F3}" destId="{A327E96E-5258-46C3-9D51-E036547C4A94}" srcOrd="1" destOrd="0" presId="urn:microsoft.com/office/officeart/2005/8/layout/cycle8"/>
    <dgm:cxn modelId="{FB8101E4-6A77-434D-AA1E-3C2DB5BBFEC8}" type="presOf" srcId="{AEF5A3F3-F681-4672-B60E-9CF53C490614}" destId="{340A2270-6372-4019-BA75-525473D2911E}" srcOrd="0" destOrd="0" presId="urn:microsoft.com/office/officeart/2005/8/layout/cycle8"/>
    <dgm:cxn modelId="{11BFFF00-2B0B-4759-8C8C-1A205073663C}" type="presParOf" srcId="{B265D87F-6925-4570-A2CF-2AD320FD4A0F}" destId="{384A7A3C-D927-406D-B4C0-763B3DC90AD4}" srcOrd="0" destOrd="0" presId="urn:microsoft.com/office/officeart/2005/8/layout/cycle8"/>
    <dgm:cxn modelId="{ED4D4FDB-0E4E-4A3B-BE27-46927B42D805}" type="presParOf" srcId="{B265D87F-6925-4570-A2CF-2AD320FD4A0F}" destId="{626DD26F-66E4-4FD3-9E13-BB4A7DC6B60D}" srcOrd="1" destOrd="0" presId="urn:microsoft.com/office/officeart/2005/8/layout/cycle8"/>
    <dgm:cxn modelId="{FCD47A4C-21AB-4BF7-A6C3-A4E188B9FA75}" type="presParOf" srcId="{B265D87F-6925-4570-A2CF-2AD320FD4A0F}" destId="{1EEEB596-C01C-41F9-9890-30D6E99C72F1}" srcOrd="2" destOrd="0" presId="urn:microsoft.com/office/officeart/2005/8/layout/cycle8"/>
    <dgm:cxn modelId="{0246F98C-B2DF-4454-9D88-0AB220EA3CE7}" type="presParOf" srcId="{B265D87F-6925-4570-A2CF-2AD320FD4A0F}" destId="{3201D66B-928D-44BE-BFFD-8065C85A5C8E}" srcOrd="3" destOrd="0" presId="urn:microsoft.com/office/officeart/2005/8/layout/cycle8"/>
    <dgm:cxn modelId="{FD05C6F0-A303-40DE-850E-CEF667EE08D3}" type="presParOf" srcId="{B265D87F-6925-4570-A2CF-2AD320FD4A0F}" destId="{D3F1D94B-5D5F-4645-96EF-A38BE0CFDC7B}" srcOrd="4" destOrd="0" presId="urn:microsoft.com/office/officeart/2005/8/layout/cycle8"/>
    <dgm:cxn modelId="{722BADEA-1CCF-4F18-B124-D2FE050A2BBE}" type="presParOf" srcId="{B265D87F-6925-4570-A2CF-2AD320FD4A0F}" destId="{E22F5F77-567D-422C-90B7-A81A0F405B69}" srcOrd="5" destOrd="0" presId="urn:microsoft.com/office/officeart/2005/8/layout/cycle8"/>
    <dgm:cxn modelId="{E2A762FC-ED24-4173-92AA-1F2696AEB00D}" type="presParOf" srcId="{B265D87F-6925-4570-A2CF-2AD320FD4A0F}" destId="{B9CF3F8C-F01F-4B23-88BE-CAAED91B700C}" srcOrd="6" destOrd="0" presId="urn:microsoft.com/office/officeart/2005/8/layout/cycle8"/>
    <dgm:cxn modelId="{2E9CC41D-6A33-404F-A2CF-F6711FEE79DA}" type="presParOf" srcId="{B265D87F-6925-4570-A2CF-2AD320FD4A0F}" destId="{A327E96E-5258-46C3-9D51-E036547C4A94}" srcOrd="7" destOrd="0" presId="urn:microsoft.com/office/officeart/2005/8/layout/cycle8"/>
    <dgm:cxn modelId="{82AAF872-4C27-4C2B-AD6A-23A874709912}" type="presParOf" srcId="{B265D87F-6925-4570-A2CF-2AD320FD4A0F}" destId="{340A2270-6372-4019-BA75-525473D2911E}" srcOrd="8" destOrd="0" presId="urn:microsoft.com/office/officeart/2005/8/layout/cycle8"/>
    <dgm:cxn modelId="{882128DE-EDE7-488D-99C6-0B89E86F3FCD}" type="presParOf" srcId="{B265D87F-6925-4570-A2CF-2AD320FD4A0F}" destId="{43096DA8-7F41-4894-83FD-1D125EA127F1}" srcOrd="9" destOrd="0" presId="urn:microsoft.com/office/officeart/2005/8/layout/cycle8"/>
    <dgm:cxn modelId="{3830C582-7C4D-4511-B422-EB30C1E0FA1C}" type="presParOf" srcId="{B265D87F-6925-4570-A2CF-2AD320FD4A0F}" destId="{B67021D2-99F6-4A45-9A29-B2D469BD878C}" srcOrd="10" destOrd="0" presId="urn:microsoft.com/office/officeart/2005/8/layout/cycle8"/>
    <dgm:cxn modelId="{FDBA36C6-5E09-4D6C-8F71-8835A1ED98ED}" type="presParOf" srcId="{B265D87F-6925-4570-A2CF-2AD320FD4A0F}" destId="{35ED300C-21B5-4509-93EE-9C1D0AE69543}" srcOrd="11" destOrd="0" presId="urn:microsoft.com/office/officeart/2005/8/layout/cycle8"/>
    <dgm:cxn modelId="{1CD553ED-28EE-4527-9A35-4FDDF2553AAE}" type="presParOf" srcId="{B265D87F-6925-4570-A2CF-2AD320FD4A0F}" destId="{C1F70047-4808-49B3-AD50-D056BDA0B699}" srcOrd="12" destOrd="0" presId="urn:microsoft.com/office/officeart/2005/8/layout/cycle8"/>
    <dgm:cxn modelId="{F01D2022-80CF-4FCA-9D8A-F1E1B2F5F676}" type="presParOf" srcId="{B265D87F-6925-4570-A2CF-2AD320FD4A0F}" destId="{FC4FD943-839A-4BB2-B348-24A346262281}" srcOrd="13" destOrd="0" presId="urn:microsoft.com/office/officeart/2005/8/layout/cycle8"/>
    <dgm:cxn modelId="{5BE335B1-1C72-4356-915D-DC42423524DC}" type="presParOf" srcId="{B265D87F-6925-4570-A2CF-2AD320FD4A0F}" destId="{83A81BCB-BEBF-446C-A129-C44B92BD7C6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2193E7-B1B0-4D83-ACBF-3E4F243A9F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9EC5B-FD33-407B-B72D-458BD5B369EC}">
      <dgm:prSet phldrT="[Text]"/>
      <dgm:spPr/>
      <dgm:t>
        <a:bodyPr/>
        <a:lstStyle/>
        <a:p>
          <a:r>
            <a:rPr lang="en-US" dirty="0"/>
            <a:t>Defined</a:t>
          </a:r>
          <a:br>
            <a:rPr lang="en-US" dirty="0"/>
          </a:br>
          <a:endParaRPr lang="en-US" dirty="0"/>
        </a:p>
        <a:p>
          <a:r>
            <a:rPr lang="en-US" dirty="0"/>
            <a:t>1</a:t>
          </a:r>
        </a:p>
      </dgm:t>
    </dgm:pt>
    <dgm:pt modelId="{A03E7390-FCD1-4DB1-B5DA-1A1D6692E90F}" type="parTrans" cxnId="{F28E9979-E69F-4208-8E3B-DBA478A7DAE4}">
      <dgm:prSet/>
      <dgm:spPr/>
      <dgm:t>
        <a:bodyPr/>
        <a:lstStyle/>
        <a:p>
          <a:endParaRPr lang="en-US"/>
        </a:p>
      </dgm:t>
    </dgm:pt>
    <dgm:pt modelId="{D802A6D0-4B39-49D9-A084-9C8E92433DE4}" type="sibTrans" cxnId="{F28E9979-E69F-4208-8E3B-DBA478A7DAE4}">
      <dgm:prSet/>
      <dgm:spPr/>
      <dgm:t>
        <a:bodyPr/>
        <a:lstStyle/>
        <a:p>
          <a:endParaRPr lang="en-US"/>
        </a:p>
      </dgm:t>
    </dgm:pt>
    <dgm:pt modelId="{482B88A1-27B7-4357-ADEC-C906072D638F}">
      <dgm:prSet/>
      <dgm:spPr/>
      <dgm:t>
        <a:bodyPr/>
        <a:lstStyle/>
        <a:p>
          <a:r>
            <a:rPr lang="en-US" dirty="0"/>
            <a:t>Reliable</a:t>
          </a:r>
          <a:br>
            <a:rPr lang="en-US" dirty="0"/>
          </a:br>
          <a:endParaRPr lang="en-US" dirty="0"/>
        </a:p>
        <a:p>
          <a:r>
            <a:rPr lang="en-US" dirty="0"/>
            <a:t>2</a:t>
          </a:r>
        </a:p>
      </dgm:t>
    </dgm:pt>
    <dgm:pt modelId="{35866E5D-BB2A-4597-9013-8468366A589F}" type="parTrans" cxnId="{650472EC-F1C5-4FA6-B3EC-F54F929534CA}">
      <dgm:prSet/>
      <dgm:spPr/>
      <dgm:t>
        <a:bodyPr/>
        <a:lstStyle/>
        <a:p>
          <a:endParaRPr lang="en-US"/>
        </a:p>
      </dgm:t>
    </dgm:pt>
    <dgm:pt modelId="{7F15C855-0079-4125-9BF7-E8E1CE7A4EA3}" type="sibTrans" cxnId="{650472EC-F1C5-4FA6-B3EC-F54F929534CA}">
      <dgm:prSet/>
      <dgm:spPr/>
      <dgm:t>
        <a:bodyPr/>
        <a:lstStyle/>
        <a:p>
          <a:endParaRPr lang="en-US"/>
        </a:p>
      </dgm:t>
    </dgm:pt>
    <dgm:pt modelId="{62F817BD-D997-44BE-A9AF-9F3458AD2A69}">
      <dgm:prSet/>
      <dgm:spPr/>
      <dgm:t>
        <a:bodyPr/>
        <a:lstStyle/>
        <a:p>
          <a:r>
            <a:rPr lang="en-US" dirty="0"/>
            <a:t>Scalable</a:t>
          </a:r>
          <a:br>
            <a:rPr lang="en-US" dirty="0"/>
          </a:br>
          <a:br>
            <a:rPr lang="en-US" dirty="0"/>
          </a:br>
          <a:r>
            <a:rPr lang="en-US" dirty="0"/>
            <a:t>3</a:t>
          </a:r>
        </a:p>
      </dgm:t>
    </dgm:pt>
    <dgm:pt modelId="{3F79AB96-434A-4D1A-A524-FF1B6135FA15}" type="parTrans" cxnId="{5F779FFE-1570-4F15-B6D0-7065862009F6}">
      <dgm:prSet/>
      <dgm:spPr/>
      <dgm:t>
        <a:bodyPr/>
        <a:lstStyle/>
        <a:p>
          <a:endParaRPr lang="en-US"/>
        </a:p>
      </dgm:t>
    </dgm:pt>
    <dgm:pt modelId="{8A60ADF7-5744-48C3-8004-FF73561CE6CB}" type="sibTrans" cxnId="{5F779FFE-1570-4F15-B6D0-7065862009F6}">
      <dgm:prSet/>
      <dgm:spPr/>
      <dgm:t>
        <a:bodyPr/>
        <a:lstStyle/>
        <a:p>
          <a:endParaRPr lang="en-US"/>
        </a:p>
      </dgm:t>
    </dgm:pt>
    <dgm:pt modelId="{C887FFC3-293B-435F-A8D8-D49E088FCEBD}">
      <dgm:prSet/>
      <dgm:spPr/>
      <dgm:t>
        <a:bodyPr/>
        <a:lstStyle/>
        <a:p>
          <a:r>
            <a:rPr lang="en-US" dirty="0"/>
            <a:t>Monitored</a:t>
          </a:r>
          <a:br>
            <a:rPr lang="en-US" dirty="0"/>
          </a:br>
          <a:br>
            <a:rPr lang="en-US" dirty="0"/>
          </a:br>
          <a:r>
            <a:rPr lang="en-US" dirty="0"/>
            <a:t>4</a:t>
          </a:r>
        </a:p>
      </dgm:t>
    </dgm:pt>
    <dgm:pt modelId="{7BA32A09-8B14-4BE7-89C2-EE7757C5B70A}" type="parTrans" cxnId="{B25923C7-4011-41D0-B8BF-D0C5F7639430}">
      <dgm:prSet/>
      <dgm:spPr/>
      <dgm:t>
        <a:bodyPr/>
        <a:lstStyle/>
        <a:p>
          <a:endParaRPr lang="en-US"/>
        </a:p>
      </dgm:t>
    </dgm:pt>
    <dgm:pt modelId="{FFEE094D-1FDF-4CA5-8E17-96CBDE2AE666}" type="sibTrans" cxnId="{B25923C7-4011-41D0-B8BF-D0C5F7639430}">
      <dgm:prSet/>
      <dgm:spPr/>
      <dgm:t>
        <a:bodyPr/>
        <a:lstStyle/>
        <a:p>
          <a:endParaRPr lang="en-US"/>
        </a:p>
      </dgm:t>
    </dgm:pt>
    <dgm:pt modelId="{D6018F32-8DEF-40F9-A9B4-253865D7EE70}">
      <dgm:prSet/>
      <dgm:spPr/>
      <dgm:t>
        <a:bodyPr/>
        <a:lstStyle/>
        <a:p>
          <a:r>
            <a:rPr lang="en-US" dirty="0"/>
            <a:t>Maintained</a:t>
          </a:r>
          <a:br>
            <a:rPr lang="en-US" dirty="0"/>
          </a:br>
          <a:br>
            <a:rPr lang="en-US" dirty="0"/>
          </a:br>
          <a:r>
            <a:rPr lang="en-US" dirty="0"/>
            <a:t>5</a:t>
          </a:r>
        </a:p>
      </dgm:t>
    </dgm:pt>
    <dgm:pt modelId="{92A38E36-980C-429D-BC08-FF5ED8A8A06F}" type="parTrans" cxnId="{4F49ACEC-DB7E-4550-B3AD-EB06E300C884}">
      <dgm:prSet/>
      <dgm:spPr/>
      <dgm:t>
        <a:bodyPr/>
        <a:lstStyle/>
        <a:p>
          <a:endParaRPr lang="en-US"/>
        </a:p>
      </dgm:t>
    </dgm:pt>
    <dgm:pt modelId="{30415895-89DA-4331-9D45-BFF8902909F1}" type="sibTrans" cxnId="{4F49ACEC-DB7E-4550-B3AD-EB06E300C884}">
      <dgm:prSet/>
      <dgm:spPr/>
      <dgm:t>
        <a:bodyPr/>
        <a:lstStyle/>
        <a:p>
          <a:endParaRPr lang="en-US"/>
        </a:p>
      </dgm:t>
    </dgm:pt>
    <dgm:pt modelId="{F8F575CF-1894-46BE-AD33-2A2B6F28B694}">
      <dgm:prSet/>
      <dgm:spPr/>
      <dgm:t>
        <a:bodyPr/>
        <a:lstStyle/>
        <a:p>
          <a:r>
            <a:rPr lang="en-US" dirty="0"/>
            <a:t>Supported</a:t>
          </a:r>
          <a:br>
            <a:rPr lang="en-US" dirty="0"/>
          </a:br>
          <a:br>
            <a:rPr lang="en-US" dirty="0"/>
          </a:br>
          <a:r>
            <a:rPr lang="en-US" dirty="0"/>
            <a:t>6</a:t>
          </a:r>
        </a:p>
      </dgm:t>
    </dgm:pt>
    <dgm:pt modelId="{EC2ED921-9D50-45C6-89D5-99EC1A683D82}" type="parTrans" cxnId="{63BEF097-AD33-4BA3-B33C-CB499846E504}">
      <dgm:prSet/>
      <dgm:spPr/>
      <dgm:t>
        <a:bodyPr/>
        <a:lstStyle/>
        <a:p>
          <a:endParaRPr lang="en-US"/>
        </a:p>
      </dgm:t>
    </dgm:pt>
    <dgm:pt modelId="{834F6F9B-255C-4B50-B02D-B1113E92368F}" type="sibTrans" cxnId="{63BEF097-AD33-4BA3-B33C-CB499846E504}">
      <dgm:prSet/>
      <dgm:spPr/>
      <dgm:t>
        <a:bodyPr/>
        <a:lstStyle/>
        <a:p>
          <a:endParaRPr lang="en-US"/>
        </a:p>
      </dgm:t>
    </dgm:pt>
    <dgm:pt modelId="{8764A27A-09A7-4138-A5DF-87E746A50D23}" type="pres">
      <dgm:prSet presAssocID="{C52193E7-B1B0-4D83-ACBF-3E4F243A9F10}" presName="Name0" presStyleCnt="0">
        <dgm:presLayoutVars>
          <dgm:dir/>
          <dgm:resizeHandles val="exact"/>
        </dgm:presLayoutVars>
      </dgm:prSet>
      <dgm:spPr/>
    </dgm:pt>
    <dgm:pt modelId="{69A9F42F-FEB1-4698-AF4D-B38FD8F70BBA}" type="pres">
      <dgm:prSet presAssocID="{20C9EC5B-FD33-407B-B72D-458BD5B369EC}" presName="Name5" presStyleLbl="vennNode1" presStyleIdx="0" presStyleCnt="6">
        <dgm:presLayoutVars>
          <dgm:bulletEnabled val="1"/>
        </dgm:presLayoutVars>
      </dgm:prSet>
      <dgm:spPr/>
    </dgm:pt>
    <dgm:pt modelId="{7D3BE575-29AC-4541-80E6-4E5EDBE912EF}" type="pres">
      <dgm:prSet presAssocID="{D802A6D0-4B39-49D9-A084-9C8E92433DE4}" presName="space" presStyleCnt="0"/>
      <dgm:spPr/>
    </dgm:pt>
    <dgm:pt modelId="{7594410F-5A0C-4A65-A798-37E721366B1A}" type="pres">
      <dgm:prSet presAssocID="{482B88A1-27B7-4357-ADEC-C906072D638F}" presName="Name5" presStyleLbl="vennNode1" presStyleIdx="1" presStyleCnt="6">
        <dgm:presLayoutVars>
          <dgm:bulletEnabled val="1"/>
        </dgm:presLayoutVars>
      </dgm:prSet>
      <dgm:spPr/>
    </dgm:pt>
    <dgm:pt modelId="{E84C4DC5-61D8-482F-A45E-E671D55AF85F}" type="pres">
      <dgm:prSet presAssocID="{7F15C855-0079-4125-9BF7-E8E1CE7A4EA3}" presName="space" presStyleCnt="0"/>
      <dgm:spPr/>
    </dgm:pt>
    <dgm:pt modelId="{B176AA14-FAC2-4A57-ABA9-6E825CC73539}" type="pres">
      <dgm:prSet presAssocID="{62F817BD-D997-44BE-A9AF-9F3458AD2A69}" presName="Name5" presStyleLbl="vennNode1" presStyleIdx="2" presStyleCnt="6">
        <dgm:presLayoutVars>
          <dgm:bulletEnabled val="1"/>
        </dgm:presLayoutVars>
      </dgm:prSet>
      <dgm:spPr/>
    </dgm:pt>
    <dgm:pt modelId="{84ED5D32-3927-4BED-963C-89BC98ABA245}" type="pres">
      <dgm:prSet presAssocID="{8A60ADF7-5744-48C3-8004-FF73561CE6CB}" presName="space" presStyleCnt="0"/>
      <dgm:spPr/>
    </dgm:pt>
    <dgm:pt modelId="{CBFFB83D-AA45-4B15-AC20-50B80727D7E1}" type="pres">
      <dgm:prSet presAssocID="{C887FFC3-293B-435F-A8D8-D49E088FCEBD}" presName="Name5" presStyleLbl="vennNode1" presStyleIdx="3" presStyleCnt="6">
        <dgm:presLayoutVars>
          <dgm:bulletEnabled val="1"/>
        </dgm:presLayoutVars>
      </dgm:prSet>
      <dgm:spPr/>
    </dgm:pt>
    <dgm:pt modelId="{2B839710-ED24-45B9-B01A-5743CDA867AE}" type="pres">
      <dgm:prSet presAssocID="{FFEE094D-1FDF-4CA5-8E17-96CBDE2AE666}" presName="space" presStyleCnt="0"/>
      <dgm:spPr/>
    </dgm:pt>
    <dgm:pt modelId="{CF3D7F23-0876-40A8-A613-2810A593F71F}" type="pres">
      <dgm:prSet presAssocID="{D6018F32-8DEF-40F9-A9B4-253865D7EE70}" presName="Name5" presStyleLbl="vennNode1" presStyleIdx="4" presStyleCnt="6">
        <dgm:presLayoutVars>
          <dgm:bulletEnabled val="1"/>
        </dgm:presLayoutVars>
      </dgm:prSet>
      <dgm:spPr/>
    </dgm:pt>
    <dgm:pt modelId="{2A703670-C048-4F6F-AB6F-03DE0ED33E5C}" type="pres">
      <dgm:prSet presAssocID="{30415895-89DA-4331-9D45-BFF8902909F1}" presName="space" presStyleCnt="0"/>
      <dgm:spPr/>
    </dgm:pt>
    <dgm:pt modelId="{59D66EC7-6FFB-4EBB-A203-44296DB21A5E}" type="pres">
      <dgm:prSet presAssocID="{F8F575CF-1894-46BE-AD33-2A2B6F28B694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E6C87613-5231-4BC2-9BD6-9721C0D775CC}" type="presOf" srcId="{D6018F32-8DEF-40F9-A9B4-253865D7EE70}" destId="{CF3D7F23-0876-40A8-A613-2810A593F71F}" srcOrd="0" destOrd="0" presId="urn:microsoft.com/office/officeart/2005/8/layout/venn3"/>
    <dgm:cxn modelId="{2A0BE841-5B7C-40D5-8C09-A26FC6A5D567}" type="presOf" srcId="{482B88A1-27B7-4357-ADEC-C906072D638F}" destId="{7594410F-5A0C-4A65-A798-37E721366B1A}" srcOrd="0" destOrd="0" presId="urn:microsoft.com/office/officeart/2005/8/layout/venn3"/>
    <dgm:cxn modelId="{F28E9979-E69F-4208-8E3B-DBA478A7DAE4}" srcId="{C52193E7-B1B0-4D83-ACBF-3E4F243A9F10}" destId="{20C9EC5B-FD33-407B-B72D-458BD5B369EC}" srcOrd="0" destOrd="0" parTransId="{A03E7390-FCD1-4DB1-B5DA-1A1D6692E90F}" sibTransId="{D802A6D0-4B39-49D9-A084-9C8E92433DE4}"/>
    <dgm:cxn modelId="{A10BF889-C5EC-4600-A30D-5F3874A05DAB}" type="presOf" srcId="{20C9EC5B-FD33-407B-B72D-458BD5B369EC}" destId="{69A9F42F-FEB1-4698-AF4D-B38FD8F70BBA}" srcOrd="0" destOrd="0" presId="urn:microsoft.com/office/officeart/2005/8/layout/venn3"/>
    <dgm:cxn modelId="{63BEF097-AD33-4BA3-B33C-CB499846E504}" srcId="{C52193E7-B1B0-4D83-ACBF-3E4F243A9F10}" destId="{F8F575CF-1894-46BE-AD33-2A2B6F28B694}" srcOrd="5" destOrd="0" parTransId="{EC2ED921-9D50-45C6-89D5-99EC1A683D82}" sibTransId="{834F6F9B-255C-4B50-B02D-B1113E92368F}"/>
    <dgm:cxn modelId="{4397E6B3-CE63-49B7-A306-21E2E66EFACB}" type="presOf" srcId="{C52193E7-B1B0-4D83-ACBF-3E4F243A9F10}" destId="{8764A27A-09A7-4138-A5DF-87E746A50D23}" srcOrd="0" destOrd="0" presId="urn:microsoft.com/office/officeart/2005/8/layout/venn3"/>
    <dgm:cxn modelId="{B25923C7-4011-41D0-B8BF-D0C5F7639430}" srcId="{C52193E7-B1B0-4D83-ACBF-3E4F243A9F10}" destId="{C887FFC3-293B-435F-A8D8-D49E088FCEBD}" srcOrd="3" destOrd="0" parTransId="{7BA32A09-8B14-4BE7-89C2-EE7757C5B70A}" sibTransId="{FFEE094D-1FDF-4CA5-8E17-96CBDE2AE666}"/>
    <dgm:cxn modelId="{8A0261C8-7139-4B8C-88C5-54ECBE74DE29}" type="presOf" srcId="{C887FFC3-293B-435F-A8D8-D49E088FCEBD}" destId="{CBFFB83D-AA45-4B15-AC20-50B80727D7E1}" srcOrd="0" destOrd="0" presId="urn:microsoft.com/office/officeart/2005/8/layout/venn3"/>
    <dgm:cxn modelId="{1CA570DE-4C08-4514-BD40-484088862743}" type="presOf" srcId="{F8F575CF-1894-46BE-AD33-2A2B6F28B694}" destId="{59D66EC7-6FFB-4EBB-A203-44296DB21A5E}" srcOrd="0" destOrd="0" presId="urn:microsoft.com/office/officeart/2005/8/layout/venn3"/>
    <dgm:cxn modelId="{650472EC-F1C5-4FA6-B3EC-F54F929534CA}" srcId="{C52193E7-B1B0-4D83-ACBF-3E4F243A9F10}" destId="{482B88A1-27B7-4357-ADEC-C906072D638F}" srcOrd="1" destOrd="0" parTransId="{35866E5D-BB2A-4597-9013-8468366A589F}" sibTransId="{7F15C855-0079-4125-9BF7-E8E1CE7A4EA3}"/>
    <dgm:cxn modelId="{4F49ACEC-DB7E-4550-B3AD-EB06E300C884}" srcId="{C52193E7-B1B0-4D83-ACBF-3E4F243A9F10}" destId="{D6018F32-8DEF-40F9-A9B4-253865D7EE70}" srcOrd="4" destOrd="0" parTransId="{92A38E36-980C-429D-BC08-FF5ED8A8A06F}" sibTransId="{30415895-89DA-4331-9D45-BFF8902909F1}"/>
    <dgm:cxn modelId="{A3635DF4-9D42-4AF7-91BD-E909BA11D9A3}" type="presOf" srcId="{62F817BD-D997-44BE-A9AF-9F3458AD2A69}" destId="{B176AA14-FAC2-4A57-ABA9-6E825CC73539}" srcOrd="0" destOrd="0" presId="urn:microsoft.com/office/officeart/2005/8/layout/venn3"/>
    <dgm:cxn modelId="{5F779FFE-1570-4F15-B6D0-7065862009F6}" srcId="{C52193E7-B1B0-4D83-ACBF-3E4F243A9F10}" destId="{62F817BD-D997-44BE-A9AF-9F3458AD2A69}" srcOrd="2" destOrd="0" parTransId="{3F79AB96-434A-4D1A-A524-FF1B6135FA15}" sibTransId="{8A60ADF7-5744-48C3-8004-FF73561CE6CB}"/>
    <dgm:cxn modelId="{B597D484-9AC5-4A36-B62B-7C7F5F37C44C}" type="presParOf" srcId="{8764A27A-09A7-4138-A5DF-87E746A50D23}" destId="{69A9F42F-FEB1-4698-AF4D-B38FD8F70BBA}" srcOrd="0" destOrd="0" presId="urn:microsoft.com/office/officeart/2005/8/layout/venn3"/>
    <dgm:cxn modelId="{8E2800D1-7E85-49D5-AE5E-B992D12F853D}" type="presParOf" srcId="{8764A27A-09A7-4138-A5DF-87E746A50D23}" destId="{7D3BE575-29AC-4541-80E6-4E5EDBE912EF}" srcOrd="1" destOrd="0" presId="urn:microsoft.com/office/officeart/2005/8/layout/venn3"/>
    <dgm:cxn modelId="{F3B54BCA-A0BD-4E2B-8D85-F1924BAEA622}" type="presParOf" srcId="{8764A27A-09A7-4138-A5DF-87E746A50D23}" destId="{7594410F-5A0C-4A65-A798-37E721366B1A}" srcOrd="2" destOrd="0" presId="urn:microsoft.com/office/officeart/2005/8/layout/venn3"/>
    <dgm:cxn modelId="{E03B432A-1256-484E-886D-2CB0996AFE54}" type="presParOf" srcId="{8764A27A-09A7-4138-A5DF-87E746A50D23}" destId="{E84C4DC5-61D8-482F-A45E-E671D55AF85F}" srcOrd="3" destOrd="0" presId="urn:microsoft.com/office/officeart/2005/8/layout/venn3"/>
    <dgm:cxn modelId="{44BF6EA1-36E3-40FC-B554-6C1348BE99D2}" type="presParOf" srcId="{8764A27A-09A7-4138-A5DF-87E746A50D23}" destId="{B176AA14-FAC2-4A57-ABA9-6E825CC73539}" srcOrd="4" destOrd="0" presId="urn:microsoft.com/office/officeart/2005/8/layout/venn3"/>
    <dgm:cxn modelId="{57F43C66-03B4-4B74-8417-9DEBB483A063}" type="presParOf" srcId="{8764A27A-09A7-4138-A5DF-87E746A50D23}" destId="{84ED5D32-3927-4BED-963C-89BC98ABA245}" srcOrd="5" destOrd="0" presId="urn:microsoft.com/office/officeart/2005/8/layout/venn3"/>
    <dgm:cxn modelId="{A0464DBE-FBF5-4802-BE63-05DD4C9F3E26}" type="presParOf" srcId="{8764A27A-09A7-4138-A5DF-87E746A50D23}" destId="{CBFFB83D-AA45-4B15-AC20-50B80727D7E1}" srcOrd="6" destOrd="0" presId="urn:microsoft.com/office/officeart/2005/8/layout/venn3"/>
    <dgm:cxn modelId="{11FB2FAB-655F-46BC-A8E9-8DEF3097687B}" type="presParOf" srcId="{8764A27A-09A7-4138-A5DF-87E746A50D23}" destId="{2B839710-ED24-45B9-B01A-5743CDA867AE}" srcOrd="7" destOrd="0" presId="urn:microsoft.com/office/officeart/2005/8/layout/venn3"/>
    <dgm:cxn modelId="{0433FD87-0BEE-4C77-A5A1-D1C3F33A4D62}" type="presParOf" srcId="{8764A27A-09A7-4138-A5DF-87E746A50D23}" destId="{CF3D7F23-0876-40A8-A613-2810A593F71F}" srcOrd="8" destOrd="0" presId="urn:microsoft.com/office/officeart/2005/8/layout/venn3"/>
    <dgm:cxn modelId="{D6FB5980-EE5D-4237-98A0-782EE21DF3F3}" type="presParOf" srcId="{8764A27A-09A7-4138-A5DF-87E746A50D23}" destId="{2A703670-C048-4F6F-AB6F-03DE0ED33E5C}" srcOrd="9" destOrd="0" presId="urn:microsoft.com/office/officeart/2005/8/layout/venn3"/>
    <dgm:cxn modelId="{A34CB7CF-C8CF-4A6B-B6A4-50378032831B}" type="presParOf" srcId="{8764A27A-09A7-4138-A5DF-87E746A50D23}" destId="{59D66EC7-6FFB-4EBB-A203-44296DB21A5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Protocols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Components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APIs</a:t>
          </a:r>
        </a:p>
      </dsp:txBody>
      <dsp:txXfrm>
        <a:off x="1843722" y="2678390"/>
        <a:ext cx="1777365" cy="1629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E75A-6989-462C-9125-78A166D9FA86}">
      <dsp:nvSpPr>
        <dsp:cNvPr id="0" name=""/>
        <dsp:cNvSpPr/>
      </dsp:nvSpPr>
      <dsp:spPr>
        <a:xfrm>
          <a:off x="2633662" y="61714"/>
          <a:ext cx="2962275" cy="29622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Protocols</a:t>
          </a:r>
          <a:br>
            <a:rPr lang="en-US" sz="1700" b="1" kern="1200" dirty="0"/>
          </a:br>
          <a:r>
            <a:rPr lang="en-US" sz="1700" kern="1200" dirty="0"/>
            <a:t>HTTP,  </a:t>
          </a:r>
          <a:r>
            <a:rPr lang="en-US" sz="1700" kern="1200" dirty="0" err="1"/>
            <a:t>WebDAV</a:t>
          </a:r>
          <a:r>
            <a:rPr lang="en-US" sz="1700" kern="1200" dirty="0"/>
            <a:t>,</a:t>
          </a:r>
          <a:br>
            <a:rPr lang="en-US" sz="1700" kern="1200" dirty="0"/>
          </a:br>
          <a:r>
            <a:rPr lang="en-US" sz="1700" kern="1200" dirty="0"/>
            <a:t>SMTP</a:t>
          </a:r>
        </a:p>
      </dsp:txBody>
      <dsp:txXfrm>
        <a:off x="3028632" y="580112"/>
        <a:ext cx="2172335" cy="1333023"/>
      </dsp:txXfrm>
    </dsp:sp>
    <dsp:sp modelId="{A4AE2A36-361C-46AC-AC4F-1999001E76AD}">
      <dsp:nvSpPr>
        <dsp:cNvPr id="0" name=""/>
        <dsp:cNvSpPr/>
      </dsp:nvSpPr>
      <dsp:spPr>
        <a:xfrm>
          <a:off x="3702550" y="1913135"/>
          <a:ext cx="2962275" cy="2962275"/>
        </a:xfrm>
        <a:prstGeom prst="ellipse">
          <a:avLst/>
        </a:prstGeom>
        <a:solidFill>
          <a:schemeClr val="accent5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Components</a:t>
          </a:r>
          <a:br>
            <a:rPr lang="en-US" sz="1700" b="1" kern="1200" dirty="0"/>
          </a:br>
          <a:r>
            <a:rPr lang="en-US" sz="1700" b="0" kern="1200" dirty="0"/>
            <a:t>Web Browsers</a:t>
          </a:r>
          <a:r>
            <a:rPr lang="en-US" sz="1700" kern="1200" dirty="0"/>
            <a:t> </a:t>
          </a:r>
          <a:br>
            <a:rPr lang="en-US" sz="1700" kern="1200" dirty="0"/>
          </a:br>
          <a:r>
            <a:rPr lang="en-US" sz="1700" kern="1200" dirty="0"/>
            <a:t>Apache Web Server</a:t>
          </a:r>
          <a:br>
            <a:rPr lang="en-US" sz="1700" kern="1200" dirty="0"/>
          </a:br>
          <a:r>
            <a:rPr lang="en-US" sz="1700" kern="1200" dirty="0"/>
            <a:t>PHP Scripting</a:t>
          </a:r>
          <a:br>
            <a:rPr lang="en-US" sz="1700" kern="1200" dirty="0"/>
          </a:br>
          <a:r>
            <a:rPr lang="en-US" sz="1700" kern="1200" dirty="0" err="1"/>
            <a:t>MySQL</a:t>
          </a:r>
          <a:r>
            <a:rPr lang="en-US" sz="1700" kern="1200" dirty="0"/>
            <a:t> Database</a:t>
          </a:r>
        </a:p>
      </dsp:txBody>
      <dsp:txXfrm>
        <a:off x="4608512" y="2678390"/>
        <a:ext cx="1777365" cy="1629251"/>
      </dsp:txXfrm>
    </dsp:sp>
    <dsp:sp modelId="{5B1BB002-2D6C-43E7-85B4-30EBC572CADE}">
      <dsp:nvSpPr>
        <dsp:cNvPr id="0" name=""/>
        <dsp:cNvSpPr/>
      </dsp:nvSpPr>
      <dsp:spPr>
        <a:xfrm>
          <a:off x="1564774" y="1913135"/>
          <a:ext cx="2962275" cy="2962275"/>
        </a:xfrm>
        <a:prstGeom prst="ellipse">
          <a:avLst/>
        </a:prstGeom>
        <a:solidFill>
          <a:schemeClr val="accent3">
            <a:alpha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APIs</a:t>
          </a:r>
          <a:br>
            <a:rPr lang="en-US" sz="1700" b="0" kern="1200" dirty="0"/>
          </a:br>
          <a:r>
            <a:rPr lang="en-US" sz="1700" b="0" kern="1200" dirty="0"/>
            <a:t>XML-RPC</a:t>
          </a:r>
          <a:br>
            <a:rPr lang="en-US" sz="1700" b="0" kern="1200" dirty="0"/>
          </a:br>
          <a:r>
            <a:rPr lang="en-US" sz="1700" b="0" kern="1200" dirty="0"/>
            <a:t>Atom</a:t>
          </a:r>
          <a:br>
            <a:rPr lang="en-US" sz="1700" b="0" kern="1200" dirty="0"/>
          </a:br>
          <a:r>
            <a:rPr lang="en-US" sz="1700" b="0" kern="1200" dirty="0"/>
            <a:t>RSS</a:t>
          </a:r>
          <a:endParaRPr lang="en-US" sz="1700" b="1" kern="1200" dirty="0"/>
        </a:p>
      </dsp:txBody>
      <dsp:txXfrm>
        <a:off x="1843722" y="2678390"/>
        <a:ext cx="1777365" cy="1629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Application</a:t>
          </a:r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Network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Core/Infrastructure</a:t>
          </a:r>
        </a:p>
      </dsp:txBody>
      <dsp:txXfrm>
        <a:off x="1453515" y="3291416"/>
        <a:ext cx="5398770" cy="1645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CB5D-3356-4A44-BF32-61B66773DF58}">
      <dsp:nvSpPr>
        <dsp:cNvPr id="0" name=""/>
        <dsp:cNvSpPr/>
      </dsp:nvSpPr>
      <dsp:spPr>
        <a:xfrm>
          <a:off x="2768600" y="0"/>
          <a:ext cx="2768600" cy="1645708"/>
        </a:xfrm>
        <a:prstGeom prst="trapezoid">
          <a:avLst>
            <a:gd name="adj" fmla="val 84116"/>
          </a:avLst>
        </a:prstGeom>
        <a:solidFill>
          <a:schemeClr val="accent1">
            <a:lumMod val="20000"/>
            <a:lumOff val="8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 dirty="0"/>
        </a:p>
      </dsp:txBody>
      <dsp:txXfrm>
        <a:off x="2768600" y="0"/>
        <a:ext cx="2768600" cy="1645708"/>
      </dsp:txXfrm>
    </dsp:sp>
    <dsp:sp modelId="{B3467A7F-FB25-44DC-9154-79FFC4EE6B30}">
      <dsp:nvSpPr>
        <dsp:cNvPr id="0" name=""/>
        <dsp:cNvSpPr/>
      </dsp:nvSpPr>
      <dsp:spPr>
        <a:xfrm>
          <a:off x="1384300" y="1645708"/>
          <a:ext cx="5537200" cy="1645708"/>
        </a:xfrm>
        <a:prstGeom prst="trapezoid">
          <a:avLst>
            <a:gd name="adj" fmla="val 84116"/>
          </a:avLst>
        </a:prstGeom>
        <a:solidFill>
          <a:schemeClr val="accent1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HTTP, SMTP</a:t>
          </a:r>
        </a:p>
      </dsp:txBody>
      <dsp:txXfrm>
        <a:off x="2353309" y="1645708"/>
        <a:ext cx="3599180" cy="1645708"/>
      </dsp:txXfrm>
    </dsp:sp>
    <dsp:sp modelId="{E893878F-A869-478D-B8E0-A002D1DC4A1A}">
      <dsp:nvSpPr>
        <dsp:cNvPr id="0" name=""/>
        <dsp:cNvSpPr/>
      </dsp:nvSpPr>
      <dsp:spPr>
        <a:xfrm>
          <a:off x="0" y="3291416"/>
          <a:ext cx="8305799" cy="1645708"/>
        </a:xfrm>
        <a:prstGeom prst="trapezoid">
          <a:avLst>
            <a:gd name="adj" fmla="val 841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DNS, DHCP, LDAP</a:t>
          </a:r>
        </a:p>
      </dsp:txBody>
      <dsp:txXfrm>
        <a:off x="1453515" y="3291416"/>
        <a:ext cx="5398770" cy="1645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09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Defined</a:t>
          </a:r>
          <a:br>
            <a:rPr lang="en-US" sz="1700" kern="1200" dirty="0"/>
          </a:b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</a:p>
      </dsp:txBody>
      <dsp:txXfrm>
        <a:off x="264390" y="1993252"/>
        <a:ext cx="1271294" cy="1271294"/>
      </dsp:txXfrm>
    </dsp:sp>
    <dsp:sp modelId="{7594410F-5A0C-4A65-A798-37E721366B1A}">
      <dsp:nvSpPr>
        <dsp:cNvPr id="0" name=""/>
        <dsp:cNvSpPr/>
      </dsp:nvSpPr>
      <dsp:spPr>
        <a:xfrm>
          <a:off x="1439402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Reliable</a:t>
          </a:r>
          <a:br>
            <a:rPr lang="en-US" sz="1700" kern="1200" dirty="0"/>
          </a:b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1702695" y="1993252"/>
        <a:ext cx="1271294" cy="1271294"/>
      </dsp:txXfrm>
    </dsp:sp>
    <dsp:sp modelId="{B176AA14-FAC2-4A57-ABA9-6E825CC73539}">
      <dsp:nvSpPr>
        <dsp:cNvPr id="0" name=""/>
        <dsp:cNvSpPr/>
      </dsp:nvSpPr>
      <dsp:spPr>
        <a:xfrm>
          <a:off x="287770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Scalable</a:t>
          </a:r>
          <a:br>
            <a:rPr lang="en-US" sz="1700" kern="1200" dirty="0"/>
          </a:br>
          <a:br>
            <a:rPr lang="en-US" sz="1700" kern="1200" dirty="0"/>
          </a:br>
          <a:r>
            <a:rPr lang="en-US" sz="1700" kern="1200" dirty="0"/>
            <a:t>3</a:t>
          </a:r>
        </a:p>
      </dsp:txBody>
      <dsp:txXfrm>
        <a:off x="3141000" y="1993252"/>
        <a:ext cx="1271294" cy="1271294"/>
      </dsp:txXfrm>
    </dsp:sp>
    <dsp:sp modelId="{CBFFB83D-AA45-4B15-AC20-50B80727D7E1}">
      <dsp:nvSpPr>
        <dsp:cNvPr id="0" name=""/>
        <dsp:cNvSpPr/>
      </dsp:nvSpPr>
      <dsp:spPr>
        <a:xfrm>
          <a:off x="431601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Monitored</a:t>
          </a:r>
          <a:br>
            <a:rPr lang="en-US" sz="1700" kern="1200" dirty="0"/>
          </a:br>
          <a:br>
            <a:rPr lang="en-US" sz="1700" kern="1200" dirty="0"/>
          </a:br>
          <a:r>
            <a:rPr lang="en-US" sz="1700" kern="1200" dirty="0"/>
            <a:t>4</a:t>
          </a:r>
        </a:p>
      </dsp:txBody>
      <dsp:txXfrm>
        <a:off x="4579304" y="1993252"/>
        <a:ext cx="1271294" cy="1271294"/>
      </dsp:txXfrm>
    </dsp:sp>
    <dsp:sp modelId="{CF3D7F23-0876-40A8-A613-2810A593F71F}">
      <dsp:nvSpPr>
        <dsp:cNvPr id="0" name=""/>
        <dsp:cNvSpPr/>
      </dsp:nvSpPr>
      <dsp:spPr>
        <a:xfrm>
          <a:off x="5754316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Maintained</a:t>
          </a:r>
          <a:br>
            <a:rPr lang="en-US" sz="1700" kern="1200" dirty="0"/>
          </a:br>
          <a:br>
            <a:rPr lang="en-US" sz="1700" kern="1200" dirty="0"/>
          </a:br>
          <a:r>
            <a:rPr lang="en-US" sz="1700" kern="1200" dirty="0"/>
            <a:t>5</a:t>
          </a:r>
        </a:p>
      </dsp:txBody>
      <dsp:txXfrm>
        <a:off x="6017609" y="1993252"/>
        <a:ext cx="1271294" cy="1271294"/>
      </dsp:txXfrm>
    </dsp:sp>
    <dsp:sp modelId="{59D66EC7-6FFB-4EBB-A203-44296DB21A5E}">
      <dsp:nvSpPr>
        <dsp:cNvPr id="0" name=""/>
        <dsp:cNvSpPr/>
      </dsp:nvSpPr>
      <dsp:spPr>
        <a:xfrm>
          <a:off x="719262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Supported</a:t>
          </a:r>
          <a:br>
            <a:rPr lang="en-US" sz="1700" kern="1200" dirty="0"/>
          </a:br>
          <a:br>
            <a:rPr lang="en-US" sz="1700" kern="1200" dirty="0"/>
          </a:br>
          <a:r>
            <a:rPr lang="en-US" sz="1700" kern="1200" dirty="0"/>
            <a:t>6</a:t>
          </a:r>
        </a:p>
      </dsp:txBody>
      <dsp:txXfrm>
        <a:off x="7455914" y="1993252"/>
        <a:ext cx="1271294" cy="1271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A7A3C-D927-406D-B4C0-763B3DC90AD4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Dev</a:t>
          </a:r>
        </a:p>
      </dsp:txBody>
      <dsp:txXfrm>
        <a:off x="3210560" y="987551"/>
        <a:ext cx="1219200" cy="1016000"/>
      </dsp:txXfrm>
    </dsp:sp>
    <dsp:sp modelId="{D3F1D94B-5D5F-4645-96EF-A38BE0CFDC7B}">
      <dsp:nvSpPr>
        <dsp:cNvPr id="0" name=""/>
        <dsp:cNvSpPr/>
      </dsp:nvSpPr>
      <dsp:spPr>
        <a:xfrm>
          <a:off x="1341120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Test</a:t>
          </a:r>
        </a:p>
      </dsp:txBody>
      <dsp:txXfrm>
        <a:off x="2153920" y="2600960"/>
        <a:ext cx="1828800" cy="894080"/>
      </dsp:txXfrm>
    </dsp:sp>
    <dsp:sp modelId="{340A2270-6372-4019-BA75-525473D2911E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Prod</a:t>
          </a:r>
        </a:p>
      </dsp:txBody>
      <dsp:txXfrm>
        <a:off x="1666240" y="987551"/>
        <a:ext cx="1219200" cy="1016000"/>
      </dsp:txXfrm>
    </dsp:sp>
    <dsp:sp modelId="{C1F70047-4808-49B3-AD50-D056BDA0B699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FD943-839A-4BB2-B348-24A346262281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81BCB-BEBF-446C-A129-C44B92BD7C69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9F42F-FEB1-4698-AF4D-B38FD8F70BBA}">
      <dsp:nvSpPr>
        <dsp:cNvPr id="0" name=""/>
        <dsp:cNvSpPr/>
      </dsp:nvSpPr>
      <dsp:spPr>
        <a:xfrm>
          <a:off x="109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Defined</a:t>
          </a:r>
          <a:br>
            <a:rPr lang="en-US" sz="1700" kern="1200" dirty="0"/>
          </a:b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</a:p>
      </dsp:txBody>
      <dsp:txXfrm>
        <a:off x="264390" y="1993252"/>
        <a:ext cx="1271294" cy="1271294"/>
      </dsp:txXfrm>
    </dsp:sp>
    <dsp:sp modelId="{7594410F-5A0C-4A65-A798-37E721366B1A}">
      <dsp:nvSpPr>
        <dsp:cNvPr id="0" name=""/>
        <dsp:cNvSpPr/>
      </dsp:nvSpPr>
      <dsp:spPr>
        <a:xfrm>
          <a:off x="1439402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Reliable</a:t>
          </a:r>
          <a:br>
            <a:rPr lang="en-US" sz="1700" kern="1200" dirty="0"/>
          </a:b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1702695" y="1993252"/>
        <a:ext cx="1271294" cy="1271294"/>
      </dsp:txXfrm>
    </dsp:sp>
    <dsp:sp modelId="{B176AA14-FAC2-4A57-ABA9-6E825CC73539}">
      <dsp:nvSpPr>
        <dsp:cNvPr id="0" name=""/>
        <dsp:cNvSpPr/>
      </dsp:nvSpPr>
      <dsp:spPr>
        <a:xfrm>
          <a:off x="2877707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Scalable</a:t>
          </a:r>
          <a:br>
            <a:rPr lang="en-US" sz="1700" kern="1200" dirty="0"/>
          </a:br>
          <a:br>
            <a:rPr lang="en-US" sz="1700" kern="1200" dirty="0"/>
          </a:br>
          <a:r>
            <a:rPr lang="en-US" sz="1700" kern="1200" dirty="0"/>
            <a:t>3</a:t>
          </a:r>
        </a:p>
      </dsp:txBody>
      <dsp:txXfrm>
        <a:off x="3141000" y="1993252"/>
        <a:ext cx="1271294" cy="1271294"/>
      </dsp:txXfrm>
    </dsp:sp>
    <dsp:sp modelId="{CBFFB83D-AA45-4B15-AC20-50B80727D7E1}">
      <dsp:nvSpPr>
        <dsp:cNvPr id="0" name=""/>
        <dsp:cNvSpPr/>
      </dsp:nvSpPr>
      <dsp:spPr>
        <a:xfrm>
          <a:off x="431601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Monitored</a:t>
          </a:r>
          <a:br>
            <a:rPr lang="en-US" sz="1700" kern="1200" dirty="0"/>
          </a:br>
          <a:br>
            <a:rPr lang="en-US" sz="1700" kern="1200" dirty="0"/>
          </a:br>
          <a:r>
            <a:rPr lang="en-US" sz="1700" kern="1200" dirty="0"/>
            <a:t>4</a:t>
          </a:r>
        </a:p>
      </dsp:txBody>
      <dsp:txXfrm>
        <a:off x="4579304" y="1993252"/>
        <a:ext cx="1271294" cy="1271294"/>
      </dsp:txXfrm>
    </dsp:sp>
    <dsp:sp modelId="{CF3D7F23-0876-40A8-A613-2810A593F71F}">
      <dsp:nvSpPr>
        <dsp:cNvPr id="0" name=""/>
        <dsp:cNvSpPr/>
      </dsp:nvSpPr>
      <dsp:spPr>
        <a:xfrm>
          <a:off x="5754316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Maintained</a:t>
          </a:r>
          <a:br>
            <a:rPr lang="en-US" sz="1700" kern="1200" dirty="0"/>
          </a:br>
          <a:br>
            <a:rPr lang="en-US" sz="1700" kern="1200" dirty="0"/>
          </a:br>
          <a:r>
            <a:rPr lang="en-US" sz="1700" kern="1200" dirty="0"/>
            <a:t>5</a:t>
          </a:r>
        </a:p>
      </dsp:txBody>
      <dsp:txXfrm>
        <a:off x="6017609" y="1993252"/>
        <a:ext cx="1271294" cy="1271294"/>
      </dsp:txXfrm>
    </dsp:sp>
    <dsp:sp modelId="{59D66EC7-6FFB-4EBB-A203-44296DB21A5E}">
      <dsp:nvSpPr>
        <dsp:cNvPr id="0" name=""/>
        <dsp:cNvSpPr/>
      </dsp:nvSpPr>
      <dsp:spPr>
        <a:xfrm>
          <a:off x="7192621" y="1729959"/>
          <a:ext cx="1797880" cy="1797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943" tIns="21590" rIns="98943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Supported</a:t>
          </a:r>
          <a:br>
            <a:rPr lang="en-US" sz="1700" kern="1200" dirty="0"/>
          </a:br>
          <a:br>
            <a:rPr lang="en-US" sz="1700" kern="1200" dirty="0"/>
          </a:br>
          <a:r>
            <a:rPr lang="en-US" sz="1700" kern="1200" dirty="0"/>
            <a:t>6</a:t>
          </a:r>
        </a:p>
      </dsp:txBody>
      <dsp:txXfrm>
        <a:off x="7455914" y="1993252"/>
        <a:ext cx="1271294" cy="127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Vertical Scalability – throw more</a:t>
            </a:r>
            <a:r>
              <a:rPr lang="en-US" baseline="0" dirty="0"/>
              <a:t> hardware at the problem</a:t>
            </a:r>
          </a:p>
          <a:p>
            <a:r>
              <a:rPr lang="en-US" baseline="0" dirty="0"/>
              <a:t>Horizontal Scalability – re-engineer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Laundry is the traffic</a:t>
            </a:r>
            <a:r>
              <a:rPr lang="en-US" baseline="0" dirty="0"/>
              <a:t> to your service</a:t>
            </a:r>
          </a:p>
          <a:p>
            <a:r>
              <a:rPr lang="en-US" baseline="0" dirty="0"/>
              <a:t>The washing machine is the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Flickr – social</a:t>
            </a:r>
            <a:r>
              <a:rPr lang="en-US" baseline="0" dirty="0"/>
              <a:t> photo sharing</a:t>
            </a:r>
          </a:p>
          <a:p>
            <a:r>
              <a:rPr lang="en-US" baseline="0" dirty="0" err="1"/>
              <a:t>Livejournal</a:t>
            </a:r>
            <a:r>
              <a:rPr lang="en-US" baseline="0" dirty="0"/>
              <a:t> – one of the first social networking apps. Set the stage for how to scale large web sites</a:t>
            </a:r>
          </a:p>
          <a:p>
            <a:r>
              <a:rPr lang="en-US" baseline="0" dirty="0"/>
              <a:t>Last FM – internet radio</a:t>
            </a:r>
          </a:p>
          <a:p>
            <a:endParaRPr lang="en-US" baseline="0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Partitioning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separating an application into components that run on multiple servers. Programming languages and development systems that support this architecture, known as "three-tier client/server," may allow the program to be developed as a whole and then separated into pieces later.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Partitioning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/>
              <a:t>is the process of logically and/or physically partitioning data into segments that are more easily maintained or accessed. Current RDBMS systems provide this kind of distribution functionality. Partitioning of data helps in performance and utility processing.</a:t>
            </a:r>
          </a:p>
          <a:p>
            <a:endParaRPr lang="en-US" baseline="0" dirty="0"/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process of attempting to optimize the read performance of a database by adding redundant data or by grouping data. In some cases,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denormalization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helps cover up the inefficiencies inherent in relational database software. A relational normalized database imposes a heavy access load over physical storage of data even if it is well tuned for high performance.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monitoring:</a:t>
            </a:r>
            <a:r>
              <a:rPr lang="en-US" baseline="0" dirty="0"/>
              <a:t>  SCOM</a:t>
            </a:r>
          </a:p>
          <a:p>
            <a:r>
              <a:rPr lang="en-US" baseline="0" dirty="0"/>
              <a:t>Service logging:  </a:t>
            </a:r>
            <a:r>
              <a:rPr lang="en-US" baseline="0" dirty="0" err="1"/>
              <a:t>Splunk</a:t>
            </a:r>
            <a:r>
              <a:rPr lang="en-US" baseline="0" dirty="0"/>
              <a:t>, its-stats-box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613D-3252-4844-9EBB-A239C472E0C9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E444-2EAB-4367-AE51-01F8932F7512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88F6-B214-4185-A793-A93BB0B4B3D6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97D2-53B5-445F-828C-00D209D9BA67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7E78-CA1A-4121-841E-CA6851544881}" type="datetime1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IST346: Info Tech Management &amp;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40F0-E743-4B7A-82AA-A7DD06AE3A3C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EDC9-EE54-4A26-9D75-CF6165DB15E6}" type="datetime1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C4FE-48B2-4241-A480-8A4D882E6430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02C-C1FE-412B-8C89-5D312DB092D5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1E86-51E3-47C3-A759-4B0AD34C84C4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38C0-0B5F-4006-BB3D-FF8F3DE2140D}" type="datetime1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3D8D8A-31D7-416E-8380-B7D95FA7794E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-editor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poorbuthappy.com/ease/archives/2007/04/29/3616/the-top-10-presentation-on-scaling-websites-twitter-flickr-bloglines-vox-and-more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9FnwR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IST346: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481328"/>
            <a:ext cx="2603326" cy="4462272"/>
          </a:xfrm>
        </p:spPr>
        <p:txBody>
          <a:bodyPr/>
          <a:lstStyle/>
          <a:p>
            <a:r>
              <a:rPr lang="en-US" b="1" dirty="0"/>
              <a:t>Services, Monitoring, Logging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5AD9-A98F-4691-AC88-29BDE7D722B2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IST346: Info Tech Management &amp; Administration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6065558"/>
            <a:ext cx="3212926" cy="5638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657600" y="1524000"/>
            <a:ext cx="5181600" cy="5029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66814"/>
            <a:ext cx="6019800" cy="569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b="1" dirty="0"/>
              <a:t>NTP</a:t>
            </a:r>
            <a:r>
              <a:rPr lang="en-US" dirty="0"/>
              <a:t> – Network time protocol. Keeps the clocks in sync on several hosts</a:t>
            </a:r>
          </a:p>
          <a:p>
            <a:pPr lvl="1"/>
            <a:r>
              <a:rPr lang="en-US" b="1" dirty="0"/>
              <a:t>DNS</a:t>
            </a:r>
            <a:r>
              <a:rPr lang="en-US" dirty="0"/>
              <a:t> – Domain name system – a method of IP address to host name resolution.</a:t>
            </a:r>
          </a:p>
          <a:p>
            <a:pPr lvl="1"/>
            <a:r>
              <a:rPr lang="en-US" b="1" dirty="0"/>
              <a:t>DHCP</a:t>
            </a:r>
            <a:r>
              <a:rPr lang="en-US" dirty="0"/>
              <a:t> – Dynamic Host configuration Protocol – a method of assigning IP information over the network.</a:t>
            </a:r>
          </a:p>
          <a:p>
            <a:pPr lvl="1"/>
            <a:r>
              <a:rPr lang="en-US" b="1" dirty="0"/>
              <a:t>LDAP</a:t>
            </a:r>
            <a:r>
              <a:rPr lang="en-US" dirty="0"/>
              <a:t> – Lightweight Directory Access Protocol – a hierarchal database of directory information (users, groups, organizations, etc)</a:t>
            </a:r>
          </a:p>
          <a:p>
            <a:pPr lvl="1"/>
            <a:r>
              <a:rPr lang="en-US" b="1" dirty="0"/>
              <a:t>Kerberos</a:t>
            </a:r>
            <a:r>
              <a:rPr lang="en-US" dirty="0"/>
              <a:t> – A network authentication protocol, used for securely evaluating identities over a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69F4-D4B9-4577-9884-B77A39ED85FB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every IT professional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</a:t>
            </a:r>
          </a:p>
          <a:p>
            <a:pPr lvl="1"/>
            <a:r>
              <a:rPr lang="en-US" b="1" dirty="0"/>
              <a:t>HTTP</a:t>
            </a:r>
            <a:r>
              <a:rPr lang="en-US" dirty="0"/>
              <a:t> – Hypertext transport protocol. The application protocol for the WWW</a:t>
            </a:r>
          </a:p>
          <a:p>
            <a:pPr lvl="2"/>
            <a:r>
              <a:rPr lang="en-US" b="1" dirty="0"/>
              <a:t>SSL</a:t>
            </a:r>
            <a:r>
              <a:rPr lang="en-US" dirty="0"/>
              <a:t> –Secure Sockets Layer – an encrypted channel for HTTP traffic</a:t>
            </a:r>
          </a:p>
          <a:p>
            <a:pPr lvl="1"/>
            <a:r>
              <a:rPr lang="en-US" b="1" dirty="0"/>
              <a:t>SMB/CIFS</a:t>
            </a:r>
            <a:r>
              <a:rPr lang="en-US" dirty="0"/>
              <a:t> – Server Message Block / Common Internet File System. The Microsoft Windows File / Printer Sharing protocol. In Linux, it is implemented using the SAMBA service.</a:t>
            </a:r>
          </a:p>
          <a:p>
            <a:pPr lvl="1"/>
            <a:r>
              <a:rPr lang="en-US" b="1" dirty="0"/>
              <a:t>SSH / SCP</a:t>
            </a:r>
            <a:r>
              <a:rPr lang="en-US" dirty="0"/>
              <a:t> – Secure Shell, Secure Copy. Unix/Linux remote shell and remote file copy protocols.</a:t>
            </a:r>
          </a:p>
          <a:p>
            <a:pPr lvl="1"/>
            <a:r>
              <a:rPr lang="en-US" b="1" dirty="0"/>
              <a:t>NFS</a:t>
            </a:r>
            <a:r>
              <a:rPr lang="en-US" dirty="0"/>
              <a:t> – Network File System – File sharing for </a:t>
            </a:r>
            <a:r>
              <a:rPr lang="en-US" dirty="0" err="1"/>
              <a:t>unix</a:t>
            </a:r>
            <a:r>
              <a:rPr lang="en-US" dirty="0"/>
              <a:t>-like computers.</a:t>
            </a:r>
          </a:p>
          <a:p>
            <a:pPr lvl="1"/>
            <a:r>
              <a:rPr lang="en-US" b="1" dirty="0"/>
              <a:t>RDP</a:t>
            </a:r>
            <a:r>
              <a:rPr lang="en-US" dirty="0"/>
              <a:t> – Remote Desktop protocol.  A proprietary protocol for accessing Windows hosts over a network.</a:t>
            </a:r>
          </a:p>
          <a:p>
            <a:pPr lvl="1"/>
            <a:r>
              <a:rPr lang="en-US" b="1" dirty="0"/>
              <a:t>SMTP </a:t>
            </a:r>
            <a:r>
              <a:rPr lang="en-US" dirty="0"/>
              <a:t>– Simple Mail Transport Service. Mail routing protocol.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1667-1CFC-49F1-98A0-628AEF0B181F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a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Any service you provide must be: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52400" y="990600"/>
          <a:ext cx="8991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397A-B64E-4131-B0A8-1CFBB41697CD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9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Customers are the reason for your service</a:t>
            </a:r>
          </a:p>
          <a:p>
            <a:r>
              <a:rPr lang="en-US" dirty="0"/>
              <a:t>How will they use it?</a:t>
            </a:r>
          </a:p>
          <a:p>
            <a:r>
              <a:rPr lang="en-US" dirty="0"/>
              <a:t>What features do they need? Want?</a:t>
            </a:r>
          </a:p>
          <a:p>
            <a:r>
              <a:rPr lang="en-US" dirty="0"/>
              <a:t>How critical is this service?</a:t>
            </a:r>
          </a:p>
          <a:p>
            <a:r>
              <a:rPr lang="en-US" dirty="0"/>
              <a:t>What are the required levels of availability and support?</a:t>
            </a:r>
          </a:p>
          <a:p>
            <a:pPr marL="0" indent="0">
              <a:buNone/>
            </a:pPr>
            <a:r>
              <a:rPr lang="en-US" b="1" dirty="0"/>
              <a:t>Formulate a SLA (Service Level Agreement)</a:t>
            </a:r>
          </a:p>
          <a:p>
            <a:r>
              <a:rPr lang="en-US" dirty="0"/>
              <a:t>This will define the service being offered</a:t>
            </a:r>
          </a:p>
          <a:p>
            <a:r>
              <a:rPr lang="en-US" dirty="0"/>
              <a:t>Clarify the expectations for support levels and response time</a:t>
            </a:r>
          </a:p>
          <a:p>
            <a:pPr lvl="1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4460" y="514350"/>
            <a:ext cx="1797880" cy="1797880"/>
            <a:chOff x="109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109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6439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Defined</a:t>
              </a:r>
              <a:br>
                <a:rPr lang="en-US" sz="1900" kern="1200" dirty="0"/>
              </a:br>
              <a:endParaRPr lang="en-US" sz="1900" kern="1200" dirty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1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F574-609B-4FAD-B770-B4D9AB27BBDB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1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Service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7564"/>
            <a:ext cx="8229600" cy="4875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Keep it simple</a:t>
            </a:r>
          </a:p>
          <a:p>
            <a:r>
              <a:rPr lang="en-US" dirty="0"/>
              <a:t>Simple systems are more reliable and easier to maintain</a:t>
            </a:r>
          </a:p>
          <a:p>
            <a:r>
              <a:rPr lang="en-US" dirty="0"/>
              <a:t>Make the trade-off between features and reliability</a:t>
            </a:r>
          </a:p>
          <a:p>
            <a:r>
              <a:rPr lang="en-US" dirty="0"/>
              <a:t>Use reliable hardware, of course!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Take advantage of vendor relationships</a:t>
            </a:r>
          </a:p>
          <a:p>
            <a:r>
              <a:rPr lang="en-US" dirty="0"/>
              <a:t>Have them provide recommendations (they should be the experts!)</a:t>
            </a:r>
          </a:p>
          <a:p>
            <a:r>
              <a:rPr lang="en-US" dirty="0"/>
              <a:t>Let multiple vendors compete for your business</a:t>
            </a:r>
          </a:p>
          <a:p>
            <a:r>
              <a:rPr lang="en-US" dirty="0"/>
              <a:t>Choose a vendor based on not only features but the stability of their company and product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54460" y="423672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Reliable</a:t>
              </a:r>
              <a:br>
                <a:rPr lang="en-US" sz="1900" kern="1200" dirty="0"/>
              </a:br>
              <a:endParaRPr lang="en-US" sz="1900" kern="1200" dirty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7CF-4CE6-4E2F-812D-5F276A19C676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0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Use Open Architecture:</a:t>
            </a:r>
          </a:p>
          <a:p>
            <a:r>
              <a:rPr lang="en-US" dirty="0"/>
              <a:t>Open protocol standards and file formats </a:t>
            </a:r>
          </a:p>
          <a:p>
            <a:r>
              <a:rPr lang="en-US" dirty="0"/>
              <a:t>RFC’s from the IETF </a:t>
            </a:r>
            <a:r>
              <a:rPr lang="en-US" dirty="0">
                <a:hlinkClick r:id="rId2"/>
              </a:rPr>
              <a:t>http://www.rfc-editor.org</a:t>
            </a:r>
            <a:r>
              <a:rPr lang="en-US" dirty="0"/>
              <a:t> 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Bigger selection of products and vendors to choose from</a:t>
            </a:r>
          </a:p>
          <a:p>
            <a:pPr lvl="1"/>
            <a:r>
              <a:rPr lang="en-US" dirty="0"/>
              <a:t>Decoupled client and server selection</a:t>
            </a:r>
          </a:p>
          <a:p>
            <a:pPr lvl="1"/>
            <a:r>
              <a:rPr lang="en-US" dirty="0"/>
              <a:t>Avoids being locked in to a specific platform or vendor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Sometimes open standards don’t go far enough</a:t>
            </a:r>
          </a:p>
          <a:p>
            <a:r>
              <a:rPr lang="en-US" dirty="0"/>
              <a:t>Google-Worthy</a:t>
            </a:r>
          </a:p>
          <a:p>
            <a:pPr lvl="1"/>
            <a:r>
              <a:rPr lang="en-US" b="1" i="1" dirty="0"/>
              <a:t>Service-Oriented Architecture </a:t>
            </a:r>
            <a:r>
              <a:rPr lang="en-US" dirty="0"/>
              <a:t>is changing the game a bit, as most services are gravitating towards interoperability (working with each other)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54460" y="472660"/>
            <a:ext cx="1797880" cy="1797880"/>
            <a:chOff x="1439402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Reliable</a:t>
              </a:r>
              <a:br>
                <a:rPr lang="en-US" sz="1900" kern="1200" dirty="0"/>
              </a:br>
              <a:endParaRPr lang="en-US" sz="1900" kern="1200" dirty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4776-058D-45D3-93A7-3AF135B5CFF5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9979"/>
          </a:xfrm>
        </p:spPr>
        <p:txBody>
          <a:bodyPr/>
          <a:lstStyle/>
          <a:p>
            <a:r>
              <a:rPr lang="en-US" dirty="0"/>
              <a:t>Last Slide on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9306"/>
            <a:ext cx="8229600" cy="2777893"/>
          </a:xfrm>
        </p:spPr>
        <p:txBody>
          <a:bodyPr>
            <a:normAutofit/>
          </a:bodyPr>
          <a:lstStyle/>
          <a:p>
            <a:r>
              <a:rPr lang="en-US" dirty="0"/>
              <a:t>Any service should have 3 environments</a:t>
            </a:r>
          </a:p>
          <a:p>
            <a:r>
              <a:rPr lang="en-US" dirty="0"/>
              <a:t>Usually, each environment is on separate hardware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533400" y="2819400"/>
            <a:ext cx="1676400" cy="1295400"/>
          </a:xfrm>
          <a:prstGeom prst="wedgeRectCallout">
            <a:avLst>
              <a:gd name="adj1" fmla="val 105040"/>
              <a:gd name="adj2" fmla="val 459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Environment for the Service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781800" y="2438400"/>
            <a:ext cx="1981200" cy="1295400"/>
          </a:xfrm>
          <a:prstGeom prst="wedgeRectCallout">
            <a:avLst>
              <a:gd name="adj1" fmla="val -83172"/>
              <a:gd name="adj2" fmla="val 6219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you build out new features for the service / upgrades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705600" y="5105400"/>
            <a:ext cx="1981200" cy="1371600"/>
          </a:xfrm>
          <a:prstGeom prst="wedgeRectCallout">
            <a:avLst>
              <a:gd name="adj1" fmla="val -131539"/>
              <a:gd name="adj2" fmla="val -339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Mirror image of prod environment for testing purposes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254460" y="389383"/>
            <a:ext cx="1797880" cy="1797880"/>
            <a:chOff x="1439402" y="1729959"/>
            <a:chExt cx="1797880" cy="1797880"/>
          </a:xfrm>
        </p:grpSpPr>
        <p:sp>
          <p:nvSpPr>
            <p:cNvPr id="9" name="Oval 8"/>
            <p:cNvSpPr/>
            <p:nvPr/>
          </p:nvSpPr>
          <p:spPr>
            <a:xfrm>
              <a:off x="1439402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702695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Reliable</a:t>
              </a:r>
              <a:br>
                <a:rPr lang="en-US" sz="1900" kern="1200" dirty="0"/>
              </a:br>
              <a:endParaRPr lang="en-US" sz="1900" kern="1200" dirty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2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B2E6-7868-4698-9B74-B4998DAB643F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7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Scalability</a:t>
            </a:r>
            <a:r>
              <a:rPr lang="en-US" dirty="0"/>
              <a:t> </a:t>
            </a:r>
          </a:p>
          <a:p>
            <a:r>
              <a:rPr lang="en-US" dirty="0"/>
              <a:t>A service’s ability to grow with its demand.</a:t>
            </a:r>
          </a:p>
          <a:p>
            <a:r>
              <a:rPr lang="en-US" dirty="0"/>
              <a:t>Helps maintain performance levels.</a:t>
            </a:r>
          </a:p>
          <a:p>
            <a:r>
              <a:rPr lang="en-US" dirty="0"/>
              <a:t>You should try to plan for scalability when designing your service.</a:t>
            </a:r>
          </a:p>
          <a:p>
            <a:r>
              <a:rPr lang="en-US" dirty="0"/>
              <a:t>Two types of scalability:</a:t>
            </a:r>
          </a:p>
          <a:p>
            <a:pPr lvl="1"/>
            <a:r>
              <a:rPr lang="en-US" u="sng" dirty="0"/>
              <a:t>Vertical</a:t>
            </a:r>
            <a:r>
              <a:rPr lang="en-US" dirty="0"/>
              <a:t> (scale up) – Increasing the size of the node. 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add more RAM or an extra CPU to a server, buy a bigger washing machine, </a:t>
            </a:r>
          </a:p>
          <a:p>
            <a:pPr lvl="1"/>
            <a:r>
              <a:rPr lang="en-US" u="sng" dirty="0"/>
              <a:t>Horizontal</a:t>
            </a:r>
            <a:r>
              <a:rPr lang="en-US" dirty="0"/>
              <a:t> (scale out) – Adding more nodes to the service.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. purchase three more servers and balance their load,  buy another washing machine, but keep your old one.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54460" y="456760"/>
            <a:ext cx="1797880" cy="1797880"/>
            <a:chOff x="2877707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Scalable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3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EF9-577A-4878-A3AC-AAA3EA79B012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0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Scalability: H vs. V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39000" y="408128"/>
            <a:ext cx="1797880" cy="1797880"/>
            <a:chOff x="2877707" y="1729959"/>
            <a:chExt cx="1797880" cy="1797880"/>
          </a:xfrm>
        </p:grpSpPr>
        <p:sp>
          <p:nvSpPr>
            <p:cNvPr id="6" name="Oval 5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Scalable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971800" y="2535198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2655332"/>
            <a:ext cx="223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Vertical Scalability: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638800" y="1371600"/>
            <a:ext cx="1219200" cy="171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5376594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Horizontal Scalability: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1800" y="5413492"/>
            <a:ext cx="1219200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5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98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91400" y="5413492"/>
            <a:ext cx="1219200" cy="4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After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19800" y="4191000"/>
            <a:ext cx="1219200" cy="64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sp>
        <p:nvSpPr>
          <p:cNvPr id="20" name="Up-Down Arrow 19"/>
          <p:cNvSpPr/>
          <p:nvPr/>
        </p:nvSpPr>
        <p:spPr>
          <a:xfrm rot="3007404">
            <a:off x="5414513" y="4832867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 rot="19328754">
            <a:off x="7626540" y="4855082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6553200" y="4912360"/>
            <a:ext cx="152400" cy="4572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E942-992A-44E7-82EE-38C2DA1E3DF3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your Laundry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1"/>
            <a:ext cx="1371600" cy="187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8401" y="1447800"/>
            <a:ext cx="3428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You’ve got more laundry than your </a:t>
            </a:r>
            <a:br>
              <a:rPr lang="en-US" sz="2400" b="1" dirty="0"/>
            </a:br>
            <a:r>
              <a:rPr lang="en-US" sz="2400" b="1" dirty="0"/>
              <a:t>current washing machine can handle!!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2204"/>
            <a:ext cx="1373396" cy="137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240796" y="411022"/>
            <a:ext cx="1797880" cy="1797880"/>
            <a:chOff x="2877707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2877707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3141000" y="1993252"/>
              <a:ext cx="1271294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Scalable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3</a:t>
              </a: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3604915"/>
            <a:ext cx="1549546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0813" y="314325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Vertical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5690255"/>
            <a:ext cx="355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bigger, faster washing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7528" y="3147060"/>
            <a:ext cx="200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Horizontal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476" y="360491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57800" y="5473323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more than one washing machine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94B-9EDB-49F0-B716-10583B9F335E}" type="datetime1">
              <a:rPr lang="en-US" smtClean="0"/>
              <a:t>9/16/2018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 the various taxonomies and classifications of computing services.</a:t>
            </a:r>
          </a:p>
          <a:p>
            <a:r>
              <a:rPr lang="en-US" dirty="0"/>
              <a:t>Familiarize ourselves with popular services</a:t>
            </a:r>
          </a:p>
          <a:p>
            <a:r>
              <a:rPr lang="en-US" dirty="0"/>
              <a:t>Understand the IT management issues surrounding services</a:t>
            </a:r>
          </a:p>
          <a:p>
            <a:pPr lvl="1"/>
            <a:r>
              <a:rPr lang="en-US" dirty="0"/>
              <a:t>Requirements for a successful service</a:t>
            </a:r>
          </a:p>
          <a:p>
            <a:pPr lvl="1"/>
            <a:r>
              <a:rPr lang="en-US" dirty="0"/>
              <a:t>Design principles for services</a:t>
            </a:r>
          </a:p>
          <a:p>
            <a:pPr lvl="1"/>
            <a:r>
              <a:rPr lang="en-US" dirty="0"/>
              <a:t>Scalability issues</a:t>
            </a:r>
          </a:p>
          <a:p>
            <a:pPr lvl="1"/>
            <a:r>
              <a:rPr lang="en-US" dirty="0"/>
              <a:t>Open architectures</a:t>
            </a:r>
          </a:p>
          <a:p>
            <a:pPr lvl="1"/>
            <a:r>
              <a:rPr lang="en-US" dirty="0"/>
              <a:t>Monitoring and logging for adequate service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CFA4-7C92-4E93-B1C0-3FA6D62AAC5D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8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</a:t>
            </a:r>
            <a:r>
              <a:rPr lang="en-US" dirty="0" err="1"/>
              <a:t>Tangent:How</a:t>
            </a:r>
            <a:r>
              <a:rPr lang="en-US" dirty="0"/>
              <a:t> do they scale their apps?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63028"/>
            <a:ext cx="5943600" cy="4937760"/>
          </a:xfrm>
        </p:spPr>
        <p:txBody>
          <a:bodyPr/>
          <a:lstStyle/>
          <a:p>
            <a:r>
              <a:rPr lang="en-US" dirty="0">
                <a:hlinkClick r:id="rId3"/>
              </a:rPr>
              <a:t>How they scale their apps?</a:t>
            </a:r>
            <a:br>
              <a:rPr lang="en-US" dirty="0"/>
            </a:br>
            <a:r>
              <a:rPr lang="en-US" dirty="0">
                <a:hlinkClick r:id="rId4"/>
              </a:rPr>
              <a:t>http://bit.ly/9FnwRc</a:t>
            </a:r>
            <a:r>
              <a:rPr lang="en-US" dirty="0"/>
              <a:t> </a:t>
            </a:r>
          </a:p>
          <a:p>
            <a:r>
              <a:rPr lang="en-US" dirty="0"/>
              <a:t>Approaches: </a:t>
            </a:r>
          </a:p>
          <a:p>
            <a:pPr lvl="1"/>
            <a:r>
              <a:rPr lang="en-US" dirty="0"/>
              <a:t>Application Partitioning</a:t>
            </a:r>
          </a:p>
          <a:p>
            <a:pPr lvl="1"/>
            <a:r>
              <a:rPr lang="en-US" dirty="0"/>
              <a:t>Data / HTML Caching</a:t>
            </a:r>
          </a:p>
          <a:p>
            <a:pPr lvl="1"/>
            <a:r>
              <a:rPr lang="en-US" dirty="0"/>
              <a:t>Indexing data</a:t>
            </a:r>
          </a:p>
          <a:p>
            <a:pPr lvl="1"/>
            <a:r>
              <a:rPr lang="en-US" dirty="0"/>
              <a:t>Data Partitioning</a:t>
            </a:r>
          </a:p>
          <a:p>
            <a:pPr lvl="1"/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Monitor Closely and react accordingly.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0" b="33170"/>
          <a:stretch/>
        </p:blipFill>
        <p:spPr bwMode="auto">
          <a:xfrm>
            <a:off x="6324599" y="1460818"/>
            <a:ext cx="2143125" cy="71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1" y="2514600"/>
            <a:ext cx="19050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684078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4038600"/>
            <a:ext cx="2209800" cy="119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67E-EE83-4759-BAAA-EE92D6AE32EE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32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00336"/>
            <a:ext cx="8229600" cy="493776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/>
              <a:t>Layered Monitoring: </a:t>
            </a:r>
            <a:r>
              <a:rPr lang="en-US" b="1" dirty="0"/>
              <a:t>PPS!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Ping: Monitor the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Port: Monitor the port for the service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Service: Connect to the port; verify the response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Monitoring agent should send an alert to the IT team when things aren’t right.</a:t>
            </a:r>
          </a:p>
          <a:p>
            <a:pPr lvl="1"/>
            <a:r>
              <a:rPr lang="en-US" dirty="0"/>
              <a:t>What, When, Where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638800"/>
            <a:ext cx="82296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Without adequate monitoring you cannot offer good service!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76600" y="385572"/>
            <a:ext cx="1797880" cy="1797880"/>
            <a:chOff x="4316011" y="1729959"/>
            <a:chExt cx="1797880" cy="1797880"/>
          </a:xfrm>
        </p:grpSpPr>
        <p:sp>
          <p:nvSpPr>
            <p:cNvPr id="7" name="Oval 6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4559411" y="1993252"/>
              <a:ext cx="129118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F604-EB26-4A1B-8040-10AB96DEB97E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9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Monitoring and Logging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3931920" cy="639762"/>
          </a:xfrm>
        </p:spPr>
        <p:txBody>
          <a:bodyPr/>
          <a:lstStyle/>
          <a:p>
            <a:r>
              <a:rPr lang="en-US" dirty="0"/>
              <a:t>Service Monitoring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724400" y="1722438"/>
            <a:ext cx="3931920" cy="639762"/>
          </a:xfrm>
        </p:spPr>
        <p:txBody>
          <a:bodyPr/>
          <a:lstStyle/>
          <a:p>
            <a:r>
              <a:rPr lang="en-US" dirty="0"/>
              <a:t>Service Logging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2438400"/>
            <a:ext cx="3931920" cy="4343400"/>
          </a:xfrm>
        </p:spPr>
        <p:txBody>
          <a:bodyPr/>
          <a:lstStyle/>
          <a:p>
            <a:r>
              <a:rPr lang="en-US" dirty="0"/>
              <a:t>Observing service activity in real-time</a:t>
            </a:r>
          </a:p>
          <a:p>
            <a:r>
              <a:rPr lang="en-US" dirty="0"/>
              <a:t>This is done by a computer, not a human.</a:t>
            </a:r>
          </a:p>
          <a:p>
            <a:r>
              <a:rPr lang="en-US" dirty="0"/>
              <a:t>Important events are passed on to a human (notification).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4880" y="2362200"/>
            <a:ext cx="3931920" cy="4343400"/>
          </a:xfrm>
        </p:spPr>
        <p:txBody>
          <a:bodyPr>
            <a:normAutofit/>
          </a:bodyPr>
          <a:lstStyle/>
          <a:p>
            <a:r>
              <a:rPr lang="en-US" dirty="0"/>
              <a:t>Keeping </a:t>
            </a:r>
            <a:r>
              <a:rPr lang="en-US" b="1" i="1" dirty="0"/>
              <a:t>historical records</a:t>
            </a:r>
            <a:r>
              <a:rPr lang="en-US" b="1" dirty="0"/>
              <a:t> </a:t>
            </a:r>
            <a:r>
              <a:rPr lang="en-US" dirty="0"/>
              <a:t>of service activity </a:t>
            </a:r>
          </a:p>
          <a:p>
            <a:r>
              <a:rPr lang="en-US" dirty="0"/>
              <a:t>This data grows over time and can become quite large.</a:t>
            </a:r>
          </a:p>
          <a:p>
            <a:r>
              <a:rPr lang="en-US" dirty="0"/>
              <a:t>Only referred to when needed to troubleshoot a problem or trace down a security incident.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88970" y="411920"/>
            <a:ext cx="1797880" cy="1797880"/>
            <a:chOff x="4316011" y="1729959"/>
            <a:chExt cx="1797880" cy="1797880"/>
          </a:xfrm>
        </p:grpSpPr>
        <p:sp>
          <p:nvSpPr>
            <p:cNvPr id="10" name="Oval 9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4579303" y="1993252"/>
              <a:ext cx="128693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7376-CE16-46B4-9684-6BFB315E8133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3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Bother?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3931920" cy="639762"/>
          </a:xfrm>
        </p:spPr>
        <p:txBody>
          <a:bodyPr/>
          <a:lstStyle/>
          <a:p>
            <a:r>
              <a:rPr lang="en-US" dirty="0"/>
              <a:t>Why do we Monitor?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754880" y="1798638"/>
            <a:ext cx="3931920" cy="639762"/>
          </a:xfrm>
        </p:spPr>
        <p:txBody>
          <a:bodyPr/>
          <a:lstStyle/>
          <a:p>
            <a:r>
              <a:rPr lang="en-US" dirty="0"/>
              <a:t>Why do we Log?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931920" cy="4343400"/>
          </a:xfrm>
        </p:spPr>
        <p:txBody>
          <a:bodyPr/>
          <a:lstStyle/>
          <a:p>
            <a:r>
              <a:rPr lang="en-US" dirty="0"/>
              <a:t>To detect / identify  problems quickly. </a:t>
            </a:r>
          </a:p>
          <a:p>
            <a:r>
              <a:rPr lang="en-US" dirty="0"/>
              <a:t>Ideally you want to know about it before your users do.</a:t>
            </a:r>
          </a:p>
          <a:p>
            <a:r>
              <a:rPr lang="en-US" dirty="0"/>
              <a:t>To determine if resources are being constrained or over utilized.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754880" y="2362200"/>
            <a:ext cx="3931920" cy="4343400"/>
          </a:xfrm>
        </p:spPr>
        <p:txBody>
          <a:bodyPr/>
          <a:lstStyle/>
          <a:p>
            <a:r>
              <a:rPr lang="en-US" dirty="0"/>
              <a:t>Help get to the root cause of an issue or incident.</a:t>
            </a:r>
          </a:p>
          <a:p>
            <a:r>
              <a:rPr lang="en-US" dirty="0"/>
              <a:t>Help us predict problem and avoid them.</a:t>
            </a:r>
          </a:p>
          <a:p>
            <a:r>
              <a:rPr lang="en-US" dirty="0"/>
              <a:t>Provide historical data or trends for service usage.</a:t>
            </a:r>
          </a:p>
          <a:p>
            <a:r>
              <a:rPr lang="en-US" dirty="0"/>
              <a:t>Report on service activity.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6029980"/>
            <a:ext cx="8001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If you’re not </a:t>
            </a:r>
            <a:r>
              <a:rPr lang="en-US" sz="2800" b="1" i="1" dirty="0"/>
              <a:t>measuring</a:t>
            </a:r>
            <a:r>
              <a:rPr lang="en-US" sz="2800" dirty="0"/>
              <a:t> it you aren’t </a:t>
            </a:r>
            <a:r>
              <a:rPr lang="en-US" sz="2800" b="1" i="1" dirty="0"/>
              <a:t>managing</a:t>
            </a:r>
            <a:r>
              <a:rPr lang="en-US" sz="2800" dirty="0"/>
              <a:t> it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08020" y="411920"/>
            <a:ext cx="1797880" cy="1797880"/>
            <a:chOff x="4316011" y="1729959"/>
            <a:chExt cx="1797880" cy="1797880"/>
          </a:xfrm>
        </p:grpSpPr>
        <p:sp>
          <p:nvSpPr>
            <p:cNvPr id="13" name="Oval 12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51791" y="1993252"/>
              <a:ext cx="12988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AEFB-BE8F-4C09-9101-1170EE3E5250}" type="datetime1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3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Monitoring and Logging Work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1600200"/>
            <a:ext cx="114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Server</a:t>
            </a:r>
            <a:endParaRPr lang="en-US" b="1" dirty="0"/>
          </a:p>
        </p:txBody>
      </p:sp>
      <p:sp>
        <p:nvSpPr>
          <p:cNvPr id="14" name="Plaque 13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Can 14"/>
          <p:cNvSpPr/>
          <p:nvPr/>
        </p:nvSpPr>
        <p:spPr>
          <a:xfrm>
            <a:off x="7239000" y="1752600"/>
            <a:ext cx="10668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6" name="Left-Right Arrow 15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17" name="Right Arrow 16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304800" y="43434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External Service Monitor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334000" y="4191000"/>
            <a:ext cx="21336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Internal Service Monitor</a:t>
            </a:r>
          </a:p>
        </p:txBody>
      </p:sp>
      <p:sp>
        <p:nvSpPr>
          <p:cNvPr id="22" name="Left-Right Arrow 21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0" y="556260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548640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3800" y="64886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CC-D5F8-40AE-B9FC-6FD4C9ACAB98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Simple Web Service Monitoring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600200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 Host:  web.syr.edu</a:t>
            </a:r>
          </a:p>
        </p:txBody>
      </p:sp>
      <p:sp>
        <p:nvSpPr>
          <p:cNvPr id="5" name="Plaque 4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Apache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HTTPD</a:t>
            </a:r>
          </a:p>
        </p:txBody>
      </p:sp>
      <p:sp>
        <p:nvSpPr>
          <p:cNvPr id="6" name="Can 5"/>
          <p:cNvSpPr/>
          <p:nvPr/>
        </p:nvSpPr>
        <p:spPr>
          <a:xfrm>
            <a:off x="7086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access_log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8" name="Right Arrow 7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52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nmap</a:t>
            </a:r>
            <a:r>
              <a:rPr lang="en-US" b="1" dirty="0">
                <a:solidFill>
                  <a:schemeClr val="tx1"/>
                </a:solidFill>
              </a:rPr>
              <a:t> web.syr.edu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ps</a:t>
            </a:r>
            <a:r>
              <a:rPr lang="en-US" b="1" dirty="0">
                <a:solidFill>
                  <a:schemeClr val="tx1"/>
                </a:solidFill>
              </a:rPr>
              <a:t> –aux | </a:t>
            </a:r>
            <a:r>
              <a:rPr lang="en-US" b="1" dirty="0" err="1">
                <a:solidFill>
                  <a:schemeClr val="tx1"/>
                </a:solidFill>
              </a:rPr>
              <a:t>grep</a:t>
            </a:r>
            <a:r>
              <a:rPr lang="en-US" b="1" dirty="0">
                <a:solidFill>
                  <a:schemeClr val="tx1"/>
                </a:solidFill>
              </a:rPr>
              <a:t> “</a:t>
            </a:r>
            <a:r>
              <a:rPr lang="en-US" b="1" dirty="0" err="1">
                <a:solidFill>
                  <a:schemeClr val="tx1"/>
                </a:solidFill>
              </a:rPr>
              <a:t>httpd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Event:  Service 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236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Event: Port unavailable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F47F-FB24-4935-A6E5-9F20393CAF42}" type="datetime1">
              <a:rPr lang="en-US" smtClean="0"/>
              <a:t>9/16/2018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9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/>
              <a:t>Example: Email Service Monitoring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1600200"/>
            <a:ext cx="4953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600200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Exchange </a:t>
            </a:r>
            <a:r>
              <a:rPr lang="en-US" b="1" dirty="0" err="1"/>
              <a:t>eMail</a:t>
            </a:r>
            <a:endParaRPr lang="en-US" b="1" dirty="0"/>
          </a:p>
        </p:txBody>
      </p:sp>
      <p:sp>
        <p:nvSpPr>
          <p:cNvPr id="5" name="Plaque 4"/>
          <p:cNvSpPr/>
          <p:nvPr/>
        </p:nvSpPr>
        <p:spPr>
          <a:xfrm>
            <a:off x="3124200" y="2209800"/>
            <a:ext cx="1600200" cy="1676400"/>
          </a:xfrm>
          <a:prstGeom prst="plaqu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 mail service</a:t>
            </a:r>
          </a:p>
        </p:txBody>
      </p:sp>
      <p:sp>
        <p:nvSpPr>
          <p:cNvPr id="6" name="Can 5"/>
          <p:cNvSpPr/>
          <p:nvPr/>
        </p:nvSpPr>
        <p:spPr>
          <a:xfrm>
            <a:off x="7086600" y="1752600"/>
            <a:ext cx="1295400" cy="1524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access_logs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57200" y="2438400"/>
            <a:ext cx="2438400" cy="1143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Activity</a:t>
            </a:r>
          </a:p>
        </p:txBody>
      </p:sp>
      <p:sp>
        <p:nvSpPr>
          <p:cNvPr id="8" name="Right Arrow 7"/>
          <p:cNvSpPr/>
          <p:nvPr/>
        </p:nvSpPr>
        <p:spPr>
          <a:xfrm rot="20936947">
            <a:off x="4776694" y="2036099"/>
            <a:ext cx="2236663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Activity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52400" y="4343400"/>
            <a:ext cx="2286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SCOM test-mailflow.ps1script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5334000" y="4191000"/>
            <a:ext cx="3048000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Windows IIS web service monitor</a:t>
            </a:r>
          </a:p>
        </p:txBody>
      </p:sp>
      <p:sp>
        <p:nvSpPr>
          <p:cNvPr id="11" name="Left-Right Arrow 10"/>
          <p:cNvSpPr/>
          <p:nvPr/>
        </p:nvSpPr>
        <p:spPr>
          <a:xfrm rot="2360339">
            <a:off x="4556778" y="3882582"/>
            <a:ext cx="794128" cy="235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370867">
            <a:off x="2438400" y="4038600"/>
            <a:ext cx="914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3429000" y="5486400"/>
            <a:ext cx="1066800" cy="990600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>
            <a:off x="1828800" y="4953000"/>
            <a:ext cx="838200" cy="1752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5400000">
            <a:off x="5181600" y="5029200"/>
            <a:ext cx="838200" cy="1752600"/>
          </a:xfrm>
          <a:prstGeom prst="bentUpArrow">
            <a:avLst/>
          </a:prstGeom>
          <a:scene3d>
            <a:camera prst="orthographicFront">
              <a:rot lat="1080000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62484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Event:  Service stopped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6172200"/>
            <a:ext cx="236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Event: Port unavailable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6F13-C38B-4574-BE0F-C5146E0E81FE}" type="datetime1">
              <a:rPr lang="en-US" smtClean="0"/>
              <a:t>9/16/2018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Monitor, what to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for a </a:t>
            </a:r>
            <a:r>
              <a:rPr lang="en-US" b="1" dirty="0"/>
              <a:t>condition</a:t>
            </a:r>
            <a:r>
              <a:rPr lang="en-US" dirty="0"/>
              <a:t>.</a:t>
            </a:r>
          </a:p>
          <a:p>
            <a:r>
              <a:rPr lang="en-US" dirty="0"/>
              <a:t>Send </a:t>
            </a:r>
            <a:r>
              <a:rPr lang="en-US" b="1" dirty="0"/>
              <a:t>alert</a:t>
            </a:r>
            <a:r>
              <a:rPr lang="en-US" dirty="0"/>
              <a:t> when the condition is met.</a:t>
            </a:r>
          </a:p>
          <a:p>
            <a:r>
              <a:rPr lang="en-US" dirty="0"/>
              <a:t>Log the </a:t>
            </a:r>
            <a:r>
              <a:rPr lang="en-US" b="1" dirty="0"/>
              <a:t>condition </a:t>
            </a:r>
            <a:r>
              <a:rPr lang="en-US" dirty="0"/>
              <a:t>whether it sends an alert or not.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Examples: </a:t>
            </a:r>
            <a:r>
              <a:rPr lang="en-US" b="1" dirty="0"/>
              <a:t>(Why would you monitor/log these?)</a:t>
            </a:r>
            <a:endParaRPr lang="en-US" dirty="0"/>
          </a:p>
          <a:p>
            <a:r>
              <a:rPr lang="en-US" dirty="0"/>
              <a:t>CPU utilization stays at 100% for X minutes.</a:t>
            </a:r>
          </a:p>
          <a:p>
            <a:r>
              <a:rPr lang="en-US" dirty="0"/>
              <a:t>Free disk space drops below 10%.</a:t>
            </a:r>
          </a:p>
          <a:p>
            <a:r>
              <a:rPr lang="en-US" dirty="0"/>
              <a:t>Port does not respond for 1500 ms</a:t>
            </a:r>
          </a:p>
          <a:p>
            <a:r>
              <a:rPr lang="en-US" dirty="0"/>
              <a:t>HTTP request take more than 5 sec to get response.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7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6222-73E2-4E38-B398-65E740567471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77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</a:t>
            </a:r>
          </a:p>
          <a:p>
            <a:pPr lvl="1"/>
            <a:r>
              <a:rPr lang="en-US" b="1" dirty="0"/>
              <a:t>Normal: </a:t>
            </a:r>
            <a:r>
              <a:rPr lang="en-US" dirty="0"/>
              <a:t> When a service fails you send an alert.</a:t>
            </a:r>
          </a:p>
          <a:p>
            <a:r>
              <a:rPr lang="en-US" dirty="0"/>
              <a:t>Proactive Monitoring</a:t>
            </a:r>
          </a:p>
          <a:p>
            <a:pPr lvl="1"/>
            <a:r>
              <a:rPr lang="en-US" b="1" dirty="0"/>
              <a:t>Proactive: </a:t>
            </a:r>
            <a:r>
              <a:rPr lang="en-US" dirty="0"/>
              <a:t> When a service show signs it is about to fail you send an alert. (100% </a:t>
            </a:r>
            <a:r>
              <a:rPr lang="en-US" dirty="0" err="1"/>
              <a:t>cpu</a:t>
            </a:r>
            <a:r>
              <a:rPr lang="en-US" dirty="0"/>
              <a:t>, Long responses, etc.)</a:t>
            </a:r>
          </a:p>
          <a:p>
            <a:r>
              <a:rPr lang="en-US" dirty="0"/>
              <a:t>Automated Responses</a:t>
            </a:r>
          </a:p>
          <a:p>
            <a:pPr lvl="1"/>
            <a:r>
              <a:rPr lang="en-US" b="1" dirty="0"/>
              <a:t>Normal: </a:t>
            </a:r>
            <a:r>
              <a:rPr lang="en-US" dirty="0"/>
              <a:t> When a service fails you send an alert.</a:t>
            </a:r>
          </a:p>
          <a:p>
            <a:pPr lvl="1"/>
            <a:r>
              <a:rPr lang="en-US" b="1" dirty="0"/>
              <a:t>Automated: </a:t>
            </a:r>
            <a:r>
              <a:rPr lang="en-US" dirty="0"/>
              <a:t> When the service fails, you attempt to restart it. If the restart fails, you send an alert.</a:t>
            </a:r>
          </a:p>
          <a:p>
            <a:r>
              <a:rPr lang="en-US" dirty="0"/>
              <a:t>PM and AR are difficult and time-consuming to implement, but are time savers for difficult problems with no permanent fix.</a:t>
            </a:r>
          </a:p>
          <a:p>
            <a:r>
              <a:rPr lang="en-US" dirty="0"/>
              <a:t>A layered approach is always better.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7070" y="42367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433E-04A2-4C04-A465-835F1BD63FC9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1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Types: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TXT message</a:t>
            </a:r>
          </a:p>
          <a:p>
            <a:pPr lvl="1"/>
            <a:r>
              <a:rPr lang="en-US" dirty="0"/>
              <a:t>SMS Page</a:t>
            </a:r>
          </a:p>
          <a:p>
            <a:pPr lvl="1"/>
            <a:r>
              <a:rPr lang="en-US" dirty="0"/>
              <a:t>Automated dialer calls phone.</a:t>
            </a:r>
          </a:p>
          <a:p>
            <a:r>
              <a:rPr lang="en-US" dirty="0"/>
              <a:t>Pick the appropriate Alert for the appropriate Event and time.</a:t>
            </a:r>
          </a:p>
          <a:p>
            <a:pPr lvl="1"/>
            <a:r>
              <a:rPr lang="en-US" dirty="0"/>
              <a:t>Don’t send email when you’re not going to check it!</a:t>
            </a:r>
          </a:p>
          <a:p>
            <a:r>
              <a:rPr lang="en-US" dirty="0"/>
              <a:t>In a layered approach, you might send an email, and if the problem persists send a TXT, etc…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27070" y="44272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32741" y="1993252"/>
              <a:ext cx="131785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74BB-2D01-4445-9AFA-B15B2EE39F02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Server vs.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server</a:t>
            </a:r>
            <a:r>
              <a:rPr lang="en-US" dirty="0"/>
              <a:t> is a computer.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service</a:t>
            </a:r>
            <a:r>
              <a:rPr lang="en-US" dirty="0"/>
              <a:t> is an offering provided by server(s).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7428" y="2990850"/>
            <a:ext cx="236220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13853" r="50361"/>
          <a:stretch>
            <a:fillRect/>
          </a:stretch>
        </p:blipFill>
        <p:spPr bwMode="auto">
          <a:xfrm>
            <a:off x="5017681" y="4800600"/>
            <a:ext cx="2362200" cy="1938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3691-8C14-47D6-B60A-EEFD37D65F4A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5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files get very large</a:t>
            </a:r>
          </a:p>
          <a:p>
            <a:pPr lvl="1"/>
            <a:r>
              <a:rPr lang="en-US" dirty="0"/>
              <a:t>since they record all activity.</a:t>
            </a:r>
          </a:p>
          <a:p>
            <a:r>
              <a:rPr lang="en-US" dirty="0"/>
              <a:t>Log file rotation – service points to a different log file after a specified interval.</a:t>
            </a:r>
          </a:p>
          <a:p>
            <a:pPr lvl="1"/>
            <a:r>
              <a:rPr lang="en-US" dirty="0"/>
              <a:t>Lets you backup log files </a:t>
            </a:r>
          </a:p>
          <a:p>
            <a:pPr lvl="1"/>
            <a:r>
              <a:rPr lang="en-US" dirty="0"/>
              <a:t>Keeps the size of the files manageable.</a:t>
            </a:r>
          </a:p>
          <a:p>
            <a:pPr lvl="1"/>
            <a:r>
              <a:rPr lang="en-US" dirty="0"/>
              <a:t>Log files are text and they compress nicely.</a:t>
            </a:r>
          </a:p>
          <a:p>
            <a:r>
              <a:rPr lang="en-US" dirty="0"/>
              <a:t>How long do you keep logs?</a:t>
            </a:r>
          </a:p>
          <a:p>
            <a:pPr lvl="1"/>
            <a:r>
              <a:rPr lang="en-US" dirty="0"/>
              <a:t>Depends on service, depends on your policy</a:t>
            </a:r>
          </a:p>
          <a:p>
            <a:pPr lvl="1"/>
            <a:r>
              <a:rPr lang="en-US" dirty="0"/>
              <a:t>It’s not a decision the SA should make.</a:t>
            </a:r>
          </a:p>
          <a:p>
            <a:r>
              <a:rPr lang="en-US" dirty="0"/>
              <a:t>Like an insurance policy. Not very useful until the off chance that you need it... then you’re glad you have it!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46120" y="389382"/>
            <a:ext cx="1797880" cy="1797880"/>
            <a:chOff x="431601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431601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51369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Monitored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4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AFE3-DF6E-4C9F-979F-3017E2FACE6D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9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Yes, there </a:t>
            </a:r>
            <a:r>
              <a:rPr lang="en-US" b="1" dirty="0"/>
              <a:t>will </a:t>
            </a:r>
            <a:r>
              <a:rPr lang="en-US" dirty="0"/>
              <a:t>come a time when you </a:t>
            </a:r>
            <a:br>
              <a:rPr lang="en-US" dirty="0"/>
            </a:br>
            <a:r>
              <a:rPr lang="en-US" dirty="0"/>
              <a:t>will need to deny service. (Make it unavailable.)</a:t>
            </a:r>
          </a:p>
          <a:p>
            <a:pPr lvl="1"/>
            <a:r>
              <a:rPr lang="en-US" dirty="0"/>
              <a:t>Upgrades to hardware / OS / Service itself</a:t>
            </a:r>
          </a:p>
          <a:p>
            <a:r>
              <a:rPr lang="en-US" dirty="0"/>
              <a:t>Plan and advertise your service outages so your users can plan accordingly.</a:t>
            </a:r>
          </a:p>
          <a:p>
            <a:r>
              <a:rPr lang="en-US" dirty="0"/>
              <a:t>Make sure your outage complies with your TOS.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46120" y="423672"/>
            <a:ext cx="1797880" cy="1797880"/>
            <a:chOff x="5754316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5754316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5910489" y="1993252"/>
              <a:ext cx="14131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Maintained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5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861-34FC-41C1-BDC8-0E193CA53B83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0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your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After your service is up and running, 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dirty="0"/>
              <a:t>before </a:t>
            </a:r>
            <a:r>
              <a:rPr lang="en-US" dirty="0"/>
              <a:t>rolling it out you should:</a:t>
            </a:r>
          </a:p>
          <a:p>
            <a:endParaRPr lang="en-US" dirty="0"/>
          </a:p>
          <a:p>
            <a:r>
              <a:rPr lang="en-US" dirty="0"/>
              <a:t>Document how the service should be used and maintained by your IT staff</a:t>
            </a:r>
          </a:p>
          <a:p>
            <a:r>
              <a:rPr lang="en-US" dirty="0"/>
              <a:t>Train your IT staff how to support the new service</a:t>
            </a:r>
          </a:p>
          <a:p>
            <a:r>
              <a:rPr lang="en-US" dirty="0"/>
              <a:t>Train the users, if required</a:t>
            </a:r>
          </a:p>
          <a:p>
            <a:r>
              <a:rPr lang="en-US" dirty="0"/>
              <a:t>Build out self-help support for the service to reduce calls to the helpdesk.</a:t>
            </a:r>
          </a:p>
          <a:p>
            <a:r>
              <a:rPr lang="en-US" dirty="0"/>
              <a:t>Don’t forget to advertise the new service to your users.</a:t>
            </a:r>
          </a:p>
          <a:p>
            <a:r>
              <a:rPr lang="en-US" b="1" dirty="0"/>
              <a:t>Roll it out using “One – Some  - Many” so you can get a handle of any unforeseen issues.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46120" y="456760"/>
            <a:ext cx="1797880" cy="1797880"/>
            <a:chOff x="7192621" y="1729959"/>
            <a:chExt cx="1797880" cy="1797880"/>
          </a:xfrm>
        </p:grpSpPr>
        <p:sp>
          <p:nvSpPr>
            <p:cNvPr id="5" name="Oval 4"/>
            <p:cNvSpPr/>
            <p:nvPr/>
          </p:nvSpPr>
          <p:spPr>
            <a:xfrm>
              <a:off x="7192621" y="1729959"/>
              <a:ext cx="1797880" cy="179788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7390301" y="1993252"/>
              <a:ext cx="1336907" cy="127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98943" tIns="24130" rIns="98943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Supported</a:t>
              </a:r>
              <a:br>
                <a:rPr lang="en-US" sz="1900" kern="1200" dirty="0"/>
              </a:br>
              <a:br>
                <a:rPr lang="en-US" sz="1900" kern="1200" dirty="0"/>
              </a:br>
              <a:r>
                <a:rPr lang="en-US" sz="1900" kern="1200" dirty="0"/>
                <a:t>6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6ED5-4FAD-4362-869A-1541E04BFAEB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provide a service?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activity, break into your project groups.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BB80-1775-4BF4-A284-64B1D0CEAA5A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26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a Service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Any service you provide must be: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52400" y="990600"/>
          <a:ext cx="8991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C229-5F9F-4430-92BE-DA27AB923870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32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try to fail, and succeed, which have you done?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F482-7D2C-40A4-AB4E-CEEFA222F39A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The Client-Server Model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95800"/>
            <a:ext cx="1295400" cy="11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648200"/>
            <a:ext cx="1295400" cy="117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495800"/>
            <a:ext cx="148490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572000"/>
            <a:ext cx="182880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828800"/>
            <a:ext cx="21336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81400" y="1447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filer.fauxco.com</a:t>
            </a:r>
          </a:p>
          <a:p>
            <a:r>
              <a:rPr lang="en-US" dirty="0"/>
              <a:t>192.168.1.10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57150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ctl02.fauxco.com</a:t>
            </a:r>
          </a:p>
          <a:p>
            <a:r>
              <a:rPr lang="en-US" dirty="0"/>
              <a:t>192.168.1.202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0" y="57150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ctl03.fauxco.com</a:t>
            </a:r>
          </a:p>
          <a:p>
            <a:r>
              <a:rPr lang="en-US" dirty="0"/>
              <a:t>192.168.1.203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800" y="57150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ctl04.fauxco.com</a:t>
            </a:r>
          </a:p>
          <a:p>
            <a:r>
              <a:rPr lang="en-US" dirty="0"/>
              <a:t>192.168.1.204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638800"/>
            <a:ext cx="175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ctl05.fauxco.com</a:t>
            </a:r>
          </a:p>
          <a:p>
            <a:r>
              <a:rPr lang="en-US" dirty="0"/>
              <a:t>192.168.1.205</a:t>
            </a:r>
          </a:p>
        </p:txBody>
      </p:sp>
      <p:cxnSp>
        <p:nvCxnSpPr>
          <p:cNvPr id="22" name="Elbow Connector 21"/>
          <p:cNvCxnSpPr>
            <a:stCxn id="50183" idx="2"/>
            <a:endCxn id="50179" idx="0"/>
          </p:cNvCxnSpPr>
          <p:nvPr/>
        </p:nvCxnSpPr>
        <p:spPr>
          <a:xfrm rot="5400000">
            <a:off x="2368550" y="2368550"/>
            <a:ext cx="1244600" cy="3009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0183" idx="2"/>
            <a:endCxn id="50180" idx="0"/>
          </p:cNvCxnSpPr>
          <p:nvPr/>
        </p:nvCxnSpPr>
        <p:spPr>
          <a:xfrm rot="5400000">
            <a:off x="3282950" y="3435350"/>
            <a:ext cx="1397000" cy="1028700"/>
          </a:xfrm>
          <a:prstGeom prst="bentConnector3">
            <a:avLst>
              <a:gd name="adj1" fmla="val 4467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183" idx="2"/>
            <a:endCxn id="50181" idx="0"/>
          </p:cNvCxnSpPr>
          <p:nvPr/>
        </p:nvCxnSpPr>
        <p:spPr>
          <a:xfrm rot="16200000" flipH="1">
            <a:off x="4473327" y="3273673"/>
            <a:ext cx="1244600" cy="1199654"/>
          </a:xfrm>
          <a:prstGeom prst="bentConnector3">
            <a:avLst>
              <a:gd name="adj1" fmla="val 4829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0183" idx="2"/>
            <a:endCxn id="50182" idx="0"/>
          </p:cNvCxnSpPr>
          <p:nvPr/>
        </p:nvCxnSpPr>
        <p:spPr>
          <a:xfrm rot="16200000" flipH="1">
            <a:off x="5473700" y="2273300"/>
            <a:ext cx="1320800" cy="3276600"/>
          </a:xfrm>
          <a:prstGeom prst="bentConnector3">
            <a:avLst>
              <a:gd name="adj1" fmla="val 4517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14800" y="2362200"/>
            <a:ext cx="79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0" y="4267200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Workstations</a:t>
            </a:r>
          </a:p>
        </p:txBody>
      </p:sp>
      <p:sp>
        <p:nvSpPr>
          <p:cNvPr id="21" name="Cloud 20"/>
          <p:cNvSpPr/>
          <p:nvPr/>
        </p:nvSpPr>
        <p:spPr>
          <a:xfrm>
            <a:off x="6324600" y="2209800"/>
            <a:ext cx="22098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Sharing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A297-1A8E-4991-AF8A-73EFA48860FA}" type="datetime1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Unify a set of workstations into a </a:t>
            </a:r>
            <a:r>
              <a:rPr lang="en-US" b="1" i="1" dirty="0"/>
              <a:t>distributed computing environment,</a:t>
            </a:r>
            <a:r>
              <a:rPr lang="en-US" dirty="0"/>
              <a:t>  since they share common resources.</a:t>
            </a:r>
          </a:p>
          <a:p>
            <a:r>
              <a:rPr lang="en-US" dirty="0"/>
              <a:t>Typical environments have several services, and services often depend on other services.</a:t>
            </a:r>
          </a:p>
          <a:p>
            <a:r>
              <a:rPr lang="en-US" dirty="0"/>
              <a:t>Some services are simple, and have no interaction’s on the user’s part. (network time, or NTP for example)</a:t>
            </a:r>
          </a:p>
          <a:p>
            <a:r>
              <a:rPr lang="en-US" dirty="0"/>
              <a:t>It is best to think about any given service in terms of its </a:t>
            </a:r>
            <a:r>
              <a:rPr lang="en-US" b="1" i="1" dirty="0"/>
              <a:t>components </a:t>
            </a:r>
            <a:r>
              <a:rPr lang="en-US" dirty="0"/>
              <a:t>and </a:t>
            </a:r>
            <a:r>
              <a:rPr lang="en-US" b="1" i="1" dirty="0"/>
              <a:t>interdependencies</a:t>
            </a:r>
            <a:r>
              <a:rPr lang="en-US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70C9-CE0B-44C0-A0D7-05540FE7F16D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Components: An Anatomy of a service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98821963"/>
              </p:ext>
            </p:extLst>
          </p:nvPr>
        </p:nvGraphicFramePr>
        <p:xfrm>
          <a:off x="457200" y="1311275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7162800" y="1219200"/>
            <a:ext cx="1676400" cy="1828800"/>
          </a:xfrm>
          <a:prstGeom prst="wedgeRectCallout">
            <a:avLst>
              <a:gd name="adj1" fmla="val -162293"/>
              <a:gd name="adj2" fmla="val 254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Instructions for transferring data to/from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client/server (transport mechanism)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162800" y="4648200"/>
            <a:ext cx="1752600" cy="1905000"/>
          </a:xfrm>
          <a:prstGeom prst="wedgeRectCallout">
            <a:avLst>
              <a:gd name="adj1" fmla="val -121821"/>
              <a:gd name="adj2" fmla="val -491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and Server software part of the application or service interaction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3400" y="2209800"/>
            <a:ext cx="1676400" cy="1905000"/>
          </a:xfrm>
          <a:prstGeom prst="wedgeRectCallout">
            <a:avLst>
              <a:gd name="adj1" fmla="val 100844"/>
              <a:gd name="adj2" fmla="val 691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Rules for accessing or extending the service beyond the components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12C0-3281-4CA0-AA91-ADDFBFE10960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9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service anatomy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8664547"/>
              </p:ext>
            </p:extLst>
          </p:nvPr>
        </p:nvGraphicFramePr>
        <p:xfrm>
          <a:off x="457200" y="1539875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72400" y="5410200"/>
            <a:ext cx="1267132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56A-3DB4-427B-A5FC-C1AE4C0E4C88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7315200" y="4267200"/>
            <a:ext cx="1676400" cy="1143000"/>
          </a:xfrm>
          <a:prstGeom prst="wedgeRectCallout">
            <a:avLst>
              <a:gd name="adj1" fmla="val -72982"/>
              <a:gd name="adj2" fmla="val 422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Essential to all other services.  Minimal interface.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162800" y="2590800"/>
            <a:ext cx="1676400" cy="1143000"/>
          </a:xfrm>
          <a:prstGeom prst="wedgeRectCallout">
            <a:avLst>
              <a:gd name="adj1" fmla="val -138916"/>
              <a:gd name="adj2" fmla="val 501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interface with underlying protocol.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162800" y="1219200"/>
            <a:ext cx="1676400" cy="1143000"/>
          </a:xfrm>
          <a:prstGeom prst="wedgeRectCallout">
            <a:avLst>
              <a:gd name="adj1" fmla="val -123332"/>
              <a:gd name="adj2" fmla="val 27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Complex interface, several protocols.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600200"/>
            <a:ext cx="220980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Services at the application level depend on lower-level services for their operation.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F05A-C326-4BB2-8CE0-5AD878AC9FF9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0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Dependencies: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219200"/>
          <a:ext cx="8305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1515110"/>
            <a:ext cx="1234168" cy="1151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1828800"/>
            <a:ext cx="203157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79073"/>
            <a:ext cx="12239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7162800" y="19812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858000" y="3429000"/>
            <a:ext cx="1676400" cy="381000"/>
          </a:xfrm>
          <a:prstGeom prst="wedgeRectCallout">
            <a:avLst>
              <a:gd name="adj1" fmla="val -77272"/>
              <a:gd name="adj2" fmla="val 25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315200" y="4800600"/>
            <a:ext cx="1676400" cy="609600"/>
          </a:xfrm>
          <a:prstGeom prst="wedgeRectCallout">
            <a:avLst>
              <a:gd name="adj1" fmla="val -86969"/>
              <a:gd name="adj2" fmla="val 205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F840-6B57-4E92-AF58-FBCAE5E8B5BB}" type="datetime1">
              <a:rPr lang="en-US" smtClean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2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3CA6T5SJM37K-4-1629</_dlc_DocId>
    <_dlc_DocIdUrl xmlns="bcb7aec3-7c55-4f53-b860-67c1306cd9a6">
      <Url>https://mydrive.syr.edu/my/tajorgen/_layouts/15/DocIdRedir.aspx?ID=3CA6T5SJM37K-4-1629</Url>
      <Description>3CA6T5SJM37K-4-1629</Description>
    </_dlc_DocIdUrl>
  </documentManagement>
</p:properties>
</file>

<file path=customXml/itemProps1.xml><?xml version="1.0" encoding="utf-8"?>
<ds:datastoreItem xmlns:ds="http://schemas.openxmlformats.org/officeDocument/2006/customXml" ds:itemID="{B7120D84-895F-4FB2-9A23-6F1A6548A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203649-7851-4DEE-B6E2-0A7072B43D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A0A198-5E59-4045-8821-B4837A61B3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86EE8EC-07E5-4748-A290-548C01D0D0F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cb7aec3-7c55-4f53-b860-67c1306cd9a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446</TotalTime>
  <Words>2095</Words>
  <Application>Microsoft Office PowerPoint</Application>
  <PresentationFormat>On-screen Show (4:3)</PresentationFormat>
  <Paragraphs>432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Clarity</vt:lpstr>
      <vt:lpstr>IST346:</vt:lpstr>
      <vt:lpstr>Agenda</vt:lpstr>
      <vt:lpstr>Recall: Server vs. Service</vt:lpstr>
      <vt:lpstr>Recall: The Client-Server Model</vt:lpstr>
      <vt:lpstr>Services</vt:lpstr>
      <vt:lpstr>Components: An Anatomy of a service</vt:lpstr>
      <vt:lpstr>Example of a service anatomy</vt:lpstr>
      <vt:lpstr>Service Dependencies</vt:lpstr>
      <vt:lpstr>Service Dependencies: Example</vt:lpstr>
      <vt:lpstr>Services every IT professional should know</vt:lpstr>
      <vt:lpstr>Services every IT professional should know</vt:lpstr>
      <vt:lpstr>Providing a Service</vt:lpstr>
      <vt:lpstr>Defining your Service</vt:lpstr>
      <vt:lpstr>Service Reliability</vt:lpstr>
      <vt:lpstr>More Reliability</vt:lpstr>
      <vt:lpstr>Last Slide on Reliability</vt:lpstr>
      <vt:lpstr>Scalability</vt:lpstr>
      <vt:lpstr>Scalability: H vs. V</vt:lpstr>
      <vt:lpstr>Scaling your Laundry</vt:lpstr>
      <vt:lpstr>      Tangent:How do they scale their apps?</vt:lpstr>
      <vt:lpstr>Service Monitoring</vt:lpstr>
      <vt:lpstr>Monitoring and Logging</vt:lpstr>
      <vt:lpstr>Why Bother?</vt:lpstr>
      <vt:lpstr>How Monitoring and Logging Work</vt:lpstr>
      <vt:lpstr>Example: Simple Web Service Monitoring</vt:lpstr>
      <vt:lpstr>Example: Email Service Monitoring</vt:lpstr>
      <vt:lpstr>What to Monitor, what to Log?</vt:lpstr>
      <vt:lpstr>Better Monitoring</vt:lpstr>
      <vt:lpstr>Alerts!</vt:lpstr>
      <vt:lpstr>Logging</vt:lpstr>
      <vt:lpstr>Service Maintenance</vt:lpstr>
      <vt:lpstr>Supporting your service</vt:lpstr>
      <vt:lpstr>Can you provide a service?</vt:lpstr>
      <vt:lpstr>Providing a Service</vt:lpstr>
      <vt:lpstr>Questions?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Michael Fudge</cp:lastModifiedBy>
  <cp:revision>5</cp:revision>
  <dcterms:created xsi:type="dcterms:W3CDTF">2013-01-14T16:18:24Z</dcterms:created>
  <dcterms:modified xsi:type="dcterms:W3CDTF">2018-09-17T01:19:06Z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20705243-8c71-421f-8ff5-83ad944bc395</vt:lpwstr>
  </property>
</Properties>
</file>