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97" r:id="rId2"/>
    <p:sldId id="289" r:id="rId3"/>
    <p:sldId id="258" r:id="rId4"/>
    <p:sldId id="296" r:id="rId5"/>
    <p:sldId id="261" r:id="rId6"/>
    <p:sldId id="263" r:id="rId7"/>
    <p:sldId id="264" r:id="rId8"/>
    <p:sldId id="265" r:id="rId9"/>
    <p:sldId id="266" r:id="rId10"/>
    <p:sldId id="267" r:id="rId11"/>
    <p:sldId id="347" r:id="rId12"/>
    <p:sldId id="268" r:id="rId13"/>
    <p:sldId id="269" r:id="rId14"/>
    <p:sldId id="34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343" r:id="rId25"/>
    <p:sldId id="284" r:id="rId26"/>
    <p:sldId id="285" r:id="rId27"/>
    <p:sldId id="286" r:id="rId28"/>
    <p:sldId id="287" r:id="rId29"/>
    <p:sldId id="288" r:id="rId30"/>
    <p:sldId id="344" r:id="rId31"/>
    <p:sldId id="290" r:id="rId32"/>
    <p:sldId id="345" r:id="rId33"/>
    <p:sldId id="346" r:id="rId34"/>
    <p:sldId id="272" r:id="rId35"/>
    <p:sldId id="340" r:id="rId36"/>
    <p:sldId id="302" r:id="rId37"/>
    <p:sldId id="291" r:id="rId38"/>
    <p:sldId id="294" r:id="rId39"/>
    <p:sldId id="292" r:id="rId40"/>
    <p:sldId id="301" r:id="rId41"/>
    <p:sldId id="28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</p14:sldIdLst>
        </p14:section>
        <p14:section name="Content" id="{2C67B003-B916-43D3-BE5B-B3D36B8F4E1C}">
          <p14:sldIdLst>
            <p14:sldId id="296"/>
            <p14:sldId id="261"/>
            <p14:sldId id="263"/>
            <p14:sldId id="264"/>
            <p14:sldId id="265"/>
            <p14:sldId id="266"/>
            <p14:sldId id="267"/>
            <p14:sldId id="347"/>
            <p14:sldId id="268"/>
            <p14:sldId id="269"/>
            <p14:sldId id="34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343"/>
            <p14:sldId id="284"/>
            <p14:sldId id="285"/>
            <p14:sldId id="286"/>
            <p14:sldId id="287"/>
            <p14:sldId id="288"/>
            <p14:sldId id="344"/>
            <p14:sldId id="290"/>
            <p14:sldId id="345"/>
            <p14:sldId id="346"/>
            <p14:sldId id="272"/>
            <p14:sldId id="340"/>
            <p14:sldId id="302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5" autoAdjust="0"/>
  </p:normalViewPr>
  <p:slideViewPr>
    <p:cSldViewPr snapToGrid="0">
      <p:cViewPr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dirty="0"/>
            <a:t>Protocols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dirty="0"/>
            <a:t>Components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/>
            <a:t>APIs</a:t>
          </a:r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A36-361C-46AC-AC4F-1999001E76AD}" type="pres">
      <dgm:prSet presAssocID="{4F3BC159-59AB-4143-A5CA-607FDA1514E6}" presName="circ2" presStyleLbl="vennNode1" presStyleIdx="1" presStyleCnt="3"/>
      <dgm:spPr/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1BB002-2D6C-43E7-85B4-30EBC572CADE}" type="pres">
      <dgm:prSet presAssocID="{60C45694-ED53-423A-A5D5-63678677E296}" presName="circ3" presStyleLbl="vennNode1" presStyleIdx="2" presStyleCnt="3"/>
      <dgm:spPr/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FA5F50B-E113-47E9-AD3B-B545C9E0B524}" type="presOf" srcId="{4F3BC159-59AB-4143-A5CA-607FDA1514E6}" destId="{A4AE2A36-361C-46AC-AC4F-1999001E76AD}" srcOrd="0" destOrd="0" presId="urn:microsoft.com/office/officeart/2005/8/layout/venn1"/>
    <dgm:cxn modelId="{2D394833-EBB9-4FC6-A42C-8B40B321D47F}" type="presOf" srcId="{60C45694-ED53-423A-A5D5-63678677E296}" destId="{5B1BB002-2D6C-43E7-85B4-30EBC572CADE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FCB46E65-4739-4DE6-9208-42783D1DD41F}" type="presOf" srcId="{B7F8AF53-FF89-4CB6-B4E8-72705B2728E9}" destId="{70DAE75A-6989-462C-9125-78A166D9FA86}" srcOrd="0" destOrd="0" presId="urn:microsoft.com/office/officeart/2005/8/layout/venn1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7ADF0A53-3814-4CA6-83BF-AD910BD6DC02}" type="presOf" srcId="{BC27637B-48FF-45BA-99D4-1D6AC9D5C38B}" destId="{B36EF9F2-952A-46A2-99EE-5FB9B6756530}" srcOrd="0" destOrd="0" presId="urn:microsoft.com/office/officeart/2005/8/layout/venn1"/>
    <dgm:cxn modelId="{9FA48155-AAB3-4C31-B129-25491E7E5AD8}" type="presOf" srcId="{B7F8AF53-FF89-4CB6-B4E8-72705B2728E9}" destId="{465EE09B-6C08-4586-86DB-F342C746D877}" srcOrd="1" destOrd="0" presId="urn:microsoft.com/office/officeart/2005/8/layout/venn1"/>
    <dgm:cxn modelId="{7AD4F69E-7BA4-48F6-B74D-E7BDCCBD3D18}" type="presOf" srcId="{4F3BC159-59AB-4143-A5CA-607FDA1514E6}" destId="{BD15C853-3AFA-4DF1-B436-E603F17031E2}" srcOrd="1" destOrd="0" presId="urn:microsoft.com/office/officeart/2005/8/layout/venn1"/>
    <dgm:cxn modelId="{B24613B4-5214-4E5F-A6C4-26CAEA332FA5}" type="presOf" srcId="{60C45694-ED53-423A-A5D5-63678677E296}" destId="{E4D9B3C2-2C33-4F9B-99A9-E92A905EE8CD}" srcOrd="1" destOrd="0" presId="urn:microsoft.com/office/officeart/2005/8/layout/venn1"/>
    <dgm:cxn modelId="{046A6140-3C8A-4B36-8301-31451465E7E4}" type="presParOf" srcId="{B36EF9F2-952A-46A2-99EE-5FB9B6756530}" destId="{70DAE75A-6989-462C-9125-78A166D9FA86}" srcOrd="0" destOrd="0" presId="urn:microsoft.com/office/officeart/2005/8/layout/venn1"/>
    <dgm:cxn modelId="{ED4697D0-897C-4CFB-BEA0-886C3DD45514}" type="presParOf" srcId="{B36EF9F2-952A-46A2-99EE-5FB9B6756530}" destId="{465EE09B-6C08-4586-86DB-F342C746D877}" srcOrd="1" destOrd="0" presId="urn:microsoft.com/office/officeart/2005/8/layout/venn1"/>
    <dgm:cxn modelId="{CF767A1A-3F14-47D2-ABB2-A9167023608C}" type="presParOf" srcId="{B36EF9F2-952A-46A2-99EE-5FB9B6756530}" destId="{A4AE2A36-361C-46AC-AC4F-1999001E76AD}" srcOrd="2" destOrd="0" presId="urn:microsoft.com/office/officeart/2005/8/layout/venn1"/>
    <dgm:cxn modelId="{27305667-C218-4FD6-8A72-72876A440F78}" type="presParOf" srcId="{B36EF9F2-952A-46A2-99EE-5FB9B6756530}" destId="{BD15C853-3AFA-4DF1-B436-E603F17031E2}" srcOrd="3" destOrd="0" presId="urn:microsoft.com/office/officeart/2005/8/layout/venn1"/>
    <dgm:cxn modelId="{84C5B3A4-A772-4F72-A20D-F0A39AF0BCE2}" type="presParOf" srcId="{B36EF9F2-952A-46A2-99EE-5FB9B6756530}" destId="{5B1BB002-2D6C-43E7-85B4-30EBC572CADE}" srcOrd="4" destOrd="0" presId="urn:microsoft.com/office/officeart/2005/8/layout/venn1"/>
    <dgm:cxn modelId="{5887C8F6-469B-40B1-BFB2-65C360B53606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b="1" dirty="0"/>
            <a:t>Protocols</a:t>
          </a:r>
          <a:br>
            <a:rPr lang="en-US" b="1" dirty="0"/>
          </a:br>
          <a:r>
            <a:rPr lang="en-US" dirty="0"/>
            <a:t>HTTP, HTTPS,  WebDAV,</a:t>
          </a:r>
          <a:br>
            <a:rPr lang="en-US" dirty="0"/>
          </a:br>
          <a:r>
            <a:rPr lang="en-US" dirty="0"/>
            <a:t>SMTP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b="1" dirty="0"/>
            <a:t>Components</a:t>
          </a:r>
          <a:br>
            <a:rPr lang="en-US" b="1" dirty="0"/>
          </a:br>
          <a:r>
            <a:rPr lang="en-US" b="0" dirty="0"/>
            <a:t>Web Browsers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Apache Web Server</a:t>
          </a:r>
          <a:br>
            <a:rPr lang="en-US" dirty="0"/>
          </a:br>
          <a:r>
            <a:rPr lang="en-US" dirty="0"/>
            <a:t>PHP Scripting</a:t>
          </a:r>
          <a:br>
            <a:rPr lang="en-US" dirty="0"/>
          </a:br>
          <a:r>
            <a:rPr lang="en-US" dirty="0" err="1"/>
            <a:t>MySQL</a:t>
          </a:r>
          <a:r>
            <a:rPr lang="en-US" dirty="0"/>
            <a:t> Database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b="1" dirty="0"/>
            <a:t>APIs</a:t>
          </a:r>
          <a:br>
            <a:rPr lang="en-US" b="0" dirty="0"/>
          </a:br>
          <a:r>
            <a:rPr lang="en-US" b="0" dirty="0"/>
            <a:t>XML-RPC</a:t>
          </a:r>
          <a:br>
            <a:rPr lang="en-US" b="0" dirty="0"/>
          </a:br>
          <a:r>
            <a:rPr lang="en-US" b="0" dirty="0"/>
            <a:t>Atom</a:t>
          </a:r>
          <a:br>
            <a:rPr lang="en-US" b="0" dirty="0"/>
          </a:br>
          <a:r>
            <a:rPr lang="en-US" b="0" dirty="0"/>
            <a:t>RSS</a:t>
          </a:r>
          <a:endParaRPr lang="en-US" b="1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A36-361C-46AC-AC4F-1999001E76AD}" type="pres">
      <dgm:prSet presAssocID="{4F3BC159-59AB-4143-A5CA-607FDA1514E6}" presName="circ2" presStyleLbl="vennNode1" presStyleIdx="1" presStyleCnt="3"/>
      <dgm:spPr/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1BB002-2D6C-43E7-85B4-30EBC572CADE}" type="pres">
      <dgm:prSet presAssocID="{60C45694-ED53-423A-A5D5-63678677E296}" presName="circ3" presStyleLbl="vennNode1" presStyleIdx="2" presStyleCnt="3"/>
      <dgm:spPr/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E60400-4E15-446D-90A9-71BF60FDB149}" type="presOf" srcId="{60C45694-ED53-423A-A5D5-63678677E296}" destId="{5B1BB002-2D6C-43E7-85B4-30EBC572CADE}" srcOrd="0" destOrd="0" presId="urn:microsoft.com/office/officeart/2005/8/layout/venn1"/>
    <dgm:cxn modelId="{379D4B07-9601-4D3B-B7E9-C55E89F79EBF}" type="presOf" srcId="{4F3BC159-59AB-4143-A5CA-607FDA1514E6}" destId="{BD15C853-3AFA-4DF1-B436-E603F17031E2}" srcOrd="1" destOrd="0" presId="urn:microsoft.com/office/officeart/2005/8/layout/venn1"/>
    <dgm:cxn modelId="{491D220A-51F9-4E6F-B16A-BB7A763F9DB1}" type="presOf" srcId="{60C45694-ED53-423A-A5D5-63678677E296}" destId="{E4D9B3C2-2C33-4F9B-99A9-E92A905EE8CD}" srcOrd="1" destOrd="0" presId="urn:microsoft.com/office/officeart/2005/8/layout/venn1"/>
    <dgm:cxn modelId="{15E45425-F1D0-4000-9C9C-E1B8F9DD3EE6}" type="presOf" srcId="{4F3BC159-59AB-4143-A5CA-607FDA1514E6}" destId="{A4AE2A36-361C-46AC-AC4F-1999001E76AD}" srcOrd="0" destOrd="0" presId="urn:microsoft.com/office/officeart/2005/8/layout/venn1"/>
    <dgm:cxn modelId="{5F5D8A32-0D0A-4389-BC5E-DAC3D7CADB59}" type="presOf" srcId="{B7F8AF53-FF89-4CB6-B4E8-72705B2728E9}" destId="{70DAE75A-6989-462C-9125-78A166D9FA86}" srcOrd="0" destOrd="0" presId="urn:microsoft.com/office/officeart/2005/8/layout/venn1"/>
    <dgm:cxn modelId="{B64E933F-56D9-4BBC-ADCE-8A9FA5C247A9}" type="presOf" srcId="{BC27637B-48FF-45BA-99D4-1D6AC9D5C38B}" destId="{B36EF9F2-952A-46A2-99EE-5FB9B6756530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C8692956-952F-43F6-BD8E-D80C9425F431}" type="presOf" srcId="{B7F8AF53-FF89-4CB6-B4E8-72705B2728E9}" destId="{465EE09B-6C08-4586-86DB-F342C746D877}" srcOrd="1" destOrd="0" presId="urn:microsoft.com/office/officeart/2005/8/layout/venn1"/>
    <dgm:cxn modelId="{62AEA6E1-0FDA-4C58-A551-FD2A3DA58779}" type="presParOf" srcId="{B36EF9F2-952A-46A2-99EE-5FB9B6756530}" destId="{70DAE75A-6989-462C-9125-78A166D9FA86}" srcOrd="0" destOrd="0" presId="urn:microsoft.com/office/officeart/2005/8/layout/venn1"/>
    <dgm:cxn modelId="{35A09CE0-4D1F-49C9-9887-BB1F995CBF20}" type="presParOf" srcId="{B36EF9F2-952A-46A2-99EE-5FB9B6756530}" destId="{465EE09B-6C08-4586-86DB-F342C746D877}" srcOrd="1" destOrd="0" presId="urn:microsoft.com/office/officeart/2005/8/layout/venn1"/>
    <dgm:cxn modelId="{6D337B75-7FAD-4EBF-B5D4-58E506802C32}" type="presParOf" srcId="{B36EF9F2-952A-46A2-99EE-5FB9B6756530}" destId="{A4AE2A36-361C-46AC-AC4F-1999001E76AD}" srcOrd="2" destOrd="0" presId="urn:microsoft.com/office/officeart/2005/8/layout/venn1"/>
    <dgm:cxn modelId="{3B5D7C15-38FA-4920-9650-BB0EE4F0C0C0}" type="presParOf" srcId="{B36EF9F2-952A-46A2-99EE-5FB9B6756530}" destId="{BD15C853-3AFA-4DF1-B436-E603F17031E2}" srcOrd="3" destOrd="0" presId="urn:microsoft.com/office/officeart/2005/8/layout/venn1"/>
    <dgm:cxn modelId="{A0F01748-CF61-4BFE-99F4-3BF7E4ACED2A}" type="presParOf" srcId="{B36EF9F2-952A-46A2-99EE-5FB9B6756530}" destId="{5B1BB002-2D6C-43E7-85B4-30EBC572CADE}" srcOrd="4" destOrd="0" presId="urn:microsoft.com/office/officeart/2005/8/layout/venn1"/>
    <dgm:cxn modelId="{E9E7E284-9CBA-4C03-A288-52C499F180B1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Network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/>
            <a:t>Core/Infrastructure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9916AD25-D81E-4CF8-89F1-C1E2FE8AD3A5}" type="presOf" srcId="{51A7FBBE-4ED1-4CEA-BDBF-0ACAB1AB8AC5}" destId="{1B79A6DD-1CB3-404F-8A68-3EBCD4B59D64}" srcOrd="1" destOrd="0" presId="urn:microsoft.com/office/officeart/2005/8/layout/pyramid1"/>
    <dgm:cxn modelId="{0E08E02D-FAC0-4E4E-8E04-CDA6637479C4}" type="presOf" srcId="{C49691FD-4849-4C15-8634-F069D077C73B}" destId="{B49CD390-516E-4834-BF82-0F90BED2D188}" srcOrd="1" destOrd="0" presId="urn:microsoft.com/office/officeart/2005/8/layout/pyramid1"/>
    <dgm:cxn modelId="{DC8E8E70-70CF-4E90-BB86-30C7D7183B9A}" type="presOf" srcId="{5B494DB3-25B3-4B1C-BA74-414CB976A057}" destId="{E893878F-A869-478D-B8E0-A002D1DC4A1A}" srcOrd="0" destOrd="0" presId="urn:microsoft.com/office/officeart/2005/8/layout/pyramid1"/>
    <dgm:cxn modelId="{00E1AF86-C807-4F57-A6F7-A67ECD863607}" type="presOf" srcId="{C49691FD-4849-4C15-8634-F069D077C73B}" destId="{53D5CB5D-3356-4A44-BF32-61B66773DF58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CBDDDAA2-CC7E-4BFB-A9B0-9CBDEE6BD318}" type="presOf" srcId="{0D96D9B2-360F-409B-8944-C60D4512A617}" destId="{75C8CCFF-7AA4-4953-9A65-6634F9311B71}" srcOrd="0" destOrd="0" presId="urn:microsoft.com/office/officeart/2005/8/layout/pyramid1"/>
    <dgm:cxn modelId="{8744C7B5-A605-419B-97DA-ABF1914BF0EE}" type="presOf" srcId="{5B494DB3-25B3-4B1C-BA74-414CB976A057}" destId="{4C0F2CF9-756B-49DD-90EF-B981DA57DCB4}" srcOrd="1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5AE899D4-2B20-4CA9-9EA8-FC5AA3B79B52}" type="presOf" srcId="{51A7FBBE-4ED1-4CEA-BDBF-0ACAB1AB8AC5}" destId="{B3467A7F-FB25-44DC-9154-79FFC4EE6B30}" srcOrd="0" destOrd="0" presId="urn:microsoft.com/office/officeart/2005/8/layout/pyramid1"/>
    <dgm:cxn modelId="{04B9606B-B281-488C-8124-CED067FA7027}" type="presParOf" srcId="{75C8CCFF-7AA4-4953-9A65-6634F9311B71}" destId="{7FF3305D-B91D-4FEC-8EE7-03D7A065BBC0}" srcOrd="0" destOrd="0" presId="urn:microsoft.com/office/officeart/2005/8/layout/pyramid1"/>
    <dgm:cxn modelId="{4F82262E-F4D3-484A-B890-1952E593F793}" type="presParOf" srcId="{7FF3305D-B91D-4FEC-8EE7-03D7A065BBC0}" destId="{53D5CB5D-3356-4A44-BF32-61B66773DF58}" srcOrd="0" destOrd="0" presId="urn:microsoft.com/office/officeart/2005/8/layout/pyramid1"/>
    <dgm:cxn modelId="{C6DB0FC3-59B9-41D4-96B9-56021FEEA77C}" type="presParOf" srcId="{7FF3305D-B91D-4FEC-8EE7-03D7A065BBC0}" destId="{B49CD390-516E-4834-BF82-0F90BED2D188}" srcOrd="1" destOrd="0" presId="urn:microsoft.com/office/officeart/2005/8/layout/pyramid1"/>
    <dgm:cxn modelId="{F8CDE40C-27E5-4C35-A8BE-FE9B99873974}" type="presParOf" srcId="{75C8CCFF-7AA4-4953-9A65-6634F9311B71}" destId="{8FFC78BD-5E16-4EC5-9846-5A7104FC4113}" srcOrd="1" destOrd="0" presId="urn:microsoft.com/office/officeart/2005/8/layout/pyramid1"/>
    <dgm:cxn modelId="{4F06E327-D5CA-4DA1-9DFE-79F63D0E655D}" type="presParOf" srcId="{8FFC78BD-5E16-4EC5-9846-5A7104FC4113}" destId="{B3467A7F-FB25-44DC-9154-79FFC4EE6B30}" srcOrd="0" destOrd="0" presId="urn:microsoft.com/office/officeart/2005/8/layout/pyramid1"/>
    <dgm:cxn modelId="{0085D546-FDB3-4E22-BCC1-75829D65A3EC}" type="presParOf" srcId="{8FFC78BD-5E16-4EC5-9846-5A7104FC4113}" destId="{1B79A6DD-1CB3-404F-8A68-3EBCD4B59D64}" srcOrd="1" destOrd="0" presId="urn:microsoft.com/office/officeart/2005/8/layout/pyramid1"/>
    <dgm:cxn modelId="{62805A9C-A0A5-4444-9330-539FEDD518AE}" type="presParOf" srcId="{75C8CCFF-7AA4-4953-9A65-6634F9311B71}" destId="{642C1F3D-C02B-4B6A-8CD0-52B3D2FD2C71}" srcOrd="2" destOrd="0" presId="urn:microsoft.com/office/officeart/2005/8/layout/pyramid1"/>
    <dgm:cxn modelId="{B80E5343-312C-4122-9B45-48437CDAF7E5}" type="presParOf" srcId="{642C1F3D-C02B-4B6A-8CD0-52B3D2FD2C71}" destId="{E893878F-A869-478D-B8E0-A002D1DC4A1A}" srcOrd="0" destOrd="0" presId="urn:microsoft.com/office/officeart/2005/8/layout/pyramid1"/>
    <dgm:cxn modelId="{72608714-DD7D-418C-87B3-CB86B6233876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HTTP, SMTP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/>
            <a:t>DNS, DHCP, LDAP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1F6B800-FCB9-459E-A312-ABB87E3C4BA4}" type="presOf" srcId="{51A7FBBE-4ED1-4CEA-BDBF-0ACAB1AB8AC5}" destId="{B3467A7F-FB25-44DC-9154-79FFC4EE6B30}" srcOrd="0" destOrd="0" presId="urn:microsoft.com/office/officeart/2005/8/layout/pyramid1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9404231A-A526-49BC-80C4-CBD8A68A145B}" type="presOf" srcId="{5B494DB3-25B3-4B1C-BA74-414CB976A057}" destId="{4C0F2CF9-756B-49DD-90EF-B981DA57DCB4}" srcOrd="1" destOrd="0" presId="urn:microsoft.com/office/officeart/2005/8/layout/pyramid1"/>
    <dgm:cxn modelId="{1E276623-AF37-4C13-96A1-AF6CEF2606ED}" type="presOf" srcId="{5B494DB3-25B3-4B1C-BA74-414CB976A057}" destId="{E893878F-A869-478D-B8E0-A002D1DC4A1A}" srcOrd="0" destOrd="0" presId="urn:microsoft.com/office/officeart/2005/8/layout/pyramid1"/>
    <dgm:cxn modelId="{732C5D2A-B1AE-49F4-8058-C7BF0EF2C71A}" type="presOf" srcId="{0D96D9B2-360F-409B-8944-C60D4512A617}" destId="{75C8CCFF-7AA4-4953-9A65-6634F9311B71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0FF90DC4-578A-4E30-BC0D-4ACB64E48B4D}" type="presOf" srcId="{C49691FD-4849-4C15-8634-F069D077C73B}" destId="{53D5CB5D-3356-4A44-BF32-61B66773DF58}" srcOrd="0" destOrd="0" presId="urn:microsoft.com/office/officeart/2005/8/layout/pyramid1"/>
    <dgm:cxn modelId="{203EB8D8-90A6-40BA-B39B-3585AE228CBC}" type="presOf" srcId="{51A7FBBE-4ED1-4CEA-BDBF-0ACAB1AB8AC5}" destId="{1B79A6DD-1CB3-404F-8A68-3EBCD4B59D64}" srcOrd="1" destOrd="0" presId="urn:microsoft.com/office/officeart/2005/8/layout/pyramid1"/>
    <dgm:cxn modelId="{2B311BF8-4502-4B80-9F1C-27F8C131958A}" type="presOf" srcId="{C49691FD-4849-4C15-8634-F069D077C73B}" destId="{B49CD390-516E-4834-BF82-0F90BED2D188}" srcOrd="1" destOrd="0" presId="urn:microsoft.com/office/officeart/2005/8/layout/pyramid1"/>
    <dgm:cxn modelId="{059D18EB-8DE2-43FC-86E0-49D31825BC18}" type="presParOf" srcId="{75C8CCFF-7AA4-4953-9A65-6634F9311B71}" destId="{7FF3305D-B91D-4FEC-8EE7-03D7A065BBC0}" srcOrd="0" destOrd="0" presId="urn:microsoft.com/office/officeart/2005/8/layout/pyramid1"/>
    <dgm:cxn modelId="{FF1D41FE-1D35-427F-B817-7478BC73BDC7}" type="presParOf" srcId="{7FF3305D-B91D-4FEC-8EE7-03D7A065BBC0}" destId="{53D5CB5D-3356-4A44-BF32-61B66773DF58}" srcOrd="0" destOrd="0" presId="urn:microsoft.com/office/officeart/2005/8/layout/pyramid1"/>
    <dgm:cxn modelId="{3DFBCDD4-2E27-4E4B-972F-4E2DA14762BB}" type="presParOf" srcId="{7FF3305D-B91D-4FEC-8EE7-03D7A065BBC0}" destId="{B49CD390-516E-4834-BF82-0F90BED2D188}" srcOrd="1" destOrd="0" presId="urn:microsoft.com/office/officeart/2005/8/layout/pyramid1"/>
    <dgm:cxn modelId="{9B746917-9028-4F47-8CD0-3A07D478D6D3}" type="presParOf" srcId="{75C8CCFF-7AA4-4953-9A65-6634F9311B71}" destId="{8FFC78BD-5E16-4EC5-9846-5A7104FC4113}" srcOrd="1" destOrd="0" presId="urn:microsoft.com/office/officeart/2005/8/layout/pyramid1"/>
    <dgm:cxn modelId="{4225AC50-A01D-4F76-88CB-C9C6E77F4E8B}" type="presParOf" srcId="{8FFC78BD-5E16-4EC5-9846-5A7104FC4113}" destId="{B3467A7F-FB25-44DC-9154-79FFC4EE6B30}" srcOrd="0" destOrd="0" presId="urn:microsoft.com/office/officeart/2005/8/layout/pyramid1"/>
    <dgm:cxn modelId="{CD9F1A84-4D15-4EDC-9041-88063A46D4D5}" type="presParOf" srcId="{8FFC78BD-5E16-4EC5-9846-5A7104FC4113}" destId="{1B79A6DD-1CB3-404F-8A68-3EBCD4B59D64}" srcOrd="1" destOrd="0" presId="urn:microsoft.com/office/officeart/2005/8/layout/pyramid1"/>
    <dgm:cxn modelId="{262B97AC-1988-43C9-9936-BB93FC50602F}" type="presParOf" srcId="{75C8CCFF-7AA4-4953-9A65-6634F9311B71}" destId="{642C1F3D-C02B-4B6A-8CD0-52B3D2FD2C71}" srcOrd="2" destOrd="0" presId="urn:microsoft.com/office/officeart/2005/8/layout/pyramid1"/>
    <dgm:cxn modelId="{DD500FEF-CC9B-4AEB-9610-3B2AA68B8779}" type="presParOf" srcId="{642C1F3D-C02B-4B6A-8CD0-52B3D2FD2C71}" destId="{E893878F-A869-478D-B8E0-A002D1DC4A1A}" srcOrd="0" destOrd="0" presId="urn:microsoft.com/office/officeart/2005/8/layout/pyramid1"/>
    <dgm:cxn modelId="{E91961E2-1F5F-4453-842A-8A18C4F7D092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/>
            <a:t>Defined</a:t>
          </a:r>
          <a:br>
            <a:rPr lang="en-US" dirty="0"/>
          </a:br>
          <a:endParaRPr lang="en-US" dirty="0"/>
        </a:p>
        <a:p>
          <a:r>
            <a:rPr lang="en-US" dirty="0"/>
            <a:t>1</a:t>
          </a:r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/>
            <a:t>Reliable</a:t>
          </a:r>
          <a:br>
            <a:rPr lang="en-US" dirty="0"/>
          </a:br>
          <a:endParaRPr lang="en-US" dirty="0"/>
        </a:p>
        <a:p>
          <a:r>
            <a:rPr lang="en-US" dirty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/>
            <a:t>Scalable</a:t>
          </a:r>
          <a:br>
            <a:rPr lang="en-US" dirty="0"/>
          </a:br>
          <a:br>
            <a:rPr lang="en-US" dirty="0"/>
          </a:br>
          <a:r>
            <a:rPr lang="en-US" dirty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/>
            <a:t>Monitored</a:t>
          </a:r>
          <a:br>
            <a:rPr lang="en-US" dirty="0"/>
          </a:br>
          <a:br>
            <a:rPr lang="en-US" dirty="0"/>
          </a:br>
          <a:r>
            <a:rPr lang="en-US" dirty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/>
            <a:t>Maintained</a:t>
          </a:r>
          <a:br>
            <a:rPr lang="en-US" dirty="0"/>
          </a:br>
          <a:br>
            <a:rPr lang="en-US" dirty="0"/>
          </a:br>
          <a:r>
            <a:rPr lang="en-US" dirty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/>
            <a:t>Supported</a:t>
          </a:r>
          <a:br>
            <a:rPr lang="en-US" dirty="0"/>
          </a:br>
          <a:br>
            <a:rPr lang="en-US" dirty="0"/>
          </a:br>
          <a:r>
            <a:rPr lang="en-US" dirty="0"/>
            <a:t>6</a:t>
          </a:r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9B45EC-C5BA-488F-BF5D-6769DDB723A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292B5D8-C12A-445E-B6DE-B3B237A5BA5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D05F0A9C-68C2-44D1-9817-F9FEED91BA59}" type="parTrans" cxnId="{86F5761A-4F76-4AA8-BA57-15BF5BAA1DB1}">
      <dgm:prSet/>
      <dgm:spPr/>
      <dgm:t>
        <a:bodyPr/>
        <a:lstStyle/>
        <a:p>
          <a:endParaRPr lang="en-US"/>
        </a:p>
      </dgm:t>
    </dgm:pt>
    <dgm:pt modelId="{FDBF1EA1-D590-4C72-8814-D9D730BEB236}" type="sibTrans" cxnId="{86F5761A-4F76-4AA8-BA57-15BF5BAA1DB1}">
      <dgm:prSet/>
      <dgm:spPr/>
      <dgm:t>
        <a:bodyPr/>
        <a:lstStyle/>
        <a:p>
          <a:endParaRPr lang="en-US"/>
        </a:p>
      </dgm:t>
    </dgm:pt>
    <dgm:pt modelId="{36B66DDC-4772-4A80-A9FA-5014B46FF7F3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5E9FF5E7-72E0-492C-9969-980255C0805A}" type="parTrans" cxnId="{6C108887-21ED-495A-96AB-E9D5F5698D86}">
      <dgm:prSet/>
      <dgm:spPr/>
      <dgm:t>
        <a:bodyPr/>
        <a:lstStyle/>
        <a:p>
          <a:endParaRPr lang="en-US"/>
        </a:p>
      </dgm:t>
    </dgm:pt>
    <dgm:pt modelId="{835D4631-84B5-43C6-888C-BEDCD5D034C2}" type="sibTrans" cxnId="{6C108887-21ED-495A-96AB-E9D5F5698D86}">
      <dgm:prSet/>
      <dgm:spPr/>
      <dgm:t>
        <a:bodyPr/>
        <a:lstStyle/>
        <a:p>
          <a:endParaRPr lang="en-US"/>
        </a:p>
      </dgm:t>
    </dgm:pt>
    <dgm:pt modelId="{AEF5A3F3-F681-4672-B60E-9CF53C490614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47C11CC5-620A-4872-B3B0-FFE8A7A76FE4}" type="parTrans" cxnId="{02962BA6-0502-4407-81D4-146837D07072}">
      <dgm:prSet/>
      <dgm:spPr/>
      <dgm:t>
        <a:bodyPr/>
        <a:lstStyle/>
        <a:p>
          <a:endParaRPr lang="en-US"/>
        </a:p>
      </dgm:t>
    </dgm:pt>
    <dgm:pt modelId="{79350B10-356A-42FD-92B0-4576FA1AC93F}" type="sibTrans" cxnId="{02962BA6-0502-4407-81D4-146837D07072}">
      <dgm:prSet/>
      <dgm:spPr/>
      <dgm:t>
        <a:bodyPr/>
        <a:lstStyle/>
        <a:p>
          <a:endParaRPr lang="en-US"/>
        </a:p>
      </dgm:t>
    </dgm:pt>
    <dgm:pt modelId="{B265D87F-6925-4570-A2CF-2AD320FD4A0F}" type="pres">
      <dgm:prSet presAssocID="{C99B45EC-C5BA-488F-BF5D-6769DDB723A9}" presName="compositeShape" presStyleCnt="0">
        <dgm:presLayoutVars>
          <dgm:chMax val="7"/>
          <dgm:dir/>
          <dgm:resizeHandles val="exact"/>
        </dgm:presLayoutVars>
      </dgm:prSet>
      <dgm:spPr/>
    </dgm:pt>
    <dgm:pt modelId="{384A7A3C-D927-406D-B4C0-763B3DC90AD4}" type="pres">
      <dgm:prSet presAssocID="{C99B45EC-C5BA-488F-BF5D-6769DDB723A9}" presName="wedge1" presStyleLbl="node1" presStyleIdx="0" presStyleCnt="3"/>
      <dgm:spPr/>
    </dgm:pt>
    <dgm:pt modelId="{626DD26F-66E4-4FD3-9E13-BB4A7DC6B60D}" type="pres">
      <dgm:prSet presAssocID="{C99B45EC-C5BA-488F-BF5D-6769DDB723A9}" presName="dummy1a" presStyleCnt="0"/>
      <dgm:spPr/>
    </dgm:pt>
    <dgm:pt modelId="{1EEEB596-C01C-41F9-9890-30D6E99C72F1}" type="pres">
      <dgm:prSet presAssocID="{C99B45EC-C5BA-488F-BF5D-6769DDB723A9}" presName="dummy1b" presStyleCnt="0"/>
      <dgm:spPr/>
    </dgm:pt>
    <dgm:pt modelId="{3201D66B-928D-44BE-BFFD-8065C85A5C8E}" type="pres">
      <dgm:prSet presAssocID="{C99B45EC-C5BA-488F-BF5D-6769DDB723A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F1D94B-5D5F-4645-96EF-A38BE0CFDC7B}" type="pres">
      <dgm:prSet presAssocID="{C99B45EC-C5BA-488F-BF5D-6769DDB723A9}" presName="wedge2" presStyleLbl="node1" presStyleIdx="1" presStyleCnt="3"/>
      <dgm:spPr/>
    </dgm:pt>
    <dgm:pt modelId="{E22F5F77-567D-422C-90B7-A81A0F405B69}" type="pres">
      <dgm:prSet presAssocID="{C99B45EC-C5BA-488F-BF5D-6769DDB723A9}" presName="dummy2a" presStyleCnt="0"/>
      <dgm:spPr/>
    </dgm:pt>
    <dgm:pt modelId="{B9CF3F8C-F01F-4B23-88BE-CAAED91B700C}" type="pres">
      <dgm:prSet presAssocID="{C99B45EC-C5BA-488F-BF5D-6769DDB723A9}" presName="dummy2b" presStyleCnt="0"/>
      <dgm:spPr/>
    </dgm:pt>
    <dgm:pt modelId="{A327E96E-5258-46C3-9D51-E036547C4A94}" type="pres">
      <dgm:prSet presAssocID="{C99B45EC-C5BA-488F-BF5D-6769DDB723A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0A2270-6372-4019-BA75-525473D2911E}" type="pres">
      <dgm:prSet presAssocID="{C99B45EC-C5BA-488F-BF5D-6769DDB723A9}" presName="wedge3" presStyleLbl="node1" presStyleIdx="2" presStyleCnt="3"/>
      <dgm:spPr/>
    </dgm:pt>
    <dgm:pt modelId="{43096DA8-7F41-4894-83FD-1D125EA127F1}" type="pres">
      <dgm:prSet presAssocID="{C99B45EC-C5BA-488F-BF5D-6769DDB723A9}" presName="dummy3a" presStyleCnt="0"/>
      <dgm:spPr/>
    </dgm:pt>
    <dgm:pt modelId="{B67021D2-99F6-4A45-9A29-B2D469BD878C}" type="pres">
      <dgm:prSet presAssocID="{C99B45EC-C5BA-488F-BF5D-6769DDB723A9}" presName="dummy3b" presStyleCnt="0"/>
      <dgm:spPr/>
    </dgm:pt>
    <dgm:pt modelId="{35ED300C-21B5-4509-93EE-9C1D0AE69543}" type="pres">
      <dgm:prSet presAssocID="{C99B45EC-C5BA-488F-BF5D-6769DDB723A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1F70047-4808-49B3-AD50-D056BDA0B699}" type="pres">
      <dgm:prSet presAssocID="{FDBF1EA1-D590-4C72-8814-D9D730BEB236}" presName="arrowWedge1" presStyleLbl="fgSibTrans2D1" presStyleIdx="0" presStyleCnt="3"/>
      <dgm:spPr/>
    </dgm:pt>
    <dgm:pt modelId="{FC4FD943-839A-4BB2-B348-24A346262281}" type="pres">
      <dgm:prSet presAssocID="{835D4631-84B5-43C6-888C-BEDCD5D034C2}" presName="arrowWedge2" presStyleLbl="fgSibTrans2D1" presStyleIdx="1" presStyleCnt="3"/>
      <dgm:spPr/>
    </dgm:pt>
    <dgm:pt modelId="{83A81BCB-BEBF-446C-A129-C44B92BD7C69}" type="pres">
      <dgm:prSet presAssocID="{79350B10-356A-42FD-92B0-4576FA1AC93F}" presName="arrowWedge3" presStyleLbl="fgSibTrans2D1" presStyleIdx="2" presStyleCnt="3"/>
      <dgm:spPr/>
    </dgm:pt>
  </dgm:ptLst>
  <dgm:cxnLst>
    <dgm:cxn modelId="{EA965600-A9BA-45E6-B979-A3D8BF78C6E7}" type="presOf" srcId="{E292B5D8-C12A-445E-B6DE-B3B237A5BA5E}" destId="{384A7A3C-D927-406D-B4C0-763B3DC90AD4}" srcOrd="0" destOrd="0" presId="urn:microsoft.com/office/officeart/2005/8/layout/cycle8"/>
    <dgm:cxn modelId="{4035CF11-6AEB-4AEF-90FD-E8CE4CF4A771}" type="presOf" srcId="{C99B45EC-C5BA-488F-BF5D-6769DDB723A9}" destId="{B265D87F-6925-4570-A2CF-2AD320FD4A0F}" srcOrd="0" destOrd="0" presId="urn:microsoft.com/office/officeart/2005/8/layout/cycle8"/>
    <dgm:cxn modelId="{86F5761A-4F76-4AA8-BA57-15BF5BAA1DB1}" srcId="{C99B45EC-C5BA-488F-BF5D-6769DDB723A9}" destId="{E292B5D8-C12A-445E-B6DE-B3B237A5BA5E}" srcOrd="0" destOrd="0" parTransId="{D05F0A9C-68C2-44D1-9817-F9FEED91BA59}" sibTransId="{FDBF1EA1-D590-4C72-8814-D9D730BEB236}"/>
    <dgm:cxn modelId="{547EC937-0797-4A20-A28D-F1D6CC9088C5}" type="presOf" srcId="{E292B5D8-C12A-445E-B6DE-B3B237A5BA5E}" destId="{3201D66B-928D-44BE-BFFD-8065C85A5C8E}" srcOrd="1" destOrd="0" presId="urn:microsoft.com/office/officeart/2005/8/layout/cycle8"/>
    <dgm:cxn modelId="{03366038-2A0D-42DC-988C-07B88E20D219}" type="presOf" srcId="{36B66DDC-4772-4A80-A9FA-5014B46FF7F3}" destId="{D3F1D94B-5D5F-4645-96EF-A38BE0CFDC7B}" srcOrd="0" destOrd="0" presId="urn:microsoft.com/office/officeart/2005/8/layout/cycle8"/>
    <dgm:cxn modelId="{76BE7E75-7D5F-4192-A06D-A7F2B18C870A}" type="presOf" srcId="{AEF5A3F3-F681-4672-B60E-9CF53C490614}" destId="{35ED300C-21B5-4509-93EE-9C1D0AE69543}" srcOrd="1" destOrd="0" presId="urn:microsoft.com/office/officeart/2005/8/layout/cycle8"/>
    <dgm:cxn modelId="{6C108887-21ED-495A-96AB-E9D5F5698D86}" srcId="{C99B45EC-C5BA-488F-BF5D-6769DDB723A9}" destId="{36B66DDC-4772-4A80-A9FA-5014B46FF7F3}" srcOrd="1" destOrd="0" parTransId="{5E9FF5E7-72E0-492C-9969-980255C0805A}" sibTransId="{835D4631-84B5-43C6-888C-BEDCD5D034C2}"/>
    <dgm:cxn modelId="{02962BA6-0502-4407-81D4-146837D07072}" srcId="{C99B45EC-C5BA-488F-BF5D-6769DDB723A9}" destId="{AEF5A3F3-F681-4672-B60E-9CF53C490614}" srcOrd="2" destOrd="0" parTransId="{47C11CC5-620A-4872-B3B0-FFE8A7A76FE4}" sibTransId="{79350B10-356A-42FD-92B0-4576FA1AC93F}"/>
    <dgm:cxn modelId="{6376A2AB-9A9D-46B9-9F09-5EB2F2F22B85}" type="presOf" srcId="{36B66DDC-4772-4A80-A9FA-5014B46FF7F3}" destId="{A327E96E-5258-46C3-9D51-E036547C4A94}" srcOrd="1" destOrd="0" presId="urn:microsoft.com/office/officeart/2005/8/layout/cycle8"/>
    <dgm:cxn modelId="{FB8101E4-6A77-434D-AA1E-3C2DB5BBFEC8}" type="presOf" srcId="{AEF5A3F3-F681-4672-B60E-9CF53C490614}" destId="{340A2270-6372-4019-BA75-525473D2911E}" srcOrd="0" destOrd="0" presId="urn:microsoft.com/office/officeart/2005/8/layout/cycle8"/>
    <dgm:cxn modelId="{11BFFF00-2B0B-4759-8C8C-1A205073663C}" type="presParOf" srcId="{B265D87F-6925-4570-A2CF-2AD320FD4A0F}" destId="{384A7A3C-D927-406D-B4C0-763B3DC90AD4}" srcOrd="0" destOrd="0" presId="urn:microsoft.com/office/officeart/2005/8/layout/cycle8"/>
    <dgm:cxn modelId="{ED4D4FDB-0E4E-4A3B-BE27-46927B42D805}" type="presParOf" srcId="{B265D87F-6925-4570-A2CF-2AD320FD4A0F}" destId="{626DD26F-66E4-4FD3-9E13-BB4A7DC6B60D}" srcOrd="1" destOrd="0" presId="urn:microsoft.com/office/officeart/2005/8/layout/cycle8"/>
    <dgm:cxn modelId="{FCD47A4C-21AB-4BF7-A6C3-A4E188B9FA75}" type="presParOf" srcId="{B265D87F-6925-4570-A2CF-2AD320FD4A0F}" destId="{1EEEB596-C01C-41F9-9890-30D6E99C72F1}" srcOrd="2" destOrd="0" presId="urn:microsoft.com/office/officeart/2005/8/layout/cycle8"/>
    <dgm:cxn modelId="{0246F98C-B2DF-4454-9D88-0AB220EA3CE7}" type="presParOf" srcId="{B265D87F-6925-4570-A2CF-2AD320FD4A0F}" destId="{3201D66B-928D-44BE-BFFD-8065C85A5C8E}" srcOrd="3" destOrd="0" presId="urn:microsoft.com/office/officeart/2005/8/layout/cycle8"/>
    <dgm:cxn modelId="{FD05C6F0-A303-40DE-850E-CEF667EE08D3}" type="presParOf" srcId="{B265D87F-6925-4570-A2CF-2AD320FD4A0F}" destId="{D3F1D94B-5D5F-4645-96EF-A38BE0CFDC7B}" srcOrd="4" destOrd="0" presId="urn:microsoft.com/office/officeart/2005/8/layout/cycle8"/>
    <dgm:cxn modelId="{722BADEA-1CCF-4F18-B124-D2FE050A2BBE}" type="presParOf" srcId="{B265D87F-6925-4570-A2CF-2AD320FD4A0F}" destId="{E22F5F77-567D-422C-90B7-A81A0F405B69}" srcOrd="5" destOrd="0" presId="urn:microsoft.com/office/officeart/2005/8/layout/cycle8"/>
    <dgm:cxn modelId="{E2A762FC-ED24-4173-92AA-1F2696AEB00D}" type="presParOf" srcId="{B265D87F-6925-4570-A2CF-2AD320FD4A0F}" destId="{B9CF3F8C-F01F-4B23-88BE-CAAED91B700C}" srcOrd="6" destOrd="0" presId="urn:microsoft.com/office/officeart/2005/8/layout/cycle8"/>
    <dgm:cxn modelId="{2E9CC41D-6A33-404F-A2CF-F6711FEE79DA}" type="presParOf" srcId="{B265D87F-6925-4570-A2CF-2AD320FD4A0F}" destId="{A327E96E-5258-46C3-9D51-E036547C4A94}" srcOrd="7" destOrd="0" presId="urn:microsoft.com/office/officeart/2005/8/layout/cycle8"/>
    <dgm:cxn modelId="{82AAF872-4C27-4C2B-AD6A-23A874709912}" type="presParOf" srcId="{B265D87F-6925-4570-A2CF-2AD320FD4A0F}" destId="{340A2270-6372-4019-BA75-525473D2911E}" srcOrd="8" destOrd="0" presId="urn:microsoft.com/office/officeart/2005/8/layout/cycle8"/>
    <dgm:cxn modelId="{882128DE-EDE7-488D-99C6-0B89E86F3FCD}" type="presParOf" srcId="{B265D87F-6925-4570-A2CF-2AD320FD4A0F}" destId="{43096DA8-7F41-4894-83FD-1D125EA127F1}" srcOrd="9" destOrd="0" presId="urn:microsoft.com/office/officeart/2005/8/layout/cycle8"/>
    <dgm:cxn modelId="{3830C582-7C4D-4511-B422-EB30C1E0FA1C}" type="presParOf" srcId="{B265D87F-6925-4570-A2CF-2AD320FD4A0F}" destId="{B67021D2-99F6-4A45-9A29-B2D469BD878C}" srcOrd="10" destOrd="0" presId="urn:microsoft.com/office/officeart/2005/8/layout/cycle8"/>
    <dgm:cxn modelId="{FDBA36C6-5E09-4D6C-8F71-8835A1ED98ED}" type="presParOf" srcId="{B265D87F-6925-4570-A2CF-2AD320FD4A0F}" destId="{35ED300C-21B5-4509-93EE-9C1D0AE69543}" srcOrd="11" destOrd="0" presId="urn:microsoft.com/office/officeart/2005/8/layout/cycle8"/>
    <dgm:cxn modelId="{1CD553ED-28EE-4527-9A35-4FDDF2553AAE}" type="presParOf" srcId="{B265D87F-6925-4570-A2CF-2AD320FD4A0F}" destId="{C1F70047-4808-49B3-AD50-D056BDA0B699}" srcOrd="12" destOrd="0" presId="urn:microsoft.com/office/officeart/2005/8/layout/cycle8"/>
    <dgm:cxn modelId="{F01D2022-80CF-4FCA-9D8A-F1E1B2F5F676}" type="presParOf" srcId="{B265D87F-6925-4570-A2CF-2AD320FD4A0F}" destId="{FC4FD943-839A-4BB2-B348-24A346262281}" srcOrd="13" destOrd="0" presId="urn:microsoft.com/office/officeart/2005/8/layout/cycle8"/>
    <dgm:cxn modelId="{5BE335B1-1C72-4356-915D-DC42423524DC}" type="presParOf" srcId="{B265D87F-6925-4570-A2CF-2AD320FD4A0F}" destId="{83A81BCB-BEBF-446C-A129-C44B92BD7C6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/>
            <a:t>Defined</a:t>
          </a:r>
          <a:br>
            <a:rPr lang="en-US" dirty="0"/>
          </a:br>
          <a:endParaRPr lang="en-US" dirty="0"/>
        </a:p>
        <a:p>
          <a:r>
            <a:rPr lang="en-US" dirty="0"/>
            <a:t>1</a:t>
          </a:r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/>
            <a:t>Reliable</a:t>
          </a:r>
          <a:br>
            <a:rPr lang="en-US" dirty="0"/>
          </a:br>
          <a:endParaRPr lang="en-US" dirty="0"/>
        </a:p>
        <a:p>
          <a:r>
            <a:rPr lang="en-US" dirty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/>
            <a:t>Scalable</a:t>
          </a:r>
          <a:br>
            <a:rPr lang="en-US" dirty="0"/>
          </a:br>
          <a:br>
            <a:rPr lang="en-US" dirty="0"/>
          </a:br>
          <a:r>
            <a:rPr lang="en-US" dirty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/>
            <a:t>Monitored</a:t>
          </a:r>
          <a:br>
            <a:rPr lang="en-US" dirty="0"/>
          </a:br>
          <a:br>
            <a:rPr lang="en-US" dirty="0"/>
          </a:br>
          <a:r>
            <a:rPr lang="en-US" dirty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/>
            <a:t>Maintained</a:t>
          </a:r>
          <a:br>
            <a:rPr lang="en-US" dirty="0"/>
          </a:br>
          <a:br>
            <a:rPr lang="en-US" dirty="0"/>
          </a:br>
          <a:r>
            <a:rPr lang="en-US" dirty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/>
            <a:t>Supported</a:t>
          </a:r>
          <a:br>
            <a:rPr lang="en-US" dirty="0"/>
          </a:br>
          <a:br>
            <a:rPr lang="en-US" dirty="0"/>
          </a:br>
          <a:r>
            <a:rPr lang="en-US" dirty="0"/>
            <a:t>6</a:t>
          </a:r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Protocols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Components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APIs</a:t>
          </a:r>
        </a:p>
      </dsp:txBody>
      <dsp:txXfrm>
        <a:off x="1843722" y="2678390"/>
        <a:ext cx="1777365" cy="162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Protocols</a:t>
          </a:r>
          <a:br>
            <a:rPr lang="en-US" sz="1900" b="1" kern="1200" dirty="0"/>
          </a:br>
          <a:r>
            <a:rPr lang="en-US" sz="1900" kern="1200" dirty="0"/>
            <a:t>HTTP, HTTPS,  WebDAV,</a:t>
          </a:r>
          <a:br>
            <a:rPr lang="en-US" sz="1900" kern="1200" dirty="0"/>
          </a:br>
          <a:r>
            <a:rPr lang="en-US" sz="1900" kern="1200" dirty="0"/>
            <a:t>SMTP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Components</a:t>
          </a:r>
          <a:br>
            <a:rPr lang="en-US" sz="1900" b="1" kern="1200" dirty="0"/>
          </a:br>
          <a:r>
            <a:rPr lang="en-US" sz="1900" b="0" kern="1200" dirty="0"/>
            <a:t>Web Browsers</a:t>
          </a:r>
          <a:r>
            <a:rPr lang="en-US" sz="1900" kern="1200" dirty="0"/>
            <a:t> </a:t>
          </a:r>
          <a:br>
            <a:rPr lang="en-US" sz="1900" kern="1200" dirty="0"/>
          </a:br>
          <a:r>
            <a:rPr lang="en-US" sz="1900" kern="1200" dirty="0"/>
            <a:t>Apache Web Server</a:t>
          </a:r>
          <a:br>
            <a:rPr lang="en-US" sz="1900" kern="1200" dirty="0"/>
          </a:br>
          <a:r>
            <a:rPr lang="en-US" sz="1900" kern="1200" dirty="0"/>
            <a:t>PHP Scripting</a:t>
          </a:r>
          <a:br>
            <a:rPr lang="en-US" sz="1900" kern="1200" dirty="0"/>
          </a:br>
          <a:r>
            <a:rPr lang="en-US" sz="1900" kern="1200" dirty="0" err="1"/>
            <a:t>MySQL</a:t>
          </a:r>
          <a:r>
            <a:rPr lang="en-US" sz="1900" kern="1200" dirty="0"/>
            <a:t> Database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APIs</a:t>
          </a:r>
          <a:br>
            <a:rPr lang="en-US" sz="1900" b="0" kern="1200" dirty="0"/>
          </a:br>
          <a:r>
            <a:rPr lang="en-US" sz="1900" b="0" kern="1200" dirty="0"/>
            <a:t>XML-RPC</a:t>
          </a:r>
          <a:br>
            <a:rPr lang="en-US" sz="1900" b="0" kern="1200" dirty="0"/>
          </a:br>
          <a:r>
            <a:rPr lang="en-US" sz="1900" b="0" kern="1200" dirty="0"/>
            <a:t>Atom</a:t>
          </a:r>
          <a:br>
            <a:rPr lang="en-US" sz="1900" b="0" kern="1200" dirty="0"/>
          </a:br>
          <a:r>
            <a:rPr lang="en-US" sz="1900" b="0" kern="1200" dirty="0"/>
            <a:t>RSS</a:t>
          </a:r>
          <a:endParaRPr lang="en-US" sz="1900" b="1" kern="1200" dirty="0"/>
        </a:p>
      </dsp:txBody>
      <dsp:txXfrm>
        <a:off x="1843722" y="2678390"/>
        <a:ext cx="1777365" cy="1629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Application</a:t>
          </a:r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Network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Core/Infrastructure</a:t>
          </a:r>
        </a:p>
      </dsp:txBody>
      <dsp:txXfrm>
        <a:off x="1453515" y="3291416"/>
        <a:ext cx="5398770" cy="1645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HTTP, SMTP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DNS, DHCP, LDAP</a:t>
          </a:r>
        </a:p>
      </dsp:txBody>
      <dsp:txXfrm>
        <a:off x="1453515" y="3291416"/>
        <a:ext cx="5398770" cy="1645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097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Defined</a:t>
          </a:r>
          <a:br>
            <a:rPr lang="en-US" sz="1800" kern="1200" dirty="0"/>
          </a:b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</a:p>
      </dsp:txBody>
      <dsp:txXfrm>
        <a:off x="264390" y="1536052"/>
        <a:ext cx="1271294" cy="1271294"/>
      </dsp:txXfrm>
    </dsp:sp>
    <dsp:sp modelId="{7594410F-5A0C-4A65-A798-37E721366B1A}">
      <dsp:nvSpPr>
        <dsp:cNvPr id="0" name=""/>
        <dsp:cNvSpPr/>
      </dsp:nvSpPr>
      <dsp:spPr>
        <a:xfrm>
          <a:off x="1439402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Reliable</a:t>
          </a:r>
          <a:br>
            <a:rPr lang="en-US" sz="1800" kern="1200" dirty="0"/>
          </a:b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</a:p>
      </dsp:txBody>
      <dsp:txXfrm>
        <a:off x="1702695" y="1536052"/>
        <a:ext cx="1271294" cy="1271294"/>
      </dsp:txXfrm>
    </dsp:sp>
    <dsp:sp modelId="{B176AA14-FAC2-4A57-ABA9-6E825CC73539}">
      <dsp:nvSpPr>
        <dsp:cNvPr id="0" name=""/>
        <dsp:cNvSpPr/>
      </dsp:nvSpPr>
      <dsp:spPr>
        <a:xfrm>
          <a:off x="2877707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Scalable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3</a:t>
          </a:r>
        </a:p>
      </dsp:txBody>
      <dsp:txXfrm>
        <a:off x="3141000" y="1536052"/>
        <a:ext cx="1271294" cy="1271294"/>
      </dsp:txXfrm>
    </dsp:sp>
    <dsp:sp modelId="{CBFFB83D-AA45-4B15-AC20-50B80727D7E1}">
      <dsp:nvSpPr>
        <dsp:cNvPr id="0" name=""/>
        <dsp:cNvSpPr/>
      </dsp:nvSpPr>
      <dsp:spPr>
        <a:xfrm>
          <a:off x="4316011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Monitored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4</a:t>
          </a:r>
        </a:p>
      </dsp:txBody>
      <dsp:txXfrm>
        <a:off x="4579304" y="1536052"/>
        <a:ext cx="1271294" cy="1271294"/>
      </dsp:txXfrm>
    </dsp:sp>
    <dsp:sp modelId="{CF3D7F23-0876-40A8-A613-2810A593F71F}">
      <dsp:nvSpPr>
        <dsp:cNvPr id="0" name=""/>
        <dsp:cNvSpPr/>
      </dsp:nvSpPr>
      <dsp:spPr>
        <a:xfrm>
          <a:off x="5754316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Maintained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5</a:t>
          </a:r>
        </a:p>
      </dsp:txBody>
      <dsp:txXfrm>
        <a:off x="6017609" y="1536052"/>
        <a:ext cx="1271294" cy="1271294"/>
      </dsp:txXfrm>
    </dsp:sp>
    <dsp:sp modelId="{59D66EC7-6FFB-4EBB-A203-44296DB21A5E}">
      <dsp:nvSpPr>
        <dsp:cNvPr id="0" name=""/>
        <dsp:cNvSpPr/>
      </dsp:nvSpPr>
      <dsp:spPr>
        <a:xfrm>
          <a:off x="7192621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Supported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6</a:t>
          </a:r>
        </a:p>
      </dsp:txBody>
      <dsp:txXfrm>
        <a:off x="7455914" y="1536052"/>
        <a:ext cx="1271294" cy="1271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7A3C-D927-406D-B4C0-763B3DC90AD4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Dev</a:t>
          </a:r>
        </a:p>
      </dsp:txBody>
      <dsp:txXfrm>
        <a:off x="3210560" y="987551"/>
        <a:ext cx="1219200" cy="1016000"/>
      </dsp:txXfrm>
    </dsp:sp>
    <dsp:sp modelId="{D3F1D94B-5D5F-4645-96EF-A38BE0CFDC7B}">
      <dsp:nvSpPr>
        <dsp:cNvPr id="0" name=""/>
        <dsp:cNvSpPr/>
      </dsp:nvSpPr>
      <dsp:spPr>
        <a:xfrm>
          <a:off x="1341119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</a:t>
          </a:r>
        </a:p>
      </dsp:txBody>
      <dsp:txXfrm>
        <a:off x="2153920" y="2600960"/>
        <a:ext cx="1828800" cy="894080"/>
      </dsp:txXfrm>
    </dsp:sp>
    <dsp:sp modelId="{340A2270-6372-4019-BA75-525473D2911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Prod</a:t>
          </a:r>
        </a:p>
      </dsp:txBody>
      <dsp:txXfrm>
        <a:off x="1666239" y="987551"/>
        <a:ext cx="1219200" cy="1016000"/>
      </dsp:txXfrm>
    </dsp:sp>
    <dsp:sp modelId="{C1F70047-4808-49B3-AD50-D056BDA0B699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FD943-839A-4BB2-B348-24A346262281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1BCB-BEBF-446C-A129-C44B92BD7C6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292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Defined</a:t>
          </a:r>
          <a:br>
            <a:rPr lang="en-US" sz="2100" kern="1200" dirty="0"/>
          </a:b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311294" y="1435988"/>
        <a:ext cx="1496823" cy="1496823"/>
      </dsp:txXfrm>
    </dsp:sp>
    <dsp:sp modelId="{7594410F-5A0C-4A65-A798-37E721366B1A}">
      <dsp:nvSpPr>
        <dsp:cNvPr id="0" name=""/>
        <dsp:cNvSpPr/>
      </dsp:nvSpPr>
      <dsp:spPr>
        <a:xfrm>
          <a:off x="1694753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Reliable</a:t>
          </a:r>
          <a:br>
            <a:rPr lang="en-US" sz="2100" kern="1200" dirty="0"/>
          </a:b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2004755" y="1435988"/>
        <a:ext cx="1496823" cy="1496823"/>
      </dsp:txXfrm>
    </dsp:sp>
    <dsp:sp modelId="{B176AA14-FAC2-4A57-ABA9-6E825CC73539}">
      <dsp:nvSpPr>
        <dsp:cNvPr id="0" name=""/>
        <dsp:cNvSpPr/>
      </dsp:nvSpPr>
      <dsp:spPr>
        <a:xfrm>
          <a:off x="3388215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Scalable</a:t>
          </a:r>
          <a:br>
            <a:rPr lang="en-US" sz="2100" kern="1200" dirty="0"/>
          </a:br>
          <a:br>
            <a:rPr lang="en-US" sz="2100" kern="1200" dirty="0"/>
          </a:br>
          <a:r>
            <a:rPr lang="en-US" sz="2100" kern="1200" dirty="0"/>
            <a:t>3</a:t>
          </a:r>
        </a:p>
      </dsp:txBody>
      <dsp:txXfrm>
        <a:off x="3698217" y="1435988"/>
        <a:ext cx="1496823" cy="1496823"/>
      </dsp:txXfrm>
    </dsp:sp>
    <dsp:sp modelId="{CBFFB83D-AA45-4B15-AC20-50B80727D7E1}">
      <dsp:nvSpPr>
        <dsp:cNvPr id="0" name=""/>
        <dsp:cNvSpPr/>
      </dsp:nvSpPr>
      <dsp:spPr>
        <a:xfrm>
          <a:off x="5081677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Monitored</a:t>
          </a:r>
          <a:br>
            <a:rPr lang="en-US" sz="2100" kern="1200" dirty="0"/>
          </a:br>
          <a:br>
            <a:rPr lang="en-US" sz="2100" kern="1200" dirty="0"/>
          </a:br>
          <a:r>
            <a:rPr lang="en-US" sz="2100" kern="1200" dirty="0"/>
            <a:t>4</a:t>
          </a:r>
        </a:p>
      </dsp:txBody>
      <dsp:txXfrm>
        <a:off x="5391679" y="1435988"/>
        <a:ext cx="1496823" cy="1496823"/>
      </dsp:txXfrm>
    </dsp:sp>
    <dsp:sp modelId="{CF3D7F23-0876-40A8-A613-2810A593F71F}">
      <dsp:nvSpPr>
        <dsp:cNvPr id="0" name=""/>
        <dsp:cNvSpPr/>
      </dsp:nvSpPr>
      <dsp:spPr>
        <a:xfrm>
          <a:off x="6775138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Maintained</a:t>
          </a:r>
          <a:br>
            <a:rPr lang="en-US" sz="2100" kern="1200" dirty="0"/>
          </a:br>
          <a:br>
            <a:rPr lang="en-US" sz="2100" kern="1200" dirty="0"/>
          </a:br>
          <a:r>
            <a:rPr lang="en-US" sz="2100" kern="1200" dirty="0"/>
            <a:t>5</a:t>
          </a:r>
        </a:p>
      </dsp:txBody>
      <dsp:txXfrm>
        <a:off x="7085140" y="1435988"/>
        <a:ext cx="1496823" cy="1496823"/>
      </dsp:txXfrm>
    </dsp:sp>
    <dsp:sp modelId="{59D66EC7-6FFB-4EBB-A203-44296DB21A5E}">
      <dsp:nvSpPr>
        <dsp:cNvPr id="0" name=""/>
        <dsp:cNvSpPr/>
      </dsp:nvSpPr>
      <dsp:spPr>
        <a:xfrm>
          <a:off x="8468600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Supported</a:t>
          </a:r>
          <a:br>
            <a:rPr lang="en-US" sz="2100" kern="1200" dirty="0"/>
          </a:br>
          <a:br>
            <a:rPr lang="en-US" sz="2100" kern="1200" dirty="0"/>
          </a:br>
          <a:r>
            <a:rPr lang="en-US" sz="2100" kern="1200" dirty="0"/>
            <a:t>6</a:t>
          </a:r>
        </a:p>
      </dsp:txBody>
      <dsp:txXfrm>
        <a:off x="8778602" y="1435988"/>
        <a:ext cx="1496823" cy="149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3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2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 Scalability – throw more</a:t>
            </a:r>
            <a:r>
              <a:rPr lang="en-US" baseline="0" dirty="0"/>
              <a:t> hardware at the problem</a:t>
            </a:r>
          </a:p>
          <a:p>
            <a:r>
              <a:rPr lang="en-US" baseline="0" dirty="0"/>
              <a:t>Horizontal Scalability – re-engineer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Laundry is the traffic</a:t>
            </a:r>
            <a:r>
              <a:rPr lang="en-US" baseline="0" dirty="0"/>
              <a:t> to your service</a:t>
            </a:r>
          </a:p>
          <a:p>
            <a:r>
              <a:rPr lang="en-US" baseline="0" dirty="0"/>
              <a:t>The washing machine is the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monitoring:</a:t>
            </a:r>
            <a:r>
              <a:rPr lang="en-US" baseline="0" dirty="0"/>
              <a:t>  SCOM</a:t>
            </a:r>
          </a:p>
          <a:p>
            <a:r>
              <a:rPr lang="en-US" baseline="0" dirty="0"/>
              <a:t>Service logging:  </a:t>
            </a:r>
            <a:r>
              <a:rPr lang="en-US" baseline="0" dirty="0" err="1"/>
              <a:t>Splunk</a:t>
            </a:r>
            <a:r>
              <a:rPr lang="en-US" baseline="0" dirty="0"/>
              <a:t>, its-stats-box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http://www.glasbergen.com/wp-content/gallery/global/global6.gif">
            <a:extLst>
              <a:ext uri="{FF2B5EF4-FFF2-40B4-BE49-F238E27FC236}">
                <a16:creationId xmlns:a16="http://schemas.microsoft.com/office/drawing/2014/main" id="{A9BC627B-E721-452A-932F-9FD4D9599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65" y="961812"/>
            <a:ext cx="668966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TEMPLATE</a:t>
            </a:r>
          </a:p>
        </p:txBody>
      </p:sp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Dependencies: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219201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840-6B57-4E92-AF58-FBCAE5E8B5B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1515110"/>
            <a:ext cx="1234168" cy="1151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1828800"/>
            <a:ext cx="203157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1479074"/>
            <a:ext cx="12239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8686800" y="19812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382000" y="34290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839200" y="4800600"/>
            <a:ext cx="1676400" cy="609600"/>
          </a:xfrm>
          <a:prstGeom prst="wedgeRectCallout">
            <a:avLst>
              <a:gd name="adj1" fmla="val -64136"/>
              <a:gd name="adj2" fmla="val 153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3422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Yourself: Understanding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service like Dropbox.com or Google Drive.</a:t>
            </a:r>
          </a:p>
          <a:p>
            <a:pPr marL="514350" indent="-514350">
              <a:buAutoNum type="arabicPeriod"/>
            </a:pPr>
            <a:r>
              <a:rPr lang="en-US" dirty="0"/>
              <a:t>What are its components, protocols it uses</a:t>
            </a:r>
            <a:r>
              <a:rPr lang="en-US"/>
              <a:t>, dependencies </a:t>
            </a:r>
            <a:r>
              <a:rPr lang="en-US" dirty="0"/>
              <a:t>upon, and API’s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Core</a:t>
            </a:r>
          </a:p>
          <a:p>
            <a:pPr lvl="1"/>
            <a:r>
              <a:rPr lang="en-US" sz="2000" b="1" dirty="0"/>
              <a:t>NTP</a:t>
            </a:r>
            <a:r>
              <a:rPr lang="en-US" sz="2000" dirty="0"/>
              <a:t> – Network time protocol. Keeps the clocks in sync on several hosts</a:t>
            </a:r>
          </a:p>
          <a:p>
            <a:pPr lvl="1"/>
            <a:r>
              <a:rPr lang="en-US" sz="2000" b="1" dirty="0"/>
              <a:t>DNS</a:t>
            </a:r>
            <a:r>
              <a:rPr lang="en-US" sz="2000" dirty="0"/>
              <a:t> – Domain name system – a method of IP address to host name resolution.</a:t>
            </a:r>
          </a:p>
          <a:p>
            <a:pPr lvl="1"/>
            <a:r>
              <a:rPr lang="en-US" sz="2000" b="1" dirty="0"/>
              <a:t>DHCP</a:t>
            </a:r>
            <a:r>
              <a:rPr lang="en-US" sz="2000" dirty="0"/>
              <a:t> – Dynamic Host configuration Protocol – a method of assigning IP information over the network.</a:t>
            </a:r>
          </a:p>
          <a:p>
            <a:pPr lvl="1"/>
            <a:r>
              <a:rPr lang="en-US" sz="2000" b="1" dirty="0"/>
              <a:t>LDAP</a:t>
            </a:r>
            <a:r>
              <a:rPr lang="en-US" sz="2000" dirty="0"/>
              <a:t> – Lightweight Directory Access Protocol – a hierarchal database of directory information (users, groups, organizations, etc)</a:t>
            </a:r>
          </a:p>
          <a:p>
            <a:pPr lvl="1"/>
            <a:r>
              <a:rPr lang="en-US" sz="2000" b="1" dirty="0"/>
              <a:t>Kerberos</a:t>
            </a:r>
            <a:r>
              <a:rPr lang="en-US" sz="2000" dirty="0"/>
              <a:t> – A network authentication protocol, used for securely evaluating identities over a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69F4-D4B9-4577-9884-B77A39ED85F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Network</a:t>
            </a:r>
          </a:p>
          <a:p>
            <a:pPr lvl="1"/>
            <a:r>
              <a:rPr lang="en-US" sz="2000" b="1" dirty="0"/>
              <a:t>HTTP</a:t>
            </a:r>
            <a:r>
              <a:rPr lang="en-US" sz="2000" dirty="0"/>
              <a:t> – Hypertext transport protocol. The application protocol for the WWW</a:t>
            </a:r>
          </a:p>
          <a:p>
            <a:pPr lvl="2"/>
            <a:r>
              <a:rPr lang="en-US" sz="2000" b="1" dirty="0"/>
              <a:t>SSL</a:t>
            </a:r>
            <a:r>
              <a:rPr lang="en-US" sz="2000" dirty="0"/>
              <a:t> –Secure Sockets Layer – an encrypted channel for HTTP traffic</a:t>
            </a:r>
          </a:p>
          <a:p>
            <a:pPr lvl="1"/>
            <a:r>
              <a:rPr lang="en-US" sz="2000" b="1" dirty="0"/>
              <a:t>SSH / SCP</a:t>
            </a:r>
            <a:r>
              <a:rPr lang="en-US" sz="2000" dirty="0"/>
              <a:t> – Secure Shell, Secure Copy. Unix/Linux remote shell and remote file copy protocols.</a:t>
            </a:r>
          </a:p>
          <a:p>
            <a:pPr lvl="1"/>
            <a:r>
              <a:rPr lang="en-US" sz="2000" b="1" dirty="0"/>
              <a:t>NFS</a:t>
            </a:r>
            <a:r>
              <a:rPr lang="en-US" sz="2000" dirty="0"/>
              <a:t> – Network File System – File sharing for </a:t>
            </a:r>
            <a:r>
              <a:rPr lang="en-US" sz="2000" dirty="0" err="1"/>
              <a:t>unix</a:t>
            </a:r>
            <a:r>
              <a:rPr lang="en-US" sz="2000" dirty="0"/>
              <a:t>-like computers.</a:t>
            </a:r>
          </a:p>
          <a:p>
            <a:pPr lvl="1"/>
            <a:r>
              <a:rPr lang="en-US" sz="2000" b="1" dirty="0"/>
              <a:t>RDP</a:t>
            </a:r>
            <a:r>
              <a:rPr lang="en-US" sz="2000" dirty="0"/>
              <a:t> – Remote Desktop protocol.  A proprietary protocol for accessing Windows hosts over a network.</a:t>
            </a:r>
          </a:p>
          <a:p>
            <a:pPr lvl="1"/>
            <a:r>
              <a:rPr lang="en-US" sz="2000" b="1" dirty="0"/>
              <a:t>SMTP </a:t>
            </a:r>
            <a:r>
              <a:rPr lang="en-US" sz="2000" dirty="0"/>
              <a:t>– Simple Mail Transport Service. Mail routing protocol.</a:t>
            </a:r>
          </a:p>
          <a:p>
            <a:pPr lvl="1"/>
            <a:r>
              <a:rPr lang="en-US" sz="2000" b="1" dirty="0"/>
              <a:t>OAuth2</a:t>
            </a:r>
            <a:r>
              <a:rPr lang="en-US" sz="2000" dirty="0"/>
              <a:t> – for account authentication and authorization.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1667-1CFC-49F1-98A0-628AEF0B181F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Providing a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Any service you provide must be: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397A-B64E-4131-B0A8-1CFBB41697CD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676400" y="1905000"/>
          <a:ext cx="8991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60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1839913"/>
            <a:ext cx="8229600" cy="44846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Customers are the reason for your service</a:t>
            </a:r>
          </a:p>
          <a:p>
            <a:r>
              <a:rPr lang="en-US" dirty="0"/>
              <a:t>How will they use it?</a:t>
            </a:r>
          </a:p>
          <a:p>
            <a:r>
              <a:rPr lang="en-US" dirty="0"/>
              <a:t>What features do they need? Want?</a:t>
            </a:r>
          </a:p>
          <a:p>
            <a:r>
              <a:rPr lang="en-US" dirty="0"/>
              <a:t>How critical is this service?</a:t>
            </a:r>
          </a:p>
          <a:p>
            <a:r>
              <a:rPr lang="en-US" dirty="0"/>
              <a:t>What are the required levels of availability and support?</a:t>
            </a:r>
          </a:p>
          <a:p>
            <a:pPr marL="0" indent="0">
              <a:buNone/>
            </a:pPr>
            <a:r>
              <a:rPr lang="en-US" b="1" dirty="0"/>
              <a:t>Formulate a SLA (Service Level Agreement)</a:t>
            </a:r>
          </a:p>
          <a:p>
            <a:r>
              <a:rPr lang="en-US" dirty="0"/>
              <a:t>This will define the service being offered</a:t>
            </a:r>
          </a:p>
          <a:p>
            <a:r>
              <a:rPr lang="en-US" dirty="0"/>
              <a:t>Clarify the expectations for support levels and response time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F574-609B-4FAD-B770-B4D9AB27BBD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78460" y="514350"/>
            <a:ext cx="1797880" cy="1797880"/>
            <a:chOff x="109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109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6439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Defined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21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7564"/>
            <a:ext cx="8229600" cy="487563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Keep it simple</a:t>
            </a:r>
          </a:p>
          <a:p>
            <a:r>
              <a:rPr lang="en-US" dirty="0"/>
              <a:t>Simple systems are more reliable and easier to maintain</a:t>
            </a:r>
          </a:p>
          <a:p>
            <a:r>
              <a:rPr lang="en-US" dirty="0"/>
              <a:t>Make the trade-off between features and reliability</a:t>
            </a:r>
          </a:p>
          <a:p>
            <a:r>
              <a:rPr lang="en-US" dirty="0"/>
              <a:t>Use reliable hardware, of course!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Take advantage of vendor relationships</a:t>
            </a:r>
          </a:p>
          <a:p>
            <a:r>
              <a:rPr lang="en-US" dirty="0"/>
              <a:t>Have them provide recommendations (they should be the experts!)</a:t>
            </a:r>
          </a:p>
          <a:p>
            <a:r>
              <a:rPr lang="en-US" dirty="0"/>
              <a:t>Let multiple vendors compete for your business</a:t>
            </a:r>
          </a:p>
          <a:p>
            <a:r>
              <a:rPr lang="en-US" dirty="0"/>
              <a:t>Choose a vendor based on not only features but the stability of their company and product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7CF-4CE6-4E2F-812D-5F276A19C676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78460" y="423672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Reliable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30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Use Open Architecture:</a:t>
            </a:r>
          </a:p>
          <a:p>
            <a:r>
              <a:rPr lang="en-US" dirty="0"/>
              <a:t>Open protocol standards and file formats </a:t>
            </a:r>
          </a:p>
          <a:p>
            <a:r>
              <a:rPr lang="en-US" dirty="0"/>
              <a:t>RFC’s from the IETF </a:t>
            </a:r>
            <a:r>
              <a:rPr lang="en-US" dirty="0">
                <a:hlinkClick r:id="rId2"/>
              </a:rPr>
              <a:t>http://www.rfc-editor.org</a:t>
            </a:r>
            <a:r>
              <a:rPr lang="en-US" dirty="0"/>
              <a:t> 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Bigger selection of products and vendors to choose from</a:t>
            </a:r>
          </a:p>
          <a:p>
            <a:pPr lvl="1"/>
            <a:r>
              <a:rPr lang="en-US" dirty="0"/>
              <a:t>Decoupled client and server selection</a:t>
            </a:r>
          </a:p>
          <a:p>
            <a:pPr lvl="1"/>
            <a:r>
              <a:rPr lang="en-US" dirty="0"/>
              <a:t>Avoids being locked in to a specific platform or vendor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Sometimes open standards don’t go far enough</a:t>
            </a:r>
          </a:p>
          <a:p>
            <a:r>
              <a:rPr lang="en-US" dirty="0"/>
              <a:t>Google-Worthy</a:t>
            </a:r>
          </a:p>
          <a:p>
            <a:pPr lvl="1"/>
            <a:r>
              <a:rPr lang="en-US" b="1" i="1" dirty="0"/>
              <a:t>Service-Oriented Architecture </a:t>
            </a:r>
            <a:r>
              <a:rPr lang="en-US" dirty="0"/>
              <a:t>is changing the game a bit, as most services are gravitating towards interoperability (working with each other)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4776-058D-45D3-93A7-3AF135B5CFF5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78460" y="472660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Reliable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71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1"/>
            <a:ext cx="8229600" cy="769979"/>
          </a:xfrm>
        </p:spPr>
        <p:txBody>
          <a:bodyPr/>
          <a:lstStyle/>
          <a:p>
            <a:r>
              <a:rPr lang="en-US" dirty="0"/>
              <a:t>Last Slide on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89307"/>
            <a:ext cx="8229600" cy="2777893"/>
          </a:xfrm>
        </p:spPr>
        <p:txBody>
          <a:bodyPr>
            <a:normAutofit/>
          </a:bodyPr>
          <a:lstStyle/>
          <a:p>
            <a:r>
              <a:rPr lang="en-US" dirty="0"/>
              <a:t>Any service should have 3 environments</a:t>
            </a:r>
          </a:p>
          <a:p>
            <a:r>
              <a:rPr lang="en-US" dirty="0"/>
              <a:t>Usually, each environment is on separate hardware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B2E6-7868-4698-9B74-B4998DAB643F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480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2057400" y="2819400"/>
            <a:ext cx="1676400" cy="1295400"/>
          </a:xfrm>
          <a:prstGeom prst="wedgeRectCallout">
            <a:avLst>
              <a:gd name="adj1" fmla="val 105040"/>
              <a:gd name="adj2" fmla="val 459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Environment for the Service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305800" y="2438400"/>
            <a:ext cx="1981200" cy="1295400"/>
          </a:xfrm>
          <a:prstGeom prst="wedgeRectCallout">
            <a:avLst>
              <a:gd name="adj1" fmla="val -83172"/>
              <a:gd name="adj2" fmla="val 6219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you build out new features for the service / upgrades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229600" y="5105400"/>
            <a:ext cx="1981200" cy="1371600"/>
          </a:xfrm>
          <a:prstGeom prst="wedgeRectCallout">
            <a:avLst>
              <a:gd name="adj1" fmla="val -131539"/>
              <a:gd name="adj2" fmla="val -33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Mirror image of prod environment for testing purposes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78460" y="389383"/>
            <a:ext cx="1797880" cy="1797880"/>
            <a:chOff x="1439402" y="1729959"/>
            <a:chExt cx="1797880" cy="1797880"/>
          </a:xfrm>
        </p:grpSpPr>
        <p:sp>
          <p:nvSpPr>
            <p:cNvPr id="9" name="Oval 8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Reliable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07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82323"/>
            <a:ext cx="8229600" cy="46184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Scalability</a:t>
            </a:r>
            <a:r>
              <a:rPr lang="en-US" dirty="0"/>
              <a:t> </a:t>
            </a:r>
          </a:p>
          <a:p>
            <a:r>
              <a:rPr lang="en-US" dirty="0"/>
              <a:t>A service’s ability to grow with its demand.</a:t>
            </a:r>
          </a:p>
          <a:p>
            <a:r>
              <a:rPr lang="en-US" dirty="0"/>
              <a:t>Helps maintain performance levels.</a:t>
            </a:r>
          </a:p>
          <a:p>
            <a:r>
              <a:rPr lang="en-US" dirty="0"/>
              <a:t>You should try to plan for scalability when designing your service.</a:t>
            </a:r>
          </a:p>
          <a:p>
            <a:r>
              <a:rPr lang="en-US" dirty="0"/>
              <a:t>Two types of scalability:</a:t>
            </a:r>
          </a:p>
          <a:p>
            <a:pPr lvl="1"/>
            <a:r>
              <a:rPr lang="en-US" u="sng" dirty="0"/>
              <a:t>Vertical</a:t>
            </a:r>
            <a:r>
              <a:rPr lang="en-US" dirty="0"/>
              <a:t> (scale up) – Increasing the size of the node. 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add more RAM or an extra CPU to a server, buy a bigger washing machine, </a:t>
            </a:r>
          </a:p>
          <a:p>
            <a:pPr lvl="1"/>
            <a:r>
              <a:rPr lang="en-US" u="sng" dirty="0"/>
              <a:t>Horizontal</a:t>
            </a:r>
            <a:r>
              <a:rPr lang="en-US" dirty="0"/>
              <a:t> (scale out) – Adding more nodes to the service.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purchase three more servers and balance their load,  buy another washing machine, but keep your old one.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EF9-577A-4878-A3AC-AAA3EA79B012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78460" y="456760"/>
            <a:ext cx="1797880" cy="1797880"/>
            <a:chOff x="2877707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Scalable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90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Monitoring </a:t>
            </a:r>
          </a:p>
          <a:p>
            <a:pPr lvl="1"/>
            <a:r>
              <a:rPr lang="en-US" dirty="0"/>
              <a:t>Logging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Scalability: H vs. 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E942-992A-44E7-82EE-38C2DA1E3DF3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763000" y="408128"/>
            <a:ext cx="1797880" cy="1797880"/>
            <a:chOff x="287770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Scalable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495800" y="2535198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1" y="2655333"/>
            <a:ext cx="1992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Vertical Scalability: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162800" y="1371600"/>
            <a:ext cx="1219200" cy="171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1" y="5376594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Horizontal Scalability: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5413492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154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4191000"/>
            <a:ext cx="1219200" cy="64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sp>
        <p:nvSpPr>
          <p:cNvPr id="20" name="Up-Down Arrow 19"/>
          <p:cNvSpPr/>
          <p:nvPr/>
        </p:nvSpPr>
        <p:spPr>
          <a:xfrm rot="3007404">
            <a:off x="6938513" y="4832867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19328754">
            <a:off x="9150540" y="4855082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8077200" y="4912360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17" y="19664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Scaling your Laundry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94B-9EDB-49F0-B716-10583B9F335E}" type="datetime1">
              <a:rPr lang="en-US" smtClean="0"/>
              <a:t>9/17/2018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1371600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62402" y="1447800"/>
            <a:ext cx="3428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You’ve got more laundry than your </a:t>
            </a:r>
            <a:br>
              <a:rPr lang="en-US" sz="2400" b="1" dirty="0"/>
            </a:br>
            <a:r>
              <a:rPr lang="en-US" sz="2400" b="1" dirty="0"/>
              <a:t>current washing machine can handle!!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2204"/>
            <a:ext cx="1373396" cy="137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764796" y="411022"/>
            <a:ext cx="1797880" cy="1797880"/>
            <a:chOff x="2877707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Scalable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3</a:t>
              </a: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3604915"/>
            <a:ext cx="1549546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64813" y="314325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Vertical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690255"/>
            <a:ext cx="364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bigger, faster washing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1528" y="3147061"/>
            <a:ext cx="200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Horizontal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77" y="360491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81800" y="5473323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more than one washing machine</a:t>
            </a:r>
          </a:p>
        </p:txBody>
      </p:sp>
    </p:spTree>
    <p:extLst>
      <p:ext uri="{BB962C8B-B14F-4D97-AF65-F5344CB8AC3E}">
        <p14:creationId xmlns:p14="http://schemas.microsoft.com/office/powerpoint/2010/main" val="388484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50929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/>
              <a:t>Layered Monitoring: </a:t>
            </a:r>
            <a:r>
              <a:rPr lang="en-US" sz="2400" b="1" dirty="0"/>
              <a:t>PPS!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Ping: Monitor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Port: Monitor the port for the service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Service: Connect to the port; verify the response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Monitoring agent should send an alert to the IT team when things aren’t right.</a:t>
            </a:r>
          </a:p>
          <a:p>
            <a:pPr lvl="1"/>
            <a:r>
              <a:rPr lang="en-US" sz="2000" dirty="0"/>
              <a:t>What, When, 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604-EB26-4A1B-8040-10AB96DEB97E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5638801"/>
            <a:ext cx="82296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Without adequate monitoring you cannot offer good service!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00600" y="385572"/>
            <a:ext cx="1797880" cy="1797880"/>
            <a:chOff x="4316011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4559411" y="1993252"/>
              <a:ext cx="129118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099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and Logging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81200" y="1722438"/>
            <a:ext cx="3931920" cy="639762"/>
          </a:xfrm>
        </p:spPr>
        <p:txBody>
          <a:bodyPr/>
          <a:lstStyle/>
          <a:p>
            <a:r>
              <a:rPr lang="en-US" dirty="0"/>
              <a:t>Service Monitoring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981200" y="2438400"/>
            <a:ext cx="393192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Observing service activity in real-time</a:t>
            </a:r>
          </a:p>
          <a:p>
            <a:r>
              <a:rPr lang="en-US" dirty="0"/>
              <a:t>This is done by a computer, not a human.</a:t>
            </a:r>
          </a:p>
          <a:p>
            <a:r>
              <a:rPr lang="en-US" dirty="0"/>
              <a:t>Important events are passed on to a human (notification).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48400" y="1722438"/>
            <a:ext cx="3931920" cy="639762"/>
          </a:xfrm>
        </p:spPr>
        <p:txBody>
          <a:bodyPr/>
          <a:lstStyle/>
          <a:p>
            <a:r>
              <a:rPr lang="en-US" dirty="0"/>
              <a:t>Service Logging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278880" y="2362200"/>
            <a:ext cx="393192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Keeping </a:t>
            </a:r>
            <a:r>
              <a:rPr lang="en-US" b="1" i="1" dirty="0"/>
              <a:t>historical records</a:t>
            </a:r>
            <a:r>
              <a:rPr lang="en-US" b="1" dirty="0"/>
              <a:t> </a:t>
            </a:r>
            <a:r>
              <a:rPr lang="en-US" dirty="0"/>
              <a:t>of service activity </a:t>
            </a:r>
          </a:p>
          <a:p>
            <a:r>
              <a:rPr lang="en-US" dirty="0"/>
              <a:t>This data grows over time and can become quite large.</a:t>
            </a:r>
          </a:p>
          <a:p>
            <a:r>
              <a:rPr lang="en-US" dirty="0"/>
              <a:t>Only referred to when needed to troubleshoot a problem or trace down a security incident.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7376-CE16-46B4-9684-6BFB315E8133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812970" y="411920"/>
            <a:ext cx="1797880" cy="1797880"/>
            <a:chOff x="4316011" y="1729959"/>
            <a:chExt cx="1797880" cy="1797880"/>
          </a:xfrm>
        </p:grpSpPr>
        <p:sp>
          <p:nvSpPr>
            <p:cNvPr id="10" name="Oval 9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4579303" y="1993252"/>
              <a:ext cx="128693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33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Bother?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81200" y="1798638"/>
            <a:ext cx="3931920" cy="639762"/>
          </a:xfrm>
        </p:spPr>
        <p:txBody>
          <a:bodyPr/>
          <a:lstStyle/>
          <a:p>
            <a:r>
              <a:rPr lang="en-US" dirty="0"/>
              <a:t>Why do we Monitor?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81200" y="2362200"/>
            <a:ext cx="3931920" cy="4343400"/>
          </a:xfrm>
        </p:spPr>
        <p:txBody>
          <a:bodyPr/>
          <a:lstStyle/>
          <a:p>
            <a:r>
              <a:rPr lang="en-US" dirty="0"/>
              <a:t>To detect / identify  problems quickly. </a:t>
            </a:r>
          </a:p>
          <a:p>
            <a:r>
              <a:rPr lang="en-US" dirty="0"/>
              <a:t>Ideally you want to know about it before your users do.</a:t>
            </a:r>
          </a:p>
          <a:p>
            <a:r>
              <a:rPr lang="en-US" dirty="0"/>
              <a:t>To determine if resources are being constrained or over utilized.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278880" y="1798638"/>
            <a:ext cx="3931920" cy="639762"/>
          </a:xfrm>
        </p:spPr>
        <p:txBody>
          <a:bodyPr/>
          <a:lstStyle/>
          <a:p>
            <a:r>
              <a:rPr lang="en-US" dirty="0"/>
              <a:t>Why do we Log?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78880" y="2362200"/>
            <a:ext cx="3931920" cy="4343400"/>
          </a:xfrm>
        </p:spPr>
        <p:txBody>
          <a:bodyPr/>
          <a:lstStyle/>
          <a:p>
            <a:r>
              <a:rPr lang="en-US" dirty="0"/>
              <a:t>Help get to the root cause of an issue or incident.</a:t>
            </a:r>
          </a:p>
          <a:p>
            <a:r>
              <a:rPr lang="en-US" dirty="0"/>
              <a:t>Help us predict problem and avoid them.</a:t>
            </a:r>
          </a:p>
          <a:p>
            <a:r>
              <a:rPr lang="en-US" dirty="0"/>
              <a:t>Provide historical data or trends for service usage.</a:t>
            </a:r>
          </a:p>
          <a:p>
            <a:r>
              <a:rPr lang="en-US" dirty="0"/>
              <a:t>Report on service activity.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EFB-BE8F-4C09-9101-1170EE3E5250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09800" y="6029980"/>
            <a:ext cx="8001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you’re not </a:t>
            </a:r>
            <a:r>
              <a:rPr lang="en-US" sz="2800" b="1" i="1" dirty="0"/>
              <a:t>measuring</a:t>
            </a:r>
            <a:r>
              <a:rPr lang="en-US" sz="2800" dirty="0"/>
              <a:t> it you aren’t </a:t>
            </a:r>
            <a:r>
              <a:rPr lang="en-US" sz="2800" b="1" i="1" dirty="0"/>
              <a:t>managing</a:t>
            </a:r>
            <a:r>
              <a:rPr lang="en-US" sz="2800" dirty="0"/>
              <a:t> it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32020" y="411920"/>
            <a:ext cx="1797880" cy="1797880"/>
            <a:chOff x="4316011" y="1729959"/>
            <a:chExt cx="1797880" cy="1797880"/>
          </a:xfrm>
        </p:grpSpPr>
        <p:sp>
          <p:nvSpPr>
            <p:cNvPr id="13" name="Oval 12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51791" y="1993252"/>
              <a:ext cx="12988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43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Monitoring and Logging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CC-D5F8-40AE-B9FC-6FD4C9ACAB98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60020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Server</a:t>
            </a:r>
            <a:endParaRPr lang="en-US" b="1" dirty="0"/>
          </a:p>
        </p:txBody>
      </p:sp>
      <p:sp>
        <p:nvSpPr>
          <p:cNvPr id="14" name="Plaque 13"/>
          <p:cNvSpPr/>
          <p:nvPr/>
        </p:nvSpPr>
        <p:spPr>
          <a:xfrm>
            <a:off x="4648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Can 14"/>
          <p:cNvSpPr/>
          <p:nvPr/>
        </p:nvSpPr>
        <p:spPr>
          <a:xfrm>
            <a:off x="8763000" y="1752600"/>
            <a:ext cx="10668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1981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17" name="Right Arrow 16"/>
          <p:cNvSpPr/>
          <p:nvPr/>
        </p:nvSpPr>
        <p:spPr>
          <a:xfrm rot="20936947">
            <a:off x="6300695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1828800" y="43434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External Service Monitor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6858000" y="41910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Internal Service Monitor</a:t>
            </a:r>
          </a:p>
        </p:txBody>
      </p:sp>
      <p:sp>
        <p:nvSpPr>
          <p:cNvPr id="22" name="Left-Right Arrow 21"/>
          <p:cNvSpPr/>
          <p:nvPr/>
        </p:nvSpPr>
        <p:spPr>
          <a:xfrm rot="2360339">
            <a:off x="6080778" y="3882583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70867">
            <a:off x="3962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953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3352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6705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58001" y="5562600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6601" y="5486400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1" y="6488668"/>
            <a:ext cx="4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6752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Simple Web Service Monitoring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F47F-FB24-4935-A6E5-9F20393CAF42}" type="datetime1">
              <a:rPr lang="en-US" smtClean="0"/>
              <a:t>9/17/2018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9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250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 Host:  web.syr.edu</a:t>
            </a:r>
          </a:p>
        </p:txBody>
      </p:sp>
      <p:sp>
        <p:nvSpPr>
          <p:cNvPr id="5" name="Plaque 4"/>
          <p:cNvSpPr/>
          <p:nvPr/>
        </p:nvSpPr>
        <p:spPr>
          <a:xfrm>
            <a:off x="4648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Apache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HTTPD</a:t>
            </a:r>
          </a:p>
        </p:txBody>
      </p:sp>
      <p:sp>
        <p:nvSpPr>
          <p:cNvPr id="6" name="Can 5"/>
          <p:cNvSpPr/>
          <p:nvPr/>
        </p:nvSpPr>
        <p:spPr>
          <a:xfrm>
            <a:off x="8610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access_log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1981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8" name="Right Arrow 7"/>
          <p:cNvSpPr/>
          <p:nvPr/>
        </p:nvSpPr>
        <p:spPr>
          <a:xfrm rot="20936947">
            <a:off x="6300695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nmap</a:t>
            </a:r>
            <a:r>
              <a:rPr lang="en-US" b="1" dirty="0">
                <a:solidFill>
                  <a:schemeClr val="tx1"/>
                </a:solidFill>
              </a:rPr>
              <a:t> web.syr.edu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6858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ps</a:t>
            </a:r>
            <a:r>
              <a:rPr lang="en-US" b="1" dirty="0">
                <a:solidFill>
                  <a:schemeClr val="tx1"/>
                </a:solidFill>
              </a:rPr>
              <a:t> –aux | </a:t>
            </a:r>
            <a:r>
              <a:rPr lang="en-US" b="1" dirty="0" err="1">
                <a:solidFill>
                  <a:schemeClr val="tx1"/>
                </a:solidFill>
              </a:rPr>
              <a:t>grep</a:t>
            </a:r>
            <a:r>
              <a:rPr lang="en-US" b="1" dirty="0">
                <a:solidFill>
                  <a:schemeClr val="tx1"/>
                </a:solidFill>
              </a:rPr>
              <a:t> “</a:t>
            </a:r>
            <a:r>
              <a:rPr lang="en-US" b="1" dirty="0" err="1">
                <a:solidFill>
                  <a:schemeClr val="tx1"/>
                </a:solidFill>
              </a:rPr>
              <a:t>httpd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6080778" y="3882583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3962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953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3352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6705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3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Event:  Service 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6172200"/>
            <a:ext cx="214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Event: Port unavailable</a:t>
            </a:r>
          </a:p>
        </p:txBody>
      </p:sp>
    </p:spTree>
    <p:extLst>
      <p:ext uri="{BB962C8B-B14F-4D97-AF65-F5344CB8AC3E}">
        <p14:creationId xmlns:p14="http://schemas.microsoft.com/office/powerpoint/2010/main" val="3463297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Email Service Monitoring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F13-C38B-4574-BE0F-C5146E0E81FE}" type="datetime1">
              <a:rPr lang="en-US" smtClean="0"/>
              <a:t>9/17/2018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9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Exchange </a:t>
            </a:r>
            <a:r>
              <a:rPr lang="en-US" b="1" dirty="0" err="1"/>
              <a:t>eMail</a:t>
            </a:r>
            <a:endParaRPr lang="en-US" b="1" dirty="0"/>
          </a:p>
        </p:txBody>
      </p:sp>
      <p:sp>
        <p:nvSpPr>
          <p:cNvPr id="5" name="Plaque 4"/>
          <p:cNvSpPr/>
          <p:nvPr/>
        </p:nvSpPr>
        <p:spPr>
          <a:xfrm>
            <a:off x="4648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 mail service</a:t>
            </a:r>
          </a:p>
        </p:txBody>
      </p:sp>
      <p:sp>
        <p:nvSpPr>
          <p:cNvPr id="6" name="Can 5"/>
          <p:cNvSpPr/>
          <p:nvPr/>
        </p:nvSpPr>
        <p:spPr>
          <a:xfrm>
            <a:off x="8610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access_logs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1981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8" name="Right Arrow 7"/>
          <p:cNvSpPr/>
          <p:nvPr/>
        </p:nvSpPr>
        <p:spPr>
          <a:xfrm rot="20936947">
            <a:off x="6300695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SCOM test-mailflow.ps1script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6858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Windows IIS web service monitor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6080778" y="3882583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3962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953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3352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6705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3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Event:  Service 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6172200"/>
            <a:ext cx="214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Event: Port unavailable</a:t>
            </a:r>
          </a:p>
        </p:txBody>
      </p:sp>
    </p:spTree>
    <p:extLst>
      <p:ext uri="{BB962C8B-B14F-4D97-AF65-F5344CB8AC3E}">
        <p14:creationId xmlns:p14="http://schemas.microsoft.com/office/powerpoint/2010/main" val="366667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Monitor, 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Monitor for a </a:t>
            </a:r>
            <a:r>
              <a:rPr lang="en-US" b="1" dirty="0"/>
              <a:t>condition</a:t>
            </a:r>
            <a:r>
              <a:rPr lang="en-US" dirty="0"/>
              <a:t>.</a:t>
            </a:r>
          </a:p>
          <a:p>
            <a:r>
              <a:rPr lang="en-US" dirty="0"/>
              <a:t>Send </a:t>
            </a:r>
            <a:r>
              <a:rPr lang="en-US" b="1" dirty="0"/>
              <a:t>alert</a:t>
            </a:r>
            <a:r>
              <a:rPr lang="en-US" dirty="0"/>
              <a:t> when the condition is met.</a:t>
            </a:r>
          </a:p>
          <a:p>
            <a:r>
              <a:rPr lang="en-US" dirty="0"/>
              <a:t>Log the </a:t>
            </a:r>
            <a:r>
              <a:rPr lang="en-US" b="1" dirty="0"/>
              <a:t>condition </a:t>
            </a:r>
            <a:r>
              <a:rPr lang="en-US" dirty="0"/>
              <a:t>whether it sends an alert or not.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Examples: </a:t>
            </a:r>
            <a:r>
              <a:rPr lang="en-US" b="1" dirty="0"/>
              <a:t>(Why would you monitor/log these?)</a:t>
            </a:r>
            <a:endParaRPr lang="en-US" dirty="0"/>
          </a:p>
          <a:p>
            <a:r>
              <a:rPr lang="en-US" dirty="0"/>
              <a:t>CPU utilization stays at 100% for X minutes.</a:t>
            </a:r>
          </a:p>
          <a:p>
            <a:r>
              <a:rPr lang="en-US" dirty="0"/>
              <a:t>Free disk space drops below 10%.</a:t>
            </a:r>
          </a:p>
          <a:p>
            <a:r>
              <a:rPr lang="en-US" dirty="0"/>
              <a:t>Port does not respond for 1500 ms</a:t>
            </a:r>
          </a:p>
          <a:p>
            <a:r>
              <a:rPr lang="en-US" dirty="0"/>
              <a:t>HTTP request take more than 5 sec to get response.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222-73E2-4E38-B398-65E740567471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51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77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Normal</a:t>
            </a:r>
          </a:p>
          <a:p>
            <a:pPr lvl="1"/>
            <a:r>
              <a:rPr lang="en-US" sz="2000" b="1" dirty="0"/>
              <a:t>Normal: </a:t>
            </a:r>
            <a:r>
              <a:rPr lang="en-US" sz="2000" dirty="0"/>
              <a:t> When a service fails you send an alert.</a:t>
            </a:r>
          </a:p>
          <a:p>
            <a:r>
              <a:rPr lang="en-US" sz="2400" dirty="0"/>
              <a:t>Proactive Monitoring</a:t>
            </a:r>
          </a:p>
          <a:p>
            <a:pPr lvl="1"/>
            <a:r>
              <a:rPr lang="en-US" sz="2000" b="1" dirty="0"/>
              <a:t>Proactive: </a:t>
            </a:r>
            <a:r>
              <a:rPr lang="en-US" sz="2000" dirty="0"/>
              <a:t> When a service show signs it is about to fail you send an alert. (100% </a:t>
            </a:r>
            <a:r>
              <a:rPr lang="en-US" sz="2000" dirty="0" err="1"/>
              <a:t>cpu</a:t>
            </a:r>
            <a:r>
              <a:rPr lang="en-US" sz="2000" dirty="0"/>
              <a:t>, Long responses, etc.)</a:t>
            </a:r>
          </a:p>
          <a:p>
            <a:r>
              <a:rPr lang="en-US" sz="2400" dirty="0"/>
              <a:t>Automated Responses</a:t>
            </a:r>
          </a:p>
          <a:p>
            <a:pPr lvl="1"/>
            <a:r>
              <a:rPr lang="en-US" sz="2000" b="1" dirty="0"/>
              <a:t>Normal: </a:t>
            </a:r>
            <a:r>
              <a:rPr lang="en-US" sz="2000" dirty="0"/>
              <a:t> When a service fails you send an alert.</a:t>
            </a:r>
          </a:p>
          <a:p>
            <a:pPr lvl="1"/>
            <a:r>
              <a:rPr lang="en-US" sz="2000" b="1" dirty="0"/>
              <a:t>Automated: </a:t>
            </a:r>
            <a:r>
              <a:rPr lang="en-US" sz="2000" dirty="0"/>
              <a:t> When the service fails, you attempt to restart it. If the restart fails, you send an alert.</a:t>
            </a:r>
          </a:p>
          <a:p>
            <a:r>
              <a:rPr lang="en-US" sz="2400" dirty="0"/>
              <a:t>PM and AR are difficult and time-consuming to implement, but are time savers for difficult problems with no permanent fix.</a:t>
            </a:r>
          </a:p>
          <a:p>
            <a:r>
              <a:rPr lang="en-US" sz="2400" dirty="0"/>
              <a:t>A layered approach is always better.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433E-04A2-4C04-A465-835F1BD63FC9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51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79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6 characteristics of providing good service?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three environments you must have to provide reliable service?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aspects of a service should be monitored?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two types of monitoring? Why are both important?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uses of logs and benefits of logging?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end-to-end testing?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SNMP?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Types: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/>
              <a:t>TXT message</a:t>
            </a:r>
          </a:p>
          <a:p>
            <a:pPr lvl="1"/>
            <a:r>
              <a:rPr lang="en-US" sz="2000" dirty="0"/>
              <a:t>SMS Page</a:t>
            </a:r>
          </a:p>
          <a:p>
            <a:pPr lvl="1"/>
            <a:r>
              <a:rPr lang="en-US" sz="2000" dirty="0"/>
              <a:t>Automated dialer calls phone.</a:t>
            </a:r>
          </a:p>
          <a:p>
            <a:r>
              <a:rPr lang="en-US" sz="2400" dirty="0"/>
              <a:t>Pick the appropriate Alert for the appropriate Event and time.</a:t>
            </a:r>
          </a:p>
          <a:p>
            <a:pPr lvl="1"/>
            <a:r>
              <a:rPr lang="en-US" sz="2000" dirty="0"/>
              <a:t>Don’t send email when you’re not going to check it!</a:t>
            </a:r>
          </a:p>
          <a:p>
            <a:r>
              <a:rPr lang="en-US" sz="2400" dirty="0"/>
              <a:t>In a layered approach, you might send an email, and if the problem persists send a TXT, etc…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74BB-2D01-4445-9AFA-B15B2EE39F02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51070" y="44272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060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Log files get very large</a:t>
            </a:r>
          </a:p>
          <a:p>
            <a:pPr lvl="1"/>
            <a:r>
              <a:rPr lang="en-US" dirty="0"/>
              <a:t>since they record all activity.</a:t>
            </a:r>
          </a:p>
          <a:p>
            <a:r>
              <a:rPr lang="en-US" dirty="0"/>
              <a:t>Log file rotation – service points to a different log file after a specified interval.</a:t>
            </a:r>
          </a:p>
          <a:p>
            <a:pPr lvl="1"/>
            <a:r>
              <a:rPr lang="en-US" dirty="0"/>
              <a:t>Lets you backup log files </a:t>
            </a:r>
          </a:p>
          <a:p>
            <a:pPr lvl="1"/>
            <a:r>
              <a:rPr lang="en-US" dirty="0"/>
              <a:t>Keeps the size of the files manageable.</a:t>
            </a:r>
          </a:p>
          <a:p>
            <a:pPr lvl="1"/>
            <a:r>
              <a:rPr lang="en-US" dirty="0"/>
              <a:t>Log files are text and they compress nicely.</a:t>
            </a:r>
          </a:p>
          <a:p>
            <a:r>
              <a:rPr lang="en-US" dirty="0"/>
              <a:t>How long do you keep logs?</a:t>
            </a:r>
          </a:p>
          <a:p>
            <a:pPr lvl="1"/>
            <a:r>
              <a:rPr lang="en-US" dirty="0"/>
              <a:t>Depends on service, depends on your policy</a:t>
            </a:r>
          </a:p>
          <a:p>
            <a:pPr lvl="1"/>
            <a:r>
              <a:rPr lang="en-US" dirty="0"/>
              <a:t>It’s not a decision the SA should make.</a:t>
            </a:r>
          </a:p>
          <a:p>
            <a:r>
              <a:rPr lang="en-US" dirty="0"/>
              <a:t>Ship logs to a Big Data system like Hadoop or </a:t>
            </a:r>
            <a:r>
              <a:rPr lang="en-US" dirty="0" err="1"/>
              <a:t>ElastiSearch</a:t>
            </a:r>
            <a:endParaRPr lang="en-US" dirty="0"/>
          </a:p>
          <a:p>
            <a:r>
              <a:rPr lang="en-US" dirty="0"/>
              <a:t>Like an insurance policy. Not very useful until the off chance that you need it... then you’re glad you have it!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FE3-DF6E-4C9F-979F-3017E2FACE6D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70120" y="38938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1369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495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there </a:t>
            </a:r>
            <a:r>
              <a:rPr lang="en-US" b="1" dirty="0"/>
              <a:t>will </a:t>
            </a:r>
            <a:r>
              <a:rPr lang="en-US" dirty="0"/>
              <a:t>come a time when you </a:t>
            </a:r>
            <a:br>
              <a:rPr lang="en-US" dirty="0"/>
            </a:br>
            <a:r>
              <a:rPr lang="en-US" dirty="0"/>
              <a:t>will need to deny service. (Make it unavailable.)</a:t>
            </a:r>
          </a:p>
          <a:p>
            <a:pPr lvl="1"/>
            <a:r>
              <a:rPr lang="en-US" dirty="0"/>
              <a:t>Upgrades to hardware / OS / Service itself</a:t>
            </a:r>
          </a:p>
          <a:p>
            <a:r>
              <a:rPr lang="en-US" dirty="0"/>
              <a:t>Plan and advertise your service outages so your users can plan accordingly.</a:t>
            </a:r>
          </a:p>
          <a:p>
            <a:r>
              <a:rPr lang="en-US" dirty="0"/>
              <a:t>Make sure your outage complies with your TOS.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861-34FC-41C1-BDC8-0E193CA53B83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70120" y="423672"/>
            <a:ext cx="1797880" cy="1797880"/>
            <a:chOff x="5754316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5754316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5910489" y="1993252"/>
              <a:ext cx="14131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Maintained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90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your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90689"/>
            <a:ext cx="8229600" cy="47863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After your service is up and running, 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dirty="0"/>
              <a:t>before </a:t>
            </a:r>
            <a:r>
              <a:rPr lang="en-US" dirty="0"/>
              <a:t>rolling it out you should:</a:t>
            </a:r>
          </a:p>
          <a:p>
            <a:endParaRPr lang="en-US" dirty="0"/>
          </a:p>
          <a:p>
            <a:r>
              <a:rPr lang="en-US" dirty="0"/>
              <a:t>Document how the service should be used and maintained by your IT staff</a:t>
            </a:r>
          </a:p>
          <a:p>
            <a:r>
              <a:rPr lang="en-US" dirty="0"/>
              <a:t>Train your IT staff how to support the new service</a:t>
            </a:r>
          </a:p>
          <a:p>
            <a:r>
              <a:rPr lang="en-US" dirty="0"/>
              <a:t>Train the users, if required</a:t>
            </a:r>
          </a:p>
          <a:p>
            <a:r>
              <a:rPr lang="en-US" dirty="0"/>
              <a:t>Build out self-help support for the service to reduce calls to the helpdesk.</a:t>
            </a:r>
          </a:p>
          <a:p>
            <a:r>
              <a:rPr lang="en-US" dirty="0"/>
              <a:t>Don’t forget to advertise the new service to your users.</a:t>
            </a:r>
          </a:p>
          <a:p>
            <a:r>
              <a:rPr lang="en-US" b="1" dirty="0"/>
              <a:t>Roll it out using “One – Some  - Many” so you can get a handle of any unforeseen issues.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ED5-4FAD-4362-869A-1541E04BFAE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70120" y="456760"/>
            <a:ext cx="1797880" cy="1797880"/>
            <a:chOff x="719262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719262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739030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Supported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166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Providing a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Any service you provide must be: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397A-B64E-4131-B0A8-1CFBB41697CD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6965057"/>
              </p:ext>
            </p:extLst>
          </p:nvPr>
        </p:nvGraphicFramePr>
        <p:xfrm>
          <a:off x="640080" y="1879600"/>
          <a:ext cx="1058672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792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Service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service like Dropbox.com or Google Drive.</a:t>
            </a:r>
          </a:p>
          <a:p>
            <a:pPr marL="514350" indent="-514350">
              <a:buAutoNum type="arabicPeriod"/>
            </a:pPr>
            <a:r>
              <a:rPr lang="en-US" dirty="0"/>
              <a:t>What are the features?</a:t>
            </a:r>
          </a:p>
          <a:p>
            <a:pPr marL="514350" indent="-514350">
              <a:buAutoNum type="arabicPeriod"/>
            </a:pPr>
            <a:r>
              <a:rPr lang="en-US" dirty="0"/>
              <a:t>What are the primary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are the external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constitutes a reasonable SLA? For this type of service?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AB60-0615-495F-852D-16F08A91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1875-8758-46A3-ADD7-33E6F6DE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A Service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Group Activity: Providing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up into teams of 3.</a:t>
            </a:r>
          </a:p>
          <a:p>
            <a:r>
              <a:rPr lang="en-US" sz="3200" dirty="0"/>
              <a:t>Choose a </a:t>
            </a:r>
            <a:r>
              <a:rPr lang="en-US" sz="3200" dirty="0" err="1"/>
              <a:t>servic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from reading with Check Yourself in between.</a:t>
            </a:r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Server vs.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server</a:t>
            </a:r>
            <a:r>
              <a:rPr lang="en-US" dirty="0"/>
              <a:t> is a computer.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service</a:t>
            </a:r>
            <a:r>
              <a:rPr lang="en-US" dirty="0"/>
              <a:t> is an offering provided by server(s).</a:t>
            </a:r>
          </a:p>
          <a:p>
            <a:r>
              <a:rPr lang="en-US" dirty="0"/>
              <a:t>HTTP, for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software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3691-8C14-47D6-B60A-EEFD37D65F4A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9248" y="3429000"/>
            <a:ext cx="1695450" cy="1244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4" descr="Image result for nginx">
            <a:extLst>
              <a:ext uri="{FF2B5EF4-FFF2-40B4-BE49-F238E27FC236}">
                <a16:creationId xmlns:a16="http://schemas.microsoft.com/office/drawing/2014/main" id="{773CDC6C-762B-41DE-B494-D8B6A6B0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46" y="3268367"/>
            <a:ext cx="1384891" cy="13848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5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Services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Unify a set of workstations into a </a:t>
            </a:r>
            <a:r>
              <a:rPr lang="en-US" sz="2800" b="1" i="1" dirty="0"/>
              <a:t>distributed computing environment,</a:t>
            </a:r>
            <a:r>
              <a:rPr lang="en-US" sz="2800" dirty="0"/>
              <a:t>  since they share common resources.</a:t>
            </a:r>
          </a:p>
          <a:p>
            <a:r>
              <a:rPr lang="en-US" sz="2800" dirty="0"/>
              <a:t>Typical environments have several services, and services often depend on other services.</a:t>
            </a:r>
          </a:p>
          <a:p>
            <a:r>
              <a:rPr lang="en-US" sz="2800" dirty="0"/>
              <a:t>Some services are simple, and have no interaction’s on the user’s part. (network time, or NTP for example)</a:t>
            </a:r>
          </a:p>
          <a:p>
            <a:r>
              <a:rPr lang="en-US" sz="2800" dirty="0"/>
              <a:t>It is best to think about any given service in terms of its </a:t>
            </a:r>
            <a:r>
              <a:rPr lang="en-US" sz="2800" b="1" i="1" dirty="0"/>
              <a:t>components </a:t>
            </a:r>
            <a:r>
              <a:rPr lang="en-US" sz="2800" dirty="0"/>
              <a:t>and </a:t>
            </a:r>
            <a:r>
              <a:rPr lang="en-US" sz="2800" b="1" i="1" dirty="0"/>
              <a:t>interdependencies</a:t>
            </a:r>
            <a:r>
              <a:rPr lang="en-US" sz="28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0C9-CE0B-44C0-A0D7-05540FE7F16D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Components: An Anatomy of a service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311276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12C0-3281-4CA0-AA91-ADDFBFE10960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8686800" y="1219200"/>
            <a:ext cx="2072640" cy="1828800"/>
          </a:xfrm>
          <a:prstGeom prst="wedgeRectCallout">
            <a:avLst>
              <a:gd name="adj1" fmla="val -133862"/>
              <a:gd name="adj2" fmla="val 260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Instructions for transferring data to/from 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client/server (transport mechanism)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686800" y="4648200"/>
            <a:ext cx="1981200" cy="1905000"/>
          </a:xfrm>
          <a:prstGeom prst="wedgeRectCallout">
            <a:avLst>
              <a:gd name="adj1" fmla="val -87241"/>
              <a:gd name="adj2" fmla="val -268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Client and Server software part of the application or service interaction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828800" y="2209800"/>
            <a:ext cx="1905000" cy="1905000"/>
          </a:xfrm>
          <a:prstGeom prst="wedgeRectCallout">
            <a:avLst>
              <a:gd name="adj1" fmla="val 100844"/>
              <a:gd name="adj2" fmla="val 691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Rules for accessing or extending the service beyond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329179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Wordpress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539876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56A-3DB4-427B-A5FC-C1AE4C0E4C88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296400" y="5410201"/>
            <a:ext cx="126713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77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0" y="1219201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F05A-C326-4BB2-8CE0-5AD878AC9FF9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8839200" y="4267200"/>
            <a:ext cx="1676400" cy="1143000"/>
          </a:xfrm>
          <a:prstGeom prst="wedgeRectCallout">
            <a:avLst>
              <a:gd name="adj1" fmla="val -72982"/>
              <a:gd name="adj2" fmla="val 422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Essential to all other services.  Minimal interface.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686800" y="2590800"/>
            <a:ext cx="1676400" cy="1143000"/>
          </a:xfrm>
          <a:prstGeom prst="wedgeRectCallout">
            <a:avLst>
              <a:gd name="adj1" fmla="val -138916"/>
              <a:gd name="adj2" fmla="val 501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Basic interface with underlying protocol.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686800" y="1219200"/>
            <a:ext cx="1676400" cy="1143000"/>
          </a:xfrm>
          <a:prstGeom prst="wedgeRectCallout">
            <a:avLst>
              <a:gd name="adj1" fmla="val -123332"/>
              <a:gd name="adj2" fmla="val 27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Complex interface, several protocols.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1600200"/>
            <a:ext cx="22098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Services at the application level depend on lower-level services for their operation.</a:t>
            </a:r>
          </a:p>
        </p:txBody>
      </p:sp>
    </p:spTree>
    <p:extLst>
      <p:ext uri="{BB962C8B-B14F-4D97-AF65-F5344CB8AC3E}">
        <p14:creationId xmlns:p14="http://schemas.microsoft.com/office/powerpoint/2010/main" val="135410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1961</Words>
  <Application>Microsoft Office PowerPoint</Application>
  <PresentationFormat>Widescreen</PresentationFormat>
  <Paragraphs>415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IST346: TEMPLATE</vt:lpstr>
      <vt:lpstr>Agenda</vt:lpstr>
      <vt:lpstr>Discussion Questions</vt:lpstr>
      <vt:lpstr>Course Content</vt:lpstr>
      <vt:lpstr>Recall: Server vs. Service</vt:lpstr>
      <vt:lpstr>Services</vt:lpstr>
      <vt:lpstr>Components: An Anatomy of a service</vt:lpstr>
      <vt:lpstr>Example: Wordpress</vt:lpstr>
      <vt:lpstr>Service Dependencies</vt:lpstr>
      <vt:lpstr>Service Dependencies: Example</vt:lpstr>
      <vt:lpstr>Check Yourself: Understanding Services</vt:lpstr>
      <vt:lpstr>Services every IT professional should know</vt:lpstr>
      <vt:lpstr>Services every IT professional should know</vt:lpstr>
      <vt:lpstr>Providing a Service</vt:lpstr>
      <vt:lpstr>Defining your Service</vt:lpstr>
      <vt:lpstr>Service Reliability</vt:lpstr>
      <vt:lpstr>More Reliability</vt:lpstr>
      <vt:lpstr>Last Slide on Reliability</vt:lpstr>
      <vt:lpstr>Scalability</vt:lpstr>
      <vt:lpstr>Scalability: H vs. V</vt:lpstr>
      <vt:lpstr>Scaling your Laundry</vt:lpstr>
      <vt:lpstr>Service Monitoring</vt:lpstr>
      <vt:lpstr>Monitoring and Logging</vt:lpstr>
      <vt:lpstr>Why Bother?</vt:lpstr>
      <vt:lpstr>How Monitoring and Logging Work</vt:lpstr>
      <vt:lpstr>Example: Simple Web Service Monitoring</vt:lpstr>
      <vt:lpstr>Example: Email Service Monitoring</vt:lpstr>
      <vt:lpstr>What to Monitor, what to Log?</vt:lpstr>
      <vt:lpstr>Better Monitoring</vt:lpstr>
      <vt:lpstr>Alerts!</vt:lpstr>
      <vt:lpstr>Logging</vt:lpstr>
      <vt:lpstr>Service Maintenance</vt:lpstr>
      <vt:lpstr>Supporting your service</vt:lpstr>
      <vt:lpstr>Providing a Service</vt:lpstr>
      <vt:lpstr>Check Yourself: Service Dependencies</vt:lpstr>
      <vt:lpstr>PowerPoint Presentation</vt:lpstr>
      <vt:lpstr>Group Activity</vt:lpstr>
      <vt:lpstr>Group Activity: Providing a Service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32</cp:revision>
  <dcterms:created xsi:type="dcterms:W3CDTF">2018-06-15T01:33:02Z</dcterms:created>
  <dcterms:modified xsi:type="dcterms:W3CDTF">2018-09-17T12:39:33Z</dcterms:modified>
</cp:coreProperties>
</file>