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diagrams/data1.xml" ContentType="application/vnd.openxmlformats-officedocument.drawingml.diagramData+xml"/>
  <Override PartName="/ppt/presentation.xml" ContentType="application/vnd.openxmlformats-officedocument.presentationml.presentation.main+xml"/>
  <Override PartName="/ppt/slides/slide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3.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4.xml" ContentType="application/vnd.openxmlformats-officedocument.presentationml.notesSlide+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Slides/notesSlide5.xml" ContentType="application/vnd.openxmlformats-officedocument.presentationml.notesSlide+xml"/>
  <Override PartName="/ppt/notesSlides/notesSlide3.xml" ContentType="application/vnd.openxmlformats-officedocument.presentationml.notesSlide+xml"/>
  <Override PartName="/ppt/notesSlides/notesSlide7.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8.xml" ContentType="application/vnd.openxmlformats-officedocument.presentationml.notesSlide+xml"/>
  <Override PartName="/ppt/notesSlides/notesSlide6.xml" ContentType="application/vnd.openxmlformats-officedocument.presentationml.notesSlide+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Masters/notesMaster1.xml" ContentType="application/vnd.openxmlformats-officedocument.presentationml.notesMaster+xml"/>
  <Override PartName="/ppt/theme/theme1.xml" ContentType="application/vnd.openxmlformats-officedocument.theme+xml"/>
  <Override PartName="/ppt/diagrams/layout1.xml" ContentType="application/vnd.openxmlformats-officedocument.drawingml.diagramLayout+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Override PartName="/customXml/itemProps4.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224" r:id="rId1"/>
  </p:sldMasterIdLst>
  <p:notesMasterIdLst>
    <p:notesMasterId r:id="rId25"/>
  </p:notesMasterIdLst>
  <p:sldIdLst>
    <p:sldId id="256"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33"/>
    <a:srgbClr val="FF5A00"/>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5" autoAdjust="0"/>
    <p:restoredTop sz="71300" autoAdjust="0"/>
  </p:normalViewPr>
  <p:slideViewPr>
    <p:cSldViewPr>
      <p:cViewPr varScale="1">
        <p:scale>
          <a:sx n="107" d="100"/>
          <a:sy n="107" d="100"/>
        </p:scale>
        <p:origin x="498"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customXml" Target="../customXml/item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openxmlformats.org/officeDocument/2006/relationships/customXml" Target="../customXml/item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A40D7F-72C5-4793-A358-44D6F9BECFF0}" type="doc">
      <dgm:prSet loTypeId="urn:microsoft.com/office/officeart/2005/8/layout/hList3" loCatId="list" qsTypeId="urn:microsoft.com/office/officeart/2005/8/quickstyle/simple1" qsCatId="simple" csTypeId="urn:microsoft.com/office/officeart/2005/8/colors/accent1_2" csCatId="accent1" phldr="1"/>
      <dgm:spPr/>
      <dgm:t>
        <a:bodyPr/>
        <a:lstStyle/>
        <a:p>
          <a:endParaRPr lang="en-US"/>
        </a:p>
      </dgm:t>
    </dgm:pt>
    <dgm:pt modelId="{60B23A06-5988-4F01-8245-ADC33A29731A}">
      <dgm:prSet phldrT="[Text]"/>
      <dgm:spPr/>
      <dgm:t>
        <a:bodyPr/>
        <a:lstStyle/>
        <a:p>
          <a:r>
            <a:rPr lang="en-US" dirty="0" smtClean="0"/>
            <a:t>Computer Hardware</a:t>
          </a:r>
          <a:endParaRPr lang="en-US" dirty="0"/>
        </a:p>
      </dgm:t>
    </dgm:pt>
    <dgm:pt modelId="{D7F89817-059B-40E1-AFD9-9926C4085864}" type="parTrans" cxnId="{7AA6228F-88C6-4BBB-8444-6E6EDAAAD79C}">
      <dgm:prSet/>
      <dgm:spPr/>
      <dgm:t>
        <a:bodyPr/>
        <a:lstStyle/>
        <a:p>
          <a:endParaRPr lang="en-US"/>
        </a:p>
      </dgm:t>
    </dgm:pt>
    <dgm:pt modelId="{7C2CB370-BB1E-4481-9B7F-26577C7E9740}" type="sibTrans" cxnId="{7AA6228F-88C6-4BBB-8444-6E6EDAAAD79C}">
      <dgm:prSet/>
      <dgm:spPr/>
      <dgm:t>
        <a:bodyPr/>
        <a:lstStyle/>
        <a:p>
          <a:endParaRPr lang="en-US"/>
        </a:p>
      </dgm:t>
    </dgm:pt>
    <dgm:pt modelId="{9CEF2AD1-0035-42B5-AD6C-03838057D8EF}">
      <dgm:prSet phldrT="[Text]"/>
      <dgm:spPr/>
      <dgm:t>
        <a:bodyPr/>
        <a:lstStyle/>
        <a:p>
          <a:r>
            <a:rPr lang="en-US" dirty="0" smtClean="0"/>
            <a:t>Operating</a:t>
          </a:r>
          <a:br>
            <a:rPr lang="en-US" dirty="0" smtClean="0"/>
          </a:br>
          <a:r>
            <a:rPr lang="en-US" dirty="0" smtClean="0"/>
            <a:t>System</a:t>
          </a:r>
          <a:endParaRPr lang="en-US" dirty="0"/>
        </a:p>
      </dgm:t>
    </dgm:pt>
    <dgm:pt modelId="{7219CE3A-ED61-4396-8223-AEC9F7DEE51B}" type="parTrans" cxnId="{3C85E3A6-7DA0-45AC-8250-9524BB4642DC}">
      <dgm:prSet/>
      <dgm:spPr/>
      <dgm:t>
        <a:bodyPr/>
        <a:lstStyle/>
        <a:p>
          <a:endParaRPr lang="en-US"/>
        </a:p>
      </dgm:t>
    </dgm:pt>
    <dgm:pt modelId="{878E0BC8-CBFF-4910-B929-B059E9BAB7A0}" type="sibTrans" cxnId="{3C85E3A6-7DA0-45AC-8250-9524BB4642DC}">
      <dgm:prSet/>
      <dgm:spPr/>
      <dgm:t>
        <a:bodyPr/>
        <a:lstStyle/>
        <a:p>
          <a:endParaRPr lang="en-US"/>
        </a:p>
      </dgm:t>
    </dgm:pt>
    <dgm:pt modelId="{18287444-75C1-4952-A0B0-A1030E035187}">
      <dgm:prSet phldrT="[Text]"/>
      <dgm:spPr/>
      <dgm:t>
        <a:bodyPr/>
        <a:lstStyle/>
        <a:p>
          <a:r>
            <a:rPr lang="en-US" dirty="0" smtClean="0"/>
            <a:t>Software Applications</a:t>
          </a:r>
          <a:endParaRPr lang="en-US" dirty="0"/>
        </a:p>
      </dgm:t>
    </dgm:pt>
    <dgm:pt modelId="{86F225B6-278E-4AE9-8B16-42EE035CA2C9}" type="parTrans" cxnId="{F76CF33C-BD06-4326-B1EB-0398FB2DB844}">
      <dgm:prSet/>
      <dgm:spPr/>
      <dgm:t>
        <a:bodyPr/>
        <a:lstStyle/>
        <a:p>
          <a:endParaRPr lang="en-US"/>
        </a:p>
      </dgm:t>
    </dgm:pt>
    <dgm:pt modelId="{175AF490-1144-4A06-8C93-0FEBF9C36DC6}" type="sibTrans" cxnId="{F76CF33C-BD06-4326-B1EB-0398FB2DB844}">
      <dgm:prSet/>
      <dgm:spPr/>
      <dgm:t>
        <a:bodyPr/>
        <a:lstStyle/>
        <a:p>
          <a:endParaRPr lang="en-US"/>
        </a:p>
      </dgm:t>
    </dgm:pt>
    <dgm:pt modelId="{872AF050-8B59-40D3-822C-C32DA9B5BE3E}">
      <dgm:prSet phldrT="[Text]"/>
      <dgm:spPr/>
      <dgm:t>
        <a:bodyPr/>
        <a:lstStyle/>
        <a:p>
          <a:r>
            <a:rPr lang="en-US" dirty="0" smtClean="0"/>
            <a:t>Customizations</a:t>
          </a:r>
          <a:endParaRPr lang="en-US" dirty="0"/>
        </a:p>
      </dgm:t>
    </dgm:pt>
    <dgm:pt modelId="{9833E227-99EA-46B3-A4B7-9B3E059986F6}" type="parTrans" cxnId="{C5197EDC-FF7E-461F-AFE9-E3302C631EB1}">
      <dgm:prSet/>
      <dgm:spPr/>
      <dgm:t>
        <a:bodyPr/>
        <a:lstStyle/>
        <a:p>
          <a:endParaRPr lang="en-US"/>
        </a:p>
      </dgm:t>
    </dgm:pt>
    <dgm:pt modelId="{6E0A2F80-729D-4553-9454-D3E5B57F5332}" type="sibTrans" cxnId="{C5197EDC-FF7E-461F-AFE9-E3302C631EB1}">
      <dgm:prSet/>
      <dgm:spPr/>
      <dgm:t>
        <a:bodyPr/>
        <a:lstStyle/>
        <a:p>
          <a:endParaRPr lang="en-US"/>
        </a:p>
      </dgm:t>
    </dgm:pt>
    <dgm:pt modelId="{602A5C35-13F0-46CA-8F81-FEA12F70AA81}" type="pres">
      <dgm:prSet presAssocID="{57A40D7F-72C5-4793-A358-44D6F9BECFF0}" presName="composite" presStyleCnt="0">
        <dgm:presLayoutVars>
          <dgm:chMax val="1"/>
          <dgm:dir/>
          <dgm:resizeHandles val="exact"/>
        </dgm:presLayoutVars>
      </dgm:prSet>
      <dgm:spPr/>
      <dgm:t>
        <a:bodyPr/>
        <a:lstStyle/>
        <a:p>
          <a:endParaRPr lang="en-US"/>
        </a:p>
      </dgm:t>
    </dgm:pt>
    <dgm:pt modelId="{5405A106-9868-40B7-A92F-5F5B979FBF75}" type="pres">
      <dgm:prSet presAssocID="{60B23A06-5988-4F01-8245-ADC33A29731A}" presName="roof" presStyleLbl="dkBgShp" presStyleIdx="0" presStyleCnt="2" custLinFactNeighborY="0"/>
      <dgm:spPr/>
      <dgm:t>
        <a:bodyPr/>
        <a:lstStyle/>
        <a:p>
          <a:endParaRPr lang="en-US"/>
        </a:p>
      </dgm:t>
    </dgm:pt>
    <dgm:pt modelId="{0AA4BC96-FE19-4566-BD18-F4AD249CADB0}" type="pres">
      <dgm:prSet presAssocID="{60B23A06-5988-4F01-8245-ADC33A29731A}" presName="pillars" presStyleCnt="0"/>
      <dgm:spPr/>
    </dgm:pt>
    <dgm:pt modelId="{BCD75AD4-972D-4550-8014-3DDC7DC4C781}" type="pres">
      <dgm:prSet presAssocID="{60B23A06-5988-4F01-8245-ADC33A29731A}" presName="pillar1" presStyleLbl="node1" presStyleIdx="0" presStyleCnt="3">
        <dgm:presLayoutVars>
          <dgm:bulletEnabled val="1"/>
        </dgm:presLayoutVars>
      </dgm:prSet>
      <dgm:spPr/>
      <dgm:t>
        <a:bodyPr/>
        <a:lstStyle/>
        <a:p>
          <a:endParaRPr lang="en-US"/>
        </a:p>
      </dgm:t>
    </dgm:pt>
    <dgm:pt modelId="{47A5D24A-5693-41C8-A488-D675A591C5AB}" type="pres">
      <dgm:prSet presAssocID="{18287444-75C1-4952-A0B0-A1030E035187}" presName="pillarX" presStyleLbl="node1" presStyleIdx="1" presStyleCnt="3">
        <dgm:presLayoutVars>
          <dgm:bulletEnabled val="1"/>
        </dgm:presLayoutVars>
      </dgm:prSet>
      <dgm:spPr/>
      <dgm:t>
        <a:bodyPr/>
        <a:lstStyle/>
        <a:p>
          <a:endParaRPr lang="en-US"/>
        </a:p>
      </dgm:t>
    </dgm:pt>
    <dgm:pt modelId="{994280F8-B394-4965-8552-343DE1C185D6}" type="pres">
      <dgm:prSet presAssocID="{872AF050-8B59-40D3-822C-C32DA9B5BE3E}" presName="pillarX" presStyleLbl="node1" presStyleIdx="2" presStyleCnt="3">
        <dgm:presLayoutVars>
          <dgm:bulletEnabled val="1"/>
        </dgm:presLayoutVars>
      </dgm:prSet>
      <dgm:spPr/>
      <dgm:t>
        <a:bodyPr/>
        <a:lstStyle/>
        <a:p>
          <a:endParaRPr lang="en-US"/>
        </a:p>
      </dgm:t>
    </dgm:pt>
    <dgm:pt modelId="{8E6C5EB0-2CA1-4E77-A676-FFE63445031C}" type="pres">
      <dgm:prSet presAssocID="{60B23A06-5988-4F01-8245-ADC33A29731A}" presName="base" presStyleLbl="dkBgShp" presStyleIdx="1" presStyleCnt="2"/>
      <dgm:spPr/>
    </dgm:pt>
  </dgm:ptLst>
  <dgm:cxnLst>
    <dgm:cxn modelId="{1A98CA62-4E7F-489B-8A2C-C0D99D889EB8}" type="presOf" srcId="{18287444-75C1-4952-A0B0-A1030E035187}" destId="{47A5D24A-5693-41C8-A488-D675A591C5AB}" srcOrd="0" destOrd="0" presId="urn:microsoft.com/office/officeart/2005/8/layout/hList3"/>
    <dgm:cxn modelId="{F76CF33C-BD06-4326-B1EB-0398FB2DB844}" srcId="{60B23A06-5988-4F01-8245-ADC33A29731A}" destId="{18287444-75C1-4952-A0B0-A1030E035187}" srcOrd="1" destOrd="0" parTransId="{86F225B6-278E-4AE9-8B16-42EE035CA2C9}" sibTransId="{175AF490-1144-4A06-8C93-0FEBF9C36DC6}"/>
    <dgm:cxn modelId="{22DA8976-6B27-4154-A612-809006AE06FD}" type="presOf" srcId="{9CEF2AD1-0035-42B5-AD6C-03838057D8EF}" destId="{BCD75AD4-972D-4550-8014-3DDC7DC4C781}" srcOrd="0" destOrd="0" presId="urn:microsoft.com/office/officeart/2005/8/layout/hList3"/>
    <dgm:cxn modelId="{DDD8E85E-1D45-476D-B21E-30B2631E051A}" type="presOf" srcId="{872AF050-8B59-40D3-822C-C32DA9B5BE3E}" destId="{994280F8-B394-4965-8552-343DE1C185D6}" srcOrd="0" destOrd="0" presId="urn:microsoft.com/office/officeart/2005/8/layout/hList3"/>
    <dgm:cxn modelId="{F995592E-FFC8-432A-8AB3-3C21C89864CD}" type="presOf" srcId="{60B23A06-5988-4F01-8245-ADC33A29731A}" destId="{5405A106-9868-40B7-A92F-5F5B979FBF75}" srcOrd="0" destOrd="0" presId="urn:microsoft.com/office/officeart/2005/8/layout/hList3"/>
    <dgm:cxn modelId="{7AA6228F-88C6-4BBB-8444-6E6EDAAAD79C}" srcId="{57A40D7F-72C5-4793-A358-44D6F9BECFF0}" destId="{60B23A06-5988-4F01-8245-ADC33A29731A}" srcOrd="0" destOrd="0" parTransId="{D7F89817-059B-40E1-AFD9-9926C4085864}" sibTransId="{7C2CB370-BB1E-4481-9B7F-26577C7E9740}"/>
    <dgm:cxn modelId="{3C85E3A6-7DA0-45AC-8250-9524BB4642DC}" srcId="{60B23A06-5988-4F01-8245-ADC33A29731A}" destId="{9CEF2AD1-0035-42B5-AD6C-03838057D8EF}" srcOrd="0" destOrd="0" parTransId="{7219CE3A-ED61-4396-8223-AEC9F7DEE51B}" sibTransId="{878E0BC8-CBFF-4910-B929-B059E9BAB7A0}"/>
    <dgm:cxn modelId="{CD7DB093-28A2-496B-B02F-C2A97D998379}" type="presOf" srcId="{57A40D7F-72C5-4793-A358-44D6F9BECFF0}" destId="{602A5C35-13F0-46CA-8F81-FEA12F70AA81}" srcOrd="0" destOrd="0" presId="urn:microsoft.com/office/officeart/2005/8/layout/hList3"/>
    <dgm:cxn modelId="{C5197EDC-FF7E-461F-AFE9-E3302C631EB1}" srcId="{60B23A06-5988-4F01-8245-ADC33A29731A}" destId="{872AF050-8B59-40D3-822C-C32DA9B5BE3E}" srcOrd="2" destOrd="0" parTransId="{9833E227-99EA-46B3-A4B7-9B3E059986F6}" sibTransId="{6E0A2F80-729D-4553-9454-D3E5B57F5332}"/>
    <dgm:cxn modelId="{20B39B2A-0CA2-460B-9213-907965A37BCE}" type="presParOf" srcId="{602A5C35-13F0-46CA-8F81-FEA12F70AA81}" destId="{5405A106-9868-40B7-A92F-5F5B979FBF75}" srcOrd="0" destOrd="0" presId="urn:microsoft.com/office/officeart/2005/8/layout/hList3"/>
    <dgm:cxn modelId="{7E33B383-CF5A-42F0-9C43-D5EF72382048}" type="presParOf" srcId="{602A5C35-13F0-46CA-8F81-FEA12F70AA81}" destId="{0AA4BC96-FE19-4566-BD18-F4AD249CADB0}" srcOrd="1" destOrd="0" presId="urn:microsoft.com/office/officeart/2005/8/layout/hList3"/>
    <dgm:cxn modelId="{8E9CCC75-9D09-4C61-9101-6C6DD80EEFFB}" type="presParOf" srcId="{0AA4BC96-FE19-4566-BD18-F4AD249CADB0}" destId="{BCD75AD4-972D-4550-8014-3DDC7DC4C781}" srcOrd="0" destOrd="0" presId="urn:microsoft.com/office/officeart/2005/8/layout/hList3"/>
    <dgm:cxn modelId="{8886646A-4E1C-4738-80D0-E23A1940D544}" type="presParOf" srcId="{0AA4BC96-FE19-4566-BD18-F4AD249CADB0}" destId="{47A5D24A-5693-41C8-A488-D675A591C5AB}" srcOrd="1" destOrd="0" presId="urn:microsoft.com/office/officeart/2005/8/layout/hList3"/>
    <dgm:cxn modelId="{66AC7FA0-DA70-46F9-9683-6DFF1FF2D462}" type="presParOf" srcId="{0AA4BC96-FE19-4566-BD18-F4AD249CADB0}" destId="{994280F8-B394-4965-8552-343DE1C185D6}" srcOrd="2" destOrd="0" presId="urn:microsoft.com/office/officeart/2005/8/layout/hList3"/>
    <dgm:cxn modelId="{3F551717-4794-4288-B602-F369AF0A1FD3}" type="presParOf" srcId="{602A5C35-13F0-46CA-8F81-FEA12F70AA81}" destId="{8E6C5EB0-2CA1-4E77-A676-FFE63445031C}" srcOrd="2" destOrd="0" presId="urn:microsoft.com/office/officeart/2005/8/layout/h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05A106-9868-40B7-A92F-5F5B979FBF75}">
      <dsp:nvSpPr>
        <dsp:cNvPr id="0" name=""/>
        <dsp:cNvSpPr/>
      </dsp:nvSpPr>
      <dsp:spPr>
        <a:xfrm>
          <a:off x="0" y="0"/>
          <a:ext cx="7696200" cy="1074420"/>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94310" tIns="194310" rIns="194310" bIns="194310" numCol="1" spcCol="1270" anchor="ctr" anchorCtr="0">
          <a:noAutofit/>
        </a:bodyPr>
        <a:lstStyle/>
        <a:p>
          <a:pPr lvl="0" algn="ctr" defTabSz="2266950">
            <a:lnSpc>
              <a:spcPct val="90000"/>
            </a:lnSpc>
            <a:spcBef>
              <a:spcPct val="0"/>
            </a:spcBef>
            <a:spcAft>
              <a:spcPct val="35000"/>
            </a:spcAft>
          </a:pPr>
          <a:r>
            <a:rPr lang="en-US" sz="5100" kern="1200" dirty="0" smtClean="0"/>
            <a:t>Computer Hardware</a:t>
          </a:r>
          <a:endParaRPr lang="en-US" sz="5100" kern="1200" dirty="0"/>
        </a:p>
      </dsp:txBody>
      <dsp:txXfrm>
        <a:off x="0" y="0"/>
        <a:ext cx="7696200" cy="1074420"/>
      </dsp:txXfrm>
    </dsp:sp>
    <dsp:sp modelId="{BCD75AD4-972D-4550-8014-3DDC7DC4C781}">
      <dsp:nvSpPr>
        <dsp:cNvPr id="0" name=""/>
        <dsp:cNvSpPr/>
      </dsp:nvSpPr>
      <dsp:spPr>
        <a:xfrm>
          <a:off x="3757" y="1074420"/>
          <a:ext cx="2562894" cy="2256282"/>
        </a:xfrm>
        <a:prstGeom prst="rect">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t>Operating</a:t>
          </a:r>
          <a:br>
            <a:rPr lang="en-US" sz="2700" kern="1200" dirty="0" smtClean="0"/>
          </a:br>
          <a:r>
            <a:rPr lang="en-US" sz="2700" kern="1200" dirty="0" smtClean="0"/>
            <a:t>System</a:t>
          </a:r>
          <a:endParaRPr lang="en-US" sz="2700" kern="1200" dirty="0"/>
        </a:p>
      </dsp:txBody>
      <dsp:txXfrm>
        <a:off x="3757" y="1074420"/>
        <a:ext cx="2562894" cy="2256282"/>
      </dsp:txXfrm>
    </dsp:sp>
    <dsp:sp modelId="{47A5D24A-5693-41C8-A488-D675A591C5AB}">
      <dsp:nvSpPr>
        <dsp:cNvPr id="0" name=""/>
        <dsp:cNvSpPr/>
      </dsp:nvSpPr>
      <dsp:spPr>
        <a:xfrm>
          <a:off x="2566652" y="1074420"/>
          <a:ext cx="2562894" cy="2256282"/>
        </a:xfrm>
        <a:prstGeom prst="rect">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t>Software Applications</a:t>
          </a:r>
          <a:endParaRPr lang="en-US" sz="2700" kern="1200" dirty="0"/>
        </a:p>
      </dsp:txBody>
      <dsp:txXfrm>
        <a:off x="2566652" y="1074420"/>
        <a:ext cx="2562894" cy="2256282"/>
      </dsp:txXfrm>
    </dsp:sp>
    <dsp:sp modelId="{994280F8-B394-4965-8552-343DE1C185D6}">
      <dsp:nvSpPr>
        <dsp:cNvPr id="0" name=""/>
        <dsp:cNvSpPr/>
      </dsp:nvSpPr>
      <dsp:spPr>
        <a:xfrm>
          <a:off x="5129547" y="1074420"/>
          <a:ext cx="2562894" cy="2256282"/>
        </a:xfrm>
        <a:prstGeom prst="rect">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t>Customizations</a:t>
          </a:r>
          <a:endParaRPr lang="en-US" sz="2700" kern="1200" dirty="0"/>
        </a:p>
      </dsp:txBody>
      <dsp:txXfrm>
        <a:off x="5129547" y="1074420"/>
        <a:ext cx="2562894" cy="2256282"/>
      </dsp:txXfrm>
    </dsp:sp>
    <dsp:sp modelId="{8E6C5EB0-2CA1-4E77-A676-FFE63445031C}">
      <dsp:nvSpPr>
        <dsp:cNvPr id="0" name=""/>
        <dsp:cNvSpPr/>
      </dsp:nvSpPr>
      <dsp:spPr>
        <a:xfrm>
          <a:off x="0" y="3330702"/>
          <a:ext cx="7696200" cy="250698"/>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CACACC-4968-4604-9473-70BE5EF6D4C2}" type="datetimeFigureOut">
              <a:rPr lang="en-US" smtClean="0"/>
              <a:pPr/>
              <a:t>1/13/2013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18D14DE-E488-4898-9DAD-6800464C8727}" type="slidenum">
              <a:rPr lang="en-US" smtClean="0"/>
              <a:pPr/>
              <a:t>‹#›</a:t>
            </a:fld>
            <a:endParaRPr lang="en-US"/>
          </a:p>
        </p:txBody>
      </p:sp>
    </p:spTree>
    <p:extLst>
      <p:ext uri="{BB962C8B-B14F-4D97-AF65-F5344CB8AC3E}">
        <p14:creationId xmlns:p14="http://schemas.microsoft.com/office/powerpoint/2010/main" val="31086932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1</a:t>
            </a:fld>
            <a:endParaRPr lang="en-US"/>
          </a:p>
        </p:txBody>
      </p:sp>
    </p:spTree>
    <p:extLst>
      <p:ext uri="{BB962C8B-B14F-4D97-AF65-F5344CB8AC3E}">
        <p14:creationId xmlns:p14="http://schemas.microsoft.com/office/powerpoint/2010/main" val="8041697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Consistency is the best method to minimize entropy.</a:t>
            </a:r>
            <a:r>
              <a:rPr lang="en-US" baseline="0" dirty="0" smtClean="0"/>
              <a:t>  T</a:t>
            </a:r>
            <a:r>
              <a:rPr lang="en-US" dirty="0" smtClean="0"/>
              <a:t>he more consistent machine builds and customizations, the least likely they are to suffer</a:t>
            </a:r>
            <a:r>
              <a:rPr lang="en-US" baseline="0" dirty="0" smtClean="0"/>
              <a:t> (or entropy will at least be kept to a minimum).</a:t>
            </a:r>
            <a:endParaRPr lang="en-US" dirty="0" smtClean="0"/>
          </a:p>
        </p:txBody>
      </p:sp>
      <p:sp>
        <p:nvSpPr>
          <p:cNvPr id="4" name="Slide Number Placeholder 3"/>
          <p:cNvSpPr>
            <a:spLocks noGrp="1"/>
          </p:cNvSpPr>
          <p:nvPr>
            <p:ph type="sldNum" sz="quarter" idx="10"/>
          </p:nvPr>
        </p:nvSpPr>
        <p:spPr/>
        <p:txBody>
          <a:bodyPr/>
          <a:lstStyle/>
          <a:p>
            <a:fld id="{A18D14DE-E488-4898-9DAD-6800464C8727}" type="slidenum">
              <a:rPr lang="en-US" smtClean="0"/>
              <a:pPr/>
              <a:t>14</a:t>
            </a:fld>
            <a:endParaRPr lang="en-US"/>
          </a:p>
        </p:txBody>
      </p:sp>
    </p:spTree>
    <p:extLst>
      <p:ext uri="{BB962C8B-B14F-4D97-AF65-F5344CB8AC3E}">
        <p14:creationId xmlns:p14="http://schemas.microsoft.com/office/powerpoint/2010/main" val="33440570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are laptops</a:t>
            </a:r>
            <a:r>
              <a:rPr lang="en-US" baseline="0" dirty="0" smtClean="0"/>
              <a:t> difficult configurations for assigning “least privilege” user rights?</a:t>
            </a:r>
          </a:p>
          <a:p>
            <a:pPr marL="171450" indent="-171450">
              <a:buFont typeface="Arial" pitchFamily="34" charset="0"/>
              <a:buChar char="•"/>
            </a:pPr>
            <a:r>
              <a:rPr lang="en-US" baseline="0" dirty="0" smtClean="0"/>
              <a:t>Many users need to install or configure software while away</a:t>
            </a:r>
          </a:p>
          <a:p>
            <a:pPr marL="171450" indent="-171450">
              <a:buFont typeface="Arial" pitchFamily="34" charset="0"/>
              <a:buChar char="•"/>
            </a:pPr>
            <a:r>
              <a:rPr lang="en-US" baseline="0" dirty="0" smtClean="0"/>
              <a:t>Many users need to install or configure hardware while away (printers, wireless networking, etc..)</a:t>
            </a:r>
          </a:p>
          <a:p>
            <a:pPr marL="171450" indent="-171450">
              <a:buFont typeface="Arial" pitchFamily="34" charset="0"/>
              <a:buChar char="•"/>
            </a:pPr>
            <a:r>
              <a:rPr lang="en-US" baseline="0" dirty="0" smtClean="0"/>
              <a:t>Some users have the perception of “needing” administrative privileges.</a:t>
            </a:r>
          </a:p>
          <a:p>
            <a:pPr marL="171450" indent="-171450">
              <a:buFont typeface="Arial" pitchFamily="34" charset="0"/>
              <a:buChar char="•"/>
            </a:pPr>
            <a:endParaRPr lang="en-US" baseline="0" dirty="0" smtClean="0"/>
          </a:p>
          <a:p>
            <a:pPr marL="0" indent="0">
              <a:buFont typeface="Arial" pitchFamily="34" charset="0"/>
              <a:buNone/>
            </a:pPr>
            <a:r>
              <a:rPr lang="en-US" baseline="0" dirty="0" smtClean="0"/>
              <a:t>Case and point of all of these, professors doing research may need certain privileges for their work (some other just perceive the need citing academic freedom, even </a:t>
            </a:r>
            <a:r>
              <a:rPr lang="en-US" baseline="0" smtClean="0"/>
              <a:t>if they don’t)</a:t>
            </a:r>
          </a:p>
        </p:txBody>
      </p:sp>
      <p:sp>
        <p:nvSpPr>
          <p:cNvPr id="4" name="Slide Number Placeholder 3"/>
          <p:cNvSpPr>
            <a:spLocks noGrp="1"/>
          </p:cNvSpPr>
          <p:nvPr>
            <p:ph type="sldNum" sz="quarter" idx="10"/>
          </p:nvPr>
        </p:nvSpPr>
        <p:spPr/>
        <p:txBody>
          <a:bodyPr/>
          <a:lstStyle/>
          <a:p>
            <a:fld id="{A18D14DE-E488-4898-9DAD-6800464C8727}" type="slidenum">
              <a:rPr lang="en-US" smtClean="0"/>
              <a:pPr/>
              <a:t>15</a:t>
            </a:fld>
            <a:endParaRPr lang="en-US"/>
          </a:p>
        </p:txBody>
      </p:sp>
    </p:spTree>
    <p:extLst>
      <p:ext uri="{BB962C8B-B14F-4D97-AF65-F5344CB8AC3E}">
        <p14:creationId xmlns:p14="http://schemas.microsoft.com/office/powerpoint/2010/main" val="16931515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A18D14DE-E488-4898-9DAD-6800464C8727}" type="slidenum">
              <a:rPr lang="en-US" smtClean="0"/>
              <a:pPr/>
              <a:t>18</a:t>
            </a:fld>
            <a:endParaRPr lang="en-US"/>
          </a:p>
        </p:txBody>
      </p:sp>
    </p:spTree>
    <p:extLst>
      <p:ext uri="{BB962C8B-B14F-4D97-AF65-F5344CB8AC3E}">
        <p14:creationId xmlns:p14="http://schemas.microsoft.com/office/powerpoint/2010/main" val="4962928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will explore DHCP</a:t>
            </a:r>
            <a:r>
              <a:rPr lang="en-US" baseline="0" dirty="0" smtClean="0"/>
              <a:t> and DNS in detail later in the semester.</a:t>
            </a:r>
            <a:endParaRPr lang="en-US" dirty="0"/>
          </a:p>
        </p:txBody>
      </p:sp>
      <p:sp>
        <p:nvSpPr>
          <p:cNvPr id="4" name="Slide Number Placeholder 3"/>
          <p:cNvSpPr>
            <a:spLocks noGrp="1"/>
          </p:cNvSpPr>
          <p:nvPr>
            <p:ph type="sldNum" sz="quarter" idx="10"/>
          </p:nvPr>
        </p:nvSpPr>
        <p:spPr/>
        <p:txBody>
          <a:bodyPr/>
          <a:lstStyle/>
          <a:p>
            <a:fld id="{A18D14DE-E488-4898-9DAD-6800464C8727}" type="slidenum">
              <a:rPr lang="en-US" smtClean="0"/>
              <a:pPr/>
              <a:t>19</a:t>
            </a:fld>
            <a:endParaRPr lang="en-US"/>
          </a:p>
        </p:txBody>
      </p:sp>
    </p:spTree>
    <p:extLst>
      <p:ext uri="{BB962C8B-B14F-4D97-AF65-F5344CB8AC3E}">
        <p14:creationId xmlns:p14="http://schemas.microsoft.com/office/powerpoint/2010/main" val="25802777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Ever looked at</a:t>
            </a:r>
            <a:r>
              <a:rPr lang="en-US" baseline="0" dirty="0" smtClean="0"/>
              <a:t> your “H:” drive in the labs?  Did you notice your files are there no matter what campus computer you are on?</a:t>
            </a:r>
          </a:p>
          <a:p>
            <a:endParaRPr lang="en-US" baseline="0" dirty="0" smtClean="0"/>
          </a:p>
          <a:p>
            <a:r>
              <a:rPr lang="en-US" baseline="0" dirty="0" smtClean="0"/>
              <a:t>Ever try saving a bookmark while logged into a lab computer, then log out and go to another computer?  Notice that your bookmarks “magically” move with you?</a:t>
            </a:r>
            <a:endParaRPr lang="en-US" dirty="0"/>
          </a:p>
        </p:txBody>
      </p:sp>
      <p:sp>
        <p:nvSpPr>
          <p:cNvPr id="4" name="Slide Number Placeholder 3"/>
          <p:cNvSpPr>
            <a:spLocks noGrp="1"/>
          </p:cNvSpPr>
          <p:nvPr>
            <p:ph type="sldNum" sz="quarter" idx="10"/>
          </p:nvPr>
        </p:nvSpPr>
        <p:spPr/>
        <p:txBody>
          <a:bodyPr/>
          <a:lstStyle/>
          <a:p>
            <a:fld id="{A18D14DE-E488-4898-9DAD-6800464C8727}" type="slidenum">
              <a:rPr lang="en-US" smtClean="0"/>
              <a:pPr/>
              <a:t>20</a:t>
            </a:fld>
            <a:endParaRPr lang="en-US"/>
          </a:p>
        </p:txBody>
      </p:sp>
    </p:spTree>
    <p:extLst>
      <p:ext uri="{BB962C8B-B14F-4D97-AF65-F5344CB8AC3E}">
        <p14:creationId xmlns:p14="http://schemas.microsoft.com/office/powerpoint/2010/main" val="5671299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slide helps</a:t>
            </a:r>
            <a:r>
              <a:rPr lang="en-US" baseline="0" dirty="0" smtClean="0"/>
              <a:t> the student understand the issues and impact of information technology (IT) administration.</a:t>
            </a:r>
          </a:p>
          <a:p>
            <a:endParaRPr lang="en-US" baseline="0" dirty="0" smtClean="0"/>
          </a:p>
          <a:p>
            <a:r>
              <a:rPr lang="en-US" baseline="0" dirty="0" smtClean="0"/>
              <a:t>It is one thing to be responsible for your own IT, it is entirely different when you need to consider a large scale of users.</a:t>
            </a:r>
            <a:endParaRPr lang="en-US" dirty="0"/>
          </a:p>
        </p:txBody>
      </p:sp>
      <p:sp>
        <p:nvSpPr>
          <p:cNvPr id="4" name="Slide Number Placeholder 3"/>
          <p:cNvSpPr>
            <a:spLocks noGrp="1"/>
          </p:cNvSpPr>
          <p:nvPr>
            <p:ph type="sldNum" sz="quarter" idx="10"/>
          </p:nvPr>
        </p:nvSpPr>
        <p:spPr/>
        <p:txBody>
          <a:bodyPr/>
          <a:lstStyle/>
          <a:p>
            <a:fld id="{A18D14DE-E488-4898-9DAD-6800464C8727}" type="slidenum">
              <a:rPr lang="en-US" smtClean="0"/>
              <a:pPr/>
              <a:t>4</a:t>
            </a:fld>
            <a:endParaRPr lang="en-US"/>
          </a:p>
        </p:txBody>
      </p:sp>
    </p:spTree>
    <p:extLst>
      <p:ext uri="{BB962C8B-B14F-4D97-AF65-F5344CB8AC3E}">
        <p14:creationId xmlns:p14="http://schemas.microsoft.com/office/powerpoint/2010/main" val="5900318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instances where</a:t>
            </a:r>
            <a:r>
              <a:rPr lang="en-US" baseline="0" dirty="0" smtClean="0"/>
              <a:t> workstations are used by multiple people, but still only by one at any given time.  For example, lab computers are multi-user computers but still only dedicated to one customer’s work at a time.</a:t>
            </a:r>
            <a:endParaRPr lang="en-US" dirty="0"/>
          </a:p>
        </p:txBody>
      </p:sp>
      <p:sp>
        <p:nvSpPr>
          <p:cNvPr id="4" name="Slide Number Placeholder 3"/>
          <p:cNvSpPr>
            <a:spLocks noGrp="1"/>
          </p:cNvSpPr>
          <p:nvPr>
            <p:ph type="sldNum" sz="quarter" idx="10"/>
          </p:nvPr>
        </p:nvSpPr>
        <p:spPr/>
        <p:txBody>
          <a:bodyPr/>
          <a:lstStyle/>
          <a:p>
            <a:fld id="{A18D14DE-E488-4898-9DAD-6800464C8727}" type="slidenum">
              <a:rPr lang="en-US" smtClean="0"/>
              <a:pPr/>
              <a:t>6</a:t>
            </a:fld>
            <a:endParaRPr lang="en-US"/>
          </a:p>
        </p:txBody>
      </p:sp>
    </p:spTree>
    <p:extLst>
      <p:ext uri="{BB962C8B-B14F-4D97-AF65-F5344CB8AC3E}">
        <p14:creationId xmlns:p14="http://schemas.microsoft.com/office/powerpoint/2010/main" val="22853609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Task</a:t>
            </a:r>
            <a:r>
              <a:rPr lang="en-US" baseline="0" dirty="0" smtClean="0"/>
              <a:t> workers are easier to support than knowledge work</a:t>
            </a:r>
            <a:endParaRPr lang="en-US" dirty="0"/>
          </a:p>
        </p:txBody>
      </p:sp>
      <p:sp>
        <p:nvSpPr>
          <p:cNvPr id="4" name="Slide Number Placeholder 3"/>
          <p:cNvSpPr>
            <a:spLocks noGrp="1"/>
          </p:cNvSpPr>
          <p:nvPr>
            <p:ph type="sldNum" sz="quarter" idx="10"/>
          </p:nvPr>
        </p:nvSpPr>
        <p:spPr/>
        <p:txBody>
          <a:bodyPr/>
          <a:lstStyle/>
          <a:p>
            <a:fld id="{A18D14DE-E488-4898-9DAD-6800464C8727}" type="slidenum">
              <a:rPr lang="en-US" smtClean="0"/>
              <a:pPr/>
              <a:t>7</a:t>
            </a:fld>
            <a:endParaRPr lang="en-US"/>
          </a:p>
        </p:txBody>
      </p:sp>
    </p:spTree>
    <p:extLst>
      <p:ext uri="{BB962C8B-B14F-4D97-AF65-F5344CB8AC3E}">
        <p14:creationId xmlns:p14="http://schemas.microsoft.com/office/powerpoint/2010/main" val="16824009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New – new machine</a:t>
            </a:r>
          </a:p>
          <a:p>
            <a:r>
              <a:rPr lang="en-US" dirty="0" smtClean="0"/>
              <a:t>Clean – new machine with OS</a:t>
            </a:r>
            <a:r>
              <a:rPr lang="en-US" baseline="0" dirty="0" smtClean="0"/>
              <a:t> and applications installed, but no localizations.</a:t>
            </a:r>
          </a:p>
          <a:p>
            <a:r>
              <a:rPr lang="en-US" baseline="0" dirty="0" smtClean="0"/>
              <a:t>Configured – machine it tailored for use and operational environment</a:t>
            </a:r>
          </a:p>
          <a:p>
            <a:r>
              <a:rPr lang="en-US" baseline="0" dirty="0" smtClean="0"/>
              <a:t>Unknown – computer is misconfigured, has malware, or is out of date</a:t>
            </a:r>
          </a:p>
          <a:p>
            <a:r>
              <a:rPr lang="en-US" baseline="0" dirty="0" smtClean="0"/>
              <a:t>Off – computer is retired.</a:t>
            </a:r>
          </a:p>
          <a:p>
            <a:endParaRPr lang="en-US" baseline="0" dirty="0" smtClean="0"/>
          </a:p>
        </p:txBody>
      </p:sp>
      <p:sp>
        <p:nvSpPr>
          <p:cNvPr id="4" name="Slide Number Placeholder 3"/>
          <p:cNvSpPr>
            <a:spLocks noGrp="1"/>
          </p:cNvSpPr>
          <p:nvPr>
            <p:ph type="sldNum" sz="quarter" idx="10"/>
          </p:nvPr>
        </p:nvSpPr>
        <p:spPr/>
        <p:txBody>
          <a:bodyPr/>
          <a:lstStyle/>
          <a:p>
            <a:fld id="{A18D14DE-E488-4898-9DAD-6800464C8727}" type="slidenum">
              <a:rPr lang="en-US" smtClean="0"/>
              <a:pPr/>
              <a:t>9</a:t>
            </a:fld>
            <a:endParaRPr lang="en-US"/>
          </a:p>
        </p:txBody>
      </p:sp>
    </p:spTree>
    <p:extLst>
      <p:ext uri="{BB962C8B-B14F-4D97-AF65-F5344CB8AC3E}">
        <p14:creationId xmlns:p14="http://schemas.microsoft.com/office/powerpoint/2010/main" val="35314790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10</a:t>
            </a:fld>
            <a:endParaRPr lang="en-US"/>
          </a:p>
        </p:txBody>
      </p:sp>
    </p:spTree>
    <p:extLst>
      <p:ext uri="{BB962C8B-B14F-4D97-AF65-F5344CB8AC3E}">
        <p14:creationId xmlns:p14="http://schemas.microsoft.com/office/powerpoint/2010/main" val="25195413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First, it's all about the web. All apps are web apps. The entire experience takes place within the browser and there are no conventional desktop applications. This means users do not have to deal with installing, managing and updating programs.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Second, because all apps live within the browser, there are significant benefits to security. </a:t>
            </a:r>
            <a:endParaRPr lang="en-US" dirty="0"/>
          </a:p>
        </p:txBody>
      </p:sp>
      <p:sp>
        <p:nvSpPr>
          <p:cNvPr id="4" name="Slide Number Placeholder 3"/>
          <p:cNvSpPr>
            <a:spLocks noGrp="1"/>
          </p:cNvSpPr>
          <p:nvPr>
            <p:ph type="sldNum" sz="quarter" idx="10"/>
          </p:nvPr>
        </p:nvSpPr>
        <p:spPr/>
        <p:txBody>
          <a:bodyPr/>
          <a:lstStyle/>
          <a:p>
            <a:fld id="{A18D14DE-E488-4898-9DAD-6800464C8727}" type="slidenum">
              <a:rPr lang="en-US" smtClean="0"/>
              <a:pPr/>
              <a:t>11</a:t>
            </a:fld>
            <a:endParaRPr lang="en-US"/>
          </a:p>
        </p:txBody>
      </p:sp>
    </p:spTree>
    <p:extLst>
      <p:ext uri="{BB962C8B-B14F-4D97-AF65-F5344CB8AC3E}">
        <p14:creationId xmlns:p14="http://schemas.microsoft.com/office/powerpoint/2010/main" val="36109046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Building a workstation means loading the operating</a:t>
            </a:r>
            <a:r>
              <a:rPr lang="en-US" baseline="0" dirty="0" smtClean="0"/>
              <a:t> system, applications, initial customizations</a:t>
            </a:r>
          </a:p>
          <a:p>
            <a:endParaRPr lang="en-US" baseline="0" dirty="0" smtClean="0"/>
          </a:p>
          <a:p>
            <a:r>
              <a:rPr lang="en-US" baseline="0" dirty="0" smtClean="0"/>
              <a:t>Vendors pre-stage Operating Systems.  This is generally never a good idea to accept as vendors build in various software components and customizations based on business deals and not what’s best for the customer.  For example, search toolbars and trial AV programs that cause </a:t>
            </a:r>
            <a:r>
              <a:rPr lang="en-US" baseline="0" smtClean="0"/>
              <a:t>more headaches than good.</a:t>
            </a:r>
            <a:endParaRPr lang="en-US" dirty="0"/>
          </a:p>
        </p:txBody>
      </p:sp>
      <p:sp>
        <p:nvSpPr>
          <p:cNvPr id="4" name="Slide Number Placeholder 3"/>
          <p:cNvSpPr>
            <a:spLocks noGrp="1"/>
          </p:cNvSpPr>
          <p:nvPr>
            <p:ph type="sldNum" sz="quarter" idx="10"/>
          </p:nvPr>
        </p:nvSpPr>
        <p:spPr/>
        <p:txBody>
          <a:bodyPr/>
          <a:lstStyle/>
          <a:p>
            <a:fld id="{A18D14DE-E488-4898-9DAD-6800464C8727}" type="slidenum">
              <a:rPr lang="en-US" smtClean="0"/>
              <a:pPr/>
              <a:t>12</a:t>
            </a:fld>
            <a:endParaRPr lang="en-US"/>
          </a:p>
        </p:txBody>
      </p:sp>
    </p:spTree>
    <p:extLst>
      <p:ext uri="{BB962C8B-B14F-4D97-AF65-F5344CB8AC3E}">
        <p14:creationId xmlns:p14="http://schemas.microsoft.com/office/powerpoint/2010/main" val="25332095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18D14DE-E488-4898-9DAD-6800464C8727}" type="slidenum">
              <a:rPr lang="en-US" smtClean="0"/>
              <a:pPr/>
              <a:t>13</a:t>
            </a:fld>
            <a:endParaRPr lang="en-US"/>
          </a:p>
        </p:txBody>
      </p:sp>
    </p:spTree>
    <p:extLst>
      <p:ext uri="{BB962C8B-B14F-4D97-AF65-F5344CB8AC3E}">
        <p14:creationId xmlns:p14="http://schemas.microsoft.com/office/powerpoint/2010/main" val="35830711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350F6C4-A6B1-4C92-AF37-7A1D4C30522B}" type="datetime1">
              <a:rPr lang="en-US" smtClean="0"/>
              <a:t>1/13/2013</a:t>
            </a:fld>
            <a:endParaRPr lang="en-US"/>
          </a:p>
        </p:txBody>
      </p:sp>
      <p:sp>
        <p:nvSpPr>
          <p:cNvPr id="5" name="Footer Placeholder 4"/>
          <p:cNvSpPr>
            <a:spLocks noGrp="1"/>
          </p:cNvSpPr>
          <p:nvPr>
            <p:ph type="ftr" sz="quarter" idx="11"/>
          </p:nvPr>
        </p:nvSpPr>
        <p:spPr/>
        <p:txBody>
          <a:bodyPr/>
          <a:lstStyle/>
          <a:p>
            <a:pPr algn="ctr"/>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4621D5-9F96-42EF-996B-E972926B18D7}" type="datetime1">
              <a:rPr lang="en-US" smtClean="0"/>
              <a:t>1/13/2013</a:t>
            </a:fld>
            <a:endParaRPr lang="en-US"/>
          </a:p>
        </p:txBody>
      </p:sp>
      <p:sp>
        <p:nvSpPr>
          <p:cNvPr id="5" name="Footer Placeholder 4"/>
          <p:cNvSpPr>
            <a:spLocks noGrp="1"/>
          </p:cNvSpPr>
          <p:nvPr>
            <p:ph type="ftr" sz="quarter" idx="11"/>
          </p:nvPr>
        </p:nvSpPr>
        <p:spPr/>
        <p:txBody>
          <a:bodyPr/>
          <a:lstStyle/>
          <a:p>
            <a:pPr algn="ctr"/>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4A40C1A-B929-4358-A302-A3EE05D7D0B6}" type="datetime1">
              <a:rPr lang="en-US" smtClean="0"/>
              <a:t>1/13/2013</a:t>
            </a:fld>
            <a:endParaRPr lang="en-US"/>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6F853C0-A2E3-4C9A-88A6-416D1F543E4A}" type="datetime1">
              <a:rPr lang="en-US" smtClean="0"/>
              <a:t>1/13/2013</a:t>
            </a:fld>
            <a:endParaRPr lang="en-US" dirty="0"/>
          </a:p>
        </p:txBody>
      </p:sp>
      <p:sp>
        <p:nvSpPr>
          <p:cNvPr id="8" name="Footer Placeholder 7"/>
          <p:cNvSpPr>
            <a:spLocks noGrp="1"/>
          </p:cNvSpPr>
          <p:nvPr>
            <p:ph type="ftr" sz="quarter" idx="11"/>
          </p:nvPr>
        </p:nvSpPr>
        <p:spPr/>
        <p:txBody>
          <a:bodyPr/>
          <a:lstStyle/>
          <a:p>
            <a:r>
              <a:rPr lang="en-US" smtClean="0"/>
              <a:t>IST346: Info Tech Management &amp; Administration</a:t>
            </a:r>
            <a:endParaRPr lang="en-US" dirty="0"/>
          </a:p>
        </p:txBody>
      </p:sp>
      <p:sp>
        <p:nvSpPr>
          <p:cNvPr id="9" name="Slide Number Placeholder 8"/>
          <p:cNvSpPr>
            <a:spLocks noGrp="1"/>
          </p:cNvSpPr>
          <p:nvPr>
            <p:ph type="sldNum" sz="quarter" idx="12"/>
          </p:nvPr>
        </p:nvSpPr>
        <p:spPr/>
        <p:txBody>
          <a:bodyPr/>
          <a:lstStyle/>
          <a:p>
            <a:fld id="{DF6669D1-DB19-4C99-869C-C84252016461}" type="slidenum">
              <a:rPr lang="en-US" smtClean="0"/>
              <a:pPr/>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FF5A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solidFill>
                  <a:srgbClr val="333333"/>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B1994F-F323-419F-859B-158E6FA0DEF3}" type="datetime1">
              <a:rPr lang="en-US" smtClean="0"/>
              <a:t>1/13/2013</a:t>
            </a:fld>
            <a:endParaRPr lang="en-US"/>
          </a:p>
        </p:txBody>
      </p:sp>
      <p:sp>
        <p:nvSpPr>
          <p:cNvPr id="5" name="Footer Placeholder 4"/>
          <p:cNvSpPr>
            <a:spLocks noGrp="1"/>
          </p:cNvSpPr>
          <p:nvPr>
            <p:ph type="ftr" sz="quarter" idx="11"/>
          </p:nvPr>
        </p:nvSpPr>
        <p:spPr/>
        <p:txBody>
          <a:bodyPr/>
          <a:lstStyle/>
          <a:p>
            <a:pPr algn="ctr"/>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ED7A3AF-B4AF-45AC-B4CB-E757DA534E58}" type="datetime1">
              <a:rPr lang="en-US" smtClean="0"/>
              <a:t>1/13/2013</a:t>
            </a:fld>
            <a:endParaRPr lang="en-US" dirty="0"/>
          </a:p>
        </p:txBody>
      </p:sp>
      <p:sp>
        <p:nvSpPr>
          <p:cNvPr id="6" name="Footer Placeholder 5"/>
          <p:cNvSpPr>
            <a:spLocks noGrp="1"/>
          </p:cNvSpPr>
          <p:nvPr>
            <p:ph type="ftr" sz="quarter" idx="11"/>
          </p:nvPr>
        </p:nvSpPr>
        <p:spPr/>
        <p:txBody>
          <a:bodyPr/>
          <a:lstStyle/>
          <a:p>
            <a:r>
              <a:rPr lang="en-US" smtClean="0"/>
              <a:t>IST346: Info Tech Management &amp; Administration</a:t>
            </a:r>
            <a:endParaRPr lang="en-US" dirty="0"/>
          </a:p>
        </p:txBody>
      </p:sp>
      <p:sp>
        <p:nvSpPr>
          <p:cNvPr id="7" name="Slide Number Placeholder 6"/>
          <p:cNvSpPr>
            <a:spLocks noGrp="1"/>
          </p:cNvSpPr>
          <p:nvPr>
            <p:ph type="sldNum" sz="quarter" idx="12"/>
          </p:nvPr>
        </p:nvSpPr>
        <p:spPr/>
        <p:txBody>
          <a:bodyPr/>
          <a:lstStyle>
            <a:lvl1pPr>
              <a:defRPr/>
            </a:lvl1pPr>
          </a:lstStyle>
          <a:p>
            <a:fld id="{2505CAEE-CB22-4B3A-A2B0-7938B12DF57C}"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CDF7338-707A-40CC-AC95-62662CDD5AF2}" type="datetime1">
              <a:rPr lang="en-US" smtClean="0"/>
              <a:t>1/13/2013</a:t>
            </a:fld>
            <a:endParaRPr lang="en-US"/>
          </a:p>
        </p:txBody>
      </p:sp>
      <p:sp>
        <p:nvSpPr>
          <p:cNvPr id="8" name="Footer Placeholder 7"/>
          <p:cNvSpPr>
            <a:spLocks noGrp="1"/>
          </p:cNvSpPr>
          <p:nvPr>
            <p:ph type="ftr" sz="quarter" idx="11"/>
          </p:nvPr>
        </p:nvSpPr>
        <p:spPr/>
        <p:txBody>
          <a:bodyPr/>
          <a:lstStyle/>
          <a:p>
            <a:pPr algn="ctr"/>
            <a:r>
              <a:rPr lang="en-US" smtClean="0"/>
              <a:t>IST346: Info Tech Management &amp; Administration</a:t>
            </a:r>
            <a:endParaRPr lang="en-US" dirty="0"/>
          </a:p>
        </p:txBody>
      </p:sp>
      <p:sp>
        <p:nvSpPr>
          <p:cNvPr id="9" name="Slide Number Placeholder 8"/>
          <p:cNvSpPr>
            <a:spLocks noGrp="1"/>
          </p:cNvSpPr>
          <p:nvPr>
            <p:ph type="sldNum" sz="quarter" idx="12"/>
          </p:nvPr>
        </p:nvSpPr>
        <p:spPr/>
        <p:txBody>
          <a:bodyPr/>
          <a:lstStyle/>
          <a:p>
            <a:fld id="{DF6669D1-DB19-4C99-869C-C84252016461}"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58D192C-D2C6-47F2-A3D5-285D66EC91FB}" type="datetime1">
              <a:rPr lang="en-US" smtClean="0"/>
              <a:t>1/13/2013</a:t>
            </a:fld>
            <a:endParaRPr lang="en-US"/>
          </a:p>
        </p:txBody>
      </p:sp>
      <p:sp>
        <p:nvSpPr>
          <p:cNvPr id="4" name="Footer Placeholder 3"/>
          <p:cNvSpPr>
            <a:spLocks noGrp="1"/>
          </p:cNvSpPr>
          <p:nvPr>
            <p:ph type="ftr" sz="quarter" idx="11"/>
          </p:nvPr>
        </p:nvSpPr>
        <p:spPr/>
        <p:txBody>
          <a:bodyPr/>
          <a:lstStyle/>
          <a:p>
            <a:pPr algn="ctr"/>
            <a:r>
              <a:rPr lang="en-US" smtClean="0"/>
              <a:t>IST346: Info Tech Management &amp; Administration</a:t>
            </a:r>
            <a:endParaRPr lang="en-US" dirty="0"/>
          </a:p>
        </p:txBody>
      </p:sp>
      <p:sp>
        <p:nvSpPr>
          <p:cNvPr id="5" name="Slide Number Placeholder 4"/>
          <p:cNvSpPr>
            <a:spLocks noGrp="1"/>
          </p:cNvSpPr>
          <p:nvPr>
            <p:ph type="sldNum" sz="quarter" idx="12"/>
          </p:nvPr>
        </p:nvSpPr>
        <p:spPr/>
        <p:txBody>
          <a:bodyPr/>
          <a:lstStyle/>
          <a:p>
            <a:fld id="{DF6669D1-DB19-4C99-869C-C8425201646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7DCCF0-A390-4D93-A585-F4EAD086767E}" type="datetime1">
              <a:rPr lang="en-US" smtClean="0"/>
              <a:t>1/13/2013</a:t>
            </a:fld>
            <a:endParaRPr lang="en-US"/>
          </a:p>
        </p:txBody>
      </p:sp>
      <p:sp>
        <p:nvSpPr>
          <p:cNvPr id="3" name="Footer Placeholder 2"/>
          <p:cNvSpPr>
            <a:spLocks noGrp="1"/>
          </p:cNvSpPr>
          <p:nvPr>
            <p:ph type="ftr" sz="quarter" idx="11"/>
          </p:nvPr>
        </p:nvSpPr>
        <p:spPr/>
        <p:txBody>
          <a:bodyPr/>
          <a:lstStyle/>
          <a:p>
            <a:r>
              <a:rPr lang="en-US" smtClean="0"/>
              <a:t>IST346: Info Tech Management &amp; Administration</a:t>
            </a:r>
            <a:endParaRPr lang="en-US" dirty="0"/>
          </a:p>
        </p:txBody>
      </p:sp>
      <p:sp>
        <p:nvSpPr>
          <p:cNvPr id="4" name="Slide Number Placeholder 3"/>
          <p:cNvSpPr>
            <a:spLocks noGrp="1"/>
          </p:cNvSpPr>
          <p:nvPr>
            <p:ph type="sldNum" sz="quarter" idx="12"/>
          </p:nvPr>
        </p:nvSpPr>
        <p:spPr/>
        <p:txBody>
          <a:bodyPr/>
          <a:lstStyle/>
          <a:p>
            <a:fld id="{DF6669D1-DB19-4C99-869C-C8425201646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851C4F-DF8B-45DF-8928-FB60A14AE609}" type="datetime1">
              <a:rPr lang="en-US" smtClean="0"/>
              <a:t>1/13/2013</a:t>
            </a:fld>
            <a:endParaRPr lang="en-US"/>
          </a:p>
        </p:txBody>
      </p:sp>
      <p:sp>
        <p:nvSpPr>
          <p:cNvPr id="6" name="Footer Placeholder 5"/>
          <p:cNvSpPr>
            <a:spLocks noGrp="1"/>
          </p:cNvSpPr>
          <p:nvPr>
            <p:ph type="ftr" sz="quarter" idx="11"/>
          </p:nvPr>
        </p:nvSpPr>
        <p:spPr/>
        <p:txBody>
          <a:bodyPr/>
          <a:lstStyle/>
          <a:p>
            <a:r>
              <a:rPr lang="en-US" smtClean="0"/>
              <a:t>IST346: Info Tech Management &amp; Administration</a:t>
            </a:r>
            <a:endParaRPr lang="en-US" dirty="0"/>
          </a:p>
        </p:txBody>
      </p:sp>
      <p:sp>
        <p:nvSpPr>
          <p:cNvPr id="7" name="Slide Number Placeholder 6"/>
          <p:cNvSpPr>
            <a:spLocks noGrp="1"/>
          </p:cNvSpPr>
          <p:nvPr>
            <p:ph type="sldNum" sz="quarter" idx="12"/>
          </p:nvPr>
        </p:nvSpPr>
        <p:spPr/>
        <p:txBody>
          <a:bodyPr/>
          <a:lstStyle/>
          <a:p>
            <a:fld id="{DF6669D1-DB19-4C99-869C-C84252016461}"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E338D3-5088-40F9-AF49-2299B3217A05}" type="datetime1">
              <a:rPr lang="en-US" smtClean="0"/>
              <a:t>1/13/2013</a:t>
            </a:fld>
            <a:endParaRPr lang="en-US"/>
          </a:p>
        </p:txBody>
      </p:sp>
      <p:sp>
        <p:nvSpPr>
          <p:cNvPr id="6" name="Footer Placeholder 5"/>
          <p:cNvSpPr>
            <a:spLocks noGrp="1"/>
          </p:cNvSpPr>
          <p:nvPr>
            <p:ph type="ftr" sz="quarter" idx="11"/>
          </p:nvPr>
        </p:nvSpPr>
        <p:spPr/>
        <p:txBody>
          <a:bodyPr/>
          <a:lstStyle/>
          <a:p>
            <a:r>
              <a:rPr lang="en-US" smtClean="0"/>
              <a:t>IST346: Info Tech Management &amp; Administration</a:t>
            </a:r>
            <a:endParaRPr lang="en-US" dirty="0"/>
          </a:p>
        </p:txBody>
      </p:sp>
      <p:sp>
        <p:nvSpPr>
          <p:cNvPr id="7" name="Slide Number Placeholder 6"/>
          <p:cNvSpPr>
            <a:spLocks noGrp="1"/>
          </p:cNvSpPr>
          <p:nvPr>
            <p:ph type="sldNum" sz="quarter" idx="12"/>
          </p:nvPr>
        </p:nvSpPr>
        <p:spPr/>
        <p:txBody>
          <a:bodyPr/>
          <a:lstStyle/>
          <a:p>
            <a:fld id="{DF6669D1-DB19-4C99-869C-C8425201646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B8691661-299A-499D-A240-D049171A4BB8}" type="datetime1">
              <a:rPr lang="en-US" smtClean="0"/>
              <a:t>1/13/2013</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en-US" smtClean="0"/>
              <a:t>IST346: Info Tech Management &amp; Administration</a:t>
            </a: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DF6669D1-DB19-4C99-869C-C84252016461}"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4225" r:id="rId1"/>
    <p:sldLayoutId id="2147484226" r:id="rId2"/>
    <p:sldLayoutId id="2147484227" r:id="rId3"/>
    <p:sldLayoutId id="2147484228" r:id="rId4"/>
    <p:sldLayoutId id="2147484229" r:id="rId5"/>
    <p:sldLayoutId id="2147484230" r:id="rId6"/>
    <p:sldLayoutId id="2147484231" r:id="rId7"/>
    <p:sldLayoutId id="2147484232" r:id="rId8"/>
    <p:sldLayoutId id="2147484233" r:id="rId9"/>
    <p:sldLayoutId id="2147484234" r:id="rId10"/>
    <p:sldLayoutId id="2147484235" r:id="rId11"/>
  </p:sldLayoutIdLst>
  <p:timing>
    <p:tnLst>
      <p:par>
        <p:cTn id="1" dur="indefinite" restart="never" nodeType="tmRoot"/>
      </p:par>
    </p:tnLst>
  </p:timing>
  <p:hf hdr="0"/>
  <p:txStyles>
    <p:titleStyle>
      <a:lvl1pPr algn="l" defTabSz="914400" rtl="0" eaLnBrk="1" latinLnBrk="0" hangingPunct="1">
        <a:spcBef>
          <a:spcPct val="0"/>
        </a:spcBef>
        <a:buNone/>
        <a:defRPr sz="4000" kern="1200" spc="-100" baseline="0">
          <a:solidFill>
            <a:srgbClr val="FF5A00"/>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3.gi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help.launchpad.net/Packaging/PPA" TargetMode="External"/><Relationship Id="rId2" Type="http://schemas.openxmlformats.org/officeDocument/2006/relationships/hyperlink" Target="http://technet.microsoft.com/en-us/wsus/default.aspx"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dhcp-handbook.com/dhcp_faq.html" TargetMode="External"/><Relationship Id="rId2" Type="http://schemas.openxmlformats.org/officeDocument/2006/relationships/hyperlink" Target="http://en.wikipedia.org/wiki/Principle_of_least_privilege" TargetMode="External"/><Relationship Id="rId1" Type="http://schemas.openxmlformats.org/officeDocument/2006/relationships/slideLayout" Target="../slideLayouts/slideLayout2.xml"/><Relationship Id="rId5" Type="http://schemas.openxmlformats.org/officeDocument/2006/relationships/hyperlink" Target="http://googleblog.blogspot.com/2009/11/releasing-chromium-os-open-source.html" TargetMode="External"/><Relationship Id="rId4" Type="http://schemas.openxmlformats.org/officeDocument/2006/relationships/hyperlink" Target="http://computer.howstuffworks.com/dns.htm"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IST346:</a:t>
            </a:r>
            <a:endParaRPr lang="en-US" dirty="0"/>
          </a:p>
        </p:txBody>
      </p:sp>
      <p:sp>
        <p:nvSpPr>
          <p:cNvPr id="6" name="Content Placeholder 5"/>
          <p:cNvSpPr>
            <a:spLocks noGrp="1"/>
          </p:cNvSpPr>
          <p:nvPr>
            <p:ph sz="half" idx="1"/>
          </p:nvPr>
        </p:nvSpPr>
        <p:spPr>
          <a:xfrm>
            <a:off x="216074" y="1809688"/>
            <a:ext cx="3124200" cy="4763272"/>
          </a:xfrm>
        </p:spPr>
        <p:txBody>
          <a:bodyPr/>
          <a:lstStyle/>
          <a:p>
            <a:r>
              <a:rPr lang="en-US" dirty="0"/>
              <a:t>Workstations</a:t>
            </a:r>
            <a:endParaRPr lang="en-US" b="1" dirty="0" smtClean="0"/>
          </a:p>
        </p:txBody>
      </p:sp>
      <p:sp>
        <p:nvSpPr>
          <p:cNvPr id="4" name="Date Placeholder 3"/>
          <p:cNvSpPr>
            <a:spLocks noGrp="1"/>
          </p:cNvSpPr>
          <p:nvPr>
            <p:ph type="dt" sz="half" idx="10"/>
          </p:nvPr>
        </p:nvSpPr>
        <p:spPr/>
        <p:txBody>
          <a:bodyPr/>
          <a:lstStyle/>
          <a:p>
            <a:fld id="{C74EB03A-FD57-4EF0-A89E-9B1994AC884B}" type="datetime1">
              <a:rPr lang="en-US" smtClean="0"/>
              <a:t>1/13/2013</a:t>
            </a:fld>
            <a:endParaRPr lang="en-US" dirty="0"/>
          </a:p>
        </p:txBody>
      </p:sp>
      <p:sp>
        <p:nvSpPr>
          <p:cNvPr id="7" name="Footer Placeholder 6"/>
          <p:cNvSpPr>
            <a:spLocks noGrp="1"/>
          </p:cNvSpPr>
          <p:nvPr>
            <p:ph type="ftr" sz="quarter" idx="11"/>
          </p:nvPr>
        </p:nvSpPr>
        <p:spPr/>
        <p:txBody>
          <a:bodyPr/>
          <a:lstStyle/>
          <a:p>
            <a:r>
              <a:rPr lang="en-US" dirty="0" smtClean="0"/>
              <a:t>IST346: Info Tech Management &amp; Administration</a:t>
            </a:r>
            <a:endParaRPr lang="en-US" dirty="0"/>
          </a:p>
        </p:txBody>
      </p:sp>
      <p:sp>
        <p:nvSpPr>
          <p:cNvPr id="8" name="Slide Number Placeholder 7"/>
          <p:cNvSpPr>
            <a:spLocks noGrp="1"/>
          </p:cNvSpPr>
          <p:nvPr>
            <p:ph type="sldNum" sz="quarter" idx="12"/>
          </p:nvPr>
        </p:nvSpPr>
        <p:spPr/>
        <p:txBody>
          <a:bodyPr/>
          <a:lstStyle/>
          <a:p>
            <a:fld id="{2505CAEE-CB22-4B3A-A2B0-7938B12DF57C}" type="slidenum">
              <a:rPr lang="en-US" smtClean="0"/>
              <a:pPr/>
              <a:t>1</a:t>
            </a:fld>
            <a:endParaRPr lang="en-US"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074" y="6009118"/>
            <a:ext cx="3212926" cy="563842"/>
          </a:xfrm>
          <a:prstGeom prst="rect">
            <a:avLst/>
          </a:prstGeom>
        </p:spPr>
      </p:pic>
      <p:pic>
        <p:nvPicPr>
          <p:cNvPr id="11" name="Picture 2" descr="G:\IST\Hosting\websites\classes.ischool.syr.edu\ist346\Content\Old\comics\The 5th Wave-2007.06.23-gnome-desktop.gif"/>
          <p:cNvPicPr>
            <a:picLocks noChangeAspect="1" noChangeArrowheads="1"/>
          </p:cNvPicPr>
          <p:nvPr/>
        </p:nvPicPr>
        <p:blipFill>
          <a:blip r:embed="rId4" cstate="print"/>
          <a:srcRect/>
          <a:stretch>
            <a:fillRect/>
          </a:stretch>
        </p:blipFill>
        <p:spPr bwMode="auto">
          <a:xfrm>
            <a:off x="4267200" y="883952"/>
            <a:ext cx="4419600" cy="5800725"/>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idx="1"/>
          </p:nvPr>
        </p:nvSpPr>
        <p:spPr/>
        <p:txBody>
          <a:bodyPr>
            <a:normAutofit/>
          </a:bodyPr>
          <a:lstStyle/>
          <a:p>
            <a:pPr marL="0" indent="0">
              <a:buNone/>
            </a:pPr>
            <a:endParaRPr lang="en-US" sz="3600" dirty="0" smtClean="0"/>
          </a:p>
          <a:p>
            <a:pPr marL="0" indent="0">
              <a:buNone/>
            </a:pPr>
            <a:r>
              <a:rPr lang="en-US" sz="3600" dirty="0" smtClean="0"/>
              <a:t>Difficult! </a:t>
            </a:r>
            <a:br>
              <a:rPr lang="en-US" sz="3600" dirty="0" smtClean="0"/>
            </a:br>
            <a:r>
              <a:rPr lang="en-US" sz="3600" dirty="0" smtClean="0"/>
              <a:t/>
            </a:r>
            <a:br>
              <a:rPr lang="en-US" sz="3600" dirty="0" smtClean="0"/>
            </a:br>
            <a:r>
              <a:rPr lang="en-US" sz="3600" dirty="0" smtClean="0"/>
              <a:t>Hence, our sponsor of the week…</a:t>
            </a:r>
            <a:endParaRPr lang="en-US" sz="3600" dirty="0"/>
          </a:p>
        </p:txBody>
      </p:sp>
      <p:sp>
        <p:nvSpPr>
          <p:cNvPr id="4" name="Title 3"/>
          <p:cNvSpPr>
            <a:spLocks noGrp="1"/>
          </p:cNvSpPr>
          <p:nvPr>
            <p:ph type="title"/>
          </p:nvPr>
        </p:nvSpPr>
        <p:spPr/>
        <p:txBody>
          <a:bodyPr/>
          <a:lstStyle/>
          <a:p>
            <a:r>
              <a:rPr lang="en-US" dirty="0" smtClean="0"/>
              <a:t>Workstation management is</a:t>
            </a:r>
            <a:endParaRPr lang="en-US" dirty="0"/>
          </a:p>
        </p:txBody>
      </p:sp>
      <p:sp>
        <p:nvSpPr>
          <p:cNvPr id="6" name="Date Placeholder 5"/>
          <p:cNvSpPr>
            <a:spLocks noGrp="1"/>
          </p:cNvSpPr>
          <p:nvPr>
            <p:ph type="dt" sz="half" idx="10"/>
          </p:nvPr>
        </p:nvSpPr>
        <p:spPr/>
        <p:txBody>
          <a:bodyPr/>
          <a:lstStyle/>
          <a:p>
            <a:fld id="{125C3991-41A2-4DA5-A4F3-2869D3CF619F}" type="datetime1">
              <a:rPr lang="en-US" smtClean="0"/>
              <a:t>1/13/2013</a:t>
            </a:fld>
            <a:endParaRPr lang="en-US" dirty="0"/>
          </a:p>
        </p:txBody>
      </p:sp>
      <p:sp>
        <p:nvSpPr>
          <p:cNvPr id="7" name="Footer Placeholder 6"/>
          <p:cNvSpPr>
            <a:spLocks noGrp="1"/>
          </p:cNvSpPr>
          <p:nvPr>
            <p:ph type="ftr" sz="quarter" idx="11"/>
          </p:nvPr>
        </p:nvSpPr>
        <p:spPr/>
        <p:txBody>
          <a:bodyPr/>
          <a:lstStyle/>
          <a:p>
            <a:r>
              <a:rPr lang="en-US" smtClean="0"/>
              <a:t>IST346: Info Tech Management &amp; Administration</a:t>
            </a:r>
            <a:endParaRPr lang="en-US" dirty="0"/>
          </a:p>
        </p:txBody>
      </p:sp>
      <p:sp>
        <p:nvSpPr>
          <p:cNvPr id="8" name="Slide Number Placeholder 7"/>
          <p:cNvSpPr>
            <a:spLocks noGrp="1"/>
          </p:cNvSpPr>
          <p:nvPr>
            <p:ph type="sldNum" sz="quarter" idx="12"/>
          </p:nvPr>
        </p:nvSpPr>
        <p:spPr/>
        <p:txBody>
          <a:bodyPr/>
          <a:lstStyle/>
          <a:p>
            <a:fld id="{DF6669D1-DB19-4C99-869C-C84252016461}" type="slidenum">
              <a:rPr lang="en-US" smtClean="0"/>
              <a:pPr/>
              <a:t>10</a:t>
            </a:fld>
            <a:endParaRPr lang="en-US" dirty="0"/>
          </a:p>
        </p:txBody>
      </p:sp>
    </p:spTree>
    <p:extLst>
      <p:ext uri="{BB962C8B-B14F-4D97-AF65-F5344CB8AC3E}">
        <p14:creationId xmlns:p14="http://schemas.microsoft.com/office/powerpoint/2010/main" val="465352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1066800" y="533400"/>
            <a:ext cx="5926975" cy="2362200"/>
          </a:xfrm>
          <a:prstGeom prst="rect">
            <a:avLst/>
          </a:prstGeom>
          <a:noFill/>
          <a:ln w="9525">
            <a:noFill/>
            <a:miter lim="800000"/>
            <a:headEnd/>
            <a:tailEnd/>
          </a:ln>
        </p:spPr>
      </p:pic>
      <p:sp>
        <p:nvSpPr>
          <p:cNvPr id="5" name="TextBox 4"/>
          <p:cNvSpPr txBox="1"/>
          <p:nvPr/>
        </p:nvSpPr>
        <p:spPr>
          <a:xfrm>
            <a:off x="6400800" y="4953000"/>
            <a:ext cx="1845377" cy="646331"/>
          </a:xfrm>
          <a:prstGeom prst="rect">
            <a:avLst/>
          </a:prstGeom>
          <a:noFill/>
        </p:spPr>
        <p:txBody>
          <a:bodyPr wrap="none" rtlCol="0">
            <a:spAutoFit/>
          </a:bodyPr>
          <a:lstStyle/>
          <a:p>
            <a:r>
              <a:rPr lang="en-US" dirty="0" smtClean="0"/>
              <a:t>The Microsoft for</a:t>
            </a:r>
          </a:p>
          <a:p>
            <a:r>
              <a:rPr lang="en-US" dirty="0" smtClean="0"/>
              <a:t> the next decade?</a:t>
            </a:r>
            <a:endParaRPr lang="en-US" dirty="0"/>
          </a:p>
        </p:txBody>
      </p:sp>
      <p:pic>
        <p:nvPicPr>
          <p:cNvPr id="1027" name="Picture 3"/>
          <p:cNvPicPr>
            <a:picLocks noChangeAspect="1" noChangeArrowheads="1"/>
          </p:cNvPicPr>
          <p:nvPr/>
        </p:nvPicPr>
        <p:blipFill>
          <a:blip r:embed="rId4" cstate="print"/>
          <a:srcRect/>
          <a:stretch>
            <a:fillRect/>
          </a:stretch>
        </p:blipFill>
        <p:spPr bwMode="auto">
          <a:xfrm>
            <a:off x="1219200" y="2971800"/>
            <a:ext cx="5238750" cy="2933700"/>
          </a:xfrm>
          <a:prstGeom prst="rect">
            <a:avLst/>
          </a:prstGeom>
          <a:noFill/>
          <a:ln w="9525">
            <a:noFill/>
            <a:miter lim="800000"/>
            <a:headEnd/>
            <a:tailEnd/>
          </a:ln>
        </p:spPr>
      </p:pic>
      <p:sp>
        <p:nvSpPr>
          <p:cNvPr id="2" name="Date Placeholder 1"/>
          <p:cNvSpPr>
            <a:spLocks noGrp="1"/>
          </p:cNvSpPr>
          <p:nvPr>
            <p:ph type="dt" sz="half" idx="10"/>
          </p:nvPr>
        </p:nvSpPr>
        <p:spPr/>
        <p:txBody>
          <a:bodyPr/>
          <a:lstStyle/>
          <a:p>
            <a:fld id="{672FCA30-28EA-4C76-A0CF-1155BA3E0635}" type="datetime1">
              <a:rPr lang="en-US" smtClean="0"/>
              <a:t>1/13/2013</a:t>
            </a:fld>
            <a:endParaRPr lang="en-US"/>
          </a:p>
        </p:txBody>
      </p:sp>
      <p:sp>
        <p:nvSpPr>
          <p:cNvPr id="3" name="Footer Placeholder 2"/>
          <p:cNvSpPr>
            <a:spLocks noGrp="1"/>
          </p:cNvSpPr>
          <p:nvPr>
            <p:ph type="ftr" sz="quarter" idx="11"/>
          </p:nvPr>
        </p:nvSpPr>
        <p:spPr/>
        <p:txBody>
          <a:bodyPr/>
          <a:lstStyle/>
          <a:p>
            <a:r>
              <a:rPr lang="en-US" smtClean="0"/>
              <a:t>IST346: Info Tech Management &amp; Administration</a:t>
            </a:r>
            <a:endParaRPr lang="en-US" dirty="0"/>
          </a:p>
        </p:txBody>
      </p:sp>
      <p:sp>
        <p:nvSpPr>
          <p:cNvPr id="4" name="Slide Number Placeholder 3"/>
          <p:cNvSpPr>
            <a:spLocks noGrp="1"/>
          </p:cNvSpPr>
          <p:nvPr>
            <p:ph type="sldNum" sz="quarter" idx="12"/>
          </p:nvPr>
        </p:nvSpPr>
        <p:spPr/>
        <p:txBody>
          <a:bodyPr/>
          <a:lstStyle/>
          <a:p>
            <a:fld id="{DF6669D1-DB19-4C99-869C-C84252016461}" type="slidenum">
              <a:rPr lang="en-US" smtClean="0"/>
              <a:pPr/>
              <a:t>11</a:t>
            </a:fld>
            <a:endParaRPr lang="en-US"/>
          </a:p>
        </p:txBody>
      </p:sp>
    </p:spTree>
    <p:extLst>
      <p:ext uri="{BB962C8B-B14F-4D97-AF65-F5344CB8AC3E}">
        <p14:creationId xmlns:p14="http://schemas.microsoft.com/office/powerpoint/2010/main" val="621298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Approaches to Building workstations</a:t>
            </a:r>
            <a:endParaRPr lang="en-US" dirty="0"/>
          </a:p>
        </p:txBody>
      </p:sp>
      <p:sp>
        <p:nvSpPr>
          <p:cNvPr id="3" name="Content Placeholder 2"/>
          <p:cNvSpPr>
            <a:spLocks noGrp="1"/>
          </p:cNvSpPr>
          <p:nvPr>
            <p:ph sz="quarter" idx="1"/>
          </p:nvPr>
        </p:nvSpPr>
        <p:spPr/>
        <p:txBody>
          <a:bodyPr/>
          <a:lstStyle/>
          <a:p>
            <a:r>
              <a:rPr lang="en-US" dirty="0" smtClean="0"/>
              <a:t>Manual</a:t>
            </a:r>
          </a:p>
          <a:p>
            <a:pPr lvl="1"/>
            <a:r>
              <a:rPr lang="en-US" dirty="0" smtClean="0"/>
              <a:t>Most error prone and time consuming method</a:t>
            </a:r>
          </a:p>
          <a:p>
            <a:pPr lvl="1"/>
            <a:r>
              <a:rPr lang="en-US" dirty="0" smtClean="0"/>
              <a:t>Documented manual processes are less error prone, but still time consuming</a:t>
            </a:r>
          </a:p>
          <a:p>
            <a:r>
              <a:rPr lang="en-US" dirty="0" smtClean="0"/>
              <a:t>Unattended</a:t>
            </a:r>
          </a:p>
          <a:p>
            <a:pPr lvl="1"/>
            <a:r>
              <a:rPr lang="en-US" dirty="0" smtClean="0"/>
              <a:t>Automating the manual process</a:t>
            </a:r>
          </a:p>
          <a:p>
            <a:pPr lvl="2"/>
            <a:r>
              <a:rPr lang="en-US" dirty="0" smtClean="0"/>
              <a:t>Windows: Unattended / Group Policy, Linux </a:t>
            </a:r>
            <a:r>
              <a:rPr lang="en-US" dirty="0" err="1" smtClean="0"/>
              <a:t>Kickstart</a:t>
            </a:r>
            <a:r>
              <a:rPr lang="en-US" dirty="0" smtClean="0"/>
              <a:t> / apt / yum.</a:t>
            </a:r>
          </a:p>
          <a:p>
            <a:r>
              <a:rPr lang="en-US" dirty="0" smtClean="0"/>
              <a:t>Cloning</a:t>
            </a:r>
          </a:p>
          <a:p>
            <a:pPr lvl="1"/>
            <a:r>
              <a:rPr lang="en-US" dirty="0" smtClean="0"/>
              <a:t>Duplicating the disk of a clean computer</a:t>
            </a:r>
          </a:p>
          <a:p>
            <a:pPr lvl="1"/>
            <a:r>
              <a:rPr lang="en-US" dirty="0" smtClean="0"/>
              <a:t>Some automation required to get to configured state.</a:t>
            </a:r>
          </a:p>
          <a:p>
            <a:pPr lvl="1"/>
            <a:r>
              <a:rPr lang="en-US" dirty="0" err="1" smtClean="0"/>
              <a:t>Eg</a:t>
            </a:r>
            <a:r>
              <a:rPr lang="en-US" dirty="0" smtClean="0"/>
              <a:t>. Ghost,  </a:t>
            </a:r>
            <a:r>
              <a:rPr lang="en-US" dirty="0" err="1" smtClean="0"/>
              <a:t>Acronis</a:t>
            </a:r>
            <a:r>
              <a:rPr lang="en-US" dirty="0" smtClean="0"/>
              <a:t>,  </a:t>
            </a:r>
            <a:r>
              <a:rPr lang="en-US" dirty="0" err="1" smtClean="0"/>
              <a:t>Clonezilla</a:t>
            </a:r>
            <a:endParaRPr lang="en-US" dirty="0" smtClean="0"/>
          </a:p>
          <a:p>
            <a:endParaRPr lang="en-US" dirty="0"/>
          </a:p>
        </p:txBody>
      </p:sp>
      <p:sp>
        <p:nvSpPr>
          <p:cNvPr id="4" name="Date Placeholder 3"/>
          <p:cNvSpPr>
            <a:spLocks noGrp="1"/>
          </p:cNvSpPr>
          <p:nvPr>
            <p:ph type="dt" sz="half" idx="10"/>
          </p:nvPr>
        </p:nvSpPr>
        <p:spPr/>
        <p:txBody>
          <a:bodyPr/>
          <a:lstStyle/>
          <a:p>
            <a:fld id="{91DB1ED5-5B51-4675-99DF-8C89F37201D5}" type="datetime1">
              <a:rPr lang="en-US" smtClean="0"/>
              <a:t>1/13/2013</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12</a:t>
            </a:fld>
            <a:endParaRPr lang="en-US" dirty="0"/>
          </a:p>
        </p:txBody>
      </p:sp>
    </p:spTree>
    <p:extLst>
      <p:ext uri="{BB962C8B-B14F-4D97-AF65-F5344CB8AC3E}">
        <p14:creationId xmlns:p14="http://schemas.microsoft.com/office/powerpoint/2010/main" val="31925347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Workstation entropy?</a:t>
            </a:r>
            <a:endParaRPr lang="en-US" dirty="0"/>
          </a:p>
        </p:txBody>
      </p:sp>
      <p:sp>
        <p:nvSpPr>
          <p:cNvPr id="3" name="Content Placeholder 2"/>
          <p:cNvSpPr>
            <a:spLocks noGrp="1"/>
          </p:cNvSpPr>
          <p:nvPr>
            <p:ph sz="quarter" idx="1"/>
          </p:nvPr>
        </p:nvSpPr>
        <p:spPr/>
        <p:txBody>
          <a:bodyPr>
            <a:normAutofit lnSpcReduction="10000"/>
          </a:bodyPr>
          <a:lstStyle/>
          <a:p>
            <a:r>
              <a:rPr lang="en-US" dirty="0"/>
              <a:t>Entropy </a:t>
            </a:r>
            <a:endParaRPr lang="en-US" dirty="0" smtClean="0"/>
          </a:p>
          <a:p>
            <a:pPr lvl="1"/>
            <a:r>
              <a:rPr lang="en-US" sz="2500" dirty="0" smtClean="0"/>
              <a:t>a </a:t>
            </a:r>
            <a:r>
              <a:rPr lang="en-US" sz="2500" dirty="0"/>
              <a:t>process of degeneration as a result of degrees of uncertainty, disorder, fragmentation, chaos, </a:t>
            </a:r>
            <a:r>
              <a:rPr lang="en-US" sz="2500" dirty="0" err="1"/>
              <a:t>etc</a:t>
            </a:r>
            <a:endParaRPr lang="en-US" sz="2500" dirty="0"/>
          </a:p>
          <a:p>
            <a:r>
              <a:rPr lang="en-US" sz="2800" dirty="0" smtClean="0"/>
              <a:t>Some causes of “entropy” in a workstation computer</a:t>
            </a:r>
          </a:p>
          <a:p>
            <a:pPr lvl="1"/>
            <a:r>
              <a:rPr lang="en-US" dirty="0" smtClean="0"/>
              <a:t>Direct causes</a:t>
            </a:r>
          </a:p>
          <a:p>
            <a:pPr lvl="2"/>
            <a:r>
              <a:rPr lang="en-US" dirty="0" smtClean="0"/>
              <a:t>Installation of software (conflicts, incorrectly configured)</a:t>
            </a:r>
          </a:p>
          <a:p>
            <a:pPr lvl="2"/>
            <a:r>
              <a:rPr lang="en-US" dirty="0" smtClean="0"/>
              <a:t>Changing of hardware drivers</a:t>
            </a:r>
          </a:p>
          <a:p>
            <a:pPr lvl="2"/>
            <a:r>
              <a:rPr lang="en-US" dirty="0" smtClean="0"/>
              <a:t>Altering system settings</a:t>
            </a:r>
          </a:p>
          <a:p>
            <a:pPr lvl="1"/>
            <a:r>
              <a:rPr lang="en-US" dirty="0" smtClean="0"/>
              <a:t>Indirect causes</a:t>
            </a:r>
          </a:p>
          <a:p>
            <a:pPr lvl="2"/>
            <a:r>
              <a:rPr lang="en-US" dirty="0" smtClean="0"/>
              <a:t>Repetitive use</a:t>
            </a:r>
          </a:p>
          <a:p>
            <a:pPr lvl="2"/>
            <a:r>
              <a:rPr lang="en-US" dirty="0" smtClean="0"/>
              <a:t>Malware</a:t>
            </a:r>
          </a:p>
          <a:p>
            <a:pPr lvl="2"/>
            <a:r>
              <a:rPr lang="en-US" dirty="0" smtClean="0"/>
              <a:t>System degeneration (hardware failure, disk fragmentation, corruption)</a:t>
            </a:r>
            <a:endParaRPr lang="en-US" dirty="0"/>
          </a:p>
          <a:p>
            <a:endParaRPr lang="en-US" dirty="0"/>
          </a:p>
        </p:txBody>
      </p:sp>
      <p:sp>
        <p:nvSpPr>
          <p:cNvPr id="4" name="Date Placeholder 3"/>
          <p:cNvSpPr>
            <a:spLocks noGrp="1"/>
          </p:cNvSpPr>
          <p:nvPr>
            <p:ph type="dt" sz="half" idx="10"/>
          </p:nvPr>
        </p:nvSpPr>
        <p:spPr/>
        <p:txBody>
          <a:bodyPr/>
          <a:lstStyle/>
          <a:p>
            <a:fld id="{50E7FD5F-10BC-4201-A398-8B7DA55D35EA}" type="datetime1">
              <a:rPr lang="en-US" smtClean="0"/>
              <a:t>1/13/2013</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13</a:t>
            </a:fld>
            <a:endParaRPr lang="en-US" dirty="0"/>
          </a:p>
        </p:txBody>
      </p:sp>
    </p:spTree>
    <p:extLst>
      <p:ext uri="{BB962C8B-B14F-4D97-AF65-F5344CB8AC3E}">
        <p14:creationId xmlns:p14="http://schemas.microsoft.com/office/powerpoint/2010/main" val="22298277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Techniques to minimize entropy</a:t>
            </a:r>
            <a:endParaRPr lang="en-US" dirty="0"/>
          </a:p>
        </p:txBody>
      </p:sp>
      <p:sp>
        <p:nvSpPr>
          <p:cNvPr id="3" name="Content Placeholder 2"/>
          <p:cNvSpPr>
            <a:spLocks noGrp="1"/>
          </p:cNvSpPr>
          <p:nvPr>
            <p:ph sz="quarter" idx="1"/>
          </p:nvPr>
        </p:nvSpPr>
        <p:spPr/>
        <p:txBody>
          <a:bodyPr>
            <a:normAutofit lnSpcReduction="10000"/>
          </a:bodyPr>
          <a:lstStyle/>
          <a:p>
            <a:r>
              <a:rPr lang="en-US" b="1" dirty="0" smtClean="0"/>
              <a:t>Reactive approaches:</a:t>
            </a:r>
          </a:p>
          <a:p>
            <a:pPr lvl="1"/>
            <a:r>
              <a:rPr lang="en-US" dirty="0" smtClean="0"/>
              <a:t>Anti virus / Anti Malware software  </a:t>
            </a:r>
          </a:p>
          <a:p>
            <a:pPr lvl="1"/>
            <a:r>
              <a:rPr lang="en-US" dirty="0" smtClean="0"/>
              <a:t>Desktop firewalls</a:t>
            </a:r>
          </a:p>
          <a:p>
            <a:pPr lvl="1"/>
            <a:r>
              <a:rPr lang="en-US" dirty="0" smtClean="0"/>
              <a:t>“Undo” software: deepfreeze, steady state</a:t>
            </a:r>
          </a:p>
          <a:p>
            <a:r>
              <a:rPr lang="en-US" b="1" dirty="0" smtClean="0"/>
              <a:t>Proactive approaches:</a:t>
            </a:r>
          </a:p>
          <a:p>
            <a:pPr lvl="1"/>
            <a:r>
              <a:rPr lang="en-US" dirty="0" smtClean="0"/>
              <a:t>Apply/automate changes, updates and patches using the one-some-many approach</a:t>
            </a:r>
          </a:p>
          <a:p>
            <a:pPr lvl="1"/>
            <a:r>
              <a:rPr lang="en-US" dirty="0" smtClean="0"/>
              <a:t>Automate system configuration as much as possible to minimize one-off customizations</a:t>
            </a:r>
          </a:p>
          <a:p>
            <a:pPr lvl="1"/>
            <a:r>
              <a:rPr lang="en-US" dirty="0" smtClean="0"/>
              <a:t>Principle of least privilege –give the user only enough access to operate the system, not change it.</a:t>
            </a:r>
          </a:p>
          <a:p>
            <a:r>
              <a:rPr lang="en-US" dirty="0" smtClean="0"/>
              <a:t>A combination of all of these approaches is the best method.</a:t>
            </a:r>
          </a:p>
          <a:p>
            <a:r>
              <a:rPr lang="en-US" dirty="0"/>
              <a:t>What’s the </a:t>
            </a:r>
            <a:r>
              <a:rPr lang="en-US" dirty="0" smtClean="0"/>
              <a:t>ultimate secret</a:t>
            </a:r>
            <a:r>
              <a:rPr lang="en-US" dirty="0"/>
              <a:t>?  Consistency</a:t>
            </a:r>
            <a:r>
              <a:rPr lang="en-US" dirty="0" smtClean="0"/>
              <a:t>!</a:t>
            </a:r>
            <a:endParaRPr lang="en-US" dirty="0"/>
          </a:p>
        </p:txBody>
      </p:sp>
      <p:sp>
        <p:nvSpPr>
          <p:cNvPr id="4" name="Date Placeholder 3"/>
          <p:cNvSpPr>
            <a:spLocks noGrp="1"/>
          </p:cNvSpPr>
          <p:nvPr>
            <p:ph type="dt" sz="half" idx="10"/>
          </p:nvPr>
        </p:nvSpPr>
        <p:spPr/>
        <p:txBody>
          <a:bodyPr/>
          <a:lstStyle/>
          <a:p>
            <a:fld id="{390B13EA-E140-4270-842B-D1B5BBB7F329}" type="datetime1">
              <a:rPr lang="en-US" smtClean="0"/>
              <a:t>1/13/2013</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14</a:t>
            </a:fld>
            <a:endParaRPr lang="en-US" dirty="0"/>
          </a:p>
        </p:txBody>
      </p:sp>
    </p:spTree>
    <p:extLst>
      <p:ext uri="{BB962C8B-B14F-4D97-AF65-F5344CB8AC3E}">
        <p14:creationId xmlns:p14="http://schemas.microsoft.com/office/powerpoint/2010/main" val="9754867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Harsh Reality of “Least Privilege”	</a:t>
            </a:r>
            <a:endParaRPr lang="en-US" dirty="0"/>
          </a:p>
        </p:txBody>
      </p:sp>
      <p:sp>
        <p:nvSpPr>
          <p:cNvPr id="3" name="Content Placeholder 2"/>
          <p:cNvSpPr>
            <a:spLocks noGrp="1"/>
          </p:cNvSpPr>
          <p:nvPr>
            <p:ph sz="quarter" idx="1"/>
          </p:nvPr>
        </p:nvSpPr>
        <p:spPr/>
        <p:txBody>
          <a:bodyPr/>
          <a:lstStyle/>
          <a:p>
            <a:r>
              <a:rPr lang="en-US" dirty="0" smtClean="0"/>
              <a:t>The more rights the user has to the workstation, the more quickly the system will suffer entropy.</a:t>
            </a:r>
          </a:p>
          <a:p>
            <a:r>
              <a:rPr lang="en-US" dirty="0" smtClean="0"/>
              <a:t>Users who are not Administrators or root cannot install software and change many of the system-wide configurations.  This greatly helps reduce inadvertent changes to the system and malware installs.</a:t>
            </a:r>
          </a:p>
          <a:p>
            <a:r>
              <a:rPr lang="en-US" dirty="0" smtClean="0"/>
              <a:t>Some configurations are difficult to use under least privilege (Windows on a notebook, but getting better)</a:t>
            </a:r>
          </a:p>
          <a:p>
            <a:r>
              <a:rPr lang="en-US" dirty="0" smtClean="0"/>
              <a:t>Better approaches are becoming available:</a:t>
            </a:r>
          </a:p>
          <a:p>
            <a:pPr lvl="1"/>
            <a:r>
              <a:rPr lang="en-US" dirty="0" smtClean="0"/>
              <a:t>Windows:  User-Account-Control</a:t>
            </a:r>
          </a:p>
          <a:p>
            <a:pPr lvl="1"/>
            <a:r>
              <a:rPr lang="en-US" dirty="0" smtClean="0"/>
              <a:t>Linux:  </a:t>
            </a:r>
            <a:r>
              <a:rPr lang="en-US" dirty="0" err="1" smtClean="0"/>
              <a:t>sudo</a:t>
            </a:r>
            <a:endParaRPr lang="en-US" dirty="0"/>
          </a:p>
        </p:txBody>
      </p:sp>
      <p:sp>
        <p:nvSpPr>
          <p:cNvPr id="4" name="Date Placeholder 3"/>
          <p:cNvSpPr>
            <a:spLocks noGrp="1"/>
          </p:cNvSpPr>
          <p:nvPr>
            <p:ph type="dt" sz="half" idx="10"/>
          </p:nvPr>
        </p:nvSpPr>
        <p:spPr/>
        <p:txBody>
          <a:bodyPr/>
          <a:lstStyle/>
          <a:p>
            <a:fld id="{36802B36-0EEC-4D94-B53C-8916950CC671}" type="datetime1">
              <a:rPr lang="en-US" smtClean="0"/>
              <a:t>1/13/2013</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15</a:t>
            </a:fld>
            <a:endParaRPr lang="en-US" dirty="0"/>
          </a:p>
        </p:txBody>
      </p:sp>
    </p:spTree>
    <p:extLst>
      <p:ext uri="{BB962C8B-B14F-4D97-AF65-F5344CB8AC3E}">
        <p14:creationId xmlns:p14="http://schemas.microsoft.com/office/powerpoint/2010/main" val="13208207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automated update process</a:t>
            </a:r>
            <a:endParaRPr lang="en-US" dirty="0"/>
          </a:p>
        </p:txBody>
      </p:sp>
      <p:sp>
        <p:nvSpPr>
          <p:cNvPr id="3" name="Content Placeholder 2"/>
          <p:cNvSpPr>
            <a:spLocks noGrp="1"/>
          </p:cNvSpPr>
          <p:nvPr>
            <p:ph sz="quarter" idx="1"/>
          </p:nvPr>
        </p:nvSpPr>
        <p:spPr/>
        <p:txBody>
          <a:bodyPr/>
          <a:lstStyle/>
          <a:p>
            <a:r>
              <a:rPr lang="en-US" dirty="0" smtClean="0"/>
              <a:t>One – Some – Many</a:t>
            </a:r>
          </a:p>
          <a:p>
            <a:r>
              <a:rPr lang="en-US" b="1" dirty="0" smtClean="0"/>
              <a:t>One.</a:t>
            </a:r>
            <a:r>
              <a:rPr lang="en-US" dirty="0" smtClean="0"/>
              <a:t>  Test the automated update on one computer (usually a test machine).  Document the impact of the update.</a:t>
            </a:r>
          </a:p>
          <a:p>
            <a:r>
              <a:rPr lang="en-US" b="1" dirty="0" smtClean="0"/>
              <a:t>Some. </a:t>
            </a:r>
            <a:r>
              <a:rPr lang="en-US" dirty="0" smtClean="0"/>
              <a:t> Apply the update to a few computers. Usually, the </a:t>
            </a:r>
            <a:r>
              <a:rPr lang="en-US" dirty="0" err="1" smtClean="0"/>
              <a:t>remaning</a:t>
            </a:r>
            <a:r>
              <a:rPr lang="en-US" dirty="0" smtClean="0"/>
              <a:t> test machines of various configurations and always to the computers in the IT department. (We call this </a:t>
            </a:r>
            <a:r>
              <a:rPr lang="en-US" i="1" dirty="0" smtClean="0"/>
              <a:t>dogfooding</a:t>
            </a:r>
            <a:r>
              <a:rPr lang="en-US" dirty="0" smtClean="0"/>
              <a:t> – eating your own dog food.)</a:t>
            </a:r>
          </a:p>
          <a:p>
            <a:r>
              <a:rPr lang="en-US" b="1" dirty="0" smtClean="0"/>
              <a:t>Many. </a:t>
            </a:r>
            <a:r>
              <a:rPr lang="en-US" dirty="0" smtClean="0"/>
              <a:t> Apply the update to the rest of the organization, making sure to inform users of the potential impact of the update.</a:t>
            </a:r>
            <a:endParaRPr lang="en-US" b="1" dirty="0" smtClean="0"/>
          </a:p>
          <a:p>
            <a:endParaRPr lang="en-US" dirty="0"/>
          </a:p>
        </p:txBody>
      </p:sp>
      <p:sp>
        <p:nvSpPr>
          <p:cNvPr id="4" name="Date Placeholder 3"/>
          <p:cNvSpPr>
            <a:spLocks noGrp="1"/>
          </p:cNvSpPr>
          <p:nvPr>
            <p:ph type="dt" sz="half" idx="10"/>
          </p:nvPr>
        </p:nvSpPr>
        <p:spPr/>
        <p:txBody>
          <a:bodyPr/>
          <a:lstStyle/>
          <a:p>
            <a:fld id="{6E151319-206F-46B2-B7CC-A78FC30D3331}" type="datetime1">
              <a:rPr lang="en-US" smtClean="0"/>
              <a:t>1/13/2013</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16</a:t>
            </a:fld>
            <a:endParaRPr lang="en-US" dirty="0"/>
          </a:p>
        </p:txBody>
      </p:sp>
    </p:spTree>
    <p:extLst>
      <p:ext uri="{BB962C8B-B14F-4D97-AF65-F5344CB8AC3E}">
        <p14:creationId xmlns:p14="http://schemas.microsoft.com/office/powerpoint/2010/main" val="17668945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Automated Patch Management Options </a:t>
            </a:r>
            <a:br>
              <a:rPr lang="en-US" dirty="0" smtClean="0"/>
            </a:br>
            <a:r>
              <a:rPr lang="en-US" dirty="0" smtClean="0"/>
              <a:t>For Popular Operating Systems	</a:t>
            </a:r>
            <a:endParaRPr lang="en-US" dirty="0"/>
          </a:p>
        </p:txBody>
      </p:sp>
      <p:sp>
        <p:nvSpPr>
          <p:cNvPr id="3" name="Content Placeholder 2"/>
          <p:cNvSpPr>
            <a:spLocks noGrp="1"/>
          </p:cNvSpPr>
          <p:nvPr>
            <p:ph sz="quarter" idx="1"/>
          </p:nvPr>
        </p:nvSpPr>
        <p:spPr/>
        <p:txBody>
          <a:bodyPr/>
          <a:lstStyle/>
          <a:p>
            <a:r>
              <a:rPr lang="en-US" dirty="0" smtClean="0"/>
              <a:t>Windows</a:t>
            </a:r>
          </a:p>
          <a:p>
            <a:pPr lvl="1"/>
            <a:r>
              <a:rPr lang="en-US" dirty="0" smtClean="0"/>
              <a:t>WSUS: (Windows Software update Services)</a:t>
            </a:r>
          </a:p>
          <a:p>
            <a:pPr lvl="1"/>
            <a:r>
              <a:rPr lang="en-US" dirty="0" smtClean="0"/>
              <a:t>For One System:</a:t>
            </a:r>
            <a:br>
              <a:rPr lang="en-US" dirty="0" smtClean="0"/>
            </a:br>
            <a:r>
              <a:rPr lang="en-US" dirty="0" smtClean="0">
                <a:latin typeface="Courier New" pitchFamily="49" charset="0"/>
                <a:cs typeface="Courier New" pitchFamily="49" charset="0"/>
              </a:rPr>
              <a:t>wuauclt.exe /</a:t>
            </a:r>
            <a:r>
              <a:rPr lang="en-US" dirty="0" err="1" smtClean="0">
                <a:latin typeface="Courier New" pitchFamily="49" charset="0"/>
                <a:cs typeface="Courier New" pitchFamily="49" charset="0"/>
              </a:rPr>
              <a:t>resetauthorization</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detectnow</a:t>
            </a:r>
            <a:endParaRPr lang="en-US" dirty="0" smtClean="0">
              <a:latin typeface="Courier New" pitchFamily="49" charset="0"/>
              <a:cs typeface="Courier New" pitchFamily="49" charset="0"/>
            </a:endParaRPr>
          </a:p>
          <a:p>
            <a:pPr lvl="1"/>
            <a:r>
              <a:rPr lang="en-US" dirty="0" smtClean="0"/>
              <a:t>For Some / Many:  (WSUS Server)</a:t>
            </a:r>
            <a:br>
              <a:rPr lang="en-US" dirty="0" smtClean="0"/>
            </a:br>
            <a:r>
              <a:rPr lang="en-US" dirty="0" smtClean="0"/>
              <a:t> </a:t>
            </a:r>
            <a:r>
              <a:rPr lang="en-US" dirty="0" smtClean="0">
                <a:hlinkClick r:id="rId2"/>
              </a:rPr>
              <a:t>http://technet.microsoft.com/en-us/wsus/default.aspx</a:t>
            </a:r>
            <a:r>
              <a:rPr lang="en-US" dirty="0" smtClean="0"/>
              <a:t> </a:t>
            </a:r>
            <a:endParaRPr lang="en-US" dirty="0" smtClean="0">
              <a:latin typeface="Courier New" pitchFamily="49" charset="0"/>
              <a:cs typeface="Courier New" pitchFamily="49" charset="0"/>
            </a:endParaRPr>
          </a:p>
          <a:p>
            <a:r>
              <a:rPr lang="en-US" dirty="0" smtClean="0"/>
              <a:t>Linux</a:t>
            </a:r>
          </a:p>
          <a:p>
            <a:pPr lvl="1"/>
            <a:r>
              <a:rPr lang="en-US" dirty="0" smtClean="0"/>
              <a:t>APT / YUM</a:t>
            </a:r>
          </a:p>
          <a:p>
            <a:pPr lvl="1"/>
            <a:r>
              <a:rPr lang="en-US" dirty="0" smtClean="0"/>
              <a:t>For One System: </a:t>
            </a:r>
            <a:br>
              <a:rPr lang="en-US" dirty="0" smtClean="0"/>
            </a:br>
            <a:r>
              <a:rPr lang="en-US" dirty="0" smtClean="0">
                <a:latin typeface="Courier New" pitchFamily="49" charset="0"/>
                <a:cs typeface="Courier New" pitchFamily="49" charset="0"/>
              </a:rPr>
              <a:t>apt-get update &amp;&amp; apt-get upgrade</a:t>
            </a:r>
          </a:p>
          <a:p>
            <a:pPr lvl="1"/>
            <a:r>
              <a:rPr lang="en-US" dirty="0" smtClean="0"/>
              <a:t>For Some / Many:  (Roll your own apt repository)</a:t>
            </a:r>
            <a:br>
              <a:rPr lang="en-US" dirty="0" smtClean="0"/>
            </a:br>
            <a:r>
              <a:rPr lang="en-US" dirty="0">
                <a:hlinkClick r:id="rId3"/>
              </a:rPr>
              <a:t>https://help.launchpad.net/Packaging/PPA</a:t>
            </a:r>
            <a:endParaRPr lang="en-US" dirty="0">
              <a:latin typeface="Courier New" pitchFamily="49" charset="0"/>
              <a:cs typeface="Courier New" pitchFamily="49" charset="0"/>
            </a:endParaRPr>
          </a:p>
        </p:txBody>
      </p:sp>
      <p:sp>
        <p:nvSpPr>
          <p:cNvPr id="4" name="Date Placeholder 3"/>
          <p:cNvSpPr>
            <a:spLocks noGrp="1"/>
          </p:cNvSpPr>
          <p:nvPr>
            <p:ph type="dt" sz="half" idx="10"/>
          </p:nvPr>
        </p:nvSpPr>
        <p:spPr/>
        <p:txBody>
          <a:bodyPr/>
          <a:lstStyle/>
          <a:p>
            <a:fld id="{2AAC62BD-A5CC-4110-925D-F309D8CCB53B}" type="datetime1">
              <a:rPr lang="en-US" smtClean="0"/>
              <a:t>1/13/2013</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17</a:t>
            </a:fld>
            <a:endParaRPr lang="en-US" dirty="0"/>
          </a:p>
        </p:txBody>
      </p:sp>
    </p:spTree>
    <p:extLst>
      <p:ext uri="{BB962C8B-B14F-4D97-AF65-F5344CB8AC3E}">
        <p14:creationId xmlns:p14="http://schemas.microsoft.com/office/powerpoint/2010/main" val="23722890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&amp; Customization</a:t>
            </a:r>
            <a:endParaRPr lang="en-US" dirty="0"/>
          </a:p>
        </p:txBody>
      </p:sp>
      <p:sp>
        <p:nvSpPr>
          <p:cNvPr id="3" name="Content Placeholder 2"/>
          <p:cNvSpPr>
            <a:spLocks noGrp="1"/>
          </p:cNvSpPr>
          <p:nvPr>
            <p:ph sz="quarter" idx="1"/>
          </p:nvPr>
        </p:nvSpPr>
        <p:spPr/>
        <p:txBody>
          <a:bodyPr>
            <a:normAutofit/>
          </a:bodyPr>
          <a:lstStyle/>
          <a:p>
            <a:r>
              <a:rPr lang="en-US" dirty="0" smtClean="0"/>
              <a:t>Configuration and Customization are the final steps in the build process. For all the things that are the same about a computer, there need to be certain things that are unique to each system.</a:t>
            </a:r>
          </a:p>
          <a:p>
            <a:r>
              <a:rPr lang="en-US" dirty="0" smtClean="0"/>
              <a:t>What needs to be configured/customized?</a:t>
            </a:r>
          </a:p>
          <a:p>
            <a:pPr lvl="1"/>
            <a:r>
              <a:rPr lang="en-US" dirty="0" smtClean="0"/>
              <a:t>Name of computer</a:t>
            </a:r>
          </a:p>
          <a:p>
            <a:pPr lvl="1"/>
            <a:r>
              <a:rPr lang="en-US" dirty="0" smtClean="0"/>
              <a:t>IP address of computer</a:t>
            </a:r>
          </a:p>
          <a:p>
            <a:pPr lvl="1"/>
            <a:r>
              <a:rPr lang="en-US" dirty="0" smtClean="0"/>
              <a:t>Other settings based on the computer’s role:</a:t>
            </a:r>
          </a:p>
          <a:p>
            <a:pPr lvl="2"/>
            <a:r>
              <a:rPr lang="en-US" dirty="0" smtClean="0"/>
              <a:t>Is it a lab workstation?</a:t>
            </a:r>
          </a:p>
          <a:p>
            <a:pPr lvl="2"/>
            <a:r>
              <a:rPr lang="en-US" dirty="0" smtClean="0"/>
              <a:t>Is it a notebook?</a:t>
            </a:r>
          </a:p>
          <a:p>
            <a:pPr lvl="2"/>
            <a:r>
              <a:rPr lang="en-US" dirty="0" smtClean="0"/>
              <a:t>Etc…</a:t>
            </a:r>
            <a:endParaRPr lang="en-US" dirty="0"/>
          </a:p>
          <a:p>
            <a:pPr lvl="1"/>
            <a:r>
              <a:rPr lang="en-US" dirty="0" smtClean="0"/>
              <a:t>Software</a:t>
            </a:r>
          </a:p>
          <a:p>
            <a:pPr lvl="1"/>
            <a:r>
              <a:rPr lang="en-US" dirty="0" smtClean="0"/>
              <a:t>Printers or other hardware (drivers)</a:t>
            </a:r>
          </a:p>
        </p:txBody>
      </p:sp>
      <p:sp>
        <p:nvSpPr>
          <p:cNvPr id="4" name="Date Placeholder 3"/>
          <p:cNvSpPr>
            <a:spLocks noGrp="1"/>
          </p:cNvSpPr>
          <p:nvPr>
            <p:ph type="dt" sz="half" idx="10"/>
          </p:nvPr>
        </p:nvSpPr>
        <p:spPr/>
        <p:txBody>
          <a:bodyPr/>
          <a:lstStyle/>
          <a:p>
            <a:fld id="{CA4E94BE-791A-4133-AFCD-38E4CA8F0CAE}" type="datetime1">
              <a:rPr lang="en-US" smtClean="0"/>
              <a:t>1/13/2013</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18</a:t>
            </a:fld>
            <a:endParaRPr lang="en-US" dirty="0"/>
          </a:p>
        </p:txBody>
      </p:sp>
    </p:spTree>
    <p:extLst>
      <p:ext uri="{BB962C8B-B14F-4D97-AF65-F5344CB8AC3E}">
        <p14:creationId xmlns:p14="http://schemas.microsoft.com/office/powerpoint/2010/main" val="37981774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Automating Configurations</a:t>
            </a:r>
            <a:endParaRPr lang="en-US" dirty="0"/>
          </a:p>
        </p:txBody>
      </p:sp>
      <p:sp>
        <p:nvSpPr>
          <p:cNvPr id="3" name="Content Placeholder 2"/>
          <p:cNvSpPr>
            <a:spLocks noGrp="1"/>
          </p:cNvSpPr>
          <p:nvPr>
            <p:ph sz="quarter" idx="1"/>
          </p:nvPr>
        </p:nvSpPr>
        <p:spPr/>
        <p:txBody>
          <a:bodyPr>
            <a:normAutofit/>
          </a:bodyPr>
          <a:lstStyle/>
          <a:p>
            <a:r>
              <a:rPr lang="en-US" dirty="0" smtClean="0"/>
              <a:t>There are numerous tools for automating customizations. </a:t>
            </a:r>
          </a:p>
          <a:p>
            <a:pPr lvl="1"/>
            <a:r>
              <a:rPr lang="en-US" dirty="0" smtClean="0"/>
              <a:t>Customize IP Address, using the DHCP service to dynamically assign an IP address at startup.</a:t>
            </a:r>
          </a:p>
          <a:p>
            <a:pPr lvl="1"/>
            <a:r>
              <a:rPr lang="en-US" dirty="0" smtClean="0"/>
              <a:t>Computer Name / host name,  using the DNS service which resolves IP addresses to host names.</a:t>
            </a:r>
          </a:p>
          <a:p>
            <a:pPr lvl="1"/>
            <a:r>
              <a:rPr lang="en-US" dirty="0" smtClean="0"/>
              <a:t>For windows operating systems the </a:t>
            </a:r>
            <a:r>
              <a:rPr lang="en-US" dirty="0" err="1" smtClean="0"/>
              <a:t>Sysprep</a:t>
            </a:r>
            <a:r>
              <a:rPr lang="en-US" dirty="0" smtClean="0"/>
              <a:t> tool can assist with computer naming and other basic settings</a:t>
            </a:r>
          </a:p>
          <a:p>
            <a:r>
              <a:rPr lang="en-US" dirty="0" smtClean="0"/>
              <a:t>Startup scripts can help with the last bit of customizations</a:t>
            </a:r>
          </a:p>
          <a:p>
            <a:pPr lvl="1"/>
            <a:r>
              <a:rPr lang="en-US" dirty="0" smtClean="0"/>
              <a:t>If you’re lucky.</a:t>
            </a:r>
          </a:p>
          <a:p>
            <a:r>
              <a:rPr lang="en-US" dirty="0" smtClean="0"/>
              <a:t>It is just as important to automate customizations as it is to automate the build process. </a:t>
            </a:r>
          </a:p>
          <a:p>
            <a:pPr lvl="1"/>
            <a:r>
              <a:rPr lang="en-US" dirty="0" smtClean="0"/>
              <a:t>Example:  Group policy objects used here on SU campus computers (Active Directory tool)</a:t>
            </a:r>
            <a:endParaRPr lang="en-US" dirty="0"/>
          </a:p>
        </p:txBody>
      </p:sp>
      <p:sp>
        <p:nvSpPr>
          <p:cNvPr id="4" name="Date Placeholder 3"/>
          <p:cNvSpPr>
            <a:spLocks noGrp="1"/>
          </p:cNvSpPr>
          <p:nvPr>
            <p:ph type="dt" sz="half" idx="10"/>
          </p:nvPr>
        </p:nvSpPr>
        <p:spPr/>
        <p:txBody>
          <a:bodyPr/>
          <a:lstStyle/>
          <a:p>
            <a:fld id="{0EFFB7C7-A104-421C-A23A-7A2E0564627B}" type="datetime1">
              <a:rPr lang="en-US" smtClean="0"/>
              <a:t>1/13/2013</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19</a:t>
            </a:fld>
            <a:endParaRPr lang="en-US" dirty="0"/>
          </a:p>
        </p:txBody>
      </p:sp>
    </p:spTree>
    <p:extLst>
      <p:ext uri="{BB962C8B-B14F-4D97-AF65-F5344CB8AC3E}">
        <p14:creationId xmlns:p14="http://schemas.microsoft.com/office/powerpoint/2010/main" val="20580930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sz="quarter" idx="1"/>
          </p:nvPr>
        </p:nvSpPr>
        <p:spPr/>
        <p:txBody>
          <a:bodyPr/>
          <a:lstStyle/>
          <a:p>
            <a:r>
              <a:rPr lang="en-US" dirty="0" smtClean="0"/>
              <a:t>Look at the computer from the administration viewpoint.</a:t>
            </a:r>
          </a:p>
          <a:p>
            <a:r>
              <a:rPr lang="en-US" dirty="0" smtClean="0"/>
              <a:t>Discuss common workstation operating systems</a:t>
            </a:r>
          </a:p>
          <a:p>
            <a:r>
              <a:rPr lang="en-US" dirty="0" smtClean="0"/>
              <a:t>Discuss computer workstations, their role in organizations, and strategies for their administration.</a:t>
            </a:r>
          </a:p>
          <a:p>
            <a:endParaRPr lang="en-US" dirty="0"/>
          </a:p>
        </p:txBody>
      </p:sp>
      <p:sp>
        <p:nvSpPr>
          <p:cNvPr id="4" name="Date Placeholder 3"/>
          <p:cNvSpPr>
            <a:spLocks noGrp="1"/>
          </p:cNvSpPr>
          <p:nvPr>
            <p:ph type="dt" sz="half" idx="10"/>
          </p:nvPr>
        </p:nvSpPr>
        <p:spPr/>
        <p:txBody>
          <a:bodyPr/>
          <a:lstStyle/>
          <a:p>
            <a:fld id="{0F898F64-0817-4F4F-9358-EBD8757FFD6C}" type="datetime1">
              <a:rPr lang="en-US" smtClean="0"/>
              <a:t>1/13/2013</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2</a:t>
            </a:fld>
            <a:endParaRPr lang="en-US" dirty="0"/>
          </a:p>
        </p:txBody>
      </p:sp>
    </p:spTree>
    <p:extLst>
      <p:ext uri="{BB962C8B-B14F-4D97-AF65-F5344CB8AC3E}">
        <p14:creationId xmlns:p14="http://schemas.microsoft.com/office/powerpoint/2010/main" val="18369482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Automating Customizations</a:t>
            </a:r>
            <a:endParaRPr lang="en-US" dirty="0"/>
          </a:p>
        </p:txBody>
      </p:sp>
      <p:sp>
        <p:nvSpPr>
          <p:cNvPr id="3" name="Content Placeholder 2"/>
          <p:cNvSpPr>
            <a:spLocks noGrp="1"/>
          </p:cNvSpPr>
          <p:nvPr>
            <p:ph sz="quarter" idx="1"/>
          </p:nvPr>
        </p:nvSpPr>
        <p:spPr/>
        <p:txBody>
          <a:bodyPr>
            <a:normAutofit/>
          </a:bodyPr>
          <a:lstStyle/>
          <a:p>
            <a:r>
              <a:rPr lang="en-US" dirty="0" smtClean="0"/>
              <a:t>There are numerous tools for automating customizations. </a:t>
            </a:r>
          </a:p>
          <a:p>
            <a:pPr lvl="1"/>
            <a:r>
              <a:rPr lang="en-US" dirty="0" smtClean="0"/>
              <a:t>At SU we use Group Policy for handling most customizations with Windows-based computers.</a:t>
            </a:r>
          </a:p>
          <a:p>
            <a:pPr lvl="1"/>
            <a:r>
              <a:rPr lang="en-US" dirty="0" smtClean="0"/>
              <a:t>There are also other paid tools in the industry such as Altiris, </a:t>
            </a:r>
            <a:r>
              <a:rPr lang="en-US" dirty="0" err="1" smtClean="0"/>
              <a:t>Landesk</a:t>
            </a:r>
            <a:r>
              <a:rPr lang="en-US" dirty="0" smtClean="0"/>
              <a:t>, SCCM (system center configuration manager,  by Microsoft)</a:t>
            </a:r>
          </a:p>
          <a:p>
            <a:r>
              <a:rPr lang="en-US" dirty="0" smtClean="0"/>
              <a:t>These tools can automate a multitude of functions</a:t>
            </a:r>
          </a:p>
          <a:p>
            <a:pPr lvl="1"/>
            <a:r>
              <a:rPr lang="en-US" dirty="0" smtClean="0"/>
              <a:t>Software installation</a:t>
            </a:r>
          </a:p>
          <a:p>
            <a:pPr lvl="1"/>
            <a:r>
              <a:rPr lang="en-US" dirty="0" smtClean="0"/>
              <a:t>Drive mappings (</a:t>
            </a:r>
            <a:r>
              <a:rPr lang="en-US" dirty="0" err="1" smtClean="0"/>
              <a:t>homedir</a:t>
            </a:r>
            <a:r>
              <a:rPr lang="en-US" dirty="0" smtClean="0"/>
              <a:t>, shared drives, etc…)</a:t>
            </a:r>
          </a:p>
          <a:p>
            <a:pPr lvl="1"/>
            <a:r>
              <a:rPr lang="en-US" dirty="0" smtClean="0"/>
              <a:t>Printer drivers, security settings, etc…</a:t>
            </a:r>
          </a:p>
          <a:p>
            <a:r>
              <a:rPr lang="en-US" dirty="0" smtClean="0"/>
              <a:t>And of course the dreaded “hands-on” configuration tasks, for when things can’t be automated.</a:t>
            </a:r>
            <a:endParaRPr lang="en-US" dirty="0"/>
          </a:p>
          <a:p>
            <a:pPr lvl="1"/>
            <a:endParaRPr lang="en-US" dirty="0" smtClean="0"/>
          </a:p>
        </p:txBody>
      </p:sp>
      <p:sp>
        <p:nvSpPr>
          <p:cNvPr id="4" name="Date Placeholder 3"/>
          <p:cNvSpPr>
            <a:spLocks noGrp="1"/>
          </p:cNvSpPr>
          <p:nvPr>
            <p:ph type="dt" sz="half" idx="10"/>
          </p:nvPr>
        </p:nvSpPr>
        <p:spPr/>
        <p:txBody>
          <a:bodyPr/>
          <a:lstStyle/>
          <a:p>
            <a:fld id="{8086A67F-B308-4093-B9D2-C5416085C6C8}" type="datetime1">
              <a:rPr lang="en-US" smtClean="0"/>
              <a:t>1/13/2013</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20</a:t>
            </a:fld>
            <a:endParaRPr lang="en-US" dirty="0"/>
          </a:p>
        </p:txBody>
      </p:sp>
    </p:spTree>
    <p:extLst>
      <p:ext uri="{BB962C8B-B14F-4D97-AF65-F5344CB8AC3E}">
        <p14:creationId xmlns:p14="http://schemas.microsoft.com/office/powerpoint/2010/main" val="35980493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Automated Customization Example:</a:t>
            </a:r>
            <a:br>
              <a:rPr lang="en-US" dirty="0" smtClean="0"/>
            </a:br>
            <a:r>
              <a:rPr lang="en-US" dirty="0" smtClean="0"/>
              <a:t>Group Policy Objects</a:t>
            </a:r>
            <a:endParaRPr lang="en-US" dirty="0"/>
          </a:p>
        </p:txBody>
      </p:sp>
      <p:sp>
        <p:nvSpPr>
          <p:cNvPr id="3" name="Content Placeholder 2"/>
          <p:cNvSpPr>
            <a:spLocks noGrp="1"/>
          </p:cNvSpPr>
          <p:nvPr>
            <p:ph sz="quarter" idx="1"/>
          </p:nvPr>
        </p:nvSpPr>
        <p:spPr>
          <a:xfrm>
            <a:off x="457200" y="1752600"/>
            <a:ext cx="8229600" cy="4876800"/>
          </a:xfrm>
        </p:spPr>
        <p:txBody>
          <a:bodyPr/>
          <a:lstStyle/>
          <a:p>
            <a:r>
              <a:rPr lang="en-US" dirty="0" smtClean="0"/>
              <a:t>An industry standard toolset that can be used for Windows computers joined to an Active Directory domain.</a:t>
            </a:r>
          </a:p>
          <a:p>
            <a:r>
              <a:rPr lang="en-US" dirty="0" smtClean="0"/>
              <a:t>Group policy can automate both computer and user settings, and are refreshed on intervals.</a:t>
            </a:r>
          </a:p>
          <a:p>
            <a:r>
              <a:rPr lang="en-US" dirty="0" smtClean="0"/>
              <a:t>After policies are applied </a:t>
            </a:r>
          </a:p>
          <a:p>
            <a:pPr lvl="1"/>
            <a:r>
              <a:rPr lang="en-US" dirty="0" smtClean="0"/>
              <a:t>User-specific settings are applied at login, ex: home drives mapped, printers configured</a:t>
            </a:r>
          </a:p>
          <a:p>
            <a:pPr lvl="1"/>
            <a:r>
              <a:rPr lang="en-US" dirty="0" smtClean="0"/>
              <a:t>Computer-specific settings are applied during machine startup, ex: workstation firewall settings altered, windows updates(patch management) setup, common software automatically installed</a:t>
            </a:r>
          </a:p>
          <a:p>
            <a:pPr lvl="1"/>
            <a:endParaRPr lang="en-US" dirty="0"/>
          </a:p>
        </p:txBody>
      </p:sp>
      <p:sp>
        <p:nvSpPr>
          <p:cNvPr id="4" name="Date Placeholder 3"/>
          <p:cNvSpPr>
            <a:spLocks noGrp="1"/>
          </p:cNvSpPr>
          <p:nvPr>
            <p:ph type="dt" sz="half" idx="10"/>
          </p:nvPr>
        </p:nvSpPr>
        <p:spPr/>
        <p:txBody>
          <a:bodyPr/>
          <a:lstStyle/>
          <a:p>
            <a:fld id="{C55DACCE-13BC-4C9C-84EA-1D94EC4F99EC}" type="datetime1">
              <a:rPr lang="en-US" smtClean="0"/>
              <a:t>1/13/2013</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21</a:t>
            </a:fld>
            <a:endParaRPr lang="en-US" dirty="0"/>
          </a:p>
        </p:txBody>
      </p:sp>
    </p:spTree>
    <p:extLst>
      <p:ext uri="{BB962C8B-B14F-4D97-AF65-F5344CB8AC3E}">
        <p14:creationId xmlns:p14="http://schemas.microsoft.com/office/powerpoint/2010/main" val="20821025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 Further Reading</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TPOSANA</a:t>
            </a:r>
          </a:p>
          <a:p>
            <a:pPr lvl="1"/>
            <a:r>
              <a:rPr lang="en-US" dirty="0" smtClean="0"/>
              <a:t>Ch. 3</a:t>
            </a:r>
          </a:p>
          <a:p>
            <a:r>
              <a:rPr lang="en-US" dirty="0" smtClean="0"/>
              <a:t>Least Privilege (great links in article)</a:t>
            </a:r>
          </a:p>
          <a:p>
            <a:pPr lvl="1"/>
            <a:r>
              <a:rPr lang="en-US" dirty="0" smtClean="0">
                <a:hlinkClick r:id="rId2"/>
              </a:rPr>
              <a:t>http://en.wikipedia.org/wiki/Principle_of_least_privilege</a:t>
            </a:r>
            <a:r>
              <a:rPr lang="en-US" dirty="0" smtClean="0"/>
              <a:t> </a:t>
            </a:r>
          </a:p>
          <a:p>
            <a:r>
              <a:rPr lang="en-US" dirty="0" smtClean="0"/>
              <a:t>DHCP</a:t>
            </a:r>
          </a:p>
          <a:p>
            <a:pPr lvl="1"/>
            <a:r>
              <a:rPr lang="en-US" dirty="0" smtClean="0"/>
              <a:t>DHCP FAQ: </a:t>
            </a:r>
            <a:r>
              <a:rPr lang="en-US" dirty="0" smtClean="0">
                <a:hlinkClick r:id="rId3"/>
              </a:rPr>
              <a:t>http://www.dhcp-handbook.com/dhcp_faq.html</a:t>
            </a:r>
            <a:r>
              <a:rPr lang="en-US" dirty="0" smtClean="0"/>
              <a:t> </a:t>
            </a:r>
          </a:p>
          <a:p>
            <a:r>
              <a:rPr lang="en-US" dirty="0" smtClean="0"/>
              <a:t>DNS</a:t>
            </a:r>
          </a:p>
          <a:p>
            <a:pPr lvl="1"/>
            <a:r>
              <a:rPr lang="en-US" dirty="0" smtClean="0"/>
              <a:t>Brain, Marshall.  "How Domain Name Servers Work."  01 April 2000.  HowStuffWorks.com. </a:t>
            </a:r>
            <a:r>
              <a:rPr lang="en-US" dirty="0" smtClean="0">
                <a:hlinkClick r:id="rId4"/>
              </a:rPr>
              <a:t>http://computer.howstuffworks.com/dns.htm</a:t>
            </a:r>
            <a:r>
              <a:rPr lang="en-US" dirty="0" smtClean="0"/>
              <a:t>   19 August 2009.</a:t>
            </a:r>
          </a:p>
          <a:p>
            <a:r>
              <a:rPr lang="en-US" dirty="0" smtClean="0"/>
              <a:t>Google Chromium Project</a:t>
            </a:r>
            <a:br>
              <a:rPr lang="en-US" dirty="0" smtClean="0"/>
            </a:br>
            <a:r>
              <a:rPr lang="en-US" dirty="0">
                <a:hlinkClick r:id="rId5"/>
              </a:rPr>
              <a:t>http://googleblog.blogspot.com/2009/11/releasing-chromium-os-open-source.html</a:t>
            </a:r>
            <a:endParaRPr lang="en-US" dirty="0"/>
          </a:p>
        </p:txBody>
      </p:sp>
      <p:sp>
        <p:nvSpPr>
          <p:cNvPr id="4" name="Date Placeholder 3"/>
          <p:cNvSpPr>
            <a:spLocks noGrp="1"/>
          </p:cNvSpPr>
          <p:nvPr>
            <p:ph type="dt" sz="half" idx="10"/>
          </p:nvPr>
        </p:nvSpPr>
        <p:spPr/>
        <p:txBody>
          <a:bodyPr/>
          <a:lstStyle/>
          <a:p>
            <a:fld id="{A440A894-3E18-4B42-B59F-7D1A633BE579}" type="datetime1">
              <a:rPr lang="en-US" smtClean="0"/>
              <a:t>1/13/2013</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22</a:t>
            </a:fld>
            <a:endParaRPr lang="en-US" dirty="0"/>
          </a:p>
        </p:txBody>
      </p:sp>
    </p:spTree>
    <p:extLst>
      <p:ext uri="{BB962C8B-B14F-4D97-AF65-F5344CB8AC3E}">
        <p14:creationId xmlns:p14="http://schemas.microsoft.com/office/powerpoint/2010/main" val="24643734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Questions?</a:t>
            </a:r>
            <a:endParaRPr lang="en-US" dirty="0"/>
          </a:p>
        </p:txBody>
      </p:sp>
      <p:sp>
        <p:nvSpPr>
          <p:cNvPr id="5" name="Text Placeholder 4"/>
          <p:cNvSpPr>
            <a:spLocks noGrp="1"/>
          </p:cNvSpPr>
          <p:nvPr>
            <p:ph type="body" idx="1"/>
          </p:nvPr>
        </p:nvSpPr>
        <p:spPr/>
        <p:txBody>
          <a:bodyPr/>
          <a:lstStyle/>
          <a:p>
            <a:r>
              <a:rPr lang="en-US"/>
              <a:t>If all the nations in the world are in debt, where did all the money go?</a:t>
            </a:r>
          </a:p>
          <a:p>
            <a:endParaRPr lang="en-US"/>
          </a:p>
        </p:txBody>
      </p:sp>
      <p:sp>
        <p:nvSpPr>
          <p:cNvPr id="2" name="Date Placeholder 1"/>
          <p:cNvSpPr>
            <a:spLocks noGrp="1"/>
          </p:cNvSpPr>
          <p:nvPr>
            <p:ph type="dt" sz="half" idx="10"/>
          </p:nvPr>
        </p:nvSpPr>
        <p:spPr/>
        <p:txBody>
          <a:bodyPr/>
          <a:lstStyle/>
          <a:p>
            <a:fld id="{30EB7A43-D273-4761-AB24-3F29A29F8EDE}" type="datetime1">
              <a:rPr lang="en-US" smtClean="0"/>
              <a:t>1/13/2013</a:t>
            </a:fld>
            <a:endParaRPr lang="en-US"/>
          </a:p>
        </p:txBody>
      </p:sp>
      <p:sp>
        <p:nvSpPr>
          <p:cNvPr id="3" name="Footer Placeholder 2"/>
          <p:cNvSpPr>
            <a:spLocks noGrp="1"/>
          </p:cNvSpPr>
          <p:nvPr>
            <p:ph type="ftr" sz="quarter" idx="11"/>
          </p:nvPr>
        </p:nvSpPr>
        <p:spPr/>
        <p:txBody>
          <a:bodyPr/>
          <a:lstStyle/>
          <a:p>
            <a:pPr algn="ctr"/>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23</a:t>
            </a:fld>
            <a:endParaRPr lang="en-US"/>
          </a:p>
        </p:txBody>
      </p:sp>
    </p:spTree>
    <p:extLst>
      <p:ext uri="{BB962C8B-B14F-4D97-AF65-F5344CB8AC3E}">
        <p14:creationId xmlns:p14="http://schemas.microsoft.com/office/powerpoint/2010/main" val="31168174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Workstations</a:t>
            </a:r>
            <a:endParaRPr lang="en-US" dirty="0"/>
          </a:p>
        </p:txBody>
      </p:sp>
      <p:sp>
        <p:nvSpPr>
          <p:cNvPr id="5" name="Text Placeholder 4"/>
          <p:cNvSpPr>
            <a:spLocks noGrp="1"/>
          </p:cNvSpPr>
          <p:nvPr>
            <p:ph type="body" idx="1"/>
          </p:nvPr>
        </p:nvSpPr>
        <p:spPr/>
        <p:txBody>
          <a:bodyPr/>
          <a:lstStyle/>
          <a:p>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914400" y="4724400"/>
            <a:ext cx="1524000" cy="1390650"/>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2895600" y="4724400"/>
            <a:ext cx="1371600" cy="1371600"/>
          </a:xfrm>
          <a:prstGeom prst="rect">
            <a:avLst/>
          </a:prstGeom>
          <a:noFill/>
          <a:ln w="9525">
            <a:noFill/>
            <a:miter lim="800000"/>
            <a:headEnd/>
            <a:tailEnd/>
          </a:ln>
        </p:spPr>
      </p:pic>
      <p:pic>
        <p:nvPicPr>
          <p:cNvPr id="2052" name="Picture 4"/>
          <p:cNvPicPr>
            <a:picLocks noChangeAspect="1" noChangeArrowheads="1"/>
          </p:cNvPicPr>
          <p:nvPr/>
        </p:nvPicPr>
        <p:blipFill>
          <a:blip r:embed="rId4" cstate="print"/>
          <a:srcRect/>
          <a:stretch>
            <a:fillRect/>
          </a:stretch>
        </p:blipFill>
        <p:spPr bwMode="auto">
          <a:xfrm>
            <a:off x="4800600" y="4724400"/>
            <a:ext cx="1541124" cy="1371600"/>
          </a:xfrm>
          <a:prstGeom prst="rect">
            <a:avLst/>
          </a:prstGeom>
          <a:noFill/>
          <a:ln w="9525">
            <a:noFill/>
            <a:miter lim="800000"/>
            <a:headEnd/>
            <a:tailEnd/>
          </a:ln>
        </p:spPr>
      </p:pic>
      <p:pic>
        <p:nvPicPr>
          <p:cNvPr id="2053" name="Picture 5"/>
          <p:cNvPicPr>
            <a:picLocks noChangeAspect="1" noChangeArrowheads="1"/>
          </p:cNvPicPr>
          <p:nvPr/>
        </p:nvPicPr>
        <p:blipFill>
          <a:blip r:embed="rId5" cstate="print"/>
          <a:srcRect/>
          <a:stretch>
            <a:fillRect/>
          </a:stretch>
        </p:blipFill>
        <p:spPr bwMode="auto">
          <a:xfrm>
            <a:off x="7037762" y="4724401"/>
            <a:ext cx="1210887" cy="1447799"/>
          </a:xfrm>
          <a:prstGeom prst="rect">
            <a:avLst/>
          </a:prstGeom>
          <a:noFill/>
          <a:ln w="9525">
            <a:noFill/>
            <a:miter lim="800000"/>
            <a:headEnd/>
            <a:tailEnd/>
          </a:ln>
        </p:spPr>
      </p:pic>
      <p:sp>
        <p:nvSpPr>
          <p:cNvPr id="2" name="Date Placeholder 1"/>
          <p:cNvSpPr>
            <a:spLocks noGrp="1"/>
          </p:cNvSpPr>
          <p:nvPr>
            <p:ph type="dt" sz="half" idx="10"/>
          </p:nvPr>
        </p:nvSpPr>
        <p:spPr/>
        <p:txBody>
          <a:bodyPr/>
          <a:lstStyle/>
          <a:p>
            <a:fld id="{1CB56E21-D7B3-4693-BBE4-A232606D1C28}" type="datetime1">
              <a:rPr lang="en-US" smtClean="0"/>
              <a:t>1/13/2013</a:t>
            </a:fld>
            <a:endParaRPr lang="en-US"/>
          </a:p>
        </p:txBody>
      </p:sp>
      <p:sp>
        <p:nvSpPr>
          <p:cNvPr id="3" name="Footer Placeholder 2"/>
          <p:cNvSpPr>
            <a:spLocks noGrp="1"/>
          </p:cNvSpPr>
          <p:nvPr>
            <p:ph type="ftr" sz="quarter" idx="11"/>
          </p:nvPr>
        </p:nvSpPr>
        <p:spPr/>
        <p:txBody>
          <a:bodyPr/>
          <a:lstStyle/>
          <a:p>
            <a:pPr algn="ctr"/>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3</a:t>
            </a:fld>
            <a:endParaRPr lang="en-US"/>
          </a:p>
        </p:txBody>
      </p:sp>
    </p:spTree>
    <p:extLst>
      <p:ext uri="{BB962C8B-B14F-4D97-AF65-F5344CB8AC3E}">
        <p14:creationId xmlns:p14="http://schemas.microsoft.com/office/powerpoint/2010/main" val="6812844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762000"/>
          </a:xfrm>
        </p:spPr>
        <p:txBody>
          <a:bodyPr/>
          <a:lstStyle/>
          <a:p>
            <a:r>
              <a:rPr lang="en-US" dirty="0" smtClean="0"/>
              <a:t>Do you own a computer?</a:t>
            </a:r>
            <a:endParaRPr lang="en-US" dirty="0"/>
          </a:p>
        </p:txBody>
      </p:sp>
      <p:sp>
        <p:nvSpPr>
          <p:cNvPr id="3" name="Content Placeholder 2"/>
          <p:cNvSpPr>
            <a:spLocks noGrp="1"/>
          </p:cNvSpPr>
          <p:nvPr>
            <p:ph sz="quarter" idx="1"/>
          </p:nvPr>
        </p:nvSpPr>
        <p:spPr>
          <a:xfrm>
            <a:off x="457200" y="1295400"/>
            <a:ext cx="8229600" cy="2590800"/>
          </a:xfrm>
        </p:spPr>
        <p:txBody>
          <a:bodyPr>
            <a:normAutofit/>
          </a:bodyPr>
          <a:lstStyle/>
          <a:p>
            <a:r>
              <a:rPr lang="en-US" dirty="0" smtClean="0"/>
              <a:t>How long did it take you to install all the “stuff” you need on it?</a:t>
            </a:r>
          </a:p>
          <a:p>
            <a:r>
              <a:rPr lang="en-US" dirty="0" smtClean="0"/>
              <a:t>Did you do it yourself or did someone else assist you?</a:t>
            </a:r>
          </a:p>
          <a:p>
            <a:r>
              <a:rPr lang="en-US" dirty="0" smtClean="0"/>
              <a:t>Do you backup your data?</a:t>
            </a:r>
          </a:p>
          <a:p>
            <a:r>
              <a:rPr lang="en-US" dirty="0" smtClean="0"/>
              <a:t>If you lost your hard disk right now, how long would it take to get everything back?</a:t>
            </a:r>
            <a:endParaRPr lang="en-US" dirty="0"/>
          </a:p>
        </p:txBody>
      </p:sp>
      <p:sp>
        <p:nvSpPr>
          <p:cNvPr id="4" name="Date Placeholder 3"/>
          <p:cNvSpPr>
            <a:spLocks noGrp="1"/>
          </p:cNvSpPr>
          <p:nvPr>
            <p:ph type="dt" sz="half" idx="10"/>
          </p:nvPr>
        </p:nvSpPr>
        <p:spPr/>
        <p:txBody>
          <a:bodyPr/>
          <a:lstStyle/>
          <a:p>
            <a:fld id="{7074D018-FD99-4C09-97A4-7D1F220D9787}" type="datetime1">
              <a:rPr lang="en-US" smtClean="0"/>
              <a:t>1/13/2013</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4</a:t>
            </a:fld>
            <a:endParaRPr lang="en-US" dirty="0"/>
          </a:p>
        </p:txBody>
      </p:sp>
    </p:spTree>
    <p:extLst>
      <p:ext uri="{BB962C8B-B14F-4D97-AF65-F5344CB8AC3E}">
        <p14:creationId xmlns:p14="http://schemas.microsoft.com/office/powerpoint/2010/main" val="39414096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idx="1"/>
          </p:nvPr>
        </p:nvSpPr>
        <p:spPr/>
        <p:txBody>
          <a:bodyPr/>
          <a:lstStyle/>
          <a:p>
            <a:endParaRPr lang="en-US"/>
          </a:p>
        </p:txBody>
      </p:sp>
      <p:sp>
        <p:nvSpPr>
          <p:cNvPr id="2" name="Date Placeholder 1"/>
          <p:cNvSpPr>
            <a:spLocks noGrp="1"/>
          </p:cNvSpPr>
          <p:nvPr>
            <p:ph type="dt" sz="half" idx="10"/>
          </p:nvPr>
        </p:nvSpPr>
        <p:spPr/>
        <p:txBody>
          <a:bodyPr/>
          <a:lstStyle/>
          <a:p>
            <a:fld id="{3B7E22DE-CFB9-4AE9-80D8-C31C17FC332A}" type="datetime1">
              <a:rPr lang="en-US" smtClean="0"/>
              <a:t>1/13/2013</a:t>
            </a:fld>
            <a:endParaRPr lang="en-US" dirty="0"/>
          </a:p>
        </p:txBody>
      </p:sp>
      <p:sp>
        <p:nvSpPr>
          <p:cNvPr id="3" name="Footer Placeholder 2"/>
          <p:cNvSpPr>
            <a:spLocks noGrp="1"/>
          </p:cNvSpPr>
          <p:nvPr>
            <p:ph type="ftr" sz="quarter" idx="11"/>
          </p:nvPr>
        </p:nvSpPr>
        <p:spPr/>
        <p:txBody>
          <a:bodyPr/>
          <a:lstStyle/>
          <a:p>
            <a:r>
              <a:rPr lang="en-US" smtClean="0"/>
              <a:t>IST346: Info Tech Management &amp; Administration</a:t>
            </a:r>
            <a:endParaRPr lang="en-US" dirty="0"/>
          </a:p>
        </p:txBody>
      </p:sp>
      <p:sp>
        <p:nvSpPr>
          <p:cNvPr id="5" name="Slide Number Placeholder 4"/>
          <p:cNvSpPr>
            <a:spLocks noGrp="1"/>
          </p:cNvSpPr>
          <p:nvPr>
            <p:ph type="sldNum" sz="quarter" idx="12"/>
          </p:nvPr>
        </p:nvSpPr>
        <p:spPr/>
        <p:txBody>
          <a:bodyPr/>
          <a:lstStyle/>
          <a:p>
            <a:fld id="{DF6669D1-DB19-4C99-869C-C84252016461}" type="slidenum">
              <a:rPr lang="en-US" smtClean="0"/>
              <a:pPr/>
              <a:t>5</a:t>
            </a:fld>
            <a:endParaRPr lang="en-US" dirty="0"/>
          </a:p>
        </p:txBody>
      </p:sp>
      <p:sp>
        <p:nvSpPr>
          <p:cNvPr id="4" name="Content Placeholder 2"/>
          <p:cNvSpPr txBox="1">
            <a:spLocks noGrp="1"/>
          </p:cNvSpPr>
          <p:nvPr>
            <p:ph type="title"/>
          </p:nvPr>
        </p:nvSpPr>
        <p:spPr/>
        <p:txBody>
          <a:bodyPr>
            <a:normAutofit fontScale="90000"/>
          </a:bodyPr>
          <a:lstStyle/>
          <a:p>
            <a:pPr lvl="0"/>
            <a:r>
              <a:rPr lang="en-US" noProof="0" dirty="0" smtClean="0"/>
              <a:t>Now imagine being responsible for these computers!</a:t>
            </a:r>
            <a:endParaRPr lang="en-US" noProof="0" dirty="0"/>
          </a:p>
        </p:txBody>
      </p:sp>
      <p:pic>
        <p:nvPicPr>
          <p:cNvPr id="1026" name="Picture 2"/>
          <p:cNvPicPr>
            <a:picLocks noChangeAspect="1" noChangeArrowheads="1"/>
          </p:cNvPicPr>
          <p:nvPr/>
        </p:nvPicPr>
        <p:blipFill>
          <a:blip r:embed="rId2" cstate="print"/>
          <a:srcRect/>
          <a:stretch>
            <a:fillRect/>
          </a:stretch>
        </p:blipFill>
        <p:spPr bwMode="auto">
          <a:xfrm>
            <a:off x="1247775" y="1687112"/>
            <a:ext cx="6753225" cy="5094688"/>
          </a:xfrm>
          <a:prstGeom prst="rect">
            <a:avLst/>
          </a:prstGeom>
          <a:noFill/>
          <a:ln w="9525">
            <a:noFill/>
            <a:miter lim="800000"/>
            <a:headEnd/>
            <a:tailEnd/>
          </a:ln>
        </p:spPr>
      </p:pic>
    </p:spTree>
    <p:extLst>
      <p:ext uri="{BB962C8B-B14F-4D97-AF65-F5344CB8AC3E}">
        <p14:creationId xmlns:p14="http://schemas.microsoft.com/office/powerpoint/2010/main" val="25958846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85800"/>
          </a:xfrm>
        </p:spPr>
        <p:txBody>
          <a:bodyPr>
            <a:normAutofit fontScale="90000"/>
          </a:bodyPr>
          <a:lstStyle/>
          <a:p>
            <a:r>
              <a:rPr lang="en-US" dirty="0" smtClean="0"/>
              <a:t>What is a </a:t>
            </a:r>
            <a:r>
              <a:rPr lang="en-US" b="1" dirty="0" smtClean="0"/>
              <a:t>workstation?</a:t>
            </a:r>
            <a:endParaRPr lang="en-US" dirty="0"/>
          </a:p>
        </p:txBody>
      </p:sp>
      <p:sp>
        <p:nvSpPr>
          <p:cNvPr id="3" name="Content Placeholder 2"/>
          <p:cNvSpPr>
            <a:spLocks noGrp="1"/>
          </p:cNvSpPr>
          <p:nvPr>
            <p:ph sz="quarter" idx="1"/>
          </p:nvPr>
        </p:nvSpPr>
        <p:spPr>
          <a:xfrm>
            <a:off x="457200" y="1295400"/>
            <a:ext cx="8229600" cy="1447800"/>
          </a:xfrm>
        </p:spPr>
        <p:txBody>
          <a:bodyPr>
            <a:normAutofit fontScale="92500" lnSpcReduction="20000"/>
          </a:bodyPr>
          <a:lstStyle/>
          <a:p>
            <a:r>
              <a:rPr lang="en-US" sz="2800" dirty="0" smtClean="0"/>
              <a:t>A </a:t>
            </a:r>
            <a:r>
              <a:rPr lang="en-US" sz="2800" b="1" dirty="0" smtClean="0"/>
              <a:t>workstation</a:t>
            </a:r>
            <a:r>
              <a:rPr lang="en-US" sz="2800" dirty="0" smtClean="0"/>
              <a:t> is a computer dedicated to a single customer’s work.</a:t>
            </a:r>
          </a:p>
          <a:p>
            <a:pPr lvl="1"/>
            <a:r>
              <a:rPr lang="en-US" sz="2400" dirty="0" smtClean="0"/>
              <a:t>Typically a notebook or desktop computer</a:t>
            </a:r>
          </a:p>
          <a:p>
            <a:pPr lvl="1"/>
            <a:r>
              <a:rPr lang="en-US" sz="2400" dirty="0" smtClean="0"/>
              <a:t>Components of a workstation:</a:t>
            </a:r>
          </a:p>
        </p:txBody>
      </p:sp>
      <p:graphicFrame>
        <p:nvGraphicFramePr>
          <p:cNvPr id="5" name="Content Placeholder 3"/>
          <p:cNvGraphicFramePr>
            <a:graphicFrameLocks/>
          </p:cNvGraphicFramePr>
          <p:nvPr>
            <p:extLst>
              <p:ext uri="{D42A27DB-BD31-4B8C-83A1-F6EECF244321}">
                <p14:modId xmlns:p14="http://schemas.microsoft.com/office/powerpoint/2010/main" val="699491916"/>
              </p:ext>
            </p:extLst>
          </p:nvPr>
        </p:nvGraphicFramePr>
        <p:xfrm>
          <a:off x="685800" y="2895600"/>
          <a:ext cx="7696200" cy="358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Date Placeholder 3"/>
          <p:cNvSpPr>
            <a:spLocks noGrp="1"/>
          </p:cNvSpPr>
          <p:nvPr>
            <p:ph type="dt" sz="half" idx="10"/>
          </p:nvPr>
        </p:nvSpPr>
        <p:spPr/>
        <p:txBody>
          <a:bodyPr/>
          <a:lstStyle/>
          <a:p>
            <a:fld id="{A9DA5874-11E3-4F02-8CEE-E74F6B8B5B48}" type="datetime1">
              <a:rPr lang="en-US" smtClean="0"/>
              <a:t>1/13/2013</a:t>
            </a:fld>
            <a:endParaRPr lang="en-US" dirty="0"/>
          </a:p>
        </p:txBody>
      </p:sp>
      <p:sp>
        <p:nvSpPr>
          <p:cNvPr id="6" name="Footer Placeholder 5"/>
          <p:cNvSpPr>
            <a:spLocks noGrp="1"/>
          </p:cNvSpPr>
          <p:nvPr>
            <p:ph type="ftr" sz="quarter" idx="11"/>
          </p:nvPr>
        </p:nvSpPr>
        <p:spPr/>
        <p:txBody>
          <a:bodyPr/>
          <a:lstStyle/>
          <a:p>
            <a:r>
              <a:rPr lang="en-US" smtClean="0"/>
              <a:t>IST346: Info Tech Management &amp; Administration</a:t>
            </a:r>
            <a:endParaRPr lang="en-US" dirty="0"/>
          </a:p>
        </p:txBody>
      </p:sp>
      <p:sp>
        <p:nvSpPr>
          <p:cNvPr id="7" name="Slide Number Placeholder 6"/>
          <p:cNvSpPr>
            <a:spLocks noGrp="1"/>
          </p:cNvSpPr>
          <p:nvPr>
            <p:ph type="sldNum" sz="quarter" idx="12"/>
          </p:nvPr>
        </p:nvSpPr>
        <p:spPr/>
        <p:txBody>
          <a:bodyPr/>
          <a:lstStyle/>
          <a:p>
            <a:fld id="{DF6669D1-DB19-4C99-869C-C84252016461}" type="slidenum">
              <a:rPr lang="en-US" smtClean="0"/>
              <a:pPr/>
              <a:t>6</a:t>
            </a:fld>
            <a:endParaRPr lang="en-US" dirty="0"/>
          </a:p>
        </p:txBody>
      </p:sp>
    </p:spTree>
    <p:extLst>
      <p:ext uri="{BB962C8B-B14F-4D97-AF65-F5344CB8AC3E}">
        <p14:creationId xmlns:p14="http://schemas.microsoft.com/office/powerpoint/2010/main" val="1895953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914400"/>
          </a:xfrm>
        </p:spPr>
        <p:txBody>
          <a:bodyPr>
            <a:normAutofit fontScale="90000"/>
          </a:bodyPr>
          <a:lstStyle/>
          <a:p>
            <a:r>
              <a:rPr lang="en-US" dirty="0" smtClean="0"/>
              <a:t>Workstation configuration </a:t>
            </a:r>
            <a:br>
              <a:rPr lang="en-US" dirty="0" smtClean="0"/>
            </a:br>
            <a:r>
              <a:rPr lang="en-US" dirty="0" smtClean="0"/>
              <a:t>Per End User roles</a:t>
            </a:r>
            <a:endParaRPr lang="en-US" dirty="0"/>
          </a:p>
        </p:txBody>
      </p:sp>
      <p:sp>
        <p:nvSpPr>
          <p:cNvPr id="3" name="Content Placeholder 2"/>
          <p:cNvSpPr>
            <a:spLocks noGrp="1"/>
          </p:cNvSpPr>
          <p:nvPr>
            <p:ph sz="quarter" idx="1"/>
          </p:nvPr>
        </p:nvSpPr>
        <p:spPr>
          <a:xfrm>
            <a:off x="457200" y="1752600"/>
            <a:ext cx="8229600" cy="4800600"/>
          </a:xfrm>
        </p:spPr>
        <p:txBody>
          <a:bodyPr>
            <a:normAutofit fontScale="92500" lnSpcReduction="20000"/>
          </a:bodyPr>
          <a:lstStyle/>
          <a:p>
            <a:r>
              <a:rPr lang="en-US" b="1" dirty="0" smtClean="0"/>
              <a:t>Task worker</a:t>
            </a:r>
            <a:r>
              <a:rPr lang="en-US" dirty="0" smtClean="0"/>
              <a:t> – </a:t>
            </a:r>
          </a:p>
          <a:p>
            <a:pPr lvl="1"/>
            <a:r>
              <a:rPr lang="en-US" dirty="0" smtClean="0"/>
              <a:t>Use IT to perform their job specific job function. </a:t>
            </a:r>
          </a:p>
          <a:p>
            <a:pPr lvl="1"/>
            <a:r>
              <a:rPr lang="en-US" dirty="0" smtClean="0"/>
              <a:t>Easy to manage in numbers of users, since the IT role is well defined.</a:t>
            </a:r>
          </a:p>
          <a:p>
            <a:pPr lvl="1"/>
            <a:r>
              <a:rPr lang="en-US" dirty="0" err="1" smtClean="0"/>
              <a:t>Eg</a:t>
            </a:r>
            <a:r>
              <a:rPr lang="en-US" dirty="0" smtClean="0"/>
              <a:t>. Call centers operators, insurance claim representatives, accounting clerks</a:t>
            </a:r>
          </a:p>
          <a:p>
            <a:r>
              <a:rPr lang="en-US" b="1" dirty="0" smtClean="0"/>
              <a:t>Knowledge worker</a:t>
            </a:r>
            <a:r>
              <a:rPr lang="en-US" dirty="0" smtClean="0"/>
              <a:t> – </a:t>
            </a:r>
          </a:p>
          <a:p>
            <a:pPr lvl="1"/>
            <a:r>
              <a:rPr lang="en-US" dirty="0" smtClean="0"/>
              <a:t>Use IT to create knowledge and solve problems</a:t>
            </a:r>
          </a:p>
          <a:p>
            <a:pPr lvl="1"/>
            <a:r>
              <a:rPr lang="en-US" dirty="0" smtClean="0"/>
              <a:t>Challenging to manage in quantity users since each user has unique needs. </a:t>
            </a:r>
          </a:p>
          <a:p>
            <a:pPr lvl="1"/>
            <a:r>
              <a:rPr lang="en-US" dirty="0" err="1" smtClean="0"/>
              <a:t>Eg</a:t>
            </a:r>
            <a:r>
              <a:rPr lang="en-US" dirty="0" smtClean="0"/>
              <a:t>. College professors, engineers, business analysts, systems administrators </a:t>
            </a:r>
            <a:r>
              <a:rPr lang="en-US" dirty="0" smtClean="0">
                <a:sym typeface="Wingdings" pitchFamily="2" charset="2"/>
              </a:rPr>
              <a:t></a:t>
            </a:r>
          </a:p>
          <a:p>
            <a:r>
              <a:rPr lang="en-US" dirty="0" smtClean="0"/>
              <a:t>The configuration of the workstation is dependent on the role of the end user.</a:t>
            </a:r>
          </a:p>
          <a:p>
            <a:r>
              <a:rPr lang="en-US" dirty="0" smtClean="0"/>
              <a:t>The effort associated with supporting workstations depends on the number of different roles as opposed to the quantity of actual users</a:t>
            </a:r>
          </a:p>
          <a:p>
            <a:endParaRPr lang="en-US" dirty="0" smtClean="0"/>
          </a:p>
          <a:p>
            <a:pPr lvl="1"/>
            <a:endParaRPr lang="en-US" b="1" dirty="0" smtClean="0"/>
          </a:p>
          <a:p>
            <a:endParaRPr lang="en-US" dirty="0"/>
          </a:p>
        </p:txBody>
      </p:sp>
      <p:sp>
        <p:nvSpPr>
          <p:cNvPr id="4" name="Date Placeholder 3"/>
          <p:cNvSpPr>
            <a:spLocks noGrp="1"/>
          </p:cNvSpPr>
          <p:nvPr>
            <p:ph type="dt" sz="half" idx="10"/>
          </p:nvPr>
        </p:nvSpPr>
        <p:spPr/>
        <p:txBody>
          <a:bodyPr/>
          <a:lstStyle/>
          <a:p>
            <a:fld id="{C212C382-A218-42F5-8403-6A5EBF8B906C}" type="datetime1">
              <a:rPr lang="en-US" smtClean="0"/>
              <a:t>1/13/2013</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7</a:t>
            </a:fld>
            <a:endParaRPr lang="en-US" dirty="0"/>
          </a:p>
        </p:txBody>
      </p:sp>
    </p:spTree>
    <p:extLst>
      <p:ext uri="{BB962C8B-B14F-4D97-AF65-F5344CB8AC3E}">
        <p14:creationId xmlns:p14="http://schemas.microsoft.com/office/powerpoint/2010/main" val="41676481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914400"/>
          </a:xfrm>
        </p:spPr>
        <p:txBody>
          <a:bodyPr>
            <a:normAutofit fontScale="90000"/>
          </a:bodyPr>
          <a:lstStyle/>
          <a:p>
            <a:r>
              <a:rPr lang="en-US" dirty="0" smtClean="0"/>
              <a:t>IT Economics: Workstation Lifecycle </a:t>
            </a:r>
            <a:r>
              <a:rPr lang="en-US" dirty="0" smtClean="0"/>
              <a:t>Management</a:t>
            </a:r>
            <a:endParaRPr lang="en-US" dirty="0"/>
          </a:p>
        </p:txBody>
      </p:sp>
      <p:sp>
        <p:nvSpPr>
          <p:cNvPr id="3" name="Content Placeholder 2"/>
          <p:cNvSpPr>
            <a:spLocks noGrp="1"/>
          </p:cNvSpPr>
          <p:nvPr>
            <p:ph sz="quarter" idx="1"/>
          </p:nvPr>
        </p:nvSpPr>
        <p:spPr/>
        <p:txBody>
          <a:bodyPr/>
          <a:lstStyle/>
          <a:p>
            <a:r>
              <a:rPr lang="en-US" b="1" dirty="0" smtClean="0"/>
              <a:t>Goal:</a:t>
            </a:r>
            <a:r>
              <a:rPr lang="en-US" dirty="0" smtClean="0"/>
              <a:t> How do you budget adequately for workstations?</a:t>
            </a:r>
          </a:p>
          <a:p>
            <a:r>
              <a:rPr lang="en-US" dirty="0" smtClean="0"/>
              <a:t>#1 Project how long will the workstation last?</a:t>
            </a:r>
          </a:p>
          <a:p>
            <a:pPr lvl="1"/>
            <a:r>
              <a:rPr lang="en-US" dirty="0" smtClean="0"/>
              <a:t>3 years? 4 years? 6 years?</a:t>
            </a:r>
          </a:p>
          <a:p>
            <a:r>
              <a:rPr lang="en-US" dirty="0" smtClean="0"/>
              <a:t>#2 Calculate the direct costs of the workstation </a:t>
            </a:r>
          </a:p>
          <a:p>
            <a:r>
              <a:rPr lang="en-US" dirty="0" smtClean="0"/>
              <a:t>#3 Annual budget = #2 divided by #1</a:t>
            </a:r>
          </a:p>
          <a:p>
            <a:pPr>
              <a:buNone/>
            </a:pPr>
            <a:r>
              <a:rPr lang="en-US" b="1" dirty="0" smtClean="0"/>
              <a:t/>
            </a:r>
            <a:br>
              <a:rPr lang="en-US" b="1" dirty="0" smtClean="0"/>
            </a:br>
            <a:r>
              <a:rPr lang="en-US" b="1" dirty="0" smtClean="0"/>
              <a:t/>
            </a:r>
            <a:br>
              <a:rPr lang="en-US" b="1" dirty="0" smtClean="0"/>
            </a:br>
            <a:r>
              <a:rPr lang="en-US" b="1" dirty="0" smtClean="0"/>
              <a:t>Example:</a:t>
            </a:r>
            <a:r>
              <a:rPr lang="en-US" dirty="0" smtClean="0"/>
              <a:t> A Computer lab workstation Costs $2000 in hardware &amp; software and has a useful expectancy of 4 years. You should budget $2000/4 = $500/year.</a:t>
            </a:r>
            <a:endParaRPr lang="en-US" dirty="0"/>
          </a:p>
        </p:txBody>
      </p:sp>
      <p:sp>
        <p:nvSpPr>
          <p:cNvPr id="4" name="Date Placeholder 3"/>
          <p:cNvSpPr>
            <a:spLocks noGrp="1"/>
          </p:cNvSpPr>
          <p:nvPr>
            <p:ph type="dt" sz="half" idx="10"/>
          </p:nvPr>
        </p:nvSpPr>
        <p:spPr/>
        <p:txBody>
          <a:bodyPr/>
          <a:lstStyle/>
          <a:p>
            <a:fld id="{78C92BD7-E529-4631-A656-2244C196DB03}" type="datetime1">
              <a:rPr lang="en-US" smtClean="0"/>
              <a:t>1/13/2013</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8</a:t>
            </a:fld>
            <a:endParaRPr lang="en-US" dirty="0"/>
          </a:p>
        </p:txBody>
      </p:sp>
    </p:spTree>
    <p:extLst>
      <p:ext uri="{BB962C8B-B14F-4D97-AF65-F5344CB8AC3E}">
        <p14:creationId xmlns:p14="http://schemas.microsoft.com/office/powerpoint/2010/main" val="3848122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Evard’s</a:t>
            </a:r>
            <a:r>
              <a:rPr lang="en-US" dirty="0" smtClean="0"/>
              <a:t> Cycle (for Workstation </a:t>
            </a:r>
            <a:r>
              <a:rPr lang="en-US" dirty="0" err="1" smtClean="0"/>
              <a:t>configs</a:t>
            </a:r>
            <a:r>
              <a:rPr lang="en-US" dirty="0" smtClean="0"/>
              <a:t>)</a:t>
            </a:r>
            <a:endParaRPr lang="en-US" dirty="0"/>
          </a:p>
        </p:txBody>
      </p:sp>
      <p:sp>
        <p:nvSpPr>
          <p:cNvPr id="4" name="Oval 3"/>
          <p:cNvSpPr/>
          <p:nvPr/>
        </p:nvSpPr>
        <p:spPr>
          <a:xfrm>
            <a:off x="685800" y="1752600"/>
            <a:ext cx="15240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New</a:t>
            </a:r>
            <a:endParaRPr lang="en-US" dirty="0"/>
          </a:p>
        </p:txBody>
      </p:sp>
      <p:sp>
        <p:nvSpPr>
          <p:cNvPr id="5" name="Oval 4"/>
          <p:cNvSpPr/>
          <p:nvPr/>
        </p:nvSpPr>
        <p:spPr>
          <a:xfrm>
            <a:off x="685800" y="3276600"/>
            <a:ext cx="15240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Clean</a:t>
            </a:r>
            <a:endParaRPr lang="en-US" dirty="0"/>
          </a:p>
        </p:txBody>
      </p:sp>
      <p:sp>
        <p:nvSpPr>
          <p:cNvPr id="6" name="Oval 5"/>
          <p:cNvSpPr/>
          <p:nvPr/>
        </p:nvSpPr>
        <p:spPr>
          <a:xfrm>
            <a:off x="3657600" y="4953000"/>
            <a:ext cx="15240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Off</a:t>
            </a:r>
            <a:endParaRPr lang="en-US" dirty="0"/>
          </a:p>
        </p:txBody>
      </p:sp>
      <p:sp>
        <p:nvSpPr>
          <p:cNvPr id="7" name="Oval 6"/>
          <p:cNvSpPr/>
          <p:nvPr/>
        </p:nvSpPr>
        <p:spPr>
          <a:xfrm>
            <a:off x="3657600" y="3124200"/>
            <a:ext cx="17526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Configured</a:t>
            </a:r>
            <a:endParaRPr lang="en-US" dirty="0"/>
          </a:p>
        </p:txBody>
      </p:sp>
      <p:sp>
        <p:nvSpPr>
          <p:cNvPr id="8" name="Oval 7"/>
          <p:cNvSpPr/>
          <p:nvPr/>
        </p:nvSpPr>
        <p:spPr>
          <a:xfrm>
            <a:off x="6477000" y="3048000"/>
            <a:ext cx="16764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Unknown</a:t>
            </a:r>
            <a:endParaRPr lang="en-US" dirty="0"/>
          </a:p>
        </p:txBody>
      </p:sp>
      <p:cxnSp>
        <p:nvCxnSpPr>
          <p:cNvPr id="10" name="Straight Arrow Connector 9"/>
          <p:cNvCxnSpPr>
            <a:stCxn id="4" idx="4"/>
            <a:endCxn id="5" idx="0"/>
          </p:cNvCxnSpPr>
          <p:nvPr/>
        </p:nvCxnSpPr>
        <p:spPr>
          <a:xfrm rot="5400000">
            <a:off x="1104900" y="29337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Curved Connector 11"/>
          <p:cNvCxnSpPr>
            <a:stCxn id="8" idx="0"/>
            <a:endCxn id="5" idx="7"/>
          </p:cNvCxnSpPr>
          <p:nvPr/>
        </p:nvCxnSpPr>
        <p:spPr>
          <a:xfrm rot="16200000" flipH="1" flipV="1">
            <a:off x="4475232" y="559382"/>
            <a:ext cx="351351" cy="5328585"/>
          </a:xfrm>
          <a:prstGeom prst="curvedConnector3">
            <a:avLst>
              <a:gd name="adj1" fmla="val -25953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Curved Connector 16"/>
          <p:cNvCxnSpPr>
            <a:stCxn id="5" idx="6"/>
            <a:endCxn id="7" idx="2"/>
          </p:cNvCxnSpPr>
          <p:nvPr/>
        </p:nvCxnSpPr>
        <p:spPr>
          <a:xfrm flipV="1">
            <a:off x="2209800" y="3543300"/>
            <a:ext cx="1447800" cy="1524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Curved Connector 18"/>
          <p:cNvCxnSpPr>
            <a:stCxn id="7" idx="7"/>
            <a:endCxn id="7" idx="1"/>
          </p:cNvCxnSpPr>
          <p:nvPr/>
        </p:nvCxnSpPr>
        <p:spPr>
          <a:xfrm rot="16200000" flipV="1">
            <a:off x="4533900" y="2627314"/>
            <a:ext cx="1588" cy="1239274"/>
          </a:xfrm>
          <a:prstGeom prst="curvedConnector3">
            <a:avLst>
              <a:gd name="adj1" fmla="val 4617054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Curved Connector 21"/>
          <p:cNvCxnSpPr>
            <a:stCxn id="7" idx="4"/>
          </p:cNvCxnSpPr>
          <p:nvPr/>
        </p:nvCxnSpPr>
        <p:spPr>
          <a:xfrm rot="16200000" flipH="1">
            <a:off x="4057650" y="4438650"/>
            <a:ext cx="990600" cy="381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hape 23"/>
          <p:cNvCxnSpPr>
            <a:stCxn id="8" idx="4"/>
            <a:endCxn id="6" idx="6"/>
          </p:cNvCxnSpPr>
          <p:nvPr/>
        </p:nvCxnSpPr>
        <p:spPr>
          <a:xfrm rot="5400000">
            <a:off x="5505450" y="3562350"/>
            <a:ext cx="1485900" cy="213360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Curved Connector 25"/>
          <p:cNvCxnSpPr>
            <a:stCxn id="7" idx="5"/>
            <a:endCxn id="8" idx="3"/>
          </p:cNvCxnSpPr>
          <p:nvPr/>
        </p:nvCxnSpPr>
        <p:spPr>
          <a:xfrm rot="5400000" flipH="1" flipV="1">
            <a:off x="5899920" y="3017066"/>
            <a:ext cx="76200" cy="1568966"/>
          </a:xfrm>
          <a:prstGeom prst="curvedConnector3">
            <a:avLst>
              <a:gd name="adj1" fmla="val -46109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Curved Connector 27"/>
          <p:cNvCxnSpPr>
            <a:stCxn id="8" idx="1"/>
            <a:endCxn id="7" idx="7"/>
          </p:cNvCxnSpPr>
          <p:nvPr/>
        </p:nvCxnSpPr>
        <p:spPr>
          <a:xfrm rot="16200000" flipH="1" flipV="1">
            <a:off x="5899920" y="2424368"/>
            <a:ext cx="76200" cy="1568966"/>
          </a:xfrm>
          <a:prstGeom prst="curvedConnector3">
            <a:avLst>
              <a:gd name="adj1" fmla="val -46109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762000" y="2743200"/>
            <a:ext cx="649537" cy="369332"/>
          </a:xfrm>
          <a:prstGeom prst="rect">
            <a:avLst/>
          </a:prstGeom>
          <a:noFill/>
        </p:spPr>
        <p:txBody>
          <a:bodyPr wrap="none" rtlCol="0">
            <a:spAutoFit/>
          </a:bodyPr>
          <a:lstStyle/>
          <a:p>
            <a:r>
              <a:rPr lang="en-US" dirty="0" smtClean="0"/>
              <a:t>Build</a:t>
            </a:r>
            <a:endParaRPr lang="en-US" dirty="0"/>
          </a:p>
        </p:txBody>
      </p:sp>
      <p:sp>
        <p:nvSpPr>
          <p:cNvPr id="35" name="TextBox 34"/>
          <p:cNvSpPr txBox="1"/>
          <p:nvPr/>
        </p:nvSpPr>
        <p:spPr>
          <a:xfrm>
            <a:off x="4191000" y="1676400"/>
            <a:ext cx="885179" cy="369332"/>
          </a:xfrm>
          <a:prstGeom prst="rect">
            <a:avLst/>
          </a:prstGeom>
          <a:noFill/>
        </p:spPr>
        <p:txBody>
          <a:bodyPr wrap="none" rtlCol="0">
            <a:spAutoFit/>
          </a:bodyPr>
          <a:lstStyle/>
          <a:p>
            <a:r>
              <a:rPr lang="en-US" dirty="0" smtClean="0"/>
              <a:t>Rebuild</a:t>
            </a:r>
            <a:endParaRPr lang="en-US" dirty="0"/>
          </a:p>
        </p:txBody>
      </p:sp>
      <p:sp>
        <p:nvSpPr>
          <p:cNvPr id="36" name="TextBox 35"/>
          <p:cNvSpPr txBox="1"/>
          <p:nvPr/>
        </p:nvSpPr>
        <p:spPr>
          <a:xfrm>
            <a:off x="4191000" y="2590800"/>
            <a:ext cx="865943" cy="369332"/>
          </a:xfrm>
          <a:prstGeom prst="rect">
            <a:avLst/>
          </a:prstGeom>
          <a:noFill/>
        </p:spPr>
        <p:txBody>
          <a:bodyPr wrap="none" rtlCol="0">
            <a:spAutoFit/>
          </a:bodyPr>
          <a:lstStyle/>
          <a:p>
            <a:r>
              <a:rPr lang="en-US" dirty="0" smtClean="0"/>
              <a:t>Update</a:t>
            </a:r>
            <a:endParaRPr lang="en-US" dirty="0"/>
          </a:p>
        </p:txBody>
      </p:sp>
      <p:sp>
        <p:nvSpPr>
          <p:cNvPr id="37" name="TextBox 36"/>
          <p:cNvSpPr txBox="1"/>
          <p:nvPr/>
        </p:nvSpPr>
        <p:spPr>
          <a:xfrm>
            <a:off x="2514600" y="3200400"/>
            <a:ext cx="838200" cy="369332"/>
          </a:xfrm>
          <a:prstGeom prst="rect">
            <a:avLst/>
          </a:prstGeom>
          <a:noFill/>
        </p:spPr>
        <p:txBody>
          <a:bodyPr wrap="square" rtlCol="0">
            <a:spAutoFit/>
          </a:bodyPr>
          <a:lstStyle/>
          <a:p>
            <a:r>
              <a:rPr lang="en-US" dirty="0" err="1" smtClean="0"/>
              <a:t>Init.</a:t>
            </a:r>
            <a:endParaRPr lang="en-US" dirty="0"/>
          </a:p>
        </p:txBody>
      </p:sp>
      <p:sp>
        <p:nvSpPr>
          <p:cNvPr id="38" name="TextBox 37"/>
          <p:cNvSpPr txBox="1"/>
          <p:nvPr/>
        </p:nvSpPr>
        <p:spPr>
          <a:xfrm>
            <a:off x="4572000" y="4495800"/>
            <a:ext cx="760336" cy="369332"/>
          </a:xfrm>
          <a:prstGeom prst="rect">
            <a:avLst/>
          </a:prstGeom>
          <a:noFill/>
        </p:spPr>
        <p:txBody>
          <a:bodyPr wrap="none" rtlCol="0">
            <a:spAutoFit/>
          </a:bodyPr>
          <a:lstStyle/>
          <a:p>
            <a:r>
              <a:rPr lang="en-US" dirty="0" smtClean="0"/>
              <a:t>Retire</a:t>
            </a:r>
            <a:endParaRPr lang="en-US" dirty="0"/>
          </a:p>
        </p:txBody>
      </p:sp>
      <p:sp>
        <p:nvSpPr>
          <p:cNvPr id="40" name="TextBox 39"/>
          <p:cNvSpPr txBox="1"/>
          <p:nvPr/>
        </p:nvSpPr>
        <p:spPr>
          <a:xfrm>
            <a:off x="6553200" y="4876800"/>
            <a:ext cx="760336" cy="369332"/>
          </a:xfrm>
          <a:prstGeom prst="rect">
            <a:avLst/>
          </a:prstGeom>
          <a:noFill/>
        </p:spPr>
        <p:txBody>
          <a:bodyPr wrap="none" rtlCol="0">
            <a:spAutoFit/>
          </a:bodyPr>
          <a:lstStyle/>
          <a:p>
            <a:r>
              <a:rPr lang="en-US" dirty="0" smtClean="0"/>
              <a:t>Retire</a:t>
            </a:r>
            <a:endParaRPr lang="en-US" dirty="0"/>
          </a:p>
        </p:txBody>
      </p:sp>
      <p:sp>
        <p:nvSpPr>
          <p:cNvPr id="42" name="TextBox 41"/>
          <p:cNvSpPr txBox="1"/>
          <p:nvPr/>
        </p:nvSpPr>
        <p:spPr>
          <a:xfrm>
            <a:off x="5486400" y="4191000"/>
            <a:ext cx="912942" cy="369332"/>
          </a:xfrm>
          <a:prstGeom prst="rect">
            <a:avLst/>
          </a:prstGeom>
          <a:noFill/>
        </p:spPr>
        <p:txBody>
          <a:bodyPr wrap="none" rtlCol="0">
            <a:spAutoFit/>
          </a:bodyPr>
          <a:lstStyle/>
          <a:p>
            <a:r>
              <a:rPr lang="en-US" dirty="0" smtClean="0"/>
              <a:t>Entropy</a:t>
            </a:r>
            <a:endParaRPr lang="en-US" dirty="0"/>
          </a:p>
        </p:txBody>
      </p:sp>
      <p:sp>
        <p:nvSpPr>
          <p:cNvPr id="43" name="TextBox 42"/>
          <p:cNvSpPr txBox="1"/>
          <p:nvPr/>
        </p:nvSpPr>
        <p:spPr>
          <a:xfrm>
            <a:off x="5562600" y="2819400"/>
            <a:ext cx="797013" cy="369332"/>
          </a:xfrm>
          <a:prstGeom prst="rect">
            <a:avLst/>
          </a:prstGeom>
          <a:noFill/>
        </p:spPr>
        <p:txBody>
          <a:bodyPr wrap="none" rtlCol="0">
            <a:spAutoFit/>
          </a:bodyPr>
          <a:lstStyle/>
          <a:p>
            <a:r>
              <a:rPr lang="en-US" dirty="0" smtClean="0"/>
              <a:t>Debug</a:t>
            </a:r>
            <a:endParaRPr lang="en-US" dirty="0"/>
          </a:p>
        </p:txBody>
      </p:sp>
      <p:sp>
        <p:nvSpPr>
          <p:cNvPr id="3" name="Date Placeholder 2"/>
          <p:cNvSpPr>
            <a:spLocks noGrp="1"/>
          </p:cNvSpPr>
          <p:nvPr>
            <p:ph type="dt" sz="half" idx="10"/>
          </p:nvPr>
        </p:nvSpPr>
        <p:spPr/>
        <p:txBody>
          <a:bodyPr/>
          <a:lstStyle/>
          <a:p>
            <a:fld id="{8916A31D-DFCB-4B46-8D08-EC2ABB0BDE11}" type="datetime1">
              <a:rPr lang="en-US" smtClean="0"/>
              <a:t>1/13/2013</a:t>
            </a:fld>
            <a:endParaRPr lang="en-US"/>
          </a:p>
        </p:txBody>
      </p:sp>
      <p:sp>
        <p:nvSpPr>
          <p:cNvPr id="9" name="Footer Placeholder 8"/>
          <p:cNvSpPr>
            <a:spLocks noGrp="1"/>
          </p:cNvSpPr>
          <p:nvPr>
            <p:ph type="ftr" sz="quarter" idx="11"/>
          </p:nvPr>
        </p:nvSpPr>
        <p:spPr/>
        <p:txBody>
          <a:bodyPr/>
          <a:lstStyle/>
          <a:p>
            <a:pPr algn="ctr"/>
            <a:r>
              <a:rPr lang="en-US" smtClean="0"/>
              <a:t>IST346: Info Tech Management &amp; Administration</a:t>
            </a:r>
            <a:endParaRPr lang="en-US" dirty="0"/>
          </a:p>
        </p:txBody>
      </p:sp>
      <p:sp>
        <p:nvSpPr>
          <p:cNvPr id="11" name="Slide Number Placeholder 10"/>
          <p:cNvSpPr>
            <a:spLocks noGrp="1"/>
          </p:cNvSpPr>
          <p:nvPr>
            <p:ph type="sldNum" sz="quarter" idx="12"/>
          </p:nvPr>
        </p:nvSpPr>
        <p:spPr/>
        <p:txBody>
          <a:bodyPr/>
          <a:lstStyle/>
          <a:p>
            <a:fld id="{DF6669D1-DB19-4C99-869C-C84252016461}" type="slidenum">
              <a:rPr lang="en-US" smtClean="0"/>
              <a:pPr/>
              <a:t>9</a:t>
            </a:fld>
            <a:endParaRPr lang="en-US"/>
          </a:p>
        </p:txBody>
      </p:sp>
    </p:spTree>
    <p:extLst>
      <p:ext uri="{BB962C8B-B14F-4D97-AF65-F5344CB8AC3E}">
        <p14:creationId xmlns:p14="http://schemas.microsoft.com/office/powerpoint/2010/main" val="113068907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extLst>
    <a:ext uri="{05A4C25C-085E-4340-85A3-A5531E510DB2}">
      <thm15:themeFamily xmlns:thm15="http://schemas.microsoft.com/office/thememl/2012/main" name="IST346-Lecture-Template.potx" id="{22A712BE-7D50-4DE2-A2E7-7906A8B434D7}" vid="{9656C892-EC5F-474E-B222-1C9DF1F123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2.xml><?xml version="1.0" encoding="utf-8"?>
<ct:contentTypeSchema xmlns:ct="http://schemas.microsoft.com/office/2006/metadata/contentType" xmlns:ma="http://schemas.microsoft.com/office/2006/metadata/properties/metaAttributes" ct:_="" ma:_="" ma:contentTypeName="Document" ma:contentTypeID="0x010100D32F2469DCFE734DBCA1B1466A16627D" ma:contentTypeVersion="1" ma:contentTypeDescription="Create a new document." ma:contentTypeScope="" ma:versionID="7d33a985a1ecc405ec3b9b4cf37c61a4">
  <xsd:schema xmlns:xsd="http://www.w3.org/2001/XMLSchema" xmlns:xs="http://www.w3.org/2001/XMLSchema" xmlns:p="http://schemas.microsoft.com/office/2006/metadata/properties" xmlns:ns3="bcb7aec3-7c55-4f53-b860-67c1306cd9a6" targetNamespace="http://schemas.microsoft.com/office/2006/metadata/properties" ma:root="true" ma:fieldsID="9f141cc4080445993cb98ee36efff932" ns3:_="">
    <xsd:import namespace="bcb7aec3-7c55-4f53-b860-67c1306cd9a6"/>
    <xsd:element name="properties">
      <xsd:complexType>
        <xsd:sequence>
          <xsd:element name="documentManagement">
            <xsd:complexType>
              <xsd:all>
                <xsd:element ref="ns3:_dlc_DocId" minOccurs="0"/>
                <xsd:element ref="ns3:_dlc_DocIdUrl" minOccurs="0"/>
                <xsd:element ref="ns3: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cb7aec3-7c55-4f53-b860-67c1306cd9a6"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_dlc_DocId xmlns="bcb7aec3-7c55-4f53-b860-67c1306cd9a6">3CA6T5SJM37K-4-1623</_dlc_DocId>
    <_dlc_DocIdUrl xmlns="bcb7aec3-7c55-4f53-b860-67c1306cd9a6">
      <Url>https://mydrive.syr.edu/my/tajorgen/_layouts/15/DocIdRedir.aspx?ID=3CA6T5SJM37K-4-1623</Url>
      <Description>3CA6T5SJM37K-4-1623</Description>
    </_dlc_DocIdUrl>
  </documentManagement>
</p:properties>
</file>

<file path=customXml/itemProps1.xml><?xml version="1.0" encoding="utf-8"?>
<ds:datastoreItem xmlns:ds="http://schemas.openxmlformats.org/officeDocument/2006/customXml" ds:itemID="{D6A3A8EC-A820-4F5A-85DA-02F99B6E8367}"/>
</file>

<file path=customXml/itemProps2.xml><?xml version="1.0" encoding="utf-8"?>
<ds:datastoreItem xmlns:ds="http://schemas.openxmlformats.org/officeDocument/2006/customXml" ds:itemID="{45341624-B5C0-4077-8685-B85D496A9B34}"/>
</file>

<file path=customXml/itemProps3.xml><?xml version="1.0" encoding="utf-8"?>
<ds:datastoreItem xmlns:ds="http://schemas.openxmlformats.org/officeDocument/2006/customXml" ds:itemID="{CEAB7C31-745B-47ED-9057-0F33F5F3975B}"/>
</file>

<file path=customXml/itemProps4.xml><?xml version="1.0" encoding="utf-8"?>
<ds:datastoreItem xmlns:ds="http://schemas.openxmlformats.org/officeDocument/2006/customXml" ds:itemID="{04144EB7-9211-40F2-B5B6-CB3425CD4549}"/>
</file>

<file path=docProps/app.xml><?xml version="1.0" encoding="utf-8"?>
<Properties xmlns="http://schemas.openxmlformats.org/officeDocument/2006/extended-properties" xmlns:vt="http://schemas.openxmlformats.org/officeDocument/2006/docPropsVTypes">
  <Template>IST346-Lecture-Template</Template>
  <TotalTime>7</TotalTime>
  <Words>1872</Words>
  <Application>Microsoft Office PowerPoint</Application>
  <PresentationFormat>On-screen Show (4:3)</PresentationFormat>
  <Paragraphs>271</Paragraphs>
  <Slides>23</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Courier New</vt:lpstr>
      <vt:lpstr>Wingdings</vt:lpstr>
      <vt:lpstr>Clarity</vt:lpstr>
      <vt:lpstr>IST346:</vt:lpstr>
      <vt:lpstr>Agenda</vt:lpstr>
      <vt:lpstr>Workstations</vt:lpstr>
      <vt:lpstr>Do you own a computer?</vt:lpstr>
      <vt:lpstr>Now imagine being responsible for these computers!</vt:lpstr>
      <vt:lpstr>What is a workstation?</vt:lpstr>
      <vt:lpstr>Workstation configuration  Per End User roles</vt:lpstr>
      <vt:lpstr>IT Economics: Workstation Lifecycle Management</vt:lpstr>
      <vt:lpstr>Evard’s Cycle (for Workstation configs)</vt:lpstr>
      <vt:lpstr>Workstation management is</vt:lpstr>
      <vt:lpstr>PowerPoint Presentation</vt:lpstr>
      <vt:lpstr>Approaches to Building workstations</vt:lpstr>
      <vt:lpstr>Workstation entropy?</vt:lpstr>
      <vt:lpstr>Techniques to minimize entropy</vt:lpstr>
      <vt:lpstr>The Harsh Reality of “Least Privilege” </vt:lpstr>
      <vt:lpstr>The automated update process</vt:lpstr>
      <vt:lpstr>Automated Patch Management Options  For Popular Operating Systems </vt:lpstr>
      <vt:lpstr>Configuration &amp; Customization</vt:lpstr>
      <vt:lpstr>Automating Configurations</vt:lpstr>
      <vt:lpstr>Automating Customizations</vt:lpstr>
      <vt:lpstr>Automated Customization Example: Group Policy Objects</vt:lpstr>
      <vt:lpstr>References / Further Reading</vt:lpstr>
      <vt:lpstr>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IST346:</dc:title>
  <dc:creator>Tim Jorgensen</dc:creator>
  <cp:lastModifiedBy>Tim Jorgensen</cp:lastModifiedBy>
  <cp:revision>3</cp:revision>
  <dcterms:created xsi:type="dcterms:W3CDTF">2013-01-14T03:24:25Z</dcterms:created>
  <dcterms:modified xsi:type="dcterms:W3CDTF">2013-01-14T03:32:16Z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0x010100D32F2469DCFE734DBCA1B1466A16627D</vt:lpwstr>
  </property>
  <property fmtid="{D5CDD505-2E9C-101B-9397-08002B2CF9AE}" pid="3" name="IsMyDocuments">
    <vt:bool>true</vt:bool>
  </property>
  <property fmtid="{D5CDD505-2E9C-101B-9397-08002B2CF9AE}" pid="4" name="_dlc_DocIdItemGuid">
    <vt:lpwstr>d50d667a-4bfa-45fb-9bc5-f29fa379338c</vt:lpwstr>
  </property>
</Properties>
</file>