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336" r:id="rId2"/>
    <p:sldId id="338" r:id="rId3"/>
    <p:sldId id="337" r:id="rId4"/>
    <p:sldId id="305" r:id="rId5"/>
    <p:sldId id="306" r:id="rId6"/>
    <p:sldId id="307" r:id="rId7"/>
    <p:sldId id="308" r:id="rId8"/>
    <p:sldId id="301" r:id="rId9"/>
    <p:sldId id="314" r:id="rId10"/>
    <p:sldId id="326" r:id="rId11"/>
    <p:sldId id="315" r:id="rId12"/>
    <p:sldId id="325" r:id="rId13"/>
    <p:sldId id="324" r:id="rId14"/>
    <p:sldId id="327" r:id="rId15"/>
    <p:sldId id="311" r:id="rId16"/>
    <p:sldId id="312" r:id="rId17"/>
    <p:sldId id="316" r:id="rId18"/>
    <p:sldId id="317" r:id="rId19"/>
    <p:sldId id="328" r:id="rId20"/>
    <p:sldId id="319" r:id="rId21"/>
    <p:sldId id="320" r:id="rId22"/>
    <p:sldId id="329" r:id="rId23"/>
    <p:sldId id="333" r:id="rId24"/>
    <p:sldId id="334" r:id="rId25"/>
    <p:sldId id="321" r:id="rId26"/>
    <p:sldId id="330" r:id="rId27"/>
    <p:sldId id="322" r:id="rId28"/>
    <p:sldId id="33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5" autoAdjust="0"/>
  </p:normalViewPr>
  <p:slideViewPr>
    <p:cSldViewPr snapToGrid="0">
      <p:cViewPr varScale="1">
        <p:scale>
          <a:sx n="94" d="100"/>
          <a:sy n="94"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570BA-37D5-46E4-9712-2CB1F9FA92B9}"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BDDDF605-9CCE-4558-95B0-1E6CA781A5DA}">
      <dgm:prSet/>
      <dgm:spPr/>
      <dgm:t>
        <a:bodyPr/>
        <a:lstStyle/>
        <a:p>
          <a:pPr>
            <a:defRPr b="1"/>
          </a:pPr>
          <a:r>
            <a:rPr lang="en-US"/>
            <a:t>Presentation</a:t>
          </a:r>
        </a:p>
      </dgm:t>
    </dgm:pt>
    <dgm:pt modelId="{773052EC-D8DD-4EFD-8C89-220E53D2C283}" type="parTrans" cxnId="{85EE11EF-A01D-42E9-85B3-278B7114FFE5}">
      <dgm:prSet/>
      <dgm:spPr/>
      <dgm:t>
        <a:bodyPr/>
        <a:lstStyle/>
        <a:p>
          <a:endParaRPr lang="en-US"/>
        </a:p>
      </dgm:t>
    </dgm:pt>
    <dgm:pt modelId="{0F73CBCA-8EA2-46F6-9860-87CAD053CB89}" type="sibTrans" cxnId="{85EE11EF-A01D-42E9-85B3-278B7114FFE5}">
      <dgm:prSet/>
      <dgm:spPr/>
      <dgm:t>
        <a:bodyPr/>
        <a:lstStyle/>
        <a:p>
          <a:endParaRPr lang="en-US"/>
        </a:p>
      </dgm:t>
    </dgm:pt>
    <dgm:pt modelId="{32E23E9B-0621-472D-A7D0-14691E07DE6C}">
      <dgm:prSet/>
      <dgm:spPr/>
      <dgm:t>
        <a:bodyPr/>
        <a:lstStyle/>
        <a:p>
          <a:r>
            <a:rPr lang="en-US" dirty="0"/>
            <a:t>Code and layout responsible for the user interface</a:t>
          </a:r>
        </a:p>
      </dgm:t>
    </dgm:pt>
    <dgm:pt modelId="{B52E9A54-7ED0-42A3-9071-CB1D21F06F82}" type="parTrans" cxnId="{2F440EAB-FD27-4E6C-B46E-CBC9B3BC4093}">
      <dgm:prSet/>
      <dgm:spPr/>
      <dgm:t>
        <a:bodyPr/>
        <a:lstStyle/>
        <a:p>
          <a:endParaRPr lang="en-US"/>
        </a:p>
      </dgm:t>
    </dgm:pt>
    <dgm:pt modelId="{EAC156F5-E0BF-4CA3-9201-97218E9ADEAB}" type="sibTrans" cxnId="{2F440EAB-FD27-4E6C-B46E-CBC9B3BC4093}">
      <dgm:prSet/>
      <dgm:spPr/>
      <dgm:t>
        <a:bodyPr/>
        <a:lstStyle/>
        <a:p>
          <a:endParaRPr lang="en-US"/>
        </a:p>
      </dgm:t>
    </dgm:pt>
    <dgm:pt modelId="{6ECF9EED-AEFA-41A9-9EFB-B2E867D3E149}">
      <dgm:prSet/>
      <dgm:spPr/>
      <dgm:t>
        <a:bodyPr/>
        <a:lstStyle/>
        <a:p>
          <a:pPr>
            <a:defRPr b="1"/>
          </a:pPr>
          <a:r>
            <a:rPr lang="en-US"/>
            <a:t>Business Logic</a:t>
          </a:r>
        </a:p>
      </dgm:t>
    </dgm:pt>
    <dgm:pt modelId="{27605C5E-05B4-4C17-B628-5C7F695CEED8}" type="parTrans" cxnId="{C5B73B15-29BE-401A-B06F-34DAA7B24A53}">
      <dgm:prSet/>
      <dgm:spPr/>
      <dgm:t>
        <a:bodyPr/>
        <a:lstStyle/>
        <a:p>
          <a:endParaRPr lang="en-US"/>
        </a:p>
      </dgm:t>
    </dgm:pt>
    <dgm:pt modelId="{CA48365F-A0C4-4697-A7C2-3003B4DC1396}" type="sibTrans" cxnId="{C5B73B15-29BE-401A-B06F-34DAA7B24A53}">
      <dgm:prSet/>
      <dgm:spPr/>
      <dgm:t>
        <a:bodyPr/>
        <a:lstStyle/>
        <a:p>
          <a:endParaRPr lang="en-US"/>
        </a:p>
      </dgm:t>
    </dgm:pt>
    <dgm:pt modelId="{B74E439E-678C-4AFC-9A41-8BB3AE3ACFAC}">
      <dgm:prSet/>
      <dgm:spPr/>
      <dgm:t>
        <a:bodyPr/>
        <a:lstStyle/>
        <a:p>
          <a:pPr>
            <a:defRPr b="1"/>
          </a:pPr>
          <a:r>
            <a:rPr lang="en-US"/>
            <a:t>Data Access</a:t>
          </a:r>
        </a:p>
      </dgm:t>
    </dgm:pt>
    <dgm:pt modelId="{284A4A46-A59A-4932-8A5E-9B8282456258}" type="parTrans" cxnId="{E3647EE7-1D0E-48E2-A1B9-FC1F0D491353}">
      <dgm:prSet/>
      <dgm:spPr/>
      <dgm:t>
        <a:bodyPr/>
        <a:lstStyle/>
        <a:p>
          <a:endParaRPr lang="en-US"/>
        </a:p>
      </dgm:t>
    </dgm:pt>
    <dgm:pt modelId="{EE05C962-3E73-496C-8FD5-A1B57941A5A7}" type="sibTrans" cxnId="{E3647EE7-1D0E-48E2-A1B9-FC1F0D491353}">
      <dgm:prSet/>
      <dgm:spPr/>
      <dgm:t>
        <a:bodyPr/>
        <a:lstStyle/>
        <a:p>
          <a:endParaRPr lang="en-US"/>
        </a:p>
      </dgm:t>
    </dgm:pt>
    <dgm:pt modelId="{86F8978C-7709-4365-8242-9D41257D04E0}">
      <dgm:prSet/>
      <dgm:spPr/>
      <dgm:t>
        <a:bodyPr/>
        <a:lstStyle/>
        <a:p>
          <a:r>
            <a:rPr lang="en-US"/>
            <a:t>Create, Read, Update and Delete (CRUD) operations</a:t>
          </a:r>
        </a:p>
      </dgm:t>
    </dgm:pt>
    <dgm:pt modelId="{E74AB7B2-ABC5-4129-AA72-906E6A94B9D3}" type="parTrans" cxnId="{D46069BD-2F71-4770-BF5F-29CEE96EDBCF}">
      <dgm:prSet/>
      <dgm:spPr/>
      <dgm:t>
        <a:bodyPr/>
        <a:lstStyle/>
        <a:p>
          <a:endParaRPr lang="en-US"/>
        </a:p>
      </dgm:t>
    </dgm:pt>
    <dgm:pt modelId="{49552688-D967-41C8-A500-B2CF70CF71E6}" type="sibTrans" cxnId="{D46069BD-2F71-4770-BF5F-29CEE96EDBCF}">
      <dgm:prSet/>
      <dgm:spPr/>
      <dgm:t>
        <a:bodyPr/>
        <a:lstStyle/>
        <a:p>
          <a:endParaRPr lang="en-US"/>
        </a:p>
      </dgm:t>
    </dgm:pt>
    <dgm:pt modelId="{33D5E0F8-97B8-444F-935F-4964845ADC22}">
      <dgm:prSet/>
      <dgm:spPr/>
      <dgm:t>
        <a:bodyPr/>
        <a:lstStyle/>
        <a:p>
          <a:pPr>
            <a:defRPr b="1"/>
          </a:pPr>
          <a:r>
            <a:rPr lang="en-US" dirty="0"/>
            <a:t>Data</a:t>
          </a:r>
        </a:p>
      </dgm:t>
    </dgm:pt>
    <dgm:pt modelId="{2F13206A-CB8C-4D32-8D7B-0C6AB04069F8}" type="parTrans" cxnId="{6F20B0AF-55C2-48AB-A7EB-5F9BA0D363F3}">
      <dgm:prSet/>
      <dgm:spPr/>
      <dgm:t>
        <a:bodyPr/>
        <a:lstStyle/>
        <a:p>
          <a:endParaRPr lang="en-US"/>
        </a:p>
      </dgm:t>
    </dgm:pt>
    <dgm:pt modelId="{D1A7E7D0-D300-447A-ACED-1A97A39C97BF}" type="sibTrans" cxnId="{6F20B0AF-55C2-48AB-A7EB-5F9BA0D363F3}">
      <dgm:prSet/>
      <dgm:spPr/>
      <dgm:t>
        <a:bodyPr/>
        <a:lstStyle/>
        <a:p>
          <a:endParaRPr lang="en-US"/>
        </a:p>
      </dgm:t>
    </dgm:pt>
    <dgm:pt modelId="{D736043E-A349-4D58-937F-E739BBCF941F}">
      <dgm:prSet/>
      <dgm:spPr/>
      <dgm:t>
        <a:bodyPr/>
        <a:lstStyle/>
        <a:p>
          <a:r>
            <a:rPr lang="en-US"/>
            <a:t>Transformational logic at the heart of what the application actually does.</a:t>
          </a:r>
        </a:p>
      </dgm:t>
    </dgm:pt>
    <dgm:pt modelId="{7DDFF056-93AC-481C-BB2A-4ED7141C82B6}" type="parTrans" cxnId="{BE959B3A-6094-4A6F-BE1B-311DED1C220B}">
      <dgm:prSet/>
      <dgm:spPr/>
      <dgm:t>
        <a:bodyPr/>
        <a:lstStyle/>
        <a:p>
          <a:endParaRPr lang="en-US"/>
        </a:p>
      </dgm:t>
    </dgm:pt>
    <dgm:pt modelId="{66900224-F235-42AF-B1A4-717215BBDB41}" type="sibTrans" cxnId="{BE959B3A-6094-4A6F-BE1B-311DED1C220B}">
      <dgm:prSet/>
      <dgm:spPr/>
      <dgm:t>
        <a:bodyPr/>
        <a:lstStyle/>
        <a:p>
          <a:endParaRPr lang="en-US"/>
        </a:p>
      </dgm:t>
    </dgm:pt>
    <dgm:pt modelId="{EEEF2013-7C37-4EF6-8971-F14EE2A66F80}">
      <dgm:prSet/>
      <dgm:spPr/>
      <dgm:t>
        <a:bodyPr/>
        <a:lstStyle/>
        <a:p>
          <a:r>
            <a:rPr lang="en-US" dirty="0"/>
            <a:t>Data storage and retrieval of Relevant Data.</a:t>
          </a:r>
        </a:p>
      </dgm:t>
    </dgm:pt>
    <dgm:pt modelId="{890E1AAF-DE96-45A9-AD1D-E894F4A0B67B}" type="parTrans" cxnId="{0984060D-8682-46C5-BCAF-3DCCDE28DEEA}">
      <dgm:prSet/>
      <dgm:spPr/>
      <dgm:t>
        <a:bodyPr/>
        <a:lstStyle/>
        <a:p>
          <a:endParaRPr lang="en-US"/>
        </a:p>
      </dgm:t>
    </dgm:pt>
    <dgm:pt modelId="{7CBB4771-325C-411B-A4F9-3E995D0BC3CE}" type="sibTrans" cxnId="{0984060D-8682-46C5-BCAF-3DCCDE28DEEA}">
      <dgm:prSet/>
      <dgm:spPr/>
      <dgm:t>
        <a:bodyPr/>
        <a:lstStyle/>
        <a:p>
          <a:endParaRPr lang="en-US"/>
        </a:p>
      </dgm:t>
    </dgm:pt>
    <dgm:pt modelId="{5D137FFE-5141-404A-BB0B-45E731B6573B}" type="pres">
      <dgm:prSet presAssocID="{99A570BA-37D5-46E4-9712-2CB1F9FA92B9}" presName="root" presStyleCnt="0">
        <dgm:presLayoutVars>
          <dgm:dir/>
          <dgm:resizeHandles val="exact"/>
        </dgm:presLayoutVars>
      </dgm:prSet>
      <dgm:spPr/>
    </dgm:pt>
    <dgm:pt modelId="{EEF4FE9D-B14C-45ED-ABA3-FD3186C45BD5}" type="pres">
      <dgm:prSet presAssocID="{BDDDF605-9CCE-4558-95B0-1E6CA781A5DA}" presName="compNode" presStyleCnt="0"/>
      <dgm:spPr/>
    </dgm:pt>
    <dgm:pt modelId="{7BD14343-4D55-437A-90B9-40970D773447}" type="pres">
      <dgm:prSet presAssocID="{BDDDF605-9CCE-4558-95B0-1E6CA781A5DA}"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a:ext>
      </dgm:extLst>
    </dgm:pt>
    <dgm:pt modelId="{2CE06765-18E4-4A75-8ABF-F244411589BD}" type="pres">
      <dgm:prSet presAssocID="{BDDDF605-9CCE-4558-95B0-1E6CA781A5DA}" presName="iconSpace" presStyleCnt="0"/>
      <dgm:spPr/>
    </dgm:pt>
    <dgm:pt modelId="{FEBFA108-0B1D-43C7-BA45-A87FA9B1149F}" type="pres">
      <dgm:prSet presAssocID="{BDDDF605-9CCE-4558-95B0-1E6CA781A5DA}" presName="parTx" presStyleLbl="revTx" presStyleIdx="0" presStyleCnt="8">
        <dgm:presLayoutVars>
          <dgm:chMax val="0"/>
          <dgm:chPref val="0"/>
        </dgm:presLayoutVars>
      </dgm:prSet>
      <dgm:spPr/>
    </dgm:pt>
    <dgm:pt modelId="{B2201FA5-FAB8-4B66-B388-C89FAC42B3AA}" type="pres">
      <dgm:prSet presAssocID="{BDDDF605-9CCE-4558-95B0-1E6CA781A5DA}" presName="txSpace" presStyleCnt="0"/>
      <dgm:spPr/>
    </dgm:pt>
    <dgm:pt modelId="{18BB97DC-8A29-4534-B20C-7EFB190ACF90}" type="pres">
      <dgm:prSet presAssocID="{BDDDF605-9CCE-4558-95B0-1E6CA781A5DA}" presName="desTx" presStyleLbl="revTx" presStyleIdx="1" presStyleCnt="8">
        <dgm:presLayoutVars/>
      </dgm:prSet>
      <dgm:spPr/>
    </dgm:pt>
    <dgm:pt modelId="{FA954148-FE54-4E40-BB87-154B788DCBA3}" type="pres">
      <dgm:prSet presAssocID="{0F73CBCA-8EA2-46F6-9860-87CAD053CB89}" presName="sibTrans" presStyleCnt="0"/>
      <dgm:spPr/>
    </dgm:pt>
    <dgm:pt modelId="{BD8D12A8-B3D9-438D-9B41-4F5226534756}" type="pres">
      <dgm:prSet presAssocID="{6ECF9EED-AEFA-41A9-9EFB-B2E867D3E149}" presName="compNode" presStyleCnt="0"/>
      <dgm:spPr/>
    </dgm:pt>
    <dgm:pt modelId="{D4577AD6-5F3F-49D6-B6FE-C2CE11195F82}" type="pres">
      <dgm:prSet presAssocID="{6ECF9EED-AEFA-41A9-9EFB-B2E867D3E1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laybook"/>
        </a:ext>
      </dgm:extLst>
    </dgm:pt>
    <dgm:pt modelId="{98E526AB-3C14-49DA-B7CF-0E1161247775}" type="pres">
      <dgm:prSet presAssocID="{6ECF9EED-AEFA-41A9-9EFB-B2E867D3E149}" presName="iconSpace" presStyleCnt="0"/>
      <dgm:spPr/>
    </dgm:pt>
    <dgm:pt modelId="{2D0A6BCA-5BE3-4EAC-9936-A409BA0FAF05}" type="pres">
      <dgm:prSet presAssocID="{6ECF9EED-AEFA-41A9-9EFB-B2E867D3E149}" presName="parTx" presStyleLbl="revTx" presStyleIdx="2" presStyleCnt="8">
        <dgm:presLayoutVars>
          <dgm:chMax val="0"/>
          <dgm:chPref val="0"/>
        </dgm:presLayoutVars>
      </dgm:prSet>
      <dgm:spPr/>
    </dgm:pt>
    <dgm:pt modelId="{00BC935C-51CF-467E-8AC9-7B0F79D05556}" type="pres">
      <dgm:prSet presAssocID="{6ECF9EED-AEFA-41A9-9EFB-B2E867D3E149}" presName="txSpace" presStyleCnt="0"/>
      <dgm:spPr/>
    </dgm:pt>
    <dgm:pt modelId="{3D2195E9-210B-4D51-84A4-877836A05D5F}" type="pres">
      <dgm:prSet presAssocID="{6ECF9EED-AEFA-41A9-9EFB-B2E867D3E149}" presName="desTx" presStyleLbl="revTx" presStyleIdx="3" presStyleCnt="8">
        <dgm:presLayoutVars/>
      </dgm:prSet>
      <dgm:spPr/>
    </dgm:pt>
    <dgm:pt modelId="{3BAD62CC-3C03-47DA-8D9B-1491589F490C}" type="pres">
      <dgm:prSet presAssocID="{CA48365F-A0C4-4697-A7C2-3003B4DC1396}" presName="sibTrans" presStyleCnt="0"/>
      <dgm:spPr/>
    </dgm:pt>
    <dgm:pt modelId="{E0FF10B4-A8E2-44C1-87CF-8671B68FE71E}" type="pres">
      <dgm:prSet presAssocID="{B74E439E-678C-4AFC-9A41-8BB3AE3ACFAC}" presName="compNode" presStyleCnt="0"/>
      <dgm:spPr/>
    </dgm:pt>
    <dgm:pt modelId="{A81104A4-F764-4571-A669-37A57D616A58}" type="pres">
      <dgm:prSet presAssocID="{B74E439E-678C-4AFC-9A41-8BB3AE3ACF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load from cloud"/>
        </a:ext>
      </dgm:extLst>
    </dgm:pt>
    <dgm:pt modelId="{87DC7762-CEFE-4F6D-A735-1F6B55A77904}" type="pres">
      <dgm:prSet presAssocID="{B74E439E-678C-4AFC-9A41-8BB3AE3ACFAC}" presName="iconSpace" presStyleCnt="0"/>
      <dgm:spPr/>
    </dgm:pt>
    <dgm:pt modelId="{D54565DD-35FC-40EF-BB66-F3642954E07C}" type="pres">
      <dgm:prSet presAssocID="{B74E439E-678C-4AFC-9A41-8BB3AE3ACFAC}" presName="parTx" presStyleLbl="revTx" presStyleIdx="4" presStyleCnt="8">
        <dgm:presLayoutVars>
          <dgm:chMax val="0"/>
          <dgm:chPref val="0"/>
        </dgm:presLayoutVars>
      </dgm:prSet>
      <dgm:spPr/>
    </dgm:pt>
    <dgm:pt modelId="{61210853-DB77-417F-9EEE-5832C0D09608}" type="pres">
      <dgm:prSet presAssocID="{B74E439E-678C-4AFC-9A41-8BB3AE3ACFAC}" presName="txSpace" presStyleCnt="0"/>
      <dgm:spPr/>
    </dgm:pt>
    <dgm:pt modelId="{AFA726E1-4F66-480C-BE84-73A1067A78AD}" type="pres">
      <dgm:prSet presAssocID="{B74E439E-678C-4AFC-9A41-8BB3AE3ACFAC}" presName="desTx" presStyleLbl="revTx" presStyleIdx="5" presStyleCnt="8" custLinFactNeighborX="1130" custLinFactNeighborY="-2119">
        <dgm:presLayoutVars/>
      </dgm:prSet>
      <dgm:spPr/>
    </dgm:pt>
    <dgm:pt modelId="{EBE9224F-BD69-4130-A069-9E5D5690E08B}" type="pres">
      <dgm:prSet presAssocID="{EE05C962-3E73-496C-8FD5-A1B57941A5A7}" presName="sibTrans" presStyleCnt="0"/>
      <dgm:spPr/>
    </dgm:pt>
    <dgm:pt modelId="{27D04371-2FBA-4D22-86E1-D54BD12F0711}" type="pres">
      <dgm:prSet presAssocID="{33D5E0F8-97B8-444F-935F-4964845ADC22}" presName="compNode" presStyleCnt="0"/>
      <dgm:spPr/>
    </dgm:pt>
    <dgm:pt modelId="{D2A30498-4551-4471-8227-26F64B1B2D31}" type="pres">
      <dgm:prSet presAssocID="{33D5E0F8-97B8-444F-935F-4964845ADC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A79F898-DFE8-43AA-BE0F-77C80EFF22EE}" type="pres">
      <dgm:prSet presAssocID="{33D5E0F8-97B8-444F-935F-4964845ADC22}" presName="iconSpace" presStyleCnt="0"/>
      <dgm:spPr/>
    </dgm:pt>
    <dgm:pt modelId="{E5DBFD6A-BB14-4E85-B5E8-E716FBDBB965}" type="pres">
      <dgm:prSet presAssocID="{33D5E0F8-97B8-444F-935F-4964845ADC22}" presName="parTx" presStyleLbl="revTx" presStyleIdx="6" presStyleCnt="8">
        <dgm:presLayoutVars>
          <dgm:chMax val="0"/>
          <dgm:chPref val="0"/>
        </dgm:presLayoutVars>
      </dgm:prSet>
      <dgm:spPr/>
    </dgm:pt>
    <dgm:pt modelId="{75E4D726-F214-4D0B-997A-7E0D313EC4E6}" type="pres">
      <dgm:prSet presAssocID="{33D5E0F8-97B8-444F-935F-4964845ADC22}" presName="txSpace" presStyleCnt="0"/>
      <dgm:spPr/>
    </dgm:pt>
    <dgm:pt modelId="{1918754C-6196-4949-B264-E1D2D20A3419}" type="pres">
      <dgm:prSet presAssocID="{33D5E0F8-97B8-444F-935F-4964845ADC22}" presName="desTx" presStyleLbl="revTx" presStyleIdx="7" presStyleCnt="8">
        <dgm:presLayoutVars/>
      </dgm:prSet>
      <dgm:spPr/>
    </dgm:pt>
  </dgm:ptLst>
  <dgm:cxnLst>
    <dgm:cxn modelId="{0984060D-8682-46C5-BCAF-3DCCDE28DEEA}" srcId="{33D5E0F8-97B8-444F-935F-4964845ADC22}" destId="{EEEF2013-7C37-4EF6-8971-F14EE2A66F80}" srcOrd="0" destOrd="0" parTransId="{890E1AAF-DE96-45A9-AD1D-E894F4A0B67B}" sibTransId="{7CBB4771-325C-411B-A4F9-3E995D0BC3CE}"/>
    <dgm:cxn modelId="{28951414-B00E-45A0-ACD3-CD2F30B4228D}" type="presOf" srcId="{33D5E0F8-97B8-444F-935F-4964845ADC22}" destId="{E5DBFD6A-BB14-4E85-B5E8-E716FBDBB965}" srcOrd="0" destOrd="0" presId="urn:microsoft.com/office/officeart/2018/5/layout/CenteredIconLabelDescriptionList"/>
    <dgm:cxn modelId="{C5B73B15-29BE-401A-B06F-34DAA7B24A53}" srcId="{99A570BA-37D5-46E4-9712-2CB1F9FA92B9}" destId="{6ECF9EED-AEFA-41A9-9EFB-B2E867D3E149}" srcOrd="1" destOrd="0" parTransId="{27605C5E-05B4-4C17-B628-5C7F695CEED8}" sibTransId="{CA48365F-A0C4-4697-A7C2-3003B4DC1396}"/>
    <dgm:cxn modelId="{BE959B3A-6094-4A6F-BE1B-311DED1C220B}" srcId="{6ECF9EED-AEFA-41A9-9EFB-B2E867D3E149}" destId="{D736043E-A349-4D58-937F-E739BBCF941F}" srcOrd="0" destOrd="0" parTransId="{7DDFF056-93AC-481C-BB2A-4ED7141C82B6}" sibTransId="{66900224-F235-42AF-B1A4-717215BBDB41}"/>
    <dgm:cxn modelId="{EB6D863D-635F-465E-9341-2C35864327DF}" type="presOf" srcId="{86F8978C-7709-4365-8242-9D41257D04E0}" destId="{AFA726E1-4F66-480C-BE84-73A1067A78AD}" srcOrd="0" destOrd="0" presId="urn:microsoft.com/office/officeart/2018/5/layout/CenteredIconLabelDescriptionList"/>
    <dgm:cxn modelId="{A6B98540-E7EF-4123-B1EC-9B166DE24947}" type="presOf" srcId="{EEEF2013-7C37-4EF6-8971-F14EE2A66F80}" destId="{1918754C-6196-4949-B264-E1D2D20A3419}" srcOrd="0" destOrd="0" presId="urn:microsoft.com/office/officeart/2018/5/layout/CenteredIconLabelDescriptionList"/>
    <dgm:cxn modelId="{2F440EAB-FD27-4E6C-B46E-CBC9B3BC4093}" srcId="{BDDDF605-9CCE-4558-95B0-1E6CA781A5DA}" destId="{32E23E9B-0621-472D-A7D0-14691E07DE6C}" srcOrd="0" destOrd="0" parTransId="{B52E9A54-7ED0-42A3-9071-CB1D21F06F82}" sibTransId="{EAC156F5-E0BF-4CA3-9201-97218E9ADEAB}"/>
    <dgm:cxn modelId="{6F20B0AF-55C2-48AB-A7EB-5F9BA0D363F3}" srcId="{99A570BA-37D5-46E4-9712-2CB1F9FA92B9}" destId="{33D5E0F8-97B8-444F-935F-4964845ADC22}" srcOrd="3" destOrd="0" parTransId="{2F13206A-CB8C-4D32-8D7B-0C6AB04069F8}" sibTransId="{D1A7E7D0-D300-447A-ACED-1A97A39C97BF}"/>
    <dgm:cxn modelId="{B2BE00B5-AE73-4CE7-AC4E-79801184DA5E}" type="presOf" srcId="{99A570BA-37D5-46E4-9712-2CB1F9FA92B9}" destId="{5D137FFE-5141-404A-BB0B-45E731B6573B}" srcOrd="0" destOrd="0" presId="urn:microsoft.com/office/officeart/2018/5/layout/CenteredIconLabelDescriptionList"/>
    <dgm:cxn modelId="{D46069BD-2F71-4770-BF5F-29CEE96EDBCF}" srcId="{B74E439E-678C-4AFC-9A41-8BB3AE3ACFAC}" destId="{86F8978C-7709-4365-8242-9D41257D04E0}" srcOrd="0" destOrd="0" parTransId="{E74AB7B2-ABC5-4129-AA72-906E6A94B9D3}" sibTransId="{49552688-D967-41C8-A500-B2CF70CF71E6}"/>
    <dgm:cxn modelId="{289F8DC5-0EF2-41F5-B497-5FE4A29C68EF}" type="presOf" srcId="{6ECF9EED-AEFA-41A9-9EFB-B2E867D3E149}" destId="{2D0A6BCA-5BE3-4EAC-9936-A409BA0FAF05}" srcOrd="0" destOrd="0" presId="urn:microsoft.com/office/officeart/2018/5/layout/CenteredIconLabelDescriptionList"/>
    <dgm:cxn modelId="{0B0049CD-9274-4C65-BE0E-BCA346E430BF}" type="presOf" srcId="{B74E439E-678C-4AFC-9A41-8BB3AE3ACFAC}" destId="{D54565DD-35FC-40EF-BB66-F3642954E07C}" srcOrd="0" destOrd="0" presId="urn:microsoft.com/office/officeart/2018/5/layout/CenteredIconLabelDescriptionList"/>
    <dgm:cxn modelId="{057791CE-FAD7-46FF-BFE9-AE522DF19AB9}" type="presOf" srcId="{D736043E-A349-4D58-937F-E739BBCF941F}" destId="{3D2195E9-210B-4D51-84A4-877836A05D5F}" srcOrd="0" destOrd="0" presId="urn:microsoft.com/office/officeart/2018/5/layout/CenteredIconLabelDescriptionList"/>
    <dgm:cxn modelId="{E3647EE7-1D0E-48E2-A1B9-FC1F0D491353}" srcId="{99A570BA-37D5-46E4-9712-2CB1F9FA92B9}" destId="{B74E439E-678C-4AFC-9A41-8BB3AE3ACFAC}" srcOrd="2" destOrd="0" parTransId="{284A4A46-A59A-4932-8A5E-9B8282456258}" sibTransId="{EE05C962-3E73-496C-8FD5-A1B57941A5A7}"/>
    <dgm:cxn modelId="{36AF40EC-7D00-4DBA-8153-F80FB32FEB0D}" type="presOf" srcId="{BDDDF605-9CCE-4558-95B0-1E6CA781A5DA}" destId="{FEBFA108-0B1D-43C7-BA45-A87FA9B1149F}" srcOrd="0" destOrd="0" presId="urn:microsoft.com/office/officeart/2018/5/layout/CenteredIconLabelDescriptionList"/>
    <dgm:cxn modelId="{85EE11EF-A01D-42E9-85B3-278B7114FFE5}" srcId="{99A570BA-37D5-46E4-9712-2CB1F9FA92B9}" destId="{BDDDF605-9CCE-4558-95B0-1E6CA781A5DA}" srcOrd="0" destOrd="0" parTransId="{773052EC-D8DD-4EFD-8C89-220E53D2C283}" sibTransId="{0F73CBCA-8EA2-46F6-9860-87CAD053CB89}"/>
    <dgm:cxn modelId="{BDB138F6-8B91-4A59-B7DE-7B3480DA9A13}" type="presOf" srcId="{32E23E9B-0621-472D-A7D0-14691E07DE6C}" destId="{18BB97DC-8A29-4534-B20C-7EFB190ACF90}" srcOrd="0" destOrd="0" presId="urn:microsoft.com/office/officeart/2018/5/layout/CenteredIconLabelDescriptionList"/>
    <dgm:cxn modelId="{2D07477F-9A63-474C-890B-90616F009B6A}" type="presParOf" srcId="{5D137FFE-5141-404A-BB0B-45E731B6573B}" destId="{EEF4FE9D-B14C-45ED-ABA3-FD3186C45BD5}" srcOrd="0" destOrd="0" presId="urn:microsoft.com/office/officeart/2018/5/layout/CenteredIconLabelDescriptionList"/>
    <dgm:cxn modelId="{C33B7E3D-C064-4235-A6FC-ECB7D4F696AB}" type="presParOf" srcId="{EEF4FE9D-B14C-45ED-ABA3-FD3186C45BD5}" destId="{7BD14343-4D55-437A-90B9-40970D773447}" srcOrd="0" destOrd="0" presId="urn:microsoft.com/office/officeart/2018/5/layout/CenteredIconLabelDescriptionList"/>
    <dgm:cxn modelId="{ABF76AAB-64F0-436B-B212-C0012316447E}" type="presParOf" srcId="{EEF4FE9D-B14C-45ED-ABA3-FD3186C45BD5}" destId="{2CE06765-18E4-4A75-8ABF-F244411589BD}" srcOrd="1" destOrd="0" presId="urn:microsoft.com/office/officeart/2018/5/layout/CenteredIconLabelDescriptionList"/>
    <dgm:cxn modelId="{7D585437-D4B6-41D9-A4D8-982DE5AA884C}" type="presParOf" srcId="{EEF4FE9D-B14C-45ED-ABA3-FD3186C45BD5}" destId="{FEBFA108-0B1D-43C7-BA45-A87FA9B1149F}" srcOrd="2" destOrd="0" presId="urn:microsoft.com/office/officeart/2018/5/layout/CenteredIconLabelDescriptionList"/>
    <dgm:cxn modelId="{898DD011-AF74-4C78-A99B-9670CACC9851}" type="presParOf" srcId="{EEF4FE9D-B14C-45ED-ABA3-FD3186C45BD5}" destId="{B2201FA5-FAB8-4B66-B388-C89FAC42B3AA}" srcOrd="3" destOrd="0" presId="urn:microsoft.com/office/officeart/2018/5/layout/CenteredIconLabelDescriptionList"/>
    <dgm:cxn modelId="{7EDB48DA-006D-430B-9960-3A21F69858A7}" type="presParOf" srcId="{EEF4FE9D-B14C-45ED-ABA3-FD3186C45BD5}" destId="{18BB97DC-8A29-4534-B20C-7EFB190ACF90}" srcOrd="4" destOrd="0" presId="urn:microsoft.com/office/officeart/2018/5/layout/CenteredIconLabelDescriptionList"/>
    <dgm:cxn modelId="{8656121D-2932-4222-8AD8-BE134D77BC94}" type="presParOf" srcId="{5D137FFE-5141-404A-BB0B-45E731B6573B}" destId="{FA954148-FE54-4E40-BB87-154B788DCBA3}" srcOrd="1" destOrd="0" presId="urn:microsoft.com/office/officeart/2018/5/layout/CenteredIconLabelDescriptionList"/>
    <dgm:cxn modelId="{5E9B2EC9-7DE5-4155-A3F6-A8CFADF212B6}" type="presParOf" srcId="{5D137FFE-5141-404A-BB0B-45E731B6573B}" destId="{BD8D12A8-B3D9-438D-9B41-4F5226534756}" srcOrd="2" destOrd="0" presId="urn:microsoft.com/office/officeart/2018/5/layout/CenteredIconLabelDescriptionList"/>
    <dgm:cxn modelId="{4BABB737-129C-4A38-B7FE-990EBA737B0B}" type="presParOf" srcId="{BD8D12A8-B3D9-438D-9B41-4F5226534756}" destId="{D4577AD6-5F3F-49D6-B6FE-C2CE11195F82}" srcOrd="0" destOrd="0" presId="urn:microsoft.com/office/officeart/2018/5/layout/CenteredIconLabelDescriptionList"/>
    <dgm:cxn modelId="{8F869739-B8D6-4B78-95BD-9BAB07F1B6C0}" type="presParOf" srcId="{BD8D12A8-B3D9-438D-9B41-4F5226534756}" destId="{98E526AB-3C14-49DA-B7CF-0E1161247775}" srcOrd="1" destOrd="0" presId="urn:microsoft.com/office/officeart/2018/5/layout/CenteredIconLabelDescriptionList"/>
    <dgm:cxn modelId="{8E708F3C-6F23-4A11-88A5-A5C8868DA75B}" type="presParOf" srcId="{BD8D12A8-B3D9-438D-9B41-4F5226534756}" destId="{2D0A6BCA-5BE3-4EAC-9936-A409BA0FAF05}" srcOrd="2" destOrd="0" presId="urn:microsoft.com/office/officeart/2018/5/layout/CenteredIconLabelDescriptionList"/>
    <dgm:cxn modelId="{C0DB0AAD-D3A8-4B95-BB1C-4ABDD0585D73}" type="presParOf" srcId="{BD8D12A8-B3D9-438D-9B41-4F5226534756}" destId="{00BC935C-51CF-467E-8AC9-7B0F79D05556}" srcOrd="3" destOrd="0" presId="urn:microsoft.com/office/officeart/2018/5/layout/CenteredIconLabelDescriptionList"/>
    <dgm:cxn modelId="{48C8D749-AEDB-400C-8957-F21D1A2C95EA}" type="presParOf" srcId="{BD8D12A8-B3D9-438D-9B41-4F5226534756}" destId="{3D2195E9-210B-4D51-84A4-877836A05D5F}" srcOrd="4" destOrd="0" presId="urn:microsoft.com/office/officeart/2018/5/layout/CenteredIconLabelDescriptionList"/>
    <dgm:cxn modelId="{105F60D1-9F31-41E5-8C29-B0980C996490}" type="presParOf" srcId="{5D137FFE-5141-404A-BB0B-45E731B6573B}" destId="{3BAD62CC-3C03-47DA-8D9B-1491589F490C}" srcOrd="3" destOrd="0" presId="urn:microsoft.com/office/officeart/2018/5/layout/CenteredIconLabelDescriptionList"/>
    <dgm:cxn modelId="{87D64D13-2946-4237-BD7C-2C4DD3AD900A}" type="presParOf" srcId="{5D137FFE-5141-404A-BB0B-45E731B6573B}" destId="{E0FF10B4-A8E2-44C1-87CF-8671B68FE71E}" srcOrd="4" destOrd="0" presId="urn:microsoft.com/office/officeart/2018/5/layout/CenteredIconLabelDescriptionList"/>
    <dgm:cxn modelId="{3BB688DE-C1C2-4969-B815-62E47730E518}" type="presParOf" srcId="{E0FF10B4-A8E2-44C1-87CF-8671B68FE71E}" destId="{A81104A4-F764-4571-A669-37A57D616A58}" srcOrd="0" destOrd="0" presId="urn:microsoft.com/office/officeart/2018/5/layout/CenteredIconLabelDescriptionList"/>
    <dgm:cxn modelId="{F1F6DFAB-01A9-4DFB-9907-2C7556CFC4F0}" type="presParOf" srcId="{E0FF10B4-A8E2-44C1-87CF-8671B68FE71E}" destId="{87DC7762-CEFE-4F6D-A735-1F6B55A77904}" srcOrd="1" destOrd="0" presId="urn:microsoft.com/office/officeart/2018/5/layout/CenteredIconLabelDescriptionList"/>
    <dgm:cxn modelId="{B44BCD81-6B2E-4228-B75B-90FE698C3456}" type="presParOf" srcId="{E0FF10B4-A8E2-44C1-87CF-8671B68FE71E}" destId="{D54565DD-35FC-40EF-BB66-F3642954E07C}" srcOrd="2" destOrd="0" presId="urn:microsoft.com/office/officeart/2018/5/layout/CenteredIconLabelDescriptionList"/>
    <dgm:cxn modelId="{302EC8F4-E2AE-47F3-90CA-0A30C4DB856C}" type="presParOf" srcId="{E0FF10B4-A8E2-44C1-87CF-8671B68FE71E}" destId="{61210853-DB77-417F-9EEE-5832C0D09608}" srcOrd="3" destOrd="0" presId="urn:microsoft.com/office/officeart/2018/5/layout/CenteredIconLabelDescriptionList"/>
    <dgm:cxn modelId="{01A485B5-BA46-4DE3-BCC8-C2489077A1C2}" type="presParOf" srcId="{E0FF10B4-A8E2-44C1-87CF-8671B68FE71E}" destId="{AFA726E1-4F66-480C-BE84-73A1067A78AD}" srcOrd="4" destOrd="0" presId="urn:microsoft.com/office/officeart/2018/5/layout/CenteredIconLabelDescriptionList"/>
    <dgm:cxn modelId="{BCAB1762-0642-4FD5-AAB9-18915232216D}" type="presParOf" srcId="{5D137FFE-5141-404A-BB0B-45E731B6573B}" destId="{EBE9224F-BD69-4130-A069-9E5D5690E08B}" srcOrd="5" destOrd="0" presId="urn:microsoft.com/office/officeart/2018/5/layout/CenteredIconLabelDescriptionList"/>
    <dgm:cxn modelId="{D67E7432-29DA-4F9F-8199-2ED11803977B}" type="presParOf" srcId="{5D137FFE-5141-404A-BB0B-45E731B6573B}" destId="{27D04371-2FBA-4D22-86E1-D54BD12F0711}" srcOrd="6" destOrd="0" presId="urn:microsoft.com/office/officeart/2018/5/layout/CenteredIconLabelDescriptionList"/>
    <dgm:cxn modelId="{79A99B72-AEA3-4536-B73E-8B16C4EDA49C}" type="presParOf" srcId="{27D04371-2FBA-4D22-86E1-D54BD12F0711}" destId="{D2A30498-4551-4471-8227-26F64B1B2D31}" srcOrd="0" destOrd="0" presId="urn:microsoft.com/office/officeart/2018/5/layout/CenteredIconLabelDescriptionList"/>
    <dgm:cxn modelId="{7B3E3797-BDAC-4F13-BBA5-97A4578983BD}" type="presParOf" srcId="{27D04371-2FBA-4D22-86E1-D54BD12F0711}" destId="{FA79F898-DFE8-43AA-BE0F-77C80EFF22EE}" srcOrd="1" destOrd="0" presId="urn:microsoft.com/office/officeart/2018/5/layout/CenteredIconLabelDescriptionList"/>
    <dgm:cxn modelId="{934BA996-D37F-4F58-BB34-5E8DC4C959CB}" type="presParOf" srcId="{27D04371-2FBA-4D22-86E1-D54BD12F0711}" destId="{E5DBFD6A-BB14-4E85-B5E8-E716FBDBB965}" srcOrd="2" destOrd="0" presId="urn:microsoft.com/office/officeart/2018/5/layout/CenteredIconLabelDescriptionList"/>
    <dgm:cxn modelId="{5CF29CF4-C922-4015-AF09-B3F45509C4F1}" type="presParOf" srcId="{27D04371-2FBA-4D22-86E1-D54BD12F0711}" destId="{75E4D726-F214-4D0B-997A-7E0D313EC4E6}" srcOrd="3" destOrd="0" presId="urn:microsoft.com/office/officeart/2018/5/layout/CenteredIconLabelDescriptionList"/>
    <dgm:cxn modelId="{55B7C217-B742-49C7-BE0A-D62F9AD7EC58}" type="presParOf" srcId="{27D04371-2FBA-4D22-86E1-D54BD12F0711}" destId="{1918754C-6196-4949-B264-E1D2D20A341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4343-4D55-437A-90B9-40970D773447}">
      <dsp:nvSpPr>
        <dsp:cNvPr id="0" name=""/>
        <dsp:cNvSpPr/>
      </dsp:nvSpPr>
      <dsp:spPr>
        <a:xfrm>
          <a:off x="762194" y="1173671"/>
          <a:ext cx="812109" cy="81210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EBFA108-0B1D-43C7-BA45-A87FA9B1149F}">
      <dsp:nvSpPr>
        <dsp:cNvPr id="0" name=""/>
        <dsp:cNvSpPr/>
      </dsp:nvSpPr>
      <dsp:spPr>
        <a:xfrm>
          <a:off x="8092"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a:t>Presentation</a:t>
          </a:r>
        </a:p>
      </dsp:txBody>
      <dsp:txXfrm>
        <a:off x="8092" y="2071952"/>
        <a:ext cx="2320312" cy="348046"/>
      </dsp:txXfrm>
    </dsp:sp>
    <dsp:sp modelId="{18BB97DC-8A29-4534-B20C-7EFB190ACF90}">
      <dsp:nvSpPr>
        <dsp:cNvPr id="0" name=""/>
        <dsp:cNvSpPr/>
      </dsp:nvSpPr>
      <dsp:spPr>
        <a:xfrm>
          <a:off x="8092"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Code and layout responsible for the user interface</a:t>
          </a:r>
        </a:p>
      </dsp:txBody>
      <dsp:txXfrm>
        <a:off x="8092" y="2460079"/>
        <a:ext cx="2320312" cy="717587"/>
      </dsp:txXfrm>
    </dsp:sp>
    <dsp:sp modelId="{D4577AD6-5F3F-49D6-B6FE-C2CE11195F82}">
      <dsp:nvSpPr>
        <dsp:cNvPr id="0" name=""/>
        <dsp:cNvSpPr/>
      </dsp:nvSpPr>
      <dsp:spPr>
        <a:xfrm>
          <a:off x="3488561" y="117367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D0A6BCA-5BE3-4EAC-9936-A409BA0FAF05}">
      <dsp:nvSpPr>
        <dsp:cNvPr id="0" name=""/>
        <dsp:cNvSpPr/>
      </dsp:nvSpPr>
      <dsp:spPr>
        <a:xfrm>
          <a:off x="2734460"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a:t>Business Logic</a:t>
          </a:r>
        </a:p>
      </dsp:txBody>
      <dsp:txXfrm>
        <a:off x="2734460" y="2071952"/>
        <a:ext cx="2320312" cy="348046"/>
      </dsp:txXfrm>
    </dsp:sp>
    <dsp:sp modelId="{3D2195E9-210B-4D51-84A4-877836A05D5F}">
      <dsp:nvSpPr>
        <dsp:cNvPr id="0" name=""/>
        <dsp:cNvSpPr/>
      </dsp:nvSpPr>
      <dsp:spPr>
        <a:xfrm>
          <a:off x="2734460"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Transformational logic at the heart of what the application actually does.</a:t>
          </a:r>
        </a:p>
      </dsp:txBody>
      <dsp:txXfrm>
        <a:off x="2734460" y="2460079"/>
        <a:ext cx="2320312" cy="717587"/>
      </dsp:txXfrm>
    </dsp:sp>
    <dsp:sp modelId="{A81104A4-F764-4571-A669-37A57D616A58}">
      <dsp:nvSpPr>
        <dsp:cNvPr id="0" name=""/>
        <dsp:cNvSpPr/>
      </dsp:nvSpPr>
      <dsp:spPr>
        <a:xfrm>
          <a:off x="6214928" y="117367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4565DD-35FC-40EF-BB66-F3642954E07C}">
      <dsp:nvSpPr>
        <dsp:cNvPr id="0" name=""/>
        <dsp:cNvSpPr/>
      </dsp:nvSpPr>
      <dsp:spPr>
        <a:xfrm>
          <a:off x="5460827"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a:t>Data Access</a:t>
          </a:r>
        </a:p>
      </dsp:txBody>
      <dsp:txXfrm>
        <a:off x="5460827" y="2071952"/>
        <a:ext cx="2320312" cy="348046"/>
      </dsp:txXfrm>
    </dsp:sp>
    <dsp:sp modelId="{AFA726E1-4F66-480C-BE84-73A1067A78AD}">
      <dsp:nvSpPr>
        <dsp:cNvPr id="0" name=""/>
        <dsp:cNvSpPr/>
      </dsp:nvSpPr>
      <dsp:spPr>
        <a:xfrm>
          <a:off x="5487046" y="2444873"/>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Create, Read, Update and Delete (CRUD) operations</a:t>
          </a:r>
        </a:p>
      </dsp:txBody>
      <dsp:txXfrm>
        <a:off x="5487046" y="2444873"/>
        <a:ext cx="2320312" cy="717587"/>
      </dsp:txXfrm>
    </dsp:sp>
    <dsp:sp modelId="{D2A30498-4551-4471-8227-26F64B1B2D31}">
      <dsp:nvSpPr>
        <dsp:cNvPr id="0" name=""/>
        <dsp:cNvSpPr/>
      </dsp:nvSpPr>
      <dsp:spPr>
        <a:xfrm>
          <a:off x="8941296" y="117367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5DBFD6A-BB14-4E85-B5E8-E716FBDBB965}">
      <dsp:nvSpPr>
        <dsp:cNvPr id="0" name=""/>
        <dsp:cNvSpPr/>
      </dsp:nvSpPr>
      <dsp:spPr>
        <a:xfrm>
          <a:off x="8187194"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Data</a:t>
          </a:r>
        </a:p>
      </dsp:txBody>
      <dsp:txXfrm>
        <a:off x="8187194" y="2071952"/>
        <a:ext cx="2320312" cy="348046"/>
      </dsp:txXfrm>
    </dsp:sp>
    <dsp:sp modelId="{1918754C-6196-4949-B264-E1D2D20A3419}">
      <dsp:nvSpPr>
        <dsp:cNvPr id="0" name=""/>
        <dsp:cNvSpPr/>
      </dsp:nvSpPr>
      <dsp:spPr>
        <a:xfrm>
          <a:off x="8187194"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Data storage and retrieval of Relevant Data.</a:t>
          </a:r>
        </a:p>
      </dsp:txBody>
      <dsp:txXfrm>
        <a:off x="8187194" y="2460079"/>
        <a:ext cx="2320312" cy="71758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consists</a:t>
            </a:r>
            <a:r>
              <a:rPr lang="en-US" baseline="0" dirty="0"/>
              <a:t> of code + data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a:t>
            </a:fld>
            <a:endParaRPr lang="en-US"/>
          </a:p>
        </p:txBody>
      </p:sp>
    </p:spTree>
    <p:extLst>
      <p:ext uri="{BB962C8B-B14F-4D97-AF65-F5344CB8AC3E}">
        <p14:creationId xmlns:p14="http://schemas.microsoft.com/office/powerpoint/2010/main" val="368989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8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code responsible for user interface concerns is considered the presentation layer. In web applications the presentation layer is HTML and CSS. In mobile you build the layout using tools like </a:t>
            </a:r>
            <a:r>
              <a:rPr lang="en-US" dirty="0" err="1"/>
              <a:t>Xcode</a:t>
            </a:r>
            <a:r>
              <a:rPr lang="en-US" dirty="0"/>
              <a:t> or Android studio.</a:t>
            </a:r>
          </a:p>
        </p:txBody>
      </p:sp>
      <p:sp>
        <p:nvSpPr>
          <p:cNvPr id="4" name="Slide Number Placeholder 3"/>
          <p:cNvSpPr>
            <a:spLocks noGrp="1"/>
          </p:cNvSpPr>
          <p:nvPr>
            <p:ph type="sldNum" sz="quarter" idx="10"/>
          </p:nvPr>
        </p:nvSpPr>
        <p:spPr/>
        <p:txBody>
          <a:bodyPr/>
          <a:lstStyle/>
          <a:p>
            <a:fld id="{E564724E-7CB4-4288-908A-97852378BB2E}" type="slidenum">
              <a:rPr lang="en-US" smtClean="0"/>
              <a:t>5</a:t>
            </a:fld>
            <a:endParaRPr lang="en-US"/>
          </a:p>
        </p:txBody>
      </p:sp>
    </p:spTree>
    <p:extLst>
      <p:ext uri="{BB962C8B-B14F-4D97-AF65-F5344CB8AC3E}">
        <p14:creationId xmlns:p14="http://schemas.microsoft.com/office/powerpoint/2010/main" val="386541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6</a:t>
            </a:fld>
            <a:endParaRPr lang="en-US"/>
          </a:p>
        </p:txBody>
      </p:sp>
    </p:spTree>
    <p:extLst>
      <p:ext uri="{BB962C8B-B14F-4D97-AF65-F5344CB8AC3E}">
        <p14:creationId xmlns:p14="http://schemas.microsoft.com/office/powerpoint/2010/main" val="96608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98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you place a Microsoft access database in a cloud file sharing service like drop box, more than one user can access the database, but you still need the MS Access application to use the database and drop box does not handle concurrency issues for you like when more than one person updates the data at the same time. </a:t>
            </a:r>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a:p>
        </p:txBody>
      </p:sp>
    </p:spTree>
    <p:extLst>
      <p:ext uri="{BB962C8B-B14F-4D97-AF65-F5344CB8AC3E}">
        <p14:creationId xmlns:p14="http://schemas.microsoft.com/office/powerpoint/2010/main" val="183159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scale up data-oriented applications by separating the layers of the application into their own independent services which communicate over the network.</a:t>
            </a:r>
          </a:p>
          <a:p>
            <a:r>
              <a:rPr lang="en-US" dirty="0"/>
              <a:t>This allows more users to access the application, yet introduces some design complexity. </a:t>
            </a:r>
          </a:p>
          <a:p>
            <a:endParaRPr lang="en-US" dirty="0"/>
          </a:p>
          <a:p>
            <a:r>
              <a:rPr lang="en-US" dirty="0"/>
              <a:t>ADVANCE SLIDE</a:t>
            </a:r>
          </a:p>
          <a:p>
            <a:endParaRPr lang="en-US" dirty="0"/>
          </a:p>
          <a:p>
            <a:r>
              <a:rPr lang="en-US" dirty="0"/>
              <a:t>When an application’s layers are segmented we must introduce middleware between the applications of each layer in order for them to communicate. For example we might use ODBC middleware so that the data access layer can communicate with the database itself. Or in the case of the diagram you see an ODATA REST API so that the business logic can communicate with the data access layer.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13</a:t>
            </a:fld>
            <a:endParaRPr lang="en-US"/>
          </a:p>
        </p:txBody>
      </p:sp>
    </p:spTree>
    <p:extLst>
      <p:ext uri="{BB962C8B-B14F-4D97-AF65-F5344CB8AC3E}">
        <p14:creationId xmlns:p14="http://schemas.microsoft.com/office/powerpoint/2010/main" val="63812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Soap – simple object access protocol, ODBC  -open database connectivity, ODATA -</a:t>
            </a:r>
          </a:p>
        </p:txBody>
      </p:sp>
      <p:sp>
        <p:nvSpPr>
          <p:cNvPr id="4" name="Slide Number Placeholder 3"/>
          <p:cNvSpPr>
            <a:spLocks noGrp="1"/>
          </p:cNvSpPr>
          <p:nvPr>
            <p:ph type="sldNum" sz="quarter" idx="10"/>
          </p:nvPr>
        </p:nvSpPr>
        <p:spPr/>
        <p:txBody>
          <a:bodyPr/>
          <a:lstStyle/>
          <a:p>
            <a:fld id="{E564724E-7CB4-4288-908A-97852378BB2E}" type="slidenum">
              <a:rPr lang="en-US" smtClean="0"/>
              <a:t>15</a:t>
            </a:fld>
            <a:endParaRPr lang="en-US"/>
          </a:p>
        </p:txBody>
      </p:sp>
    </p:spTree>
    <p:extLst>
      <p:ext uri="{BB962C8B-B14F-4D97-AF65-F5344CB8AC3E}">
        <p14:creationId xmlns:p14="http://schemas.microsoft.com/office/powerpoint/2010/main" val="148083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 clients might use display only middleware protocols like RDP, Telnet or SSH. The presentation layer simply draws the screen and handles input. The rest of the application runs on a single server.  Thin clients are easier to maintain as the business logic (and therefore most of the code) is found in one place on the server.  </a:t>
            </a:r>
          </a:p>
          <a:p>
            <a:endParaRPr lang="en-US" dirty="0"/>
          </a:p>
          <a:p>
            <a:r>
              <a:rPr lang="en-US" dirty="0"/>
              <a:t>Fat clients have most of the application on the client and only the database is on the server. For example you might create a window application which writes to SQL Server or MySQL using ODBC. </a:t>
            </a:r>
          </a:p>
          <a:p>
            <a:endParaRPr lang="en-US" dirty="0"/>
          </a:p>
          <a:p>
            <a:r>
              <a:rPr lang="en-US" dirty="0"/>
              <a:t>Thin clients do not scale as well as fat clients as most of the work is being on expensive server hardware. Fat clients are more difficult to maintain than thin clients as the  application codebase is installed on every client.</a:t>
            </a:r>
          </a:p>
        </p:txBody>
      </p:sp>
      <p:sp>
        <p:nvSpPr>
          <p:cNvPr id="4" name="Slide Number Placeholder 3"/>
          <p:cNvSpPr>
            <a:spLocks noGrp="1"/>
          </p:cNvSpPr>
          <p:nvPr>
            <p:ph type="sldNum" sz="quarter" idx="10"/>
          </p:nvPr>
        </p:nvSpPr>
        <p:spPr/>
        <p:txBody>
          <a:bodyPr/>
          <a:lstStyle/>
          <a:p>
            <a:fld id="{E564724E-7CB4-4288-908A-97852378BB2E}" type="slidenum">
              <a:rPr lang="en-US" smtClean="0"/>
              <a:t>18</a:t>
            </a:fld>
            <a:endParaRPr lang="en-US"/>
          </a:p>
        </p:txBody>
      </p:sp>
    </p:spTree>
    <p:extLst>
      <p:ext uri="{BB962C8B-B14F-4D97-AF65-F5344CB8AC3E}">
        <p14:creationId xmlns:p14="http://schemas.microsoft.com/office/powerpoint/2010/main" val="208022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needs to be some business logic in the client, mainly to package up messages to be sent to the server. </a:t>
            </a:r>
          </a:p>
        </p:txBody>
      </p:sp>
      <p:sp>
        <p:nvSpPr>
          <p:cNvPr id="4" name="Slide Number Placeholder 3"/>
          <p:cNvSpPr>
            <a:spLocks noGrp="1"/>
          </p:cNvSpPr>
          <p:nvPr>
            <p:ph type="sldNum" sz="quarter" idx="10"/>
          </p:nvPr>
        </p:nvSpPr>
        <p:spPr/>
        <p:txBody>
          <a:bodyPr/>
          <a:lstStyle/>
          <a:p>
            <a:fld id="{E564724E-7CB4-4288-908A-97852378BB2E}" type="slidenum">
              <a:rPr lang="en-US" smtClean="0"/>
              <a:t>20</a:t>
            </a:fld>
            <a:endParaRPr lang="en-US"/>
          </a:p>
        </p:txBody>
      </p:sp>
    </p:spTree>
    <p:extLst>
      <p:ext uri="{BB962C8B-B14F-4D97-AF65-F5344CB8AC3E}">
        <p14:creationId xmlns:p14="http://schemas.microsoft.com/office/powerpoint/2010/main" val="281557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lstStyle/>
          <a:p>
            <a:fld id="{00682357-D158-470D-AD20-0063E9FBD795}" type="datetime1">
              <a:rPr lang="en-US" smtClean="0"/>
              <a:t>8/30/2018</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Content Placeholder 3"/>
          <p:cNvSpPr>
            <a:spLocks noGrp="1"/>
          </p:cNvSpPr>
          <p:nvPr>
            <p:ph sz="half" idx="13"/>
          </p:nvPr>
        </p:nvSpPr>
        <p:spPr>
          <a:xfrm>
            <a:off x="1024128" y="3093224"/>
            <a:ext cx="4754880" cy="3250944"/>
          </a:xfrm>
        </p:spPr>
        <p:txBody>
          <a:bodyPr/>
          <a:lstStyle>
            <a:lvl1pPr>
              <a:defRPr sz="2000">
                <a:solidFill>
                  <a:schemeClr val="tx1">
                    <a:lumMod val="65000"/>
                    <a:lumOff val="35000"/>
                  </a:schemeClr>
                </a:solidFill>
              </a:defRPr>
            </a:lvl1pPr>
            <a:lvl2pPr marL="515938" indent="-222250">
              <a:tabLst/>
              <a:defRPr>
                <a:solidFill>
                  <a:schemeClr val="tx1">
                    <a:lumMod val="65000"/>
                    <a:lumOff val="35000"/>
                  </a:schemeClr>
                </a:solidFill>
              </a:defRPr>
            </a:lvl2pPr>
            <a:lvl3pPr marL="693738" indent="-177800">
              <a:tabLst/>
              <a:defRPr>
                <a:solidFill>
                  <a:schemeClr val="tx1">
                    <a:lumMod val="65000"/>
                    <a:lumOff val="35000"/>
                  </a:schemeClr>
                </a:solidFill>
              </a:defRPr>
            </a:lvl3pPr>
            <a:lvl4pPr marL="857250" indent="-163513">
              <a:tabLst/>
              <a:defRPr>
                <a:solidFill>
                  <a:schemeClr val="tx1">
                    <a:lumMod val="65000"/>
                    <a:lumOff val="35000"/>
                  </a:schemeClr>
                </a:solidFill>
              </a:defRPr>
            </a:lvl4pPr>
            <a:lvl5pPr marL="1033463" indent="-176213">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half" idx="14"/>
          </p:nvPr>
        </p:nvSpPr>
        <p:spPr>
          <a:xfrm>
            <a:off x="5990888" y="3093224"/>
            <a:ext cx="4754880" cy="3250944"/>
          </a:xfrm>
        </p:spPr>
        <p:txBody>
          <a:bodyPr/>
          <a:lstStyle>
            <a:lvl1pPr>
              <a:defRPr sz="2000">
                <a:solidFill>
                  <a:schemeClr val="tx1">
                    <a:lumMod val="65000"/>
                    <a:lumOff val="35000"/>
                  </a:schemeClr>
                </a:solidFill>
              </a:defRPr>
            </a:lvl1pPr>
            <a:lvl2pPr marL="515938" indent="-222250">
              <a:tabLst/>
              <a:defRPr>
                <a:solidFill>
                  <a:schemeClr val="tx1">
                    <a:lumMod val="65000"/>
                    <a:lumOff val="35000"/>
                  </a:schemeClr>
                </a:solidFill>
              </a:defRPr>
            </a:lvl2pPr>
            <a:lvl3pPr marL="693738" indent="-177800">
              <a:tabLst/>
              <a:defRPr>
                <a:solidFill>
                  <a:schemeClr val="tx1">
                    <a:lumMod val="65000"/>
                    <a:lumOff val="35000"/>
                  </a:schemeClr>
                </a:solidFill>
              </a:defRPr>
            </a:lvl3pPr>
            <a:lvl4pPr marL="857250" indent="-163513">
              <a:tabLst/>
              <a:defRPr>
                <a:solidFill>
                  <a:schemeClr val="tx1">
                    <a:lumMod val="65000"/>
                    <a:lumOff val="35000"/>
                  </a:schemeClr>
                </a:solidFill>
              </a:defRPr>
            </a:lvl4pPr>
            <a:lvl5pPr marL="1033463" indent="-176213">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406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5.svg"/><Relationship Id="rId4" Type="http://schemas.openxmlformats.org/officeDocument/2006/relationships/image" Target="../media/image7.svg"/><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3.svg"/><Relationship Id="rId4" Type="http://schemas.openxmlformats.org/officeDocument/2006/relationships/image" Target="../media/image5.sv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3.svg"/><Relationship Id="rId4" Type="http://schemas.openxmlformats.org/officeDocument/2006/relationships/image" Target="../media/image5.svg"/><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sv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Service Application Architectures</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757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Monolithic Application</a:t>
            </a:r>
          </a:p>
        </p:txBody>
      </p:sp>
      <p:sp>
        <p:nvSpPr>
          <p:cNvPr id="3" name="Content Placeholder 2"/>
          <p:cNvSpPr>
            <a:spLocks noGrp="1"/>
          </p:cNvSpPr>
          <p:nvPr>
            <p:ph idx="1"/>
          </p:nvPr>
        </p:nvSpPr>
        <p:spPr>
          <a:xfrm>
            <a:off x="838200" y="1825625"/>
            <a:ext cx="10515600" cy="3814779"/>
          </a:xfrm>
        </p:spPr>
        <p:txBody>
          <a:bodyPr/>
          <a:lstStyle/>
          <a:p>
            <a:r>
              <a:rPr lang="en-US" dirty="0"/>
              <a:t>Can two people work on the same PowerPoint file at the same time? No!</a:t>
            </a:r>
          </a:p>
          <a:p>
            <a:r>
              <a:rPr lang="en-US" dirty="0"/>
              <a:t>Can everyone in your group edit the same word document at the same time? No!</a:t>
            </a:r>
          </a:p>
        </p:txBody>
      </p:sp>
    </p:spTree>
    <p:extLst>
      <p:ext uri="{BB962C8B-B14F-4D97-AF65-F5344CB8AC3E}">
        <p14:creationId xmlns:p14="http://schemas.microsoft.com/office/powerpoint/2010/main" val="63135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66AD-5C53-4ACB-AF5A-D074273C6B5D}"/>
              </a:ext>
            </a:extLst>
          </p:cNvPr>
          <p:cNvSpPr>
            <a:spLocks noGrp="1"/>
          </p:cNvSpPr>
          <p:nvPr>
            <p:ph type="title"/>
          </p:nvPr>
        </p:nvSpPr>
        <p:spPr>
          <a:xfrm>
            <a:off x="760396" y="585216"/>
            <a:ext cx="10366408" cy="1499616"/>
          </a:xfrm>
        </p:spPr>
        <p:txBody>
          <a:bodyPr/>
          <a:lstStyle/>
          <a:p>
            <a:r>
              <a:rPr lang="en-US" dirty="0"/>
              <a:t>Monolithic over Distributed Storage</a:t>
            </a:r>
          </a:p>
        </p:txBody>
      </p:sp>
      <p:sp>
        <p:nvSpPr>
          <p:cNvPr id="3" name="Content Placeholder 2">
            <a:extLst>
              <a:ext uri="{FF2B5EF4-FFF2-40B4-BE49-F238E27FC236}">
                <a16:creationId xmlns:a16="http://schemas.microsoft.com/office/drawing/2014/main" id="{E47D08F0-4630-4700-963E-BB00CF2DBCC4}"/>
              </a:ext>
            </a:extLst>
          </p:cNvPr>
          <p:cNvSpPr>
            <a:spLocks noGrp="1"/>
          </p:cNvSpPr>
          <p:nvPr>
            <p:ph idx="1"/>
          </p:nvPr>
        </p:nvSpPr>
        <p:spPr>
          <a:xfrm>
            <a:off x="673768" y="2286000"/>
            <a:ext cx="5319997" cy="4023360"/>
          </a:xfrm>
        </p:spPr>
        <p:txBody>
          <a:bodyPr>
            <a:normAutofit/>
          </a:bodyPr>
          <a:lstStyle/>
          <a:p>
            <a:r>
              <a:rPr lang="en-US" dirty="0"/>
              <a:t>Data storage is over a network but the rest of the application is monolithic.</a:t>
            </a:r>
          </a:p>
          <a:p>
            <a:r>
              <a:rPr lang="en-US" dirty="0"/>
              <a:t>Single-user multi-site.</a:t>
            </a:r>
          </a:p>
          <a:p>
            <a:r>
              <a:rPr lang="en-US" dirty="0"/>
              <a:t>Example: Two people share a word document over Google Drive.</a:t>
            </a:r>
          </a:p>
        </p:txBody>
      </p:sp>
      <p:sp>
        <p:nvSpPr>
          <p:cNvPr id="7" name="Rectangle 6">
            <a:extLst>
              <a:ext uri="{FF2B5EF4-FFF2-40B4-BE49-F238E27FC236}">
                <a16:creationId xmlns:a16="http://schemas.microsoft.com/office/drawing/2014/main" id="{0FF68C82-4743-45FD-B5DF-A2CE1F38F931}"/>
              </a:ext>
            </a:extLst>
          </p:cNvPr>
          <p:cNvSpPr/>
          <p:nvPr/>
        </p:nvSpPr>
        <p:spPr>
          <a:xfrm>
            <a:off x="7886727" y="2286000"/>
            <a:ext cx="2842164" cy="22102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06319039-A316-40AB-8987-AC774D970FD9}"/>
              </a:ext>
            </a:extLst>
          </p:cNvPr>
          <p:cNvGrpSpPr/>
          <p:nvPr/>
        </p:nvGrpSpPr>
        <p:grpSpPr>
          <a:xfrm>
            <a:off x="8163077" y="2389678"/>
            <a:ext cx="2322102" cy="631968"/>
            <a:chOff x="193650" y="4236215"/>
            <a:chExt cx="2322102" cy="631968"/>
          </a:xfrm>
        </p:grpSpPr>
        <p:sp>
          <p:nvSpPr>
            <p:cNvPr id="12" name="Rectangle 11" descr="Bar chart">
              <a:extLst>
                <a:ext uri="{FF2B5EF4-FFF2-40B4-BE49-F238E27FC236}">
                  <a16:creationId xmlns:a16="http://schemas.microsoft.com/office/drawing/2014/main" id="{1188BD4A-D8CA-4E6C-8955-154D9AD77AB7}"/>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C0455F3-9AB2-4189-9E3E-9D157ECF8E35}"/>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9" name="Group 8">
            <a:extLst>
              <a:ext uri="{FF2B5EF4-FFF2-40B4-BE49-F238E27FC236}">
                <a16:creationId xmlns:a16="http://schemas.microsoft.com/office/drawing/2014/main" id="{97993F5F-6826-40B0-8E09-3F4DCECC4A34}"/>
              </a:ext>
            </a:extLst>
          </p:cNvPr>
          <p:cNvGrpSpPr/>
          <p:nvPr/>
        </p:nvGrpSpPr>
        <p:grpSpPr>
          <a:xfrm>
            <a:off x="8163077" y="3058768"/>
            <a:ext cx="2437592" cy="631968"/>
            <a:chOff x="193650" y="4905305"/>
            <a:chExt cx="2437592" cy="631968"/>
          </a:xfrm>
        </p:grpSpPr>
        <p:sp>
          <p:nvSpPr>
            <p:cNvPr id="10" name="Rectangle 9" descr="Playbook">
              <a:extLst>
                <a:ext uri="{FF2B5EF4-FFF2-40B4-BE49-F238E27FC236}">
                  <a16:creationId xmlns:a16="http://schemas.microsoft.com/office/drawing/2014/main" id="{9302539C-669C-4552-A7B3-08DE24E4B34B}"/>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 name="TextBox 10">
              <a:extLst>
                <a:ext uri="{FF2B5EF4-FFF2-40B4-BE49-F238E27FC236}">
                  <a16:creationId xmlns:a16="http://schemas.microsoft.com/office/drawing/2014/main" id="{C14CF81F-57AF-4070-AB7A-CC337090864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5" name="Rectangle 14">
            <a:extLst>
              <a:ext uri="{FF2B5EF4-FFF2-40B4-BE49-F238E27FC236}">
                <a16:creationId xmlns:a16="http://schemas.microsoft.com/office/drawing/2014/main" id="{592F32AD-61DE-41E5-954A-195E1E689857}"/>
              </a:ext>
            </a:extLst>
          </p:cNvPr>
          <p:cNvSpPr/>
          <p:nvPr/>
        </p:nvSpPr>
        <p:spPr>
          <a:xfrm>
            <a:off x="7886727" y="5649298"/>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05D9E541-13CA-48C3-A255-53E9B63C2EB3}"/>
              </a:ext>
            </a:extLst>
          </p:cNvPr>
          <p:cNvSpPr/>
          <p:nvPr/>
        </p:nvSpPr>
        <p:spPr>
          <a:xfrm>
            <a:off x="8889351" y="512412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A4B549A5-9C9E-4D4D-B5EE-9D0EF4AD3404}"/>
              </a:ext>
            </a:extLst>
          </p:cNvPr>
          <p:cNvGrpSpPr/>
          <p:nvPr/>
        </p:nvGrpSpPr>
        <p:grpSpPr>
          <a:xfrm>
            <a:off x="8163077" y="3707181"/>
            <a:ext cx="2322102" cy="631968"/>
            <a:chOff x="193650" y="5574395"/>
            <a:chExt cx="2322102" cy="631968"/>
          </a:xfrm>
        </p:grpSpPr>
        <p:sp>
          <p:nvSpPr>
            <p:cNvPr id="21" name="Rectangle 20" descr="Download from cloud">
              <a:extLst>
                <a:ext uri="{FF2B5EF4-FFF2-40B4-BE49-F238E27FC236}">
                  <a16:creationId xmlns:a16="http://schemas.microsoft.com/office/drawing/2014/main" id="{CAEB809A-07F9-4574-90C5-2681F1AF57C7}"/>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137C572-EB1B-45DD-BB16-AC74F142C3F0}"/>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4E57ED26-E33C-4FD4-B5FA-5DA7559326DC}"/>
              </a:ext>
            </a:extLst>
          </p:cNvPr>
          <p:cNvGrpSpPr/>
          <p:nvPr/>
        </p:nvGrpSpPr>
        <p:grpSpPr>
          <a:xfrm>
            <a:off x="8203961" y="5678638"/>
            <a:ext cx="2121608" cy="631968"/>
            <a:chOff x="193650" y="3582212"/>
            <a:chExt cx="2121608" cy="631968"/>
          </a:xfrm>
        </p:grpSpPr>
        <p:sp>
          <p:nvSpPr>
            <p:cNvPr id="19" name="Rectangle 18" descr="Database">
              <a:extLst>
                <a:ext uri="{FF2B5EF4-FFF2-40B4-BE49-F238E27FC236}">
                  <a16:creationId xmlns:a16="http://schemas.microsoft.com/office/drawing/2014/main" id="{9C877F01-E47A-486E-893E-35FACE6F106A}"/>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97FB0C9F-A65A-4E65-8CBF-B1E5177292F4}"/>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nvGrpSpPr>
          <p:cNvPr id="23" name="Group 22">
            <a:extLst>
              <a:ext uri="{FF2B5EF4-FFF2-40B4-BE49-F238E27FC236}">
                <a16:creationId xmlns:a16="http://schemas.microsoft.com/office/drawing/2014/main" id="{3B4C1C1E-43E2-4B83-90B3-9B98C7D632CA}"/>
              </a:ext>
            </a:extLst>
          </p:cNvPr>
          <p:cNvGrpSpPr/>
          <p:nvPr/>
        </p:nvGrpSpPr>
        <p:grpSpPr>
          <a:xfrm>
            <a:off x="9307751" y="4496225"/>
            <a:ext cx="1299908" cy="1092545"/>
            <a:chOff x="7289905" y="3339244"/>
            <a:chExt cx="1299908" cy="1092545"/>
          </a:xfrm>
        </p:grpSpPr>
        <p:cxnSp>
          <p:nvCxnSpPr>
            <p:cNvPr id="24" name="Straight Arrow Connector 23">
              <a:extLst>
                <a:ext uri="{FF2B5EF4-FFF2-40B4-BE49-F238E27FC236}">
                  <a16:creationId xmlns:a16="http://schemas.microsoft.com/office/drawing/2014/main" id="{865A276C-AA8F-4811-A686-0E1CB085717E}"/>
                </a:ext>
              </a:extLst>
            </p:cNvPr>
            <p:cNvCxnSpPr>
              <a:cxnSpLocks/>
              <a:stCxn id="7" idx="2"/>
            </p:cNvCxnSpPr>
            <p:nvPr/>
          </p:nvCxnSpPr>
          <p:spPr>
            <a:xfrm>
              <a:off x="7289963" y="3339244"/>
              <a:ext cx="2957" cy="1092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0CE59C6-AE74-46C0-AB70-F9E7B548F8CA}"/>
                </a:ext>
              </a:extLst>
            </p:cNvPr>
            <p:cNvSpPr/>
            <p:nvPr/>
          </p:nvSpPr>
          <p:spPr>
            <a:xfrm>
              <a:off x="7289905" y="3666400"/>
              <a:ext cx="1299908" cy="369332"/>
            </a:xfrm>
            <a:prstGeom prst="rect">
              <a:avLst/>
            </a:prstGeom>
          </p:spPr>
          <p:txBody>
            <a:bodyPr wrap="none">
              <a:spAutoFit/>
            </a:bodyPr>
            <a:lstStyle/>
            <a:p>
              <a:r>
                <a:rPr lang="en-US" dirty="0"/>
                <a:t>File Storage</a:t>
              </a:r>
            </a:p>
          </p:txBody>
        </p:sp>
      </p:grpSp>
      <p:sp>
        <p:nvSpPr>
          <p:cNvPr id="27" name="Rectangle 26">
            <a:extLst>
              <a:ext uri="{FF2B5EF4-FFF2-40B4-BE49-F238E27FC236}">
                <a16:creationId xmlns:a16="http://schemas.microsoft.com/office/drawing/2014/main" id="{8EA41D8F-3DF1-425D-923B-28BDCB9FEDA5}"/>
              </a:ext>
            </a:extLst>
          </p:cNvPr>
          <p:cNvSpPr/>
          <p:nvPr/>
        </p:nvSpPr>
        <p:spPr>
          <a:xfrm rot="16200000">
            <a:off x="6500215" y="3165175"/>
            <a:ext cx="222605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Tree>
    <p:extLst>
      <p:ext uri="{BB962C8B-B14F-4D97-AF65-F5344CB8AC3E}">
        <p14:creationId xmlns:p14="http://schemas.microsoft.com/office/powerpoint/2010/main" val="183565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Issue With Monolithic + Storage</a:t>
            </a:r>
          </a:p>
        </p:txBody>
      </p:sp>
      <p:sp>
        <p:nvSpPr>
          <p:cNvPr id="3" name="Content Placeholder 2"/>
          <p:cNvSpPr>
            <a:spLocks noGrp="1"/>
          </p:cNvSpPr>
          <p:nvPr>
            <p:ph idx="1"/>
          </p:nvPr>
        </p:nvSpPr>
        <p:spPr>
          <a:xfrm>
            <a:off x="838200" y="1825625"/>
            <a:ext cx="10515600" cy="705819"/>
          </a:xfrm>
        </p:spPr>
        <p:txBody>
          <a:bodyPr/>
          <a:lstStyle/>
          <a:p>
            <a:r>
              <a:rPr lang="en-US" dirty="0"/>
              <a:t>Concurrency was not built into the application!</a:t>
            </a:r>
          </a:p>
        </p:txBody>
      </p:sp>
      <p:pic>
        <p:nvPicPr>
          <p:cNvPr id="1028" name="Picture 4" descr="Image result for this file is open in another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25" y="2531443"/>
            <a:ext cx="4657941" cy="26084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xcel this file is locked for editing"/>
          <p:cNvPicPr>
            <a:picLocks noChangeAspect="1" noChangeArrowheads="1"/>
          </p:cNvPicPr>
          <p:nvPr/>
        </p:nvPicPr>
        <p:blipFill rotWithShape="1">
          <a:blip r:embed="rId3">
            <a:extLst>
              <a:ext uri="{28A0092B-C50C-407E-A947-70E740481C1C}">
                <a14:useLocalDpi xmlns:a14="http://schemas.microsoft.com/office/drawing/2010/main" val="0"/>
              </a:ext>
            </a:extLst>
          </a:blip>
          <a:srcRect l="3411" t="5337" r="9123" b="10677"/>
          <a:stretch/>
        </p:blipFill>
        <p:spPr bwMode="auto">
          <a:xfrm>
            <a:off x="5998190" y="2531442"/>
            <a:ext cx="5355609" cy="2616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5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6A85BAB-E541-43D0-AEBE-AB9C5AC16D9F}"/>
              </a:ext>
            </a:extLst>
          </p:cNvPr>
          <p:cNvSpPr/>
          <p:nvPr/>
        </p:nvSpPr>
        <p:spPr>
          <a:xfrm>
            <a:off x="7623039" y="2181550"/>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66A85BAB-E541-43D0-AEBE-AB9C5AC16D9F}"/>
              </a:ext>
            </a:extLst>
          </p:cNvPr>
          <p:cNvSpPr/>
          <p:nvPr/>
        </p:nvSpPr>
        <p:spPr>
          <a:xfrm>
            <a:off x="7528786" y="2255406"/>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9AAB3A4-9A3C-4624-9536-42B172B9BFC0}"/>
              </a:ext>
            </a:extLst>
          </p:cNvPr>
          <p:cNvSpPr>
            <a:spLocks noGrp="1"/>
          </p:cNvSpPr>
          <p:nvPr>
            <p:ph type="title"/>
          </p:nvPr>
        </p:nvSpPr>
        <p:spPr/>
        <p:txBody>
          <a:bodyPr/>
          <a:lstStyle/>
          <a:p>
            <a:r>
              <a:rPr lang="en-US" dirty="0"/>
              <a:t>Scaling Up</a:t>
            </a:r>
          </a:p>
        </p:txBody>
      </p:sp>
      <p:sp>
        <p:nvSpPr>
          <p:cNvPr id="3" name="Content Placeholder 2"/>
          <p:cNvSpPr>
            <a:spLocks noGrp="1"/>
          </p:cNvSpPr>
          <p:nvPr>
            <p:ph idx="1"/>
          </p:nvPr>
        </p:nvSpPr>
        <p:spPr>
          <a:xfrm>
            <a:off x="838200" y="1578543"/>
            <a:ext cx="10515600" cy="4598420"/>
          </a:xfrm>
        </p:spPr>
        <p:txBody>
          <a:bodyPr>
            <a:normAutofit/>
          </a:bodyPr>
          <a:lstStyle/>
          <a:p>
            <a:r>
              <a:rPr lang="en-US" sz="2800" dirty="0"/>
              <a:t>We re-design / program the </a:t>
            </a:r>
            <a:br>
              <a:rPr lang="en-US" sz="2800" dirty="0"/>
            </a:br>
            <a:r>
              <a:rPr lang="en-US" sz="2800" dirty="0"/>
              <a:t>application to support multiple users</a:t>
            </a:r>
            <a:br>
              <a:rPr lang="en-US" sz="2800" dirty="0"/>
            </a:br>
            <a:r>
              <a:rPr lang="en-US" sz="2800" dirty="0"/>
              <a:t>by breaking up / splitting the layers.</a:t>
            </a:r>
          </a:p>
        </p:txBody>
      </p:sp>
      <p:grpSp>
        <p:nvGrpSpPr>
          <p:cNvPr id="54" name="Group 53">
            <a:extLst>
              <a:ext uri="{FF2B5EF4-FFF2-40B4-BE49-F238E27FC236}">
                <a16:creationId xmlns:a16="http://schemas.microsoft.com/office/drawing/2014/main" id="{7515F481-D1D2-4D20-88DA-6DCFC612D008}"/>
              </a:ext>
            </a:extLst>
          </p:cNvPr>
          <p:cNvGrpSpPr/>
          <p:nvPr/>
        </p:nvGrpSpPr>
        <p:grpSpPr>
          <a:xfrm>
            <a:off x="2007164" y="3068774"/>
            <a:ext cx="2842164" cy="2754630"/>
            <a:chOff x="463914" y="2500884"/>
            <a:chExt cx="2842164" cy="2754630"/>
          </a:xfrm>
        </p:grpSpPr>
        <p:sp>
          <p:nvSpPr>
            <p:cNvPr id="27" name="Rectangle 26">
              <a:extLst>
                <a:ext uri="{FF2B5EF4-FFF2-40B4-BE49-F238E27FC236}">
                  <a16:creationId xmlns:a16="http://schemas.microsoft.com/office/drawing/2014/main" id="{49BE44C3-52DA-4DFB-9102-E8B1AD742684}"/>
                </a:ext>
              </a:extLst>
            </p:cNvPr>
            <p:cNvSpPr/>
            <p:nvPr/>
          </p:nvSpPr>
          <p:spPr>
            <a:xfrm>
              <a:off x="463914" y="2500884"/>
              <a:ext cx="2842164" cy="2754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6" name="Group 25">
              <a:extLst>
                <a:ext uri="{FF2B5EF4-FFF2-40B4-BE49-F238E27FC236}">
                  <a16:creationId xmlns:a16="http://schemas.microsoft.com/office/drawing/2014/main" id="{86871D54-1CB7-4CF6-982C-02D7268D9CD8}"/>
                </a:ext>
              </a:extLst>
            </p:cNvPr>
            <p:cNvGrpSpPr/>
            <p:nvPr/>
          </p:nvGrpSpPr>
          <p:grpSpPr>
            <a:xfrm>
              <a:off x="740264" y="2604562"/>
              <a:ext cx="2322102" cy="631968"/>
              <a:chOff x="193650" y="4236215"/>
              <a:chExt cx="2322102" cy="631968"/>
            </a:xfrm>
          </p:grpSpPr>
          <p:sp>
            <p:nvSpPr>
              <p:cNvPr id="6" name="Rectangle 5" descr="Bar chart">
                <a:extLst>
                  <a:ext uri="{FF2B5EF4-FFF2-40B4-BE49-F238E27FC236}">
                    <a16:creationId xmlns:a16="http://schemas.microsoft.com/office/drawing/2014/main" id="{581306D0-E492-4322-8E9B-23E18EC4D598}"/>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0417205A-757B-4E75-9A17-76BB41A3549C}"/>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3" name="Group 22">
              <a:extLst>
                <a:ext uri="{FF2B5EF4-FFF2-40B4-BE49-F238E27FC236}">
                  <a16:creationId xmlns:a16="http://schemas.microsoft.com/office/drawing/2014/main" id="{210E2E20-B473-47F3-B059-FF388580CB2F}"/>
                </a:ext>
              </a:extLst>
            </p:cNvPr>
            <p:cNvGrpSpPr/>
            <p:nvPr/>
          </p:nvGrpSpPr>
          <p:grpSpPr>
            <a:xfrm>
              <a:off x="740264" y="3273652"/>
              <a:ext cx="2437592" cy="631968"/>
              <a:chOff x="193650" y="4905305"/>
              <a:chExt cx="2437592" cy="631968"/>
            </a:xfrm>
          </p:grpSpPr>
          <p:sp>
            <p:nvSpPr>
              <p:cNvPr id="8" name="Rectangle 7" descr="Playbook">
                <a:extLst>
                  <a:ext uri="{FF2B5EF4-FFF2-40B4-BE49-F238E27FC236}">
                    <a16:creationId xmlns:a16="http://schemas.microsoft.com/office/drawing/2014/main" id="{0E73BDD6-E542-4ECB-B83A-0D55F275E15B}"/>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9" name="TextBox 18">
                <a:extLst>
                  <a:ext uri="{FF2B5EF4-FFF2-40B4-BE49-F238E27FC236}">
                    <a16:creationId xmlns:a16="http://schemas.microsoft.com/office/drawing/2014/main" id="{52D3F320-1E7D-4B67-A767-A6C18B2A822E}"/>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25" name="Group 24">
              <a:extLst>
                <a:ext uri="{FF2B5EF4-FFF2-40B4-BE49-F238E27FC236}">
                  <a16:creationId xmlns:a16="http://schemas.microsoft.com/office/drawing/2014/main" id="{D5C9CA62-6CFE-4EAE-8CE0-2B1DAA03FB4B}"/>
                </a:ext>
              </a:extLst>
            </p:cNvPr>
            <p:cNvGrpSpPr/>
            <p:nvPr/>
          </p:nvGrpSpPr>
          <p:grpSpPr>
            <a:xfrm>
              <a:off x="740264" y="3846773"/>
              <a:ext cx="2322102" cy="631968"/>
              <a:chOff x="193650" y="5574395"/>
              <a:chExt cx="2322102" cy="631968"/>
            </a:xfrm>
          </p:grpSpPr>
          <p:sp>
            <p:nvSpPr>
              <p:cNvPr id="10" name="Rectangle 9" descr="Download from cloud">
                <a:extLst>
                  <a:ext uri="{FF2B5EF4-FFF2-40B4-BE49-F238E27FC236}">
                    <a16:creationId xmlns:a16="http://schemas.microsoft.com/office/drawing/2014/main" id="{F76A30DD-D214-4BB8-AA9F-44CD435FA54D}"/>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7" name="TextBox 16">
                <a:extLst>
                  <a:ext uri="{FF2B5EF4-FFF2-40B4-BE49-F238E27FC236}">
                    <a16:creationId xmlns:a16="http://schemas.microsoft.com/office/drawing/2014/main" id="{7A6D9519-3ACC-41F5-BE08-63A030CA0626}"/>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4" name="Group 23">
              <a:extLst>
                <a:ext uri="{FF2B5EF4-FFF2-40B4-BE49-F238E27FC236}">
                  <a16:creationId xmlns:a16="http://schemas.microsoft.com/office/drawing/2014/main" id="{4C24E16D-8B86-4950-B403-2A416FA4D4A3}"/>
                </a:ext>
              </a:extLst>
            </p:cNvPr>
            <p:cNvGrpSpPr/>
            <p:nvPr/>
          </p:nvGrpSpPr>
          <p:grpSpPr>
            <a:xfrm>
              <a:off x="740264" y="4451366"/>
              <a:ext cx="2121608" cy="631968"/>
              <a:chOff x="193650" y="3582212"/>
              <a:chExt cx="2121608" cy="631968"/>
            </a:xfrm>
          </p:grpSpPr>
          <p:sp>
            <p:nvSpPr>
              <p:cNvPr id="12" name="Rectangle 11" descr="Database">
                <a:extLst>
                  <a:ext uri="{FF2B5EF4-FFF2-40B4-BE49-F238E27FC236}">
                    <a16:creationId xmlns:a16="http://schemas.microsoft.com/office/drawing/2014/main" id="{592D8314-792F-494C-86EE-7BC416C6074D}"/>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15" name="TextBox 14">
                <a:extLst>
                  <a:ext uri="{FF2B5EF4-FFF2-40B4-BE49-F238E27FC236}">
                    <a16:creationId xmlns:a16="http://schemas.microsoft.com/office/drawing/2014/main" id="{B9B8C7BB-13FC-4A03-88BE-ED0638E061D2}"/>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grpSp>
        <p:nvGrpSpPr>
          <p:cNvPr id="43" name="Group 42">
            <a:extLst>
              <a:ext uri="{FF2B5EF4-FFF2-40B4-BE49-F238E27FC236}">
                <a16:creationId xmlns:a16="http://schemas.microsoft.com/office/drawing/2014/main" id="{659AB4C5-8CCD-440D-BA7E-C72ACB5739C5}"/>
              </a:ext>
            </a:extLst>
          </p:cNvPr>
          <p:cNvGrpSpPr/>
          <p:nvPr/>
        </p:nvGrpSpPr>
        <p:grpSpPr>
          <a:xfrm>
            <a:off x="7415088" y="2356849"/>
            <a:ext cx="2842164" cy="1499616"/>
            <a:chOff x="5871838" y="2014774"/>
            <a:chExt cx="2842164" cy="1499616"/>
          </a:xfrm>
        </p:grpSpPr>
        <p:sp>
          <p:nvSpPr>
            <p:cNvPr id="28" name="Rectangle 27">
              <a:extLst>
                <a:ext uri="{FF2B5EF4-FFF2-40B4-BE49-F238E27FC236}">
                  <a16:creationId xmlns:a16="http://schemas.microsoft.com/office/drawing/2014/main" id="{66A85BAB-E541-43D0-AEBE-AB9C5AC16D9F}"/>
                </a:ext>
              </a:extLst>
            </p:cNvPr>
            <p:cNvSpPr/>
            <p:nvPr/>
          </p:nvSpPr>
          <p:spPr>
            <a:xfrm>
              <a:off x="5871838" y="2014774"/>
              <a:ext cx="2842164" cy="149961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9" name="Group 28">
              <a:extLst>
                <a:ext uri="{FF2B5EF4-FFF2-40B4-BE49-F238E27FC236}">
                  <a16:creationId xmlns:a16="http://schemas.microsoft.com/office/drawing/2014/main" id="{B6EDA8D7-7BAC-4270-98AB-D5E358B5A549}"/>
                </a:ext>
              </a:extLst>
            </p:cNvPr>
            <p:cNvGrpSpPr/>
            <p:nvPr/>
          </p:nvGrpSpPr>
          <p:grpSpPr>
            <a:xfrm>
              <a:off x="6148188" y="2118452"/>
              <a:ext cx="2322102" cy="631968"/>
              <a:chOff x="193650" y="4236215"/>
              <a:chExt cx="2322102" cy="631968"/>
            </a:xfrm>
          </p:grpSpPr>
          <p:sp>
            <p:nvSpPr>
              <p:cNvPr id="30" name="Rectangle 29" descr="Bar chart">
                <a:extLst>
                  <a:ext uri="{FF2B5EF4-FFF2-40B4-BE49-F238E27FC236}">
                    <a16:creationId xmlns:a16="http://schemas.microsoft.com/office/drawing/2014/main" id="{0F44600F-A9A2-46FE-A398-26B67968B3B3}"/>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9A89F18F-FEB3-45FA-8AF9-35A777687B2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2" name="Group 31">
              <a:extLst>
                <a:ext uri="{FF2B5EF4-FFF2-40B4-BE49-F238E27FC236}">
                  <a16:creationId xmlns:a16="http://schemas.microsoft.com/office/drawing/2014/main" id="{76EF39E3-5C14-418B-A4D4-DF376574DD85}"/>
                </a:ext>
              </a:extLst>
            </p:cNvPr>
            <p:cNvGrpSpPr/>
            <p:nvPr/>
          </p:nvGrpSpPr>
          <p:grpSpPr>
            <a:xfrm>
              <a:off x="6148188" y="2787542"/>
              <a:ext cx="2437592" cy="631968"/>
              <a:chOff x="193650" y="4905305"/>
              <a:chExt cx="2437592" cy="631968"/>
            </a:xfrm>
          </p:grpSpPr>
          <p:sp>
            <p:nvSpPr>
              <p:cNvPr id="33" name="Rectangle 32" descr="Playbook">
                <a:extLst>
                  <a:ext uri="{FF2B5EF4-FFF2-40B4-BE49-F238E27FC236}">
                    <a16:creationId xmlns:a16="http://schemas.microsoft.com/office/drawing/2014/main" id="{215B22F1-717B-4AC7-9D33-341A1E21E299}"/>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4" name="TextBox 33">
                <a:extLst>
                  <a:ext uri="{FF2B5EF4-FFF2-40B4-BE49-F238E27FC236}">
                    <a16:creationId xmlns:a16="http://schemas.microsoft.com/office/drawing/2014/main" id="{3DF438D4-7089-45FE-B284-0ED36309A4F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44" name="Group 43">
            <a:extLst>
              <a:ext uri="{FF2B5EF4-FFF2-40B4-BE49-F238E27FC236}">
                <a16:creationId xmlns:a16="http://schemas.microsoft.com/office/drawing/2014/main" id="{20C9932B-BD2D-48C9-A4E6-F9D8BB225A7C}"/>
              </a:ext>
            </a:extLst>
          </p:cNvPr>
          <p:cNvGrpSpPr/>
          <p:nvPr/>
        </p:nvGrpSpPr>
        <p:grpSpPr>
          <a:xfrm>
            <a:off x="7415088" y="4999679"/>
            <a:ext cx="2842164" cy="1499616"/>
            <a:chOff x="5871838" y="4431789"/>
            <a:chExt cx="2842164" cy="1499616"/>
          </a:xfrm>
        </p:grpSpPr>
        <p:sp>
          <p:nvSpPr>
            <p:cNvPr id="41" name="Rectangle 40">
              <a:extLst>
                <a:ext uri="{FF2B5EF4-FFF2-40B4-BE49-F238E27FC236}">
                  <a16:creationId xmlns:a16="http://schemas.microsoft.com/office/drawing/2014/main" id="{393FFBC3-38A8-4953-96C8-F7535C321CDF}"/>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F5927EBD-D171-45ED-9D44-DE02C4A22528}"/>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5" name="Group 34">
              <a:extLst>
                <a:ext uri="{FF2B5EF4-FFF2-40B4-BE49-F238E27FC236}">
                  <a16:creationId xmlns:a16="http://schemas.microsoft.com/office/drawing/2014/main" id="{7579D722-AE14-4704-8AAF-CE92E9D81AF6}"/>
                </a:ext>
              </a:extLst>
            </p:cNvPr>
            <p:cNvGrpSpPr/>
            <p:nvPr/>
          </p:nvGrpSpPr>
          <p:grpSpPr>
            <a:xfrm>
              <a:off x="6189072" y="4577004"/>
              <a:ext cx="2322102" cy="631968"/>
              <a:chOff x="193650" y="5574395"/>
              <a:chExt cx="2322102" cy="631968"/>
            </a:xfrm>
          </p:grpSpPr>
          <p:sp>
            <p:nvSpPr>
              <p:cNvPr id="36" name="Rectangle 35" descr="Download from cloud">
                <a:extLst>
                  <a:ext uri="{FF2B5EF4-FFF2-40B4-BE49-F238E27FC236}">
                    <a16:creationId xmlns:a16="http://schemas.microsoft.com/office/drawing/2014/main" id="{F1A258EF-209B-420C-9B48-18D20CA2E94A}"/>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37" name="TextBox 36">
                <a:extLst>
                  <a:ext uri="{FF2B5EF4-FFF2-40B4-BE49-F238E27FC236}">
                    <a16:creationId xmlns:a16="http://schemas.microsoft.com/office/drawing/2014/main" id="{BF8C864F-DC89-475D-9CE6-35155CF4839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38" name="Group 37">
              <a:extLst>
                <a:ext uri="{FF2B5EF4-FFF2-40B4-BE49-F238E27FC236}">
                  <a16:creationId xmlns:a16="http://schemas.microsoft.com/office/drawing/2014/main" id="{DEF40CF7-AC4C-4B54-9D66-80977B782B2A}"/>
                </a:ext>
              </a:extLst>
            </p:cNvPr>
            <p:cNvGrpSpPr/>
            <p:nvPr/>
          </p:nvGrpSpPr>
          <p:grpSpPr>
            <a:xfrm>
              <a:off x="6189072" y="5181597"/>
              <a:ext cx="2121608" cy="631968"/>
              <a:chOff x="193650" y="3582212"/>
              <a:chExt cx="2121608" cy="631968"/>
            </a:xfrm>
          </p:grpSpPr>
          <p:sp>
            <p:nvSpPr>
              <p:cNvPr id="39" name="Rectangle 38" descr="Database">
                <a:extLst>
                  <a:ext uri="{FF2B5EF4-FFF2-40B4-BE49-F238E27FC236}">
                    <a16:creationId xmlns:a16="http://schemas.microsoft.com/office/drawing/2014/main" id="{EE3FB0DE-FF4E-4C7A-A404-C369119A3A5E}"/>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40" name="TextBox 39">
                <a:extLst>
                  <a:ext uri="{FF2B5EF4-FFF2-40B4-BE49-F238E27FC236}">
                    <a16:creationId xmlns:a16="http://schemas.microsoft.com/office/drawing/2014/main" id="{3D0B648A-6A7B-4E18-B79D-915979989BD1}"/>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grpSp>
        <p:nvGrpSpPr>
          <p:cNvPr id="52" name="Group 51">
            <a:extLst>
              <a:ext uri="{FF2B5EF4-FFF2-40B4-BE49-F238E27FC236}">
                <a16:creationId xmlns:a16="http://schemas.microsoft.com/office/drawing/2014/main" id="{7E0A3269-AA4B-4692-9EE8-35222C2495B6}"/>
              </a:ext>
            </a:extLst>
          </p:cNvPr>
          <p:cNvGrpSpPr/>
          <p:nvPr/>
        </p:nvGrpSpPr>
        <p:grpSpPr>
          <a:xfrm>
            <a:off x="8833155" y="3856465"/>
            <a:ext cx="1311256" cy="1143214"/>
            <a:chOff x="7289905" y="3288575"/>
            <a:chExt cx="1311256" cy="1143214"/>
          </a:xfrm>
        </p:grpSpPr>
        <p:cxnSp>
          <p:nvCxnSpPr>
            <p:cNvPr id="46" name="Straight Arrow Connector 45">
              <a:extLst>
                <a:ext uri="{FF2B5EF4-FFF2-40B4-BE49-F238E27FC236}">
                  <a16:creationId xmlns:a16="http://schemas.microsoft.com/office/drawing/2014/main" id="{34E12F91-3103-4B8E-AD03-DF2E5378662E}"/>
                </a:ext>
              </a:extLst>
            </p:cNvPr>
            <p:cNvCxnSpPr>
              <a:cxnSpLocks/>
              <a:stCxn id="28" idx="2"/>
            </p:cNvCxnSpPr>
            <p:nvPr/>
          </p:nvCxnSpPr>
          <p:spPr>
            <a:xfrm>
              <a:off x="7292920" y="3288575"/>
              <a:ext cx="0" cy="114321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B2B3026-2367-4AFC-B806-EEB050FF3C3C}"/>
                </a:ext>
              </a:extLst>
            </p:cNvPr>
            <p:cNvSpPr/>
            <p:nvPr/>
          </p:nvSpPr>
          <p:spPr>
            <a:xfrm>
              <a:off x="7289905" y="3666400"/>
              <a:ext cx="1311256" cy="646331"/>
            </a:xfrm>
            <a:prstGeom prst="rect">
              <a:avLst/>
            </a:prstGeom>
          </p:spPr>
          <p:txBody>
            <a:bodyPr wrap="none">
              <a:spAutoFit/>
            </a:bodyPr>
            <a:lstStyle/>
            <a:p>
              <a:r>
                <a:rPr lang="en-US" dirty="0"/>
                <a:t>Network + </a:t>
              </a:r>
              <a:br>
                <a:rPr lang="en-US" dirty="0"/>
              </a:br>
              <a:r>
                <a:rPr lang="en-US" dirty="0"/>
                <a:t>Middleware</a:t>
              </a:r>
            </a:p>
          </p:txBody>
        </p:sp>
      </p:grpSp>
      <p:sp>
        <p:nvSpPr>
          <p:cNvPr id="53" name="Arrow: Striped Right 52">
            <a:extLst>
              <a:ext uri="{FF2B5EF4-FFF2-40B4-BE49-F238E27FC236}">
                <a16:creationId xmlns:a16="http://schemas.microsoft.com/office/drawing/2014/main" id="{CBB9D477-9467-4B1D-8636-E4B086B522F4}"/>
              </a:ext>
            </a:extLst>
          </p:cNvPr>
          <p:cNvSpPr/>
          <p:nvPr/>
        </p:nvSpPr>
        <p:spPr>
          <a:xfrm>
            <a:off x="5132270" y="4121595"/>
            <a:ext cx="1767036" cy="925037"/>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Scale Up</a:t>
            </a:r>
          </a:p>
        </p:txBody>
      </p:sp>
      <p:sp>
        <p:nvSpPr>
          <p:cNvPr id="47" name="Rectangle 46">
            <a:extLst>
              <a:ext uri="{FF2B5EF4-FFF2-40B4-BE49-F238E27FC236}">
                <a16:creationId xmlns:a16="http://schemas.microsoft.com/office/drawing/2014/main" id="{8EA41D8F-3DF1-425D-923B-28BDCB9FEDA5}"/>
              </a:ext>
            </a:extLst>
          </p:cNvPr>
          <p:cNvSpPr/>
          <p:nvPr/>
        </p:nvSpPr>
        <p:spPr>
          <a:xfrm rot="16200000">
            <a:off x="6391796" y="287280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48" name="Rectangle 47">
            <a:extLst>
              <a:ext uri="{FF2B5EF4-FFF2-40B4-BE49-F238E27FC236}">
                <a16:creationId xmlns:a16="http://schemas.microsoft.com/office/drawing/2014/main" id="{8EA41D8F-3DF1-425D-923B-28BDCB9FEDA5}"/>
              </a:ext>
            </a:extLst>
          </p:cNvPr>
          <p:cNvSpPr/>
          <p:nvPr/>
        </p:nvSpPr>
        <p:spPr>
          <a:xfrm rot="16200000">
            <a:off x="6378006" y="5515635"/>
            <a:ext cx="149961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49" name="Rectangle 48">
            <a:extLst>
              <a:ext uri="{FF2B5EF4-FFF2-40B4-BE49-F238E27FC236}">
                <a16:creationId xmlns:a16="http://schemas.microsoft.com/office/drawing/2014/main" id="{8EA41D8F-3DF1-425D-923B-28BDCB9FEDA5}"/>
              </a:ext>
            </a:extLst>
          </p:cNvPr>
          <p:cNvSpPr/>
          <p:nvPr/>
        </p:nvSpPr>
        <p:spPr>
          <a:xfrm rot="16200000">
            <a:off x="340117" y="4219192"/>
            <a:ext cx="274071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Monolithic</a:t>
            </a:r>
          </a:p>
        </p:txBody>
      </p:sp>
    </p:spTree>
    <p:extLst>
      <p:ext uri="{BB962C8B-B14F-4D97-AF65-F5344CB8AC3E}">
        <p14:creationId xmlns:p14="http://schemas.microsoft.com/office/powerpoint/2010/main" val="127354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Breaking Up Is Hard To Do!</a:t>
            </a:r>
          </a:p>
        </p:txBody>
      </p:sp>
      <p:sp>
        <p:nvSpPr>
          <p:cNvPr id="3" name="Content Placeholder 2"/>
          <p:cNvSpPr>
            <a:spLocks noGrp="1"/>
          </p:cNvSpPr>
          <p:nvPr>
            <p:ph idx="1"/>
          </p:nvPr>
        </p:nvSpPr>
        <p:spPr/>
        <p:txBody>
          <a:bodyPr/>
          <a:lstStyle/>
          <a:p>
            <a:r>
              <a:rPr lang="en-US" dirty="0"/>
              <a:t>When you separate an application into parts and run them separately they now require a way to communicate with each other! </a:t>
            </a:r>
          </a:p>
        </p:txBody>
      </p:sp>
      <p:sp>
        <p:nvSpPr>
          <p:cNvPr id="4" name="Rectangle 3">
            <a:extLst>
              <a:ext uri="{FF2B5EF4-FFF2-40B4-BE49-F238E27FC236}">
                <a16:creationId xmlns:a16="http://schemas.microsoft.com/office/drawing/2014/main" id="{66A85BAB-E541-43D0-AEBE-AB9C5AC16D9F}"/>
              </a:ext>
            </a:extLst>
          </p:cNvPr>
          <p:cNvSpPr/>
          <p:nvPr/>
        </p:nvSpPr>
        <p:spPr>
          <a:xfrm>
            <a:off x="1046151" y="4049412"/>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6A85BAB-E541-43D0-AEBE-AB9C5AC16D9F}"/>
              </a:ext>
            </a:extLst>
          </p:cNvPr>
          <p:cNvSpPr/>
          <p:nvPr/>
        </p:nvSpPr>
        <p:spPr>
          <a:xfrm>
            <a:off x="951898" y="4123268"/>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659AB4C5-8CCD-440D-BA7E-C72ACB5739C5}"/>
              </a:ext>
            </a:extLst>
          </p:cNvPr>
          <p:cNvGrpSpPr/>
          <p:nvPr/>
        </p:nvGrpSpPr>
        <p:grpSpPr>
          <a:xfrm>
            <a:off x="838200" y="4224711"/>
            <a:ext cx="2842164" cy="1499616"/>
            <a:chOff x="5871838" y="2014774"/>
            <a:chExt cx="2842164" cy="1499616"/>
          </a:xfrm>
        </p:grpSpPr>
        <p:sp>
          <p:nvSpPr>
            <p:cNvPr id="7" name="Rectangle 6">
              <a:extLst>
                <a:ext uri="{FF2B5EF4-FFF2-40B4-BE49-F238E27FC236}">
                  <a16:creationId xmlns:a16="http://schemas.microsoft.com/office/drawing/2014/main" id="{66A85BAB-E541-43D0-AEBE-AB9C5AC16D9F}"/>
                </a:ext>
              </a:extLst>
            </p:cNvPr>
            <p:cNvSpPr/>
            <p:nvPr/>
          </p:nvSpPr>
          <p:spPr>
            <a:xfrm>
              <a:off x="5871838" y="2014774"/>
              <a:ext cx="2842164" cy="149961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B6EDA8D7-7BAC-4270-98AB-D5E358B5A549}"/>
                </a:ext>
              </a:extLst>
            </p:cNvPr>
            <p:cNvGrpSpPr/>
            <p:nvPr/>
          </p:nvGrpSpPr>
          <p:grpSpPr>
            <a:xfrm>
              <a:off x="6148188" y="2118452"/>
              <a:ext cx="2322102" cy="631968"/>
              <a:chOff x="193650" y="4236215"/>
              <a:chExt cx="2322102" cy="631968"/>
            </a:xfrm>
          </p:grpSpPr>
          <p:sp>
            <p:nvSpPr>
              <p:cNvPr id="12" name="Rectangle 11" descr="Bar chart">
                <a:extLst>
                  <a:ext uri="{FF2B5EF4-FFF2-40B4-BE49-F238E27FC236}">
                    <a16:creationId xmlns:a16="http://schemas.microsoft.com/office/drawing/2014/main" id="{0F44600F-A9A2-46FE-A398-26B67968B3B3}"/>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9A89F18F-FEB3-45FA-8AF9-35A777687B2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9" name="Group 8">
              <a:extLst>
                <a:ext uri="{FF2B5EF4-FFF2-40B4-BE49-F238E27FC236}">
                  <a16:creationId xmlns:a16="http://schemas.microsoft.com/office/drawing/2014/main" id="{76EF39E3-5C14-418B-A4D4-DF376574DD85}"/>
                </a:ext>
              </a:extLst>
            </p:cNvPr>
            <p:cNvGrpSpPr/>
            <p:nvPr/>
          </p:nvGrpSpPr>
          <p:grpSpPr>
            <a:xfrm>
              <a:off x="6148188" y="2787542"/>
              <a:ext cx="2437592" cy="631968"/>
              <a:chOff x="193650" y="4905305"/>
              <a:chExt cx="2437592" cy="631968"/>
            </a:xfrm>
          </p:grpSpPr>
          <p:sp>
            <p:nvSpPr>
              <p:cNvPr id="10" name="Rectangle 9" descr="Playbook">
                <a:extLst>
                  <a:ext uri="{FF2B5EF4-FFF2-40B4-BE49-F238E27FC236}">
                    <a16:creationId xmlns:a16="http://schemas.microsoft.com/office/drawing/2014/main" id="{215B22F1-717B-4AC7-9D33-341A1E21E299}"/>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 name="TextBox 10">
                <a:extLst>
                  <a:ext uri="{FF2B5EF4-FFF2-40B4-BE49-F238E27FC236}">
                    <a16:creationId xmlns:a16="http://schemas.microsoft.com/office/drawing/2014/main" id="{3DF438D4-7089-45FE-B284-0ED36309A4F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14" name="Group 13">
            <a:extLst>
              <a:ext uri="{FF2B5EF4-FFF2-40B4-BE49-F238E27FC236}">
                <a16:creationId xmlns:a16="http://schemas.microsoft.com/office/drawing/2014/main" id="{20C9932B-BD2D-48C9-A4E6-F9D8BB225A7C}"/>
              </a:ext>
            </a:extLst>
          </p:cNvPr>
          <p:cNvGrpSpPr/>
          <p:nvPr/>
        </p:nvGrpSpPr>
        <p:grpSpPr>
          <a:xfrm>
            <a:off x="8221270" y="4224711"/>
            <a:ext cx="2842164" cy="1499616"/>
            <a:chOff x="5871838" y="4431789"/>
            <a:chExt cx="2842164" cy="1499616"/>
          </a:xfrm>
        </p:grpSpPr>
        <p:sp>
          <p:nvSpPr>
            <p:cNvPr id="15" name="Rectangle 14">
              <a:extLst>
                <a:ext uri="{FF2B5EF4-FFF2-40B4-BE49-F238E27FC236}">
                  <a16:creationId xmlns:a16="http://schemas.microsoft.com/office/drawing/2014/main" id="{393FFBC3-38A8-4953-96C8-F7535C321CDF}"/>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F5927EBD-D171-45ED-9D44-DE02C4A22528}"/>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7579D722-AE14-4704-8AAF-CE92E9D81AF6}"/>
                </a:ext>
              </a:extLst>
            </p:cNvPr>
            <p:cNvGrpSpPr/>
            <p:nvPr/>
          </p:nvGrpSpPr>
          <p:grpSpPr>
            <a:xfrm>
              <a:off x="6189072" y="4577004"/>
              <a:ext cx="2322102" cy="631968"/>
              <a:chOff x="193650" y="5574395"/>
              <a:chExt cx="2322102" cy="631968"/>
            </a:xfrm>
          </p:grpSpPr>
          <p:sp>
            <p:nvSpPr>
              <p:cNvPr id="21" name="Rectangle 20" descr="Download from cloud">
                <a:extLst>
                  <a:ext uri="{FF2B5EF4-FFF2-40B4-BE49-F238E27FC236}">
                    <a16:creationId xmlns:a16="http://schemas.microsoft.com/office/drawing/2014/main" id="{F1A258EF-209B-420C-9B48-18D20CA2E94A}"/>
                  </a:ext>
                </a:extLst>
              </p:cNvPr>
              <p:cNvSpPr/>
              <p:nvPr/>
            </p:nvSpPr>
            <p:spPr>
              <a:xfrm>
                <a:off x="193650" y="5574395"/>
                <a:ext cx="631968" cy="631968"/>
              </a:xfrm>
              <a:prstGeom prst="rect">
                <a:avLst/>
              </a:prstGeom>
              <a: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BF8C864F-DC89-475D-9CE6-35155CF4839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DEF40CF7-AC4C-4B54-9D66-80977B782B2A}"/>
                </a:ext>
              </a:extLst>
            </p:cNvPr>
            <p:cNvGrpSpPr/>
            <p:nvPr/>
          </p:nvGrpSpPr>
          <p:grpSpPr>
            <a:xfrm>
              <a:off x="6189072" y="5181597"/>
              <a:ext cx="2121608" cy="631968"/>
              <a:chOff x="193650" y="3582212"/>
              <a:chExt cx="2121608" cy="631968"/>
            </a:xfrm>
          </p:grpSpPr>
          <p:sp>
            <p:nvSpPr>
              <p:cNvPr id="19" name="Rectangle 18" descr="Database">
                <a:extLst>
                  <a:ext uri="{FF2B5EF4-FFF2-40B4-BE49-F238E27FC236}">
                    <a16:creationId xmlns:a16="http://schemas.microsoft.com/office/drawing/2014/main" id="{EE3FB0DE-FF4E-4C7A-A404-C369119A3A5E}"/>
                  </a:ext>
                </a:extLst>
              </p:cNvPr>
              <p:cNvSpPr/>
              <p:nvPr/>
            </p:nvSpPr>
            <p:spPr>
              <a:xfrm>
                <a:off x="193650" y="3582212"/>
                <a:ext cx="631968" cy="63196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3D0B648A-6A7B-4E18-B79D-915979989BD1}"/>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sp>
        <p:nvSpPr>
          <p:cNvPr id="26" name="Rectangle 25">
            <a:extLst>
              <a:ext uri="{FF2B5EF4-FFF2-40B4-BE49-F238E27FC236}">
                <a16:creationId xmlns:a16="http://schemas.microsoft.com/office/drawing/2014/main" id="{8EA41D8F-3DF1-425D-923B-28BDCB9FEDA5}"/>
              </a:ext>
            </a:extLst>
          </p:cNvPr>
          <p:cNvSpPr/>
          <p:nvPr/>
        </p:nvSpPr>
        <p:spPr>
          <a:xfrm rot="16200000">
            <a:off x="-185092" y="4740667"/>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27" name="Rectangle 26">
            <a:extLst>
              <a:ext uri="{FF2B5EF4-FFF2-40B4-BE49-F238E27FC236}">
                <a16:creationId xmlns:a16="http://schemas.microsoft.com/office/drawing/2014/main" id="{8EA41D8F-3DF1-425D-923B-28BDCB9FEDA5}"/>
              </a:ext>
            </a:extLst>
          </p:cNvPr>
          <p:cNvSpPr/>
          <p:nvPr/>
        </p:nvSpPr>
        <p:spPr>
          <a:xfrm rot="16200000">
            <a:off x="10634820" y="4740666"/>
            <a:ext cx="149961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9" name="Right Arrow 28"/>
          <p:cNvSpPr/>
          <p:nvPr/>
        </p:nvSpPr>
        <p:spPr>
          <a:xfrm>
            <a:off x="4205549" y="4320752"/>
            <a:ext cx="3628103" cy="422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0800000">
            <a:off x="4136765" y="5059737"/>
            <a:ext cx="3628103" cy="422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111296" y="3656973"/>
            <a:ext cx="3884781" cy="707886"/>
          </a:xfrm>
          <a:prstGeom prst="rect">
            <a:avLst/>
          </a:prstGeom>
          <a:noFill/>
        </p:spPr>
        <p:txBody>
          <a:bodyPr wrap="none" rtlCol="0">
            <a:spAutoFit/>
          </a:bodyPr>
          <a:lstStyle/>
          <a:p>
            <a:r>
              <a:rPr lang="en-US" sz="2000" dirty="0"/>
              <a:t>“Hey Data Access Layer, I would like</a:t>
            </a:r>
            <a:br>
              <a:rPr lang="en-US" sz="2000" dirty="0"/>
            </a:br>
            <a:r>
              <a:rPr lang="en-US" sz="2000" dirty="0"/>
              <a:t>you to save this new order for me.”</a:t>
            </a:r>
          </a:p>
        </p:txBody>
      </p:sp>
      <p:sp>
        <p:nvSpPr>
          <p:cNvPr id="32" name="TextBox 31"/>
          <p:cNvSpPr txBox="1"/>
          <p:nvPr/>
        </p:nvSpPr>
        <p:spPr>
          <a:xfrm>
            <a:off x="4250464" y="5444780"/>
            <a:ext cx="3493264" cy="707886"/>
          </a:xfrm>
          <a:prstGeom prst="rect">
            <a:avLst/>
          </a:prstGeom>
          <a:noFill/>
        </p:spPr>
        <p:txBody>
          <a:bodyPr wrap="none" rtlCol="0">
            <a:spAutoFit/>
          </a:bodyPr>
          <a:lstStyle/>
          <a:p>
            <a:r>
              <a:rPr lang="en-US" sz="2000" dirty="0"/>
              <a:t>“Okay, business Logic. I saved it </a:t>
            </a:r>
            <a:br>
              <a:rPr lang="en-US" sz="2000" dirty="0"/>
            </a:br>
            <a:r>
              <a:rPr lang="en-US" sz="2000" dirty="0"/>
              <a:t>for you the order ID is 909242”</a:t>
            </a:r>
          </a:p>
        </p:txBody>
      </p:sp>
      <p:sp>
        <p:nvSpPr>
          <p:cNvPr id="33" name="TextBox 32"/>
          <p:cNvSpPr txBox="1"/>
          <p:nvPr/>
        </p:nvSpPr>
        <p:spPr>
          <a:xfrm>
            <a:off x="5215133" y="4686296"/>
            <a:ext cx="1471365" cy="400110"/>
          </a:xfrm>
          <a:prstGeom prst="rect">
            <a:avLst/>
          </a:prstGeom>
          <a:noFill/>
        </p:spPr>
        <p:txBody>
          <a:bodyPr wrap="none" rtlCol="0">
            <a:spAutoFit/>
          </a:bodyPr>
          <a:lstStyle/>
          <a:p>
            <a:r>
              <a:rPr lang="en-US" sz="2000" b="1" i="1" dirty="0"/>
              <a:t>Middleware</a:t>
            </a:r>
          </a:p>
        </p:txBody>
      </p:sp>
    </p:spTree>
    <p:extLst>
      <p:ext uri="{BB962C8B-B14F-4D97-AF65-F5344CB8AC3E}">
        <p14:creationId xmlns:p14="http://schemas.microsoft.com/office/powerpoint/2010/main" val="236036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625-B708-43B0-9354-E724E4120DDC}"/>
              </a:ext>
            </a:extLst>
          </p:cNvPr>
          <p:cNvSpPr>
            <a:spLocks noGrp="1"/>
          </p:cNvSpPr>
          <p:nvPr>
            <p:ph type="title"/>
          </p:nvPr>
        </p:nvSpPr>
        <p:spPr/>
        <p:txBody>
          <a:bodyPr/>
          <a:lstStyle/>
          <a:p>
            <a:r>
              <a:rPr lang="en-US" dirty="0"/>
              <a:t>Middleware</a:t>
            </a:r>
          </a:p>
        </p:txBody>
      </p:sp>
      <p:sp>
        <p:nvSpPr>
          <p:cNvPr id="5" name="Content Placeholder 4">
            <a:extLst>
              <a:ext uri="{FF2B5EF4-FFF2-40B4-BE49-F238E27FC236}">
                <a16:creationId xmlns:a16="http://schemas.microsoft.com/office/drawing/2014/main" id="{CC710C07-2345-417C-BE59-8A79B5385363}"/>
              </a:ext>
            </a:extLst>
          </p:cNvPr>
          <p:cNvSpPr>
            <a:spLocks noGrp="1"/>
          </p:cNvSpPr>
          <p:nvPr>
            <p:ph idx="1"/>
          </p:nvPr>
        </p:nvSpPr>
        <p:spPr/>
        <p:txBody>
          <a:bodyPr/>
          <a:lstStyle/>
          <a:p>
            <a:r>
              <a:rPr lang="en-US" dirty="0"/>
              <a:t>Middleware is software which provides inter-process  communications between the layers of an application.</a:t>
            </a:r>
          </a:p>
          <a:p>
            <a:r>
              <a:rPr lang="en-US" dirty="0"/>
              <a:t>It is required whenever an application is split into layers over a network.</a:t>
            </a:r>
          </a:p>
          <a:p>
            <a:r>
              <a:rPr lang="en-US" dirty="0"/>
              <a:t>There are different types of middleware for access between the different layers. </a:t>
            </a:r>
          </a:p>
          <a:p>
            <a:pPr marL="0" indent="0">
              <a:buNone/>
            </a:pPr>
            <a:endParaRPr lang="en-US" dirty="0"/>
          </a:p>
        </p:txBody>
      </p:sp>
    </p:spTree>
    <p:extLst>
      <p:ext uri="{BB962C8B-B14F-4D97-AF65-F5344CB8AC3E}">
        <p14:creationId xmlns:p14="http://schemas.microsoft.com/office/powerpoint/2010/main" val="1581799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DCE0-9EAC-4966-A4EE-ED55435223FD}"/>
              </a:ext>
            </a:extLst>
          </p:cNvPr>
          <p:cNvSpPr>
            <a:spLocks noGrp="1"/>
          </p:cNvSpPr>
          <p:nvPr>
            <p:ph type="title"/>
          </p:nvPr>
        </p:nvSpPr>
        <p:spPr/>
        <p:txBody>
          <a:bodyPr/>
          <a:lstStyle/>
          <a:p>
            <a:r>
              <a:rPr lang="en-US" dirty="0"/>
              <a:t>Middleware Alphabet Soup</a:t>
            </a:r>
          </a:p>
        </p:txBody>
      </p:sp>
      <p:graphicFrame>
        <p:nvGraphicFramePr>
          <p:cNvPr id="6" name="Content Placeholder 5">
            <a:extLst>
              <a:ext uri="{FF2B5EF4-FFF2-40B4-BE49-F238E27FC236}">
                <a16:creationId xmlns:a16="http://schemas.microsoft.com/office/drawing/2014/main" id="{DAB0A47E-216F-449C-9CE0-A59E74795EB1}"/>
              </a:ext>
            </a:extLst>
          </p:cNvPr>
          <p:cNvGraphicFramePr>
            <a:graphicFrameLocks noGrp="1"/>
          </p:cNvGraphicFramePr>
          <p:nvPr>
            <p:ph idx="1"/>
            <p:extLst>
              <p:ext uri="{D42A27DB-BD31-4B8C-83A1-F6EECF244321}">
                <p14:modId xmlns:p14="http://schemas.microsoft.com/office/powerpoint/2010/main" val="3150756609"/>
              </p:ext>
            </p:extLst>
          </p:nvPr>
        </p:nvGraphicFramePr>
        <p:xfrm>
          <a:off x="1029869" y="1690688"/>
          <a:ext cx="9856303" cy="4937760"/>
        </p:xfrm>
        <a:graphic>
          <a:graphicData uri="http://schemas.openxmlformats.org/drawingml/2006/table">
            <a:tbl>
              <a:tblPr firstRow="1" bandRow="1">
                <a:tableStyleId>{5C22544A-7EE6-4342-B048-85BDC9FD1C3A}</a:tableStyleId>
              </a:tblPr>
              <a:tblGrid>
                <a:gridCol w="4087021">
                  <a:extLst>
                    <a:ext uri="{9D8B030D-6E8A-4147-A177-3AD203B41FA5}">
                      <a16:colId xmlns:a16="http://schemas.microsoft.com/office/drawing/2014/main" val="2324083020"/>
                    </a:ext>
                  </a:extLst>
                </a:gridCol>
                <a:gridCol w="5769282">
                  <a:extLst>
                    <a:ext uri="{9D8B030D-6E8A-4147-A177-3AD203B41FA5}">
                      <a16:colId xmlns:a16="http://schemas.microsoft.com/office/drawing/2014/main" val="3493566768"/>
                    </a:ext>
                  </a:extLst>
                </a:gridCol>
              </a:tblGrid>
              <a:tr h="370840">
                <a:tc>
                  <a:txBody>
                    <a:bodyPr/>
                    <a:lstStyle/>
                    <a:p>
                      <a:r>
                        <a:rPr lang="en-US" sz="2400" dirty="0"/>
                        <a:t>Name</a:t>
                      </a:r>
                    </a:p>
                  </a:txBody>
                  <a:tcPr/>
                </a:tc>
                <a:tc>
                  <a:txBody>
                    <a:bodyPr/>
                    <a:lstStyle/>
                    <a:p>
                      <a:r>
                        <a:rPr lang="en-US" sz="2400" dirty="0"/>
                        <a:t>What is it / What it does</a:t>
                      </a:r>
                    </a:p>
                  </a:txBody>
                  <a:tcPr/>
                </a:tc>
                <a:extLst>
                  <a:ext uri="{0D108BD9-81ED-4DB2-BD59-A6C34878D82A}">
                    <a16:rowId xmlns:a16="http://schemas.microsoft.com/office/drawing/2014/main" val="1191618649"/>
                  </a:ext>
                </a:extLst>
              </a:tr>
              <a:tr h="370840">
                <a:tc>
                  <a:txBody>
                    <a:bodyPr/>
                    <a:lstStyle/>
                    <a:p>
                      <a:r>
                        <a:rPr lang="en-US" sz="2400" dirty="0"/>
                        <a:t>ODBC (open database connectivity)</a:t>
                      </a:r>
                    </a:p>
                  </a:txBody>
                  <a:tcPr/>
                </a:tc>
                <a:tc>
                  <a:txBody>
                    <a:bodyPr/>
                    <a:lstStyle/>
                    <a:p>
                      <a:r>
                        <a:rPr lang="en-US" sz="2400" dirty="0"/>
                        <a:t>Database management systems access</a:t>
                      </a:r>
                    </a:p>
                  </a:txBody>
                  <a:tcPr/>
                </a:tc>
                <a:extLst>
                  <a:ext uri="{0D108BD9-81ED-4DB2-BD59-A6C34878D82A}">
                    <a16:rowId xmlns:a16="http://schemas.microsoft.com/office/drawing/2014/main" val="3309859447"/>
                  </a:ext>
                </a:extLst>
              </a:tr>
              <a:tr h="370840">
                <a:tc>
                  <a:txBody>
                    <a:bodyPr/>
                    <a:lstStyle/>
                    <a:p>
                      <a:r>
                        <a:rPr lang="en-US" sz="2400" dirty="0"/>
                        <a:t>CORBA (common object request broker architecture)</a:t>
                      </a:r>
                    </a:p>
                  </a:txBody>
                  <a:tcPr/>
                </a:tc>
                <a:tc>
                  <a:txBody>
                    <a:bodyPr/>
                    <a:lstStyle/>
                    <a:p>
                      <a:r>
                        <a:rPr lang="en-US" sz="2400" dirty="0"/>
                        <a:t>Business logic procedure call and data exchange</a:t>
                      </a:r>
                    </a:p>
                  </a:txBody>
                  <a:tcPr/>
                </a:tc>
                <a:extLst>
                  <a:ext uri="{0D108BD9-81ED-4DB2-BD59-A6C34878D82A}">
                    <a16:rowId xmlns:a16="http://schemas.microsoft.com/office/drawing/2014/main" val="3345697548"/>
                  </a:ext>
                </a:extLst>
              </a:tr>
              <a:tr h="370840">
                <a:tc>
                  <a:txBody>
                    <a:bodyPr/>
                    <a:lstStyle/>
                    <a:p>
                      <a:r>
                        <a:rPr lang="en-US" sz="2400" dirty="0"/>
                        <a:t>REST (representational state transfer)</a:t>
                      </a:r>
                    </a:p>
                  </a:txBody>
                  <a:tcPr/>
                </a:tc>
                <a:tc>
                  <a:txBody>
                    <a:bodyPr/>
                    <a:lstStyle/>
                    <a:p>
                      <a:r>
                        <a:rPr lang="en-US" sz="2400" dirty="0"/>
                        <a:t>A “pattern” that uses HTTP protocol for business logic / data exchange.  Foundation of most web API’s</a:t>
                      </a:r>
                    </a:p>
                  </a:txBody>
                  <a:tcPr/>
                </a:tc>
                <a:extLst>
                  <a:ext uri="{0D108BD9-81ED-4DB2-BD59-A6C34878D82A}">
                    <a16:rowId xmlns:a16="http://schemas.microsoft.com/office/drawing/2014/main" val="869752616"/>
                  </a:ext>
                </a:extLst>
              </a:tr>
              <a:tr h="370840">
                <a:tc>
                  <a:txBody>
                    <a:bodyPr/>
                    <a:lstStyle/>
                    <a:p>
                      <a:r>
                        <a:rPr lang="en-US" sz="2400" dirty="0"/>
                        <a:t>SOAP (simple object access protocol)</a:t>
                      </a:r>
                    </a:p>
                  </a:txBody>
                  <a:tcPr/>
                </a:tc>
                <a:tc>
                  <a:txBody>
                    <a:bodyPr/>
                    <a:lstStyle/>
                    <a:p>
                      <a:r>
                        <a:rPr lang="en-US" sz="2400" dirty="0"/>
                        <a:t>Like REST but more overhead / payload.</a:t>
                      </a:r>
                    </a:p>
                  </a:txBody>
                  <a:tcPr/>
                </a:tc>
                <a:extLst>
                  <a:ext uri="{0D108BD9-81ED-4DB2-BD59-A6C34878D82A}">
                    <a16:rowId xmlns:a16="http://schemas.microsoft.com/office/drawing/2014/main" val="1153690624"/>
                  </a:ext>
                </a:extLst>
              </a:tr>
              <a:tr h="370840">
                <a:tc>
                  <a:txBody>
                    <a:bodyPr/>
                    <a:lstStyle/>
                    <a:p>
                      <a:r>
                        <a:rPr lang="en-US" sz="2400" dirty="0"/>
                        <a:t>ODATA (open data protocol)</a:t>
                      </a:r>
                    </a:p>
                  </a:txBody>
                  <a:tcPr/>
                </a:tc>
                <a:tc>
                  <a:txBody>
                    <a:bodyPr/>
                    <a:lstStyle/>
                    <a:p>
                      <a:r>
                        <a:rPr lang="en-US" sz="2400" dirty="0"/>
                        <a:t>A spec for CRUD over HTTP using the REST patters</a:t>
                      </a:r>
                    </a:p>
                  </a:txBody>
                  <a:tcPr/>
                </a:tc>
                <a:extLst>
                  <a:ext uri="{0D108BD9-81ED-4DB2-BD59-A6C34878D82A}">
                    <a16:rowId xmlns:a16="http://schemas.microsoft.com/office/drawing/2014/main" val="1782710963"/>
                  </a:ext>
                </a:extLst>
              </a:tr>
            </a:tbl>
          </a:graphicData>
        </a:graphic>
      </p:graphicFrame>
    </p:spTree>
    <p:extLst>
      <p:ext uri="{BB962C8B-B14F-4D97-AF65-F5344CB8AC3E}">
        <p14:creationId xmlns:p14="http://schemas.microsoft.com/office/powerpoint/2010/main" val="84099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44B1-2215-485B-B227-E2C9B51BD457}"/>
              </a:ext>
            </a:extLst>
          </p:cNvPr>
          <p:cNvSpPr>
            <a:spLocks noGrp="1"/>
          </p:cNvSpPr>
          <p:nvPr>
            <p:ph type="title"/>
          </p:nvPr>
        </p:nvSpPr>
        <p:spPr/>
        <p:txBody>
          <a:bodyPr/>
          <a:lstStyle/>
          <a:p>
            <a:r>
              <a:rPr lang="en-US" dirty="0"/>
              <a:t>2-Tier Client/Server</a:t>
            </a:r>
          </a:p>
        </p:txBody>
      </p:sp>
      <p:sp>
        <p:nvSpPr>
          <p:cNvPr id="3" name="Content Placeholder 2">
            <a:extLst>
              <a:ext uri="{FF2B5EF4-FFF2-40B4-BE49-F238E27FC236}">
                <a16:creationId xmlns:a16="http://schemas.microsoft.com/office/drawing/2014/main" id="{7400EEFE-E094-45C1-BB70-E5643F7E6F4C}"/>
              </a:ext>
            </a:extLst>
          </p:cNvPr>
          <p:cNvSpPr>
            <a:spLocks noGrp="1"/>
          </p:cNvSpPr>
          <p:nvPr>
            <p:ph idx="1"/>
          </p:nvPr>
        </p:nvSpPr>
        <p:spPr>
          <a:xfrm>
            <a:off x="693018" y="1690688"/>
            <a:ext cx="5394579" cy="4618672"/>
          </a:xfrm>
        </p:spPr>
        <p:txBody>
          <a:bodyPr>
            <a:normAutofit/>
          </a:bodyPr>
          <a:lstStyle/>
          <a:p>
            <a:r>
              <a:rPr lang="en-US" dirty="0"/>
              <a:t>In 2 Tier client/server the application is split in two parts separated by one layer of middleware.</a:t>
            </a:r>
          </a:p>
          <a:p>
            <a:r>
              <a:rPr lang="en-US" dirty="0"/>
              <a:t>This makes the application multi-user and multi-Site.</a:t>
            </a:r>
          </a:p>
          <a:p>
            <a:r>
              <a:rPr lang="en-US" dirty="0"/>
              <a:t>Common architecture in the pre-consumer Internet era of the 90’s.</a:t>
            </a:r>
          </a:p>
        </p:txBody>
      </p:sp>
      <p:grpSp>
        <p:nvGrpSpPr>
          <p:cNvPr id="6" name="Group 5">
            <a:extLst>
              <a:ext uri="{FF2B5EF4-FFF2-40B4-BE49-F238E27FC236}">
                <a16:creationId xmlns:a16="http://schemas.microsoft.com/office/drawing/2014/main" id="{271BEEFA-B6FF-4659-A341-59E44FC0037A}"/>
              </a:ext>
            </a:extLst>
          </p:cNvPr>
          <p:cNvGrpSpPr/>
          <p:nvPr/>
        </p:nvGrpSpPr>
        <p:grpSpPr>
          <a:xfrm>
            <a:off x="7395838" y="1788959"/>
            <a:ext cx="2842164" cy="1499616"/>
            <a:chOff x="5871838" y="2014774"/>
            <a:chExt cx="2842164" cy="1499616"/>
          </a:xfrm>
        </p:grpSpPr>
        <p:sp>
          <p:nvSpPr>
            <p:cNvPr id="7" name="Rectangle 6">
              <a:extLst>
                <a:ext uri="{FF2B5EF4-FFF2-40B4-BE49-F238E27FC236}">
                  <a16:creationId xmlns:a16="http://schemas.microsoft.com/office/drawing/2014/main" id="{EEAF4444-D4F4-4140-B932-FAC1FDD1436D}"/>
                </a:ext>
              </a:extLst>
            </p:cNvPr>
            <p:cNvSpPr/>
            <p:nvPr/>
          </p:nvSpPr>
          <p:spPr>
            <a:xfrm>
              <a:off x="5871838" y="2014774"/>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7C8B894B-DDED-4A19-9797-2DF14E3EFD96}"/>
                </a:ext>
              </a:extLst>
            </p:cNvPr>
            <p:cNvGrpSpPr/>
            <p:nvPr/>
          </p:nvGrpSpPr>
          <p:grpSpPr>
            <a:xfrm>
              <a:off x="6148188" y="2118452"/>
              <a:ext cx="2322102" cy="631968"/>
              <a:chOff x="193650" y="4236215"/>
              <a:chExt cx="2322102" cy="631968"/>
            </a:xfrm>
          </p:grpSpPr>
          <p:sp>
            <p:nvSpPr>
              <p:cNvPr id="13" name="TextBox 12">
                <a:extLst>
                  <a:ext uri="{FF2B5EF4-FFF2-40B4-BE49-F238E27FC236}">
                    <a16:creationId xmlns:a16="http://schemas.microsoft.com/office/drawing/2014/main" id="{A3756AAF-18BE-4CBA-BF17-984BE46B81D1}"/>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sp>
            <p:nvSpPr>
              <p:cNvPr id="12" name="Rectangle 11" descr="Bar chart">
                <a:extLst>
                  <a:ext uri="{FF2B5EF4-FFF2-40B4-BE49-F238E27FC236}">
                    <a16:creationId xmlns:a16="http://schemas.microsoft.com/office/drawing/2014/main" id="{59730E18-289F-4FD2-A1F8-306228B7A377}"/>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grpSp>
        <p:grpSp>
          <p:nvGrpSpPr>
            <p:cNvPr id="9" name="Group 8">
              <a:extLst>
                <a:ext uri="{FF2B5EF4-FFF2-40B4-BE49-F238E27FC236}">
                  <a16:creationId xmlns:a16="http://schemas.microsoft.com/office/drawing/2014/main" id="{8DC88DEC-1212-44E6-BBDA-263FC43EC075}"/>
                </a:ext>
              </a:extLst>
            </p:cNvPr>
            <p:cNvGrpSpPr/>
            <p:nvPr/>
          </p:nvGrpSpPr>
          <p:grpSpPr>
            <a:xfrm>
              <a:off x="6148188" y="2787542"/>
              <a:ext cx="2437592" cy="631968"/>
              <a:chOff x="193650" y="4905305"/>
              <a:chExt cx="2437592" cy="631968"/>
            </a:xfrm>
          </p:grpSpPr>
          <p:sp>
            <p:nvSpPr>
              <p:cNvPr id="11" name="TextBox 10">
                <a:extLst>
                  <a:ext uri="{FF2B5EF4-FFF2-40B4-BE49-F238E27FC236}">
                    <a16:creationId xmlns:a16="http://schemas.microsoft.com/office/drawing/2014/main" id="{E6BDBF1D-8B99-4649-80B3-D317791F882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sp>
            <p:nvSpPr>
              <p:cNvPr id="10" name="Rectangle 9" descr="Playbook">
                <a:extLst>
                  <a:ext uri="{FF2B5EF4-FFF2-40B4-BE49-F238E27FC236}">
                    <a16:creationId xmlns:a16="http://schemas.microsoft.com/office/drawing/2014/main" id="{3FB60210-0F18-4BF1-8C5C-A1CBD204A91E}"/>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grpSp>
      </p:grpSp>
      <p:grpSp>
        <p:nvGrpSpPr>
          <p:cNvPr id="14" name="Group 13">
            <a:extLst>
              <a:ext uri="{FF2B5EF4-FFF2-40B4-BE49-F238E27FC236}">
                <a16:creationId xmlns:a16="http://schemas.microsoft.com/office/drawing/2014/main" id="{E2CDD6C8-8FA5-4F3F-8214-3E33D659E170}"/>
              </a:ext>
            </a:extLst>
          </p:cNvPr>
          <p:cNvGrpSpPr/>
          <p:nvPr/>
        </p:nvGrpSpPr>
        <p:grpSpPr>
          <a:xfrm>
            <a:off x="7395838" y="4431789"/>
            <a:ext cx="2842164" cy="1499616"/>
            <a:chOff x="5871838" y="4431789"/>
            <a:chExt cx="2842164" cy="1499616"/>
          </a:xfrm>
        </p:grpSpPr>
        <p:sp>
          <p:nvSpPr>
            <p:cNvPr id="15" name="Rectangle 14">
              <a:extLst>
                <a:ext uri="{FF2B5EF4-FFF2-40B4-BE49-F238E27FC236}">
                  <a16:creationId xmlns:a16="http://schemas.microsoft.com/office/drawing/2014/main" id="{D5D98E79-1921-423C-9D29-05DEB93A7DDD}"/>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AB7FE6A-2507-4526-A012-F353BB39F763}"/>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076D1E7B-4BA2-4E6D-AF3A-49C5C6F415F3}"/>
                </a:ext>
              </a:extLst>
            </p:cNvPr>
            <p:cNvGrpSpPr/>
            <p:nvPr/>
          </p:nvGrpSpPr>
          <p:grpSpPr>
            <a:xfrm>
              <a:off x="6189072" y="4577004"/>
              <a:ext cx="2322102" cy="631968"/>
              <a:chOff x="193650" y="5574395"/>
              <a:chExt cx="2322102" cy="631968"/>
            </a:xfrm>
          </p:grpSpPr>
          <p:sp>
            <p:nvSpPr>
              <p:cNvPr id="21" name="Rectangle 20" descr="Download from cloud">
                <a:extLst>
                  <a:ext uri="{FF2B5EF4-FFF2-40B4-BE49-F238E27FC236}">
                    <a16:creationId xmlns:a16="http://schemas.microsoft.com/office/drawing/2014/main" id="{3727AE6B-95B9-4562-80EB-08A3079D89DD}"/>
                  </a:ext>
                </a:extLst>
              </p:cNvPr>
              <p:cNvSpPr/>
              <p:nvPr/>
            </p:nvSpPr>
            <p:spPr>
              <a:xfrm>
                <a:off x="193650" y="5574395"/>
                <a:ext cx="631968" cy="631968"/>
              </a:xfrm>
              <a:prstGeom prst="rect">
                <a:avLst/>
              </a:prstGeom>
              <a: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118CC696-4992-4F31-BD38-BB4DEC6122C1}"/>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481BC97C-0490-4F09-8F3E-FB7BD7287B48}"/>
                </a:ext>
              </a:extLst>
            </p:cNvPr>
            <p:cNvGrpSpPr/>
            <p:nvPr/>
          </p:nvGrpSpPr>
          <p:grpSpPr>
            <a:xfrm>
              <a:off x="6189072" y="5181597"/>
              <a:ext cx="2121608" cy="631968"/>
              <a:chOff x="193650" y="3582212"/>
              <a:chExt cx="2121608" cy="631968"/>
            </a:xfrm>
          </p:grpSpPr>
          <p:sp>
            <p:nvSpPr>
              <p:cNvPr id="19" name="Rectangle 18" descr="Database">
                <a:extLst>
                  <a:ext uri="{FF2B5EF4-FFF2-40B4-BE49-F238E27FC236}">
                    <a16:creationId xmlns:a16="http://schemas.microsoft.com/office/drawing/2014/main" id="{A4B42F85-04B8-4AF6-83A7-012A65303AD8}"/>
                  </a:ext>
                </a:extLst>
              </p:cNvPr>
              <p:cNvSpPr/>
              <p:nvPr/>
            </p:nvSpPr>
            <p:spPr>
              <a:xfrm>
                <a:off x="193650" y="3582212"/>
                <a:ext cx="631968" cy="63196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76365D9A-310B-4122-95C7-F273E367D16A}"/>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grpSp>
        <p:nvGrpSpPr>
          <p:cNvPr id="23" name="Group 22">
            <a:extLst>
              <a:ext uri="{FF2B5EF4-FFF2-40B4-BE49-F238E27FC236}">
                <a16:creationId xmlns:a16="http://schemas.microsoft.com/office/drawing/2014/main" id="{A9BEF544-D989-42A4-AB52-D178AC225D3B}"/>
              </a:ext>
            </a:extLst>
          </p:cNvPr>
          <p:cNvGrpSpPr/>
          <p:nvPr/>
        </p:nvGrpSpPr>
        <p:grpSpPr>
          <a:xfrm>
            <a:off x="8813905" y="3288575"/>
            <a:ext cx="1311256" cy="1143214"/>
            <a:chOff x="7289905" y="3288575"/>
            <a:chExt cx="1311256" cy="1143214"/>
          </a:xfrm>
        </p:grpSpPr>
        <p:cxnSp>
          <p:nvCxnSpPr>
            <p:cNvPr id="24" name="Straight Arrow Connector 23">
              <a:extLst>
                <a:ext uri="{FF2B5EF4-FFF2-40B4-BE49-F238E27FC236}">
                  <a16:creationId xmlns:a16="http://schemas.microsoft.com/office/drawing/2014/main" id="{38330346-82A5-48D0-B3BD-AB2A57C1A8A5}"/>
                </a:ext>
              </a:extLst>
            </p:cNvPr>
            <p:cNvCxnSpPr>
              <a:cxnSpLocks/>
              <a:stCxn id="7" idx="2"/>
            </p:cNvCxnSpPr>
            <p:nvPr/>
          </p:nvCxnSpPr>
          <p:spPr>
            <a:xfrm>
              <a:off x="7292920" y="3288575"/>
              <a:ext cx="0" cy="114321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4A079E5-66D1-4BA4-B914-905913334D00}"/>
                </a:ext>
              </a:extLst>
            </p:cNvPr>
            <p:cNvSpPr/>
            <p:nvPr/>
          </p:nvSpPr>
          <p:spPr>
            <a:xfrm>
              <a:off x="7289905" y="3666400"/>
              <a:ext cx="1311256" cy="646331"/>
            </a:xfrm>
            <a:prstGeom prst="rect">
              <a:avLst/>
            </a:prstGeom>
          </p:spPr>
          <p:txBody>
            <a:bodyPr wrap="none">
              <a:spAutoFit/>
            </a:bodyPr>
            <a:lstStyle/>
            <a:p>
              <a:r>
                <a:rPr lang="en-US" dirty="0"/>
                <a:t>Network + </a:t>
              </a:r>
              <a:br>
                <a:rPr lang="en-US" dirty="0"/>
              </a:br>
              <a:r>
                <a:rPr lang="en-US" dirty="0"/>
                <a:t>Middleware</a:t>
              </a:r>
            </a:p>
          </p:txBody>
        </p:sp>
      </p:grpSp>
      <p:sp>
        <p:nvSpPr>
          <p:cNvPr id="26" name="Rectangle 25">
            <a:extLst>
              <a:ext uri="{FF2B5EF4-FFF2-40B4-BE49-F238E27FC236}">
                <a16:creationId xmlns:a16="http://schemas.microsoft.com/office/drawing/2014/main" id="{8EA41D8F-3DF1-425D-923B-28BDCB9FEDA5}"/>
              </a:ext>
            </a:extLst>
          </p:cNvPr>
          <p:cNvSpPr/>
          <p:nvPr/>
        </p:nvSpPr>
        <p:spPr>
          <a:xfrm rot="16200000">
            <a:off x="6372546" y="230491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27" name="Rectangle 26">
            <a:extLst>
              <a:ext uri="{FF2B5EF4-FFF2-40B4-BE49-F238E27FC236}">
                <a16:creationId xmlns:a16="http://schemas.microsoft.com/office/drawing/2014/main" id="{8EA41D8F-3DF1-425D-923B-28BDCB9FEDA5}"/>
              </a:ext>
            </a:extLst>
          </p:cNvPr>
          <p:cNvSpPr/>
          <p:nvPr/>
        </p:nvSpPr>
        <p:spPr>
          <a:xfrm rot="16200000">
            <a:off x="6387791" y="494774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Tree>
    <p:extLst>
      <p:ext uri="{BB962C8B-B14F-4D97-AF65-F5344CB8AC3E}">
        <p14:creationId xmlns:p14="http://schemas.microsoft.com/office/powerpoint/2010/main" val="126300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A40C1BE-297F-4C78-BA6A-523443D36667}"/>
              </a:ext>
            </a:extLst>
          </p:cNvPr>
          <p:cNvSpPr/>
          <p:nvPr/>
        </p:nvSpPr>
        <p:spPr>
          <a:xfrm>
            <a:off x="2235846" y="4219940"/>
            <a:ext cx="2842164" cy="208577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8" name="Group 37">
            <a:extLst>
              <a:ext uri="{FF2B5EF4-FFF2-40B4-BE49-F238E27FC236}">
                <a16:creationId xmlns:a16="http://schemas.microsoft.com/office/drawing/2014/main" id="{1E284523-5A9B-43BF-831F-DFE4EB62AE9D}"/>
              </a:ext>
            </a:extLst>
          </p:cNvPr>
          <p:cNvGrpSpPr/>
          <p:nvPr/>
        </p:nvGrpSpPr>
        <p:grpSpPr>
          <a:xfrm>
            <a:off x="2560765" y="4931238"/>
            <a:ext cx="2322102" cy="631968"/>
            <a:chOff x="193650" y="5574395"/>
            <a:chExt cx="2322102" cy="631968"/>
          </a:xfrm>
        </p:grpSpPr>
        <p:sp>
          <p:nvSpPr>
            <p:cNvPr id="39" name="Rectangle 38" descr="Download from cloud">
              <a:extLst>
                <a:ext uri="{FF2B5EF4-FFF2-40B4-BE49-F238E27FC236}">
                  <a16:creationId xmlns:a16="http://schemas.microsoft.com/office/drawing/2014/main" id="{4EBBEE4A-8989-4338-B4A6-02A7DD4F13BE}"/>
                </a:ext>
              </a:extLst>
            </p:cNvPr>
            <p:cNvSpPr/>
            <p:nvPr/>
          </p:nvSpPr>
          <p:spPr>
            <a:xfrm>
              <a:off x="193650" y="557439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40" name="TextBox 39">
              <a:extLst>
                <a:ext uri="{FF2B5EF4-FFF2-40B4-BE49-F238E27FC236}">
                  <a16:creationId xmlns:a16="http://schemas.microsoft.com/office/drawing/2014/main" id="{AFC83943-FD32-443B-8960-8790629B6B5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41" name="Group 40">
            <a:extLst>
              <a:ext uri="{FF2B5EF4-FFF2-40B4-BE49-F238E27FC236}">
                <a16:creationId xmlns:a16="http://schemas.microsoft.com/office/drawing/2014/main" id="{DACF7BCF-D4B5-4F6A-89C9-70E8A15EAF8B}"/>
              </a:ext>
            </a:extLst>
          </p:cNvPr>
          <p:cNvGrpSpPr/>
          <p:nvPr/>
        </p:nvGrpSpPr>
        <p:grpSpPr>
          <a:xfrm>
            <a:off x="2553080" y="5555910"/>
            <a:ext cx="2121608" cy="631968"/>
            <a:chOff x="193650" y="3582212"/>
            <a:chExt cx="2121608" cy="631968"/>
          </a:xfrm>
        </p:grpSpPr>
        <p:sp>
          <p:nvSpPr>
            <p:cNvPr id="42" name="Rectangle 41" descr="Database">
              <a:extLst>
                <a:ext uri="{FF2B5EF4-FFF2-40B4-BE49-F238E27FC236}">
                  <a16:creationId xmlns:a16="http://schemas.microsoft.com/office/drawing/2014/main" id="{82788ACD-F45B-4DB3-A370-BAD1DAB85185}"/>
                </a:ext>
              </a:extLst>
            </p:cNvPr>
            <p:cNvSpPr/>
            <p:nvPr/>
          </p:nvSpPr>
          <p:spPr>
            <a:xfrm>
              <a:off x="193650" y="3582212"/>
              <a:ext cx="631968" cy="63196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43" name="TextBox 42">
              <a:extLst>
                <a:ext uri="{FF2B5EF4-FFF2-40B4-BE49-F238E27FC236}">
                  <a16:creationId xmlns:a16="http://schemas.microsoft.com/office/drawing/2014/main" id="{2CD7C42C-4D2F-4F74-B2A0-D5D4D08F75D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sp>
        <p:nvSpPr>
          <p:cNvPr id="2" name="Title 1">
            <a:extLst>
              <a:ext uri="{FF2B5EF4-FFF2-40B4-BE49-F238E27FC236}">
                <a16:creationId xmlns:a16="http://schemas.microsoft.com/office/drawing/2014/main" id="{BCA3094F-603A-4D2F-BF75-E36D674A4A76}"/>
              </a:ext>
            </a:extLst>
          </p:cNvPr>
          <p:cNvSpPr>
            <a:spLocks noGrp="1"/>
          </p:cNvSpPr>
          <p:nvPr>
            <p:ph type="title"/>
          </p:nvPr>
        </p:nvSpPr>
        <p:spPr/>
        <p:txBody>
          <a:bodyPr/>
          <a:lstStyle/>
          <a:p>
            <a:r>
              <a:rPr lang="en-US" dirty="0"/>
              <a:t>Where is the Business Logic?</a:t>
            </a:r>
          </a:p>
        </p:txBody>
      </p:sp>
      <p:sp>
        <p:nvSpPr>
          <p:cNvPr id="6" name="Text Placeholder 5">
            <a:extLst>
              <a:ext uri="{FF2B5EF4-FFF2-40B4-BE49-F238E27FC236}">
                <a16:creationId xmlns:a16="http://schemas.microsoft.com/office/drawing/2014/main" id="{1CDA86B3-C6F8-473B-944A-A2DF31DC70D0}"/>
              </a:ext>
            </a:extLst>
          </p:cNvPr>
          <p:cNvSpPr>
            <a:spLocks noGrp="1"/>
          </p:cNvSpPr>
          <p:nvPr>
            <p:ph idx="1"/>
          </p:nvPr>
        </p:nvSpPr>
        <p:spPr>
          <a:xfrm>
            <a:off x="1540042" y="1825625"/>
            <a:ext cx="9813758" cy="4351338"/>
          </a:xfrm>
        </p:spPr>
        <p:txBody>
          <a:bodyPr>
            <a:normAutofit/>
          </a:bodyPr>
          <a:lstStyle/>
          <a:p>
            <a:r>
              <a:rPr lang="en-US" sz="2400" b="1" dirty="0"/>
              <a:t>“Thin Client”</a:t>
            </a:r>
          </a:p>
        </p:txBody>
      </p:sp>
      <p:sp>
        <p:nvSpPr>
          <p:cNvPr id="7" name="Text Placeholder 6">
            <a:extLst>
              <a:ext uri="{FF2B5EF4-FFF2-40B4-BE49-F238E27FC236}">
                <a16:creationId xmlns:a16="http://schemas.microsoft.com/office/drawing/2014/main" id="{FFDE8D30-F1BE-4C68-BB8D-0D408368F07F}"/>
              </a:ext>
            </a:extLst>
          </p:cNvPr>
          <p:cNvSpPr>
            <a:spLocks noGrp="1"/>
          </p:cNvSpPr>
          <p:nvPr>
            <p:ph type="body" sz="quarter" idx="4294967295"/>
          </p:nvPr>
        </p:nvSpPr>
        <p:spPr>
          <a:xfrm>
            <a:off x="6661334" y="1788210"/>
            <a:ext cx="3567112" cy="822325"/>
          </a:xfrm>
        </p:spPr>
        <p:txBody>
          <a:bodyPr>
            <a:normAutofit/>
          </a:bodyPr>
          <a:lstStyle/>
          <a:p>
            <a:r>
              <a:rPr lang="en-US" sz="2400" b="1" dirty="0"/>
              <a:t>“Fat Client”</a:t>
            </a:r>
          </a:p>
        </p:txBody>
      </p:sp>
      <p:sp>
        <p:nvSpPr>
          <p:cNvPr id="10" name="Rectangle 9">
            <a:extLst>
              <a:ext uri="{FF2B5EF4-FFF2-40B4-BE49-F238E27FC236}">
                <a16:creationId xmlns:a16="http://schemas.microsoft.com/office/drawing/2014/main" id="{81F0A614-BDFA-421F-9CDA-0677C17AC283}"/>
              </a:ext>
            </a:extLst>
          </p:cNvPr>
          <p:cNvSpPr/>
          <p:nvPr/>
        </p:nvSpPr>
        <p:spPr>
          <a:xfrm>
            <a:off x="7301452" y="2266950"/>
            <a:ext cx="2842164" cy="22102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1" name="Group 10">
            <a:extLst>
              <a:ext uri="{FF2B5EF4-FFF2-40B4-BE49-F238E27FC236}">
                <a16:creationId xmlns:a16="http://schemas.microsoft.com/office/drawing/2014/main" id="{E7C3DB79-F444-4536-8313-CF1BD3148E1A}"/>
              </a:ext>
            </a:extLst>
          </p:cNvPr>
          <p:cNvGrpSpPr/>
          <p:nvPr/>
        </p:nvGrpSpPr>
        <p:grpSpPr>
          <a:xfrm>
            <a:off x="7577802" y="2370628"/>
            <a:ext cx="2322102" cy="631968"/>
            <a:chOff x="193650" y="4236215"/>
            <a:chExt cx="2322102" cy="631968"/>
          </a:xfrm>
        </p:grpSpPr>
        <p:sp>
          <p:nvSpPr>
            <p:cNvPr id="12" name="Rectangle 11" descr="Bar chart">
              <a:extLst>
                <a:ext uri="{FF2B5EF4-FFF2-40B4-BE49-F238E27FC236}">
                  <a16:creationId xmlns:a16="http://schemas.microsoft.com/office/drawing/2014/main" id="{2E930CD6-8EF0-49B4-A9F0-B7D8E1EA60BA}"/>
                </a:ext>
              </a:extLst>
            </p:cNvPr>
            <p:cNvSpPr/>
            <p:nvPr/>
          </p:nvSpPr>
          <p:spPr>
            <a:xfrm>
              <a:off x="193650" y="423621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F4B07F38-232A-4498-9125-EAD0250547C0}"/>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4" name="Group 13">
            <a:extLst>
              <a:ext uri="{FF2B5EF4-FFF2-40B4-BE49-F238E27FC236}">
                <a16:creationId xmlns:a16="http://schemas.microsoft.com/office/drawing/2014/main" id="{F53AA48B-9255-40E7-9E48-0EEDBF9062B8}"/>
              </a:ext>
            </a:extLst>
          </p:cNvPr>
          <p:cNvGrpSpPr/>
          <p:nvPr/>
        </p:nvGrpSpPr>
        <p:grpSpPr>
          <a:xfrm>
            <a:off x="7577802" y="3039718"/>
            <a:ext cx="2437592" cy="631968"/>
            <a:chOff x="193650" y="4905305"/>
            <a:chExt cx="2437592" cy="631968"/>
          </a:xfrm>
        </p:grpSpPr>
        <p:sp>
          <p:nvSpPr>
            <p:cNvPr id="15" name="Rectangle 14" descr="Playbook">
              <a:extLst>
                <a:ext uri="{FF2B5EF4-FFF2-40B4-BE49-F238E27FC236}">
                  <a16:creationId xmlns:a16="http://schemas.microsoft.com/office/drawing/2014/main" id="{F5C672C7-3FF9-430C-8C2D-8CFF0FCF109E}"/>
                </a:ext>
              </a:extLst>
            </p:cNvPr>
            <p:cNvSpPr/>
            <p:nvPr/>
          </p:nvSpPr>
          <p:spPr>
            <a:xfrm>
              <a:off x="193650" y="490530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6" name="TextBox 15">
              <a:extLst>
                <a:ext uri="{FF2B5EF4-FFF2-40B4-BE49-F238E27FC236}">
                  <a16:creationId xmlns:a16="http://schemas.microsoft.com/office/drawing/2014/main" id="{3FEF3F78-D66B-401B-8B9F-DCF098A9C32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7" name="Rectangle 16">
            <a:extLst>
              <a:ext uri="{FF2B5EF4-FFF2-40B4-BE49-F238E27FC236}">
                <a16:creationId xmlns:a16="http://schemas.microsoft.com/office/drawing/2014/main" id="{72FBAAA4-617E-4083-97D4-A49C73C5255F}"/>
              </a:ext>
            </a:extLst>
          </p:cNvPr>
          <p:cNvSpPr/>
          <p:nvPr/>
        </p:nvSpPr>
        <p:spPr>
          <a:xfrm>
            <a:off x="7301452" y="5630248"/>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167DB633-30A3-4373-ABD9-38CB7F02176D}"/>
              </a:ext>
            </a:extLst>
          </p:cNvPr>
          <p:cNvSpPr/>
          <p:nvPr/>
        </p:nvSpPr>
        <p:spPr>
          <a:xfrm>
            <a:off x="8304076" y="510507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9" name="Group 18">
            <a:extLst>
              <a:ext uri="{FF2B5EF4-FFF2-40B4-BE49-F238E27FC236}">
                <a16:creationId xmlns:a16="http://schemas.microsoft.com/office/drawing/2014/main" id="{69603C19-F3D8-42E2-BF89-4AB431553ABD}"/>
              </a:ext>
            </a:extLst>
          </p:cNvPr>
          <p:cNvGrpSpPr/>
          <p:nvPr/>
        </p:nvGrpSpPr>
        <p:grpSpPr>
          <a:xfrm>
            <a:off x="7577802" y="3688131"/>
            <a:ext cx="2322102" cy="631968"/>
            <a:chOff x="193650" y="5574395"/>
            <a:chExt cx="2322102" cy="631968"/>
          </a:xfrm>
        </p:grpSpPr>
        <p:sp>
          <p:nvSpPr>
            <p:cNvPr id="20" name="Rectangle 19" descr="Download from cloud">
              <a:extLst>
                <a:ext uri="{FF2B5EF4-FFF2-40B4-BE49-F238E27FC236}">
                  <a16:creationId xmlns:a16="http://schemas.microsoft.com/office/drawing/2014/main" id="{D8C915AE-EBC3-434B-8D72-3BEDCE1D126B}"/>
                </a:ext>
              </a:extLst>
            </p:cNvPr>
            <p:cNvSpPr/>
            <p:nvPr/>
          </p:nvSpPr>
          <p:spPr>
            <a:xfrm>
              <a:off x="193650" y="557439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1" name="TextBox 20">
              <a:extLst>
                <a:ext uri="{FF2B5EF4-FFF2-40B4-BE49-F238E27FC236}">
                  <a16:creationId xmlns:a16="http://schemas.microsoft.com/office/drawing/2014/main" id="{EFA3F45C-AEE8-4ED3-8123-B6ABF6245D7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2" name="Group 21">
            <a:extLst>
              <a:ext uri="{FF2B5EF4-FFF2-40B4-BE49-F238E27FC236}">
                <a16:creationId xmlns:a16="http://schemas.microsoft.com/office/drawing/2014/main" id="{6E3E23A3-A9CB-4404-AAC1-C8421E6C9E81}"/>
              </a:ext>
            </a:extLst>
          </p:cNvPr>
          <p:cNvGrpSpPr/>
          <p:nvPr/>
        </p:nvGrpSpPr>
        <p:grpSpPr>
          <a:xfrm>
            <a:off x="7618686" y="5659588"/>
            <a:ext cx="2121608" cy="631968"/>
            <a:chOff x="193650" y="3582212"/>
            <a:chExt cx="2121608" cy="631968"/>
          </a:xfrm>
        </p:grpSpPr>
        <p:sp>
          <p:nvSpPr>
            <p:cNvPr id="23" name="Rectangle 22" descr="Database">
              <a:extLst>
                <a:ext uri="{FF2B5EF4-FFF2-40B4-BE49-F238E27FC236}">
                  <a16:creationId xmlns:a16="http://schemas.microsoft.com/office/drawing/2014/main" id="{FBF739B9-ED2D-41A7-BAA6-170B00866DA4}"/>
                </a:ext>
              </a:extLst>
            </p:cNvPr>
            <p:cNvSpPr/>
            <p:nvPr/>
          </p:nvSpPr>
          <p:spPr>
            <a:xfrm>
              <a:off x="193650" y="3582212"/>
              <a:ext cx="631968" cy="63196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4" name="TextBox 23">
              <a:extLst>
                <a:ext uri="{FF2B5EF4-FFF2-40B4-BE49-F238E27FC236}">
                  <a16:creationId xmlns:a16="http://schemas.microsoft.com/office/drawing/2014/main" id="{7E817C7A-7C83-4DFE-8979-31CC3338282E}"/>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cxnSp>
        <p:nvCxnSpPr>
          <p:cNvPr id="26" name="Straight Arrow Connector 25">
            <a:extLst>
              <a:ext uri="{FF2B5EF4-FFF2-40B4-BE49-F238E27FC236}">
                <a16:creationId xmlns:a16="http://schemas.microsoft.com/office/drawing/2014/main" id="{9774507E-6832-4FFC-9A76-D8A1A7C9CA7B}"/>
              </a:ext>
            </a:extLst>
          </p:cNvPr>
          <p:cNvCxnSpPr>
            <a:cxnSpLocks/>
            <a:stCxn id="10" idx="2"/>
            <a:endCxn id="17" idx="0"/>
          </p:cNvCxnSpPr>
          <p:nvPr/>
        </p:nvCxnSpPr>
        <p:spPr>
          <a:xfrm>
            <a:off x="8722534" y="4477174"/>
            <a:ext cx="0" cy="115307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99D2D81-53D7-4732-9EE9-65C8B03F2D6B}"/>
              </a:ext>
            </a:extLst>
          </p:cNvPr>
          <p:cNvSpPr/>
          <p:nvPr/>
        </p:nvSpPr>
        <p:spPr>
          <a:xfrm>
            <a:off x="8722535" y="4819686"/>
            <a:ext cx="1743939" cy="646331"/>
          </a:xfrm>
          <a:prstGeom prst="rect">
            <a:avLst/>
          </a:prstGeom>
        </p:spPr>
        <p:txBody>
          <a:bodyPr wrap="none">
            <a:spAutoFit/>
          </a:bodyPr>
          <a:lstStyle/>
          <a:p>
            <a:r>
              <a:rPr lang="en-US" dirty="0"/>
              <a:t>Network + </a:t>
            </a:r>
            <a:br>
              <a:rPr lang="en-US" dirty="0"/>
            </a:br>
            <a:r>
              <a:rPr lang="en-US" dirty="0"/>
              <a:t>ODBC (example)</a:t>
            </a:r>
          </a:p>
        </p:txBody>
      </p:sp>
      <p:sp>
        <p:nvSpPr>
          <p:cNvPr id="29" name="Rectangle 28">
            <a:extLst>
              <a:ext uri="{FF2B5EF4-FFF2-40B4-BE49-F238E27FC236}">
                <a16:creationId xmlns:a16="http://schemas.microsoft.com/office/drawing/2014/main" id="{DD061FC7-5178-4680-A164-B8ED36FE118E}"/>
              </a:ext>
            </a:extLst>
          </p:cNvPr>
          <p:cNvSpPr/>
          <p:nvPr/>
        </p:nvSpPr>
        <p:spPr>
          <a:xfrm>
            <a:off x="2235846" y="2347857"/>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0" name="Group 29">
            <a:extLst>
              <a:ext uri="{FF2B5EF4-FFF2-40B4-BE49-F238E27FC236}">
                <a16:creationId xmlns:a16="http://schemas.microsoft.com/office/drawing/2014/main" id="{2B638AF4-93FC-467B-A7C4-4273F1448A1C}"/>
              </a:ext>
            </a:extLst>
          </p:cNvPr>
          <p:cNvGrpSpPr/>
          <p:nvPr/>
        </p:nvGrpSpPr>
        <p:grpSpPr>
          <a:xfrm>
            <a:off x="2550226" y="2405059"/>
            <a:ext cx="2322102" cy="631968"/>
            <a:chOff x="193650" y="4236215"/>
            <a:chExt cx="2322102" cy="631968"/>
          </a:xfrm>
        </p:grpSpPr>
        <p:sp>
          <p:nvSpPr>
            <p:cNvPr id="31" name="Rectangle 30" descr="Bar chart">
              <a:extLst>
                <a:ext uri="{FF2B5EF4-FFF2-40B4-BE49-F238E27FC236}">
                  <a16:creationId xmlns:a16="http://schemas.microsoft.com/office/drawing/2014/main" id="{A8B4BD1F-028B-464B-9D06-DBE6406443FA}"/>
                </a:ext>
              </a:extLst>
            </p:cNvPr>
            <p:cNvSpPr/>
            <p:nvPr/>
          </p:nvSpPr>
          <p:spPr>
            <a:xfrm>
              <a:off x="193650" y="423621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00CE532E-9CDF-4752-896E-E30D10CD55E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3" name="Group 32">
            <a:extLst>
              <a:ext uri="{FF2B5EF4-FFF2-40B4-BE49-F238E27FC236}">
                <a16:creationId xmlns:a16="http://schemas.microsoft.com/office/drawing/2014/main" id="{942A268D-9793-4E17-B9DB-CC9D01EC8CAD}"/>
              </a:ext>
            </a:extLst>
          </p:cNvPr>
          <p:cNvGrpSpPr/>
          <p:nvPr/>
        </p:nvGrpSpPr>
        <p:grpSpPr>
          <a:xfrm>
            <a:off x="2550226" y="4322899"/>
            <a:ext cx="2437592" cy="631968"/>
            <a:chOff x="193650" y="4905305"/>
            <a:chExt cx="2437592" cy="631968"/>
          </a:xfrm>
        </p:grpSpPr>
        <p:sp>
          <p:nvSpPr>
            <p:cNvPr id="34" name="Rectangle 33" descr="Playbook">
              <a:extLst>
                <a:ext uri="{FF2B5EF4-FFF2-40B4-BE49-F238E27FC236}">
                  <a16:creationId xmlns:a16="http://schemas.microsoft.com/office/drawing/2014/main" id="{26F92216-319C-4710-9B41-4F3A781DD884}"/>
                </a:ext>
              </a:extLst>
            </p:cNvPr>
            <p:cNvSpPr/>
            <p:nvPr/>
          </p:nvSpPr>
          <p:spPr>
            <a:xfrm>
              <a:off x="193650" y="490530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5" name="TextBox 34">
              <a:extLst>
                <a:ext uri="{FF2B5EF4-FFF2-40B4-BE49-F238E27FC236}">
                  <a16:creationId xmlns:a16="http://schemas.microsoft.com/office/drawing/2014/main" id="{787AAD56-CF29-4522-9E00-4F4081A39C3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37" name="Rectangle 36">
            <a:extLst>
              <a:ext uri="{FF2B5EF4-FFF2-40B4-BE49-F238E27FC236}">
                <a16:creationId xmlns:a16="http://schemas.microsoft.com/office/drawing/2014/main" id="{283E47FD-6958-415F-82C1-33F984B272A9}"/>
              </a:ext>
            </a:extLst>
          </p:cNvPr>
          <p:cNvSpPr/>
          <p:nvPr/>
        </p:nvSpPr>
        <p:spPr>
          <a:xfrm>
            <a:off x="3238470" y="5001399"/>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44" name="Straight Arrow Connector 43">
            <a:extLst>
              <a:ext uri="{FF2B5EF4-FFF2-40B4-BE49-F238E27FC236}">
                <a16:creationId xmlns:a16="http://schemas.microsoft.com/office/drawing/2014/main" id="{64C39DF7-6877-49D1-9223-64C4FD80E5EF}"/>
              </a:ext>
            </a:extLst>
          </p:cNvPr>
          <p:cNvCxnSpPr>
            <a:cxnSpLocks/>
            <a:stCxn id="29" idx="2"/>
            <a:endCxn id="36" idx="0"/>
          </p:cNvCxnSpPr>
          <p:nvPr/>
        </p:nvCxnSpPr>
        <p:spPr>
          <a:xfrm>
            <a:off x="3656928" y="3127006"/>
            <a:ext cx="0" cy="109293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28348F5-2123-45B5-9A54-ED57D2986D4A}"/>
              </a:ext>
            </a:extLst>
          </p:cNvPr>
          <p:cNvSpPr/>
          <p:nvPr/>
        </p:nvSpPr>
        <p:spPr>
          <a:xfrm>
            <a:off x="3690018" y="3343765"/>
            <a:ext cx="1743875" cy="646331"/>
          </a:xfrm>
          <a:prstGeom prst="rect">
            <a:avLst/>
          </a:prstGeom>
        </p:spPr>
        <p:txBody>
          <a:bodyPr wrap="none">
            <a:spAutoFit/>
          </a:bodyPr>
          <a:lstStyle/>
          <a:p>
            <a:r>
              <a:rPr lang="en-US" dirty="0"/>
              <a:t>Network + </a:t>
            </a:r>
            <a:br>
              <a:rPr lang="en-US" dirty="0"/>
            </a:br>
            <a:r>
              <a:rPr lang="en-US" dirty="0"/>
              <a:t>Telnet (example)</a:t>
            </a:r>
          </a:p>
        </p:txBody>
      </p:sp>
      <p:sp>
        <p:nvSpPr>
          <p:cNvPr id="52" name="Rectangle 51">
            <a:extLst>
              <a:ext uri="{FF2B5EF4-FFF2-40B4-BE49-F238E27FC236}">
                <a16:creationId xmlns:a16="http://schemas.microsoft.com/office/drawing/2014/main" id="{4DD56298-53A8-428A-9CCD-24C45B2CCFF4}"/>
              </a:ext>
            </a:extLst>
          </p:cNvPr>
          <p:cNvSpPr/>
          <p:nvPr/>
        </p:nvSpPr>
        <p:spPr>
          <a:xfrm rot="16200000">
            <a:off x="1560503" y="2500199"/>
            <a:ext cx="78590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a:t>
            </a:r>
          </a:p>
        </p:txBody>
      </p:sp>
      <p:sp>
        <p:nvSpPr>
          <p:cNvPr id="53" name="Rectangle 52">
            <a:extLst>
              <a:ext uri="{FF2B5EF4-FFF2-40B4-BE49-F238E27FC236}">
                <a16:creationId xmlns:a16="http://schemas.microsoft.com/office/drawing/2014/main" id="{A8819AB5-E01B-449D-A440-8D221B9BE660}"/>
              </a:ext>
            </a:extLst>
          </p:cNvPr>
          <p:cNvSpPr/>
          <p:nvPr/>
        </p:nvSpPr>
        <p:spPr>
          <a:xfrm rot="16200000">
            <a:off x="5862082" y="3130294"/>
            <a:ext cx="222605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54" name="Rectangle 53">
            <a:extLst>
              <a:ext uri="{FF2B5EF4-FFF2-40B4-BE49-F238E27FC236}">
                <a16:creationId xmlns:a16="http://schemas.microsoft.com/office/drawing/2014/main" id="{25BBDAA4-1ECF-4664-8EF1-20CB9D6E6774}"/>
              </a:ext>
            </a:extLst>
          </p:cNvPr>
          <p:cNvSpPr/>
          <p:nvPr/>
        </p:nvSpPr>
        <p:spPr>
          <a:xfrm rot="16200000">
            <a:off x="902698" y="5028977"/>
            <a:ext cx="208577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55" name="Rectangle 54">
            <a:extLst>
              <a:ext uri="{FF2B5EF4-FFF2-40B4-BE49-F238E27FC236}">
                <a16:creationId xmlns:a16="http://schemas.microsoft.com/office/drawing/2014/main" id="{2DE4D713-5A29-4BF5-83CB-94E416C32728}"/>
              </a:ext>
            </a:extLst>
          </p:cNvPr>
          <p:cNvSpPr/>
          <p:nvPr/>
        </p:nvSpPr>
        <p:spPr>
          <a:xfrm rot="16200000">
            <a:off x="6616771" y="5793051"/>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Tree>
    <p:extLst>
      <p:ext uri="{BB962C8B-B14F-4D97-AF65-F5344CB8AC3E}">
        <p14:creationId xmlns:p14="http://schemas.microsoft.com/office/powerpoint/2010/main" val="362761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Thin-Client, Fat-Client examples</a:t>
            </a:r>
          </a:p>
        </p:txBody>
      </p:sp>
      <p:sp>
        <p:nvSpPr>
          <p:cNvPr id="3" name="Content Placeholder 2"/>
          <p:cNvSpPr>
            <a:spLocks noGrp="1"/>
          </p:cNvSpPr>
          <p:nvPr>
            <p:ph idx="1"/>
          </p:nvPr>
        </p:nvSpPr>
        <p:spPr/>
        <p:txBody>
          <a:bodyPr/>
          <a:lstStyle/>
          <a:p>
            <a:r>
              <a:rPr lang="en-US" dirty="0"/>
              <a:t>Fat Clients:</a:t>
            </a:r>
          </a:p>
          <a:p>
            <a:pPr lvl="1"/>
            <a:r>
              <a:rPr lang="en-US" dirty="0"/>
              <a:t>The application itself must be installed before you can use it.</a:t>
            </a:r>
          </a:p>
          <a:p>
            <a:pPr lvl="1"/>
            <a:r>
              <a:rPr lang="en-US" dirty="0"/>
              <a:t>Playing a game like Madden or </a:t>
            </a:r>
            <a:r>
              <a:rPr lang="en-US" dirty="0" err="1"/>
              <a:t>Fortnite</a:t>
            </a:r>
            <a:endParaRPr lang="en-US" dirty="0"/>
          </a:p>
          <a:p>
            <a:pPr lvl="1"/>
            <a:r>
              <a:rPr lang="en-US" dirty="0"/>
              <a:t>Microsoft Outlook for Email </a:t>
            </a:r>
          </a:p>
          <a:p>
            <a:r>
              <a:rPr lang="en-US" dirty="0"/>
              <a:t>Thin Clients:</a:t>
            </a:r>
          </a:p>
          <a:p>
            <a:pPr lvl="1"/>
            <a:r>
              <a:rPr lang="en-US" dirty="0"/>
              <a:t>Nothing needs to be installed for specific to the application for it to be used.</a:t>
            </a:r>
          </a:p>
          <a:p>
            <a:pPr lvl="1"/>
            <a:r>
              <a:rPr lang="en-US" dirty="0"/>
              <a:t>Playing a game in your Web Browser</a:t>
            </a:r>
          </a:p>
          <a:p>
            <a:pPr lvl="1"/>
            <a:r>
              <a:rPr lang="en-US" dirty="0"/>
              <a:t>Gmail or Yahoo Mail</a:t>
            </a:r>
          </a:p>
          <a:p>
            <a:pPr lvl="1"/>
            <a:endParaRPr lang="en-US" dirty="0"/>
          </a:p>
        </p:txBody>
      </p:sp>
    </p:spTree>
    <p:extLst>
      <p:ext uri="{BB962C8B-B14F-4D97-AF65-F5344CB8AC3E}">
        <p14:creationId xmlns:p14="http://schemas.microsoft.com/office/powerpoint/2010/main" val="409189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Service?</a:t>
            </a:r>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Service</a:t>
            </a:r>
            <a:r>
              <a:rPr lang="en-US" dirty="0"/>
              <a:t> is a running application or process accessible by users and other applications.</a:t>
            </a:r>
          </a:p>
          <a:p>
            <a:r>
              <a:rPr lang="en-US" dirty="0"/>
              <a:t>Email is an example of a </a:t>
            </a:r>
            <a:r>
              <a:rPr lang="en-US" b="1" dirty="0"/>
              <a:t>Service Application</a:t>
            </a:r>
            <a:r>
              <a:rPr lang="en-US" dirty="0"/>
              <a:t>.</a:t>
            </a:r>
          </a:p>
          <a:p>
            <a:r>
              <a:rPr lang="en-US" dirty="0"/>
              <a:t>Most services are complex, consisting of multiple dependent services.</a:t>
            </a:r>
          </a:p>
          <a:p>
            <a:r>
              <a:rPr lang="en-US" dirty="0"/>
              <a:t>For example to offer a web-based Email service application like Gmail you need these dependent services at minimum:</a:t>
            </a:r>
          </a:p>
          <a:p>
            <a:pPr lvl="1"/>
            <a:r>
              <a:rPr lang="en-US" dirty="0"/>
              <a:t>Web server (HTTP)</a:t>
            </a:r>
          </a:p>
          <a:p>
            <a:pPr lvl="1"/>
            <a:r>
              <a:rPr lang="en-US" dirty="0"/>
              <a:t>Message transfer agent (SMTP)</a:t>
            </a:r>
          </a:p>
          <a:p>
            <a:pPr lvl="1"/>
            <a:r>
              <a:rPr lang="en-US" dirty="0"/>
              <a:t>Message Store (IMAP)</a:t>
            </a:r>
          </a:p>
          <a:p>
            <a:pPr lvl="1"/>
            <a:endParaRPr lang="en-US" dirty="0"/>
          </a:p>
        </p:txBody>
      </p:sp>
    </p:spTree>
    <p:extLst>
      <p:ext uri="{BB962C8B-B14F-4D97-AF65-F5344CB8AC3E}">
        <p14:creationId xmlns:p14="http://schemas.microsoft.com/office/powerpoint/2010/main" val="39224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CF9280-EB5D-4937-B40F-86375FB95F77}"/>
              </a:ext>
            </a:extLst>
          </p:cNvPr>
          <p:cNvSpPr>
            <a:spLocks noGrp="1"/>
          </p:cNvSpPr>
          <p:nvPr>
            <p:ph type="title"/>
          </p:nvPr>
        </p:nvSpPr>
        <p:spPr/>
        <p:txBody>
          <a:bodyPr/>
          <a:lstStyle/>
          <a:p>
            <a:r>
              <a:rPr lang="en-US" dirty="0"/>
              <a:t>3-Tier Client/Server</a:t>
            </a:r>
          </a:p>
        </p:txBody>
      </p:sp>
      <p:sp>
        <p:nvSpPr>
          <p:cNvPr id="10" name="Content Placeholder 9">
            <a:extLst>
              <a:ext uri="{FF2B5EF4-FFF2-40B4-BE49-F238E27FC236}">
                <a16:creationId xmlns:a16="http://schemas.microsoft.com/office/drawing/2014/main" id="{0DEF7BD3-727E-4A71-80FB-CF7CC7F81247}"/>
              </a:ext>
            </a:extLst>
          </p:cNvPr>
          <p:cNvSpPr>
            <a:spLocks noGrp="1"/>
          </p:cNvSpPr>
          <p:nvPr>
            <p:ph idx="1"/>
          </p:nvPr>
        </p:nvSpPr>
        <p:spPr>
          <a:xfrm>
            <a:off x="567891" y="1645179"/>
            <a:ext cx="5921175" cy="4531784"/>
          </a:xfrm>
        </p:spPr>
        <p:txBody>
          <a:bodyPr>
            <a:normAutofit fontScale="92500" lnSpcReduction="10000"/>
          </a:bodyPr>
          <a:lstStyle/>
          <a:p>
            <a:r>
              <a:rPr lang="en-US" dirty="0"/>
              <a:t>In 3 Tier client/server the application is split into 3 parts. Typically with a business logic and data access layer in the middle tier. </a:t>
            </a:r>
          </a:p>
          <a:p>
            <a:r>
              <a:rPr lang="en-US" dirty="0"/>
              <a:t>Multi-user, Multi-Site.</a:t>
            </a:r>
          </a:p>
          <a:p>
            <a:r>
              <a:rPr lang="en-US" dirty="0"/>
              <a:t>Scales Vertically better than 2-tier</a:t>
            </a:r>
          </a:p>
          <a:p>
            <a:r>
              <a:rPr lang="en-US" dirty="0"/>
              <a:t>Majority of business logic is on the server</a:t>
            </a:r>
          </a:p>
          <a:p>
            <a:r>
              <a:rPr lang="en-US" dirty="0"/>
              <a:t>Common architecture during the Internet boom.</a:t>
            </a:r>
          </a:p>
          <a:p>
            <a:endParaRPr lang="en-US" dirty="0"/>
          </a:p>
        </p:txBody>
      </p:sp>
      <p:sp>
        <p:nvSpPr>
          <p:cNvPr id="11" name="Rectangle 10">
            <a:extLst>
              <a:ext uri="{FF2B5EF4-FFF2-40B4-BE49-F238E27FC236}">
                <a16:creationId xmlns:a16="http://schemas.microsoft.com/office/drawing/2014/main" id="{FE8E2DC1-0F4F-4280-936B-AEBDCACB7712}"/>
              </a:ext>
            </a:extLst>
          </p:cNvPr>
          <p:cNvSpPr/>
          <p:nvPr/>
        </p:nvSpPr>
        <p:spPr>
          <a:xfrm>
            <a:off x="7489453" y="3542190"/>
            <a:ext cx="2842164" cy="132914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D02E9D74-466D-41D4-9868-0C25A9667CB4}"/>
              </a:ext>
            </a:extLst>
          </p:cNvPr>
          <p:cNvGrpSpPr/>
          <p:nvPr/>
        </p:nvGrpSpPr>
        <p:grpSpPr>
          <a:xfrm>
            <a:off x="7765803" y="3569948"/>
            <a:ext cx="2437592" cy="631968"/>
            <a:chOff x="193650" y="4905305"/>
            <a:chExt cx="2437592" cy="631968"/>
          </a:xfrm>
        </p:grpSpPr>
        <p:sp>
          <p:nvSpPr>
            <p:cNvPr id="16" name="Rectangle 15" descr="Playbook">
              <a:extLst>
                <a:ext uri="{FF2B5EF4-FFF2-40B4-BE49-F238E27FC236}">
                  <a16:creationId xmlns:a16="http://schemas.microsoft.com/office/drawing/2014/main" id="{61A9050E-FA2A-4903-9E74-C7EFCC94B038}"/>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7" name="TextBox 16">
              <a:extLst>
                <a:ext uri="{FF2B5EF4-FFF2-40B4-BE49-F238E27FC236}">
                  <a16:creationId xmlns:a16="http://schemas.microsoft.com/office/drawing/2014/main" id="{7169AAAC-3302-4DBF-922F-B3A597EF5384}"/>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8" name="Rectangle 17">
            <a:extLst>
              <a:ext uri="{FF2B5EF4-FFF2-40B4-BE49-F238E27FC236}">
                <a16:creationId xmlns:a16="http://schemas.microsoft.com/office/drawing/2014/main" id="{E732EA17-EE14-4A8A-B6AE-15823A8E9097}"/>
              </a:ext>
            </a:extLst>
          </p:cNvPr>
          <p:cNvSpPr/>
          <p:nvPr/>
        </p:nvSpPr>
        <p:spPr>
          <a:xfrm>
            <a:off x="7489453" y="5617121"/>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DB40624-3359-4C91-8692-6A88EEF6248A}"/>
              </a:ext>
            </a:extLst>
          </p:cNvPr>
          <p:cNvSpPr/>
          <p:nvPr/>
        </p:nvSpPr>
        <p:spPr>
          <a:xfrm>
            <a:off x="8492077" y="5091950"/>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a:extLst>
              <a:ext uri="{FF2B5EF4-FFF2-40B4-BE49-F238E27FC236}">
                <a16:creationId xmlns:a16="http://schemas.microsoft.com/office/drawing/2014/main" id="{E0E63BBC-5D11-4FD4-B27B-AEB184958A89}"/>
              </a:ext>
            </a:extLst>
          </p:cNvPr>
          <p:cNvGrpSpPr/>
          <p:nvPr/>
        </p:nvGrpSpPr>
        <p:grpSpPr>
          <a:xfrm>
            <a:off x="7765803" y="4218361"/>
            <a:ext cx="2322102" cy="631968"/>
            <a:chOff x="193650" y="5574395"/>
            <a:chExt cx="2322102" cy="631968"/>
          </a:xfrm>
        </p:grpSpPr>
        <p:sp>
          <p:nvSpPr>
            <p:cNvPr id="21" name="Rectangle 20" descr="Download from cloud">
              <a:extLst>
                <a:ext uri="{FF2B5EF4-FFF2-40B4-BE49-F238E27FC236}">
                  <a16:creationId xmlns:a16="http://schemas.microsoft.com/office/drawing/2014/main" id="{746780EB-237D-4B2C-B11B-20D2AF357B34}"/>
                </a:ext>
              </a:extLst>
            </p:cNvPr>
            <p:cNvSpPr/>
            <p:nvPr/>
          </p:nvSpPr>
          <p:spPr>
            <a:xfrm>
              <a:off x="193650" y="557439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F2AC93C-FB22-42EE-9ABF-E539DA738E6C}"/>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3" name="Group 22">
            <a:extLst>
              <a:ext uri="{FF2B5EF4-FFF2-40B4-BE49-F238E27FC236}">
                <a16:creationId xmlns:a16="http://schemas.microsoft.com/office/drawing/2014/main" id="{83EF5607-9EC5-4EEC-9ED1-1E804486868A}"/>
              </a:ext>
            </a:extLst>
          </p:cNvPr>
          <p:cNvGrpSpPr/>
          <p:nvPr/>
        </p:nvGrpSpPr>
        <p:grpSpPr>
          <a:xfrm>
            <a:off x="7806687" y="5646461"/>
            <a:ext cx="2121608" cy="631968"/>
            <a:chOff x="193650" y="3582212"/>
            <a:chExt cx="2121608" cy="631968"/>
          </a:xfrm>
        </p:grpSpPr>
        <p:sp>
          <p:nvSpPr>
            <p:cNvPr id="24" name="Rectangle 23" descr="Database">
              <a:extLst>
                <a:ext uri="{FF2B5EF4-FFF2-40B4-BE49-F238E27FC236}">
                  <a16:creationId xmlns:a16="http://schemas.microsoft.com/office/drawing/2014/main" id="{BD68AED4-DBEC-48BE-BBF1-89ACBCEF96B0}"/>
                </a:ext>
              </a:extLst>
            </p:cNvPr>
            <p:cNvSpPr/>
            <p:nvPr/>
          </p:nvSpPr>
          <p:spPr>
            <a:xfrm>
              <a:off x="193650" y="3582212"/>
              <a:ext cx="631968" cy="63196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5" name="TextBox 24">
              <a:extLst>
                <a:ext uri="{FF2B5EF4-FFF2-40B4-BE49-F238E27FC236}">
                  <a16:creationId xmlns:a16="http://schemas.microsoft.com/office/drawing/2014/main" id="{417AB2D3-CEEF-4D51-9E0A-7DFCEFCFC2B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cxnSp>
        <p:nvCxnSpPr>
          <p:cNvPr id="26" name="Straight Arrow Connector 25">
            <a:extLst>
              <a:ext uri="{FF2B5EF4-FFF2-40B4-BE49-F238E27FC236}">
                <a16:creationId xmlns:a16="http://schemas.microsoft.com/office/drawing/2014/main" id="{4478A0BE-5DD3-446A-843D-B60CA7135D23}"/>
              </a:ext>
            </a:extLst>
          </p:cNvPr>
          <p:cNvCxnSpPr>
            <a:cxnSpLocks/>
            <a:endCxn id="18" idx="0"/>
          </p:cNvCxnSpPr>
          <p:nvPr/>
        </p:nvCxnSpPr>
        <p:spPr>
          <a:xfrm>
            <a:off x="8910535" y="4870257"/>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FAE5AF5-EE91-402C-98A5-0AD7EB84080E}"/>
              </a:ext>
            </a:extLst>
          </p:cNvPr>
          <p:cNvSpPr/>
          <p:nvPr/>
        </p:nvSpPr>
        <p:spPr>
          <a:xfrm rot="16200000">
            <a:off x="6515332" y="3971832"/>
            <a:ext cx="132914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8" name="Rectangle 27">
            <a:extLst>
              <a:ext uri="{FF2B5EF4-FFF2-40B4-BE49-F238E27FC236}">
                <a16:creationId xmlns:a16="http://schemas.microsoft.com/office/drawing/2014/main" id="{1FCA277C-4658-44B0-B188-F571CED8A33D}"/>
              </a:ext>
            </a:extLst>
          </p:cNvPr>
          <p:cNvSpPr/>
          <p:nvPr/>
        </p:nvSpPr>
        <p:spPr>
          <a:xfrm rot="16200000">
            <a:off x="6804772" y="5779924"/>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C3668E14-96B3-4E46-885E-AFFE517C5509}"/>
              </a:ext>
            </a:extLst>
          </p:cNvPr>
          <p:cNvSpPr/>
          <p:nvPr/>
        </p:nvSpPr>
        <p:spPr>
          <a:xfrm>
            <a:off x="7511248" y="1331930"/>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D50F33CB-175A-4CBE-979D-177C0DA96F85}"/>
              </a:ext>
            </a:extLst>
          </p:cNvPr>
          <p:cNvGrpSpPr/>
          <p:nvPr/>
        </p:nvGrpSpPr>
        <p:grpSpPr>
          <a:xfrm>
            <a:off x="7787598" y="1435608"/>
            <a:ext cx="2322102" cy="631968"/>
            <a:chOff x="193650" y="4236215"/>
            <a:chExt cx="2322102" cy="631968"/>
          </a:xfrm>
        </p:grpSpPr>
        <p:sp>
          <p:nvSpPr>
            <p:cNvPr id="33" name="Rectangle 32" descr="Bar chart">
              <a:extLst>
                <a:ext uri="{FF2B5EF4-FFF2-40B4-BE49-F238E27FC236}">
                  <a16:creationId xmlns:a16="http://schemas.microsoft.com/office/drawing/2014/main" id="{1A029851-FEB6-48F6-B4F8-3915F1498DC4}"/>
                </a:ext>
              </a:extLst>
            </p:cNvPr>
            <p:cNvSpPr/>
            <p:nvPr/>
          </p:nvSpPr>
          <p:spPr>
            <a:xfrm>
              <a:off x="193650" y="423621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728042A4-35F4-4F12-9114-ABAF79A6C118}"/>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5" name="Group 34">
            <a:extLst>
              <a:ext uri="{FF2B5EF4-FFF2-40B4-BE49-F238E27FC236}">
                <a16:creationId xmlns:a16="http://schemas.microsoft.com/office/drawing/2014/main" id="{79A3F679-2644-4140-9015-295E4D2E08A9}"/>
              </a:ext>
            </a:extLst>
          </p:cNvPr>
          <p:cNvGrpSpPr/>
          <p:nvPr/>
        </p:nvGrpSpPr>
        <p:grpSpPr>
          <a:xfrm>
            <a:off x="7787598" y="2104698"/>
            <a:ext cx="2437592" cy="631968"/>
            <a:chOff x="193650" y="4905305"/>
            <a:chExt cx="2437592" cy="631968"/>
          </a:xfrm>
        </p:grpSpPr>
        <p:sp>
          <p:nvSpPr>
            <p:cNvPr id="36" name="Rectangle 35" descr="Playbook">
              <a:extLst>
                <a:ext uri="{FF2B5EF4-FFF2-40B4-BE49-F238E27FC236}">
                  <a16:creationId xmlns:a16="http://schemas.microsoft.com/office/drawing/2014/main" id="{4993A824-F667-45DB-A2F8-9104F7626333}"/>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8E041DD7-C9B9-417D-9EF5-136D5BD602D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42" name="Rectangle 41">
            <a:extLst>
              <a:ext uri="{FF2B5EF4-FFF2-40B4-BE49-F238E27FC236}">
                <a16:creationId xmlns:a16="http://schemas.microsoft.com/office/drawing/2014/main" id="{E9697B30-5489-4A81-886D-24857436E622}"/>
              </a:ext>
            </a:extLst>
          </p:cNvPr>
          <p:cNvSpPr/>
          <p:nvPr/>
        </p:nvSpPr>
        <p:spPr>
          <a:xfrm>
            <a:off x="8957541" y="4904205"/>
            <a:ext cx="1245854" cy="646331"/>
          </a:xfrm>
          <a:prstGeom prst="rect">
            <a:avLst/>
          </a:prstGeom>
        </p:spPr>
        <p:txBody>
          <a:bodyPr wrap="none">
            <a:spAutoFit/>
          </a:bodyPr>
          <a:lstStyle/>
          <a:p>
            <a:r>
              <a:rPr lang="en-US" dirty="0"/>
              <a:t>Network + </a:t>
            </a:r>
            <a:br>
              <a:rPr lang="en-US" dirty="0"/>
            </a:br>
            <a:r>
              <a:rPr lang="en-US" dirty="0"/>
              <a:t>ODBC (Ex)</a:t>
            </a:r>
          </a:p>
        </p:txBody>
      </p:sp>
      <p:sp>
        <p:nvSpPr>
          <p:cNvPr id="43" name="Rectangle 42">
            <a:extLst>
              <a:ext uri="{FF2B5EF4-FFF2-40B4-BE49-F238E27FC236}">
                <a16:creationId xmlns:a16="http://schemas.microsoft.com/office/drawing/2014/main" id="{B9BA24F3-4F2D-4B19-953B-C8322113570F}"/>
              </a:ext>
            </a:extLst>
          </p:cNvPr>
          <p:cNvSpPr/>
          <p:nvPr/>
        </p:nvSpPr>
        <p:spPr>
          <a:xfrm rot="16200000">
            <a:off x="6430097" y="1847886"/>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44" name="Rectangle 43">
            <a:extLst>
              <a:ext uri="{FF2B5EF4-FFF2-40B4-BE49-F238E27FC236}">
                <a16:creationId xmlns:a16="http://schemas.microsoft.com/office/drawing/2014/main" id="{906C75BD-7BC4-4B06-8F5C-5D2C9CDFDB68}"/>
              </a:ext>
            </a:extLst>
          </p:cNvPr>
          <p:cNvSpPr/>
          <p:nvPr/>
        </p:nvSpPr>
        <p:spPr>
          <a:xfrm>
            <a:off x="8932331" y="2821630"/>
            <a:ext cx="1337417" cy="646331"/>
          </a:xfrm>
          <a:prstGeom prst="rect">
            <a:avLst/>
          </a:prstGeom>
        </p:spPr>
        <p:txBody>
          <a:bodyPr wrap="none">
            <a:spAutoFit/>
          </a:bodyPr>
          <a:lstStyle/>
          <a:p>
            <a:r>
              <a:rPr lang="en-US" dirty="0"/>
              <a:t>Network + </a:t>
            </a:r>
            <a:br>
              <a:rPr lang="en-US" dirty="0"/>
            </a:br>
            <a:r>
              <a:rPr lang="en-US" dirty="0"/>
              <a:t> CORBA (Ex)</a:t>
            </a:r>
          </a:p>
        </p:txBody>
      </p:sp>
      <p:cxnSp>
        <p:nvCxnSpPr>
          <p:cNvPr id="45" name="Straight Arrow Connector 44">
            <a:extLst>
              <a:ext uri="{FF2B5EF4-FFF2-40B4-BE49-F238E27FC236}">
                <a16:creationId xmlns:a16="http://schemas.microsoft.com/office/drawing/2014/main" id="{5F8FC2CA-0275-45F6-80A0-69582CE9A04F}"/>
              </a:ext>
            </a:extLst>
          </p:cNvPr>
          <p:cNvCxnSpPr>
            <a:cxnSpLocks/>
          </p:cNvCxnSpPr>
          <p:nvPr/>
        </p:nvCxnSpPr>
        <p:spPr>
          <a:xfrm>
            <a:off x="8910535" y="2831546"/>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68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CF9280-EB5D-4937-B40F-86375FB95F77}"/>
              </a:ext>
            </a:extLst>
          </p:cNvPr>
          <p:cNvSpPr>
            <a:spLocks noGrp="1"/>
          </p:cNvSpPr>
          <p:nvPr>
            <p:ph type="title"/>
          </p:nvPr>
        </p:nvSpPr>
        <p:spPr>
          <a:xfrm>
            <a:off x="838200" y="365125"/>
            <a:ext cx="10515600" cy="1703519"/>
          </a:xfrm>
        </p:spPr>
        <p:txBody>
          <a:bodyPr>
            <a:normAutofit/>
          </a:bodyPr>
          <a:lstStyle/>
          <a:p>
            <a:r>
              <a:rPr lang="en-US" dirty="0"/>
              <a:t>Web 3-Tier Example </a:t>
            </a:r>
            <a:br>
              <a:rPr lang="en-US" dirty="0"/>
            </a:br>
            <a:r>
              <a:rPr lang="en-US" dirty="0"/>
              <a:t>(</a:t>
            </a:r>
            <a:r>
              <a:rPr lang="en-US" dirty="0" err="1"/>
              <a:t>Wordpress</a:t>
            </a:r>
            <a:r>
              <a:rPr lang="en-US" dirty="0"/>
              <a:t>)</a:t>
            </a:r>
          </a:p>
        </p:txBody>
      </p:sp>
      <p:sp>
        <p:nvSpPr>
          <p:cNvPr id="3" name="Content Placeholder 2"/>
          <p:cNvSpPr>
            <a:spLocks noGrp="1"/>
          </p:cNvSpPr>
          <p:nvPr>
            <p:ph idx="1"/>
          </p:nvPr>
        </p:nvSpPr>
        <p:spPr>
          <a:xfrm>
            <a:off x="838201" y="2275087"/>
            <a:ext cx="5131402" cy="3901876"/>
          </a:xfrm>
        </p:spPr>
        <p:txBody>
          <a:bodyPr/>
          <a:lstStyle/>
          <a:p>
            <a:r>
              <a:rPr lang="en-US" dirty="0"/>
              <a:t>Here’s is how the popular web application WordPress is architected.</a:t>
            </a:r>
          </a:p>
        </p:txBody>
      </p:sp>
      <p:sp>
        <p:nvSpPr>
          <p:cNvPr id="11" name="Rectangle 10">
            <a:extLst>
              <a:ext uri="{FF2B5EF4-FFF2-40B4-BE49-F238E27FC236}">
                <a16:creationId xmlns:a16="http://schemas.microsoft.com/office/drawing/2014/main" id="{FE8E2DC1-0F4F-4280-936B-AEBDCACB7712}"/>
              </a:ext>
            </a:extLst>
          </p:cNvPr>
          <p:cNvSpPr/>
          <p:nvPr/>
        </p:nvSpPr>
        <p:spPr>
          <a:xfrm>
            <a:off x="6935978" y="3419388"/>
            <a:ext cx="4098233" cy="132914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D02E9D74-466D-41D4-9868-0C25A9667CB4}"/>
              </a:ext>
            </a:extLst>
          </p:cNvPr>
          <p:cNvGrpSpPr/>
          <p:nvPr/>
        </p:nvGrpSpPr>
        <p:grpSpPr>
          <a:xfrm>
            <a:off x="7212328" y="3447146"/>
            <a:ext cx="2437592" cy="631968"/>
            <a:chOff x="193650" y="4905305"/>
            <a:chExt cx="2437592" cy="631968"/>
          </a:xfrm>
        </p:grpSpPr>
        <p:sp>
          <p:nvSpPr>
            <p:cNvPr id="16" name="Rectangle 15" descr="Playbook">
              <a:extLst>
                <a:ext uri="{FF2B5EF4-FFF2-40B4-BE49-F238E27FC236}">
                  <a16:creationId xmlns:a16="http://schemas.microsoft.com/office/drawing/2014/main" id="{61A9050E-FA2A-4903-9E74-C7EFCC94B038}"/>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7" name="TextBox 16">
              <a:extLst>
                <a:ext uri="{FF2B5EF4-FFF2-40B4-BE49-F238E27FC236}">
                  <a16:creationId xmlns:a16="http://schemas.microsoft.com/office/drawing/2014/main" id="{7169AAAC-3302-4DBF-922F-B3A597EF5384}"/>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8" name="Rectangle 17">
            <a:extLst>
              <a:ext uri="{FF2B5EF4-FFF2-40B4-BE49-F238E27FC236}">
                <a16:creationId xmlns:a16="http://schemas.microsoft.com/office/drawing/2014/main" id="{E732EA17-EE14-4A8A-B6AE-15823A8E9097}"/>
              </a:ext>
            </a:extLst>
          </p:cNvPr>
          <p:cNvSpPr/>
          <p:nvPr/>
        </p:nvSpPr>
        <p:spPr>
          <a:xfrm>
            <a:off x="6935978" y="5494319"/>
            <a:ext cx="4120039"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DB40624-3359-4C91-8692-6A88EEF6248A}"/>
              </a:ext>
            </a:extLst>
          </p:cNvPr>
          <p:cNvSpPr/>
          <p:nvPr/>
        </p:nvSpPr>
        <p:spPr>
          <a:xfrm>
            <a:off x="7938602" y="4969148"/>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a:extLst>
              <a:ext uri="{FF2B5EF4-FFF2-40B4-BE49-F238E27FC236}">
                <a16:creationId xmlns:a16="http://schemas.microsoft.com/office/drawing/2014/main" id="{E0E63BBC-5D11-4FD4-B27B-AEB184958A89}"/>
              </a:ext>
            </a:extLst>
          </p:cNvPr>
          <p:cNvGrpSpPr/>
          <p:nvPr/>
        </p:nvGrpSpPr>
        <p:grpSpPr>
          <a:xfrm>
            <a:off x="7212328" y="4095559"/>
            <a:ext cx="2322102" cy="631968"/>
            <a:chOff x="193650" y="5574395"/>
            <a:chExt cx="2322102" cy="631968"/>
          </a:xfrm>
        </p:grpSpPr>
        <p:sp>
          <p:nvSpPr>
            <p:cNvPr id="21" name="Rectangle 20" descr="Download from cloud">
              <a:extLst>
                <a:ext uri="{FF2B5EF4-FFF2-40B4-BE49-F238E27FC236}">
                  <a16:creationId xmlns:a16="http://schemas.microsoft.com/office/drawing/2014/main" id="{746780EB-237D-4B2C-B11B-20D2AF357B34}"/>
                </a:ext>
              </a:extLst>
            </p:cNvPr>
            <p:cNvSpPr/>
            <p:nvPr/>
          </p:nvSpPr>
          <p:spPr>
            <a:xfrm>
              <a:off x="193650" y="557439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F2AC93C-FB22-42EE-9ABF-E539DA738E6C}"/>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3" name="Group 22">
            <a:extLst>
              <a:ext uri="{FF2B5EF4-FFF2-40B4-BE49-F238E27FC236}">
                <a16:creationId xmlns:a16="http://schemas.microsoft.com/office/drawing/2014/main" id="{83EF5607-9EC5-4EEC-9ED1-1E804486868A}"/>
              </a:ext>
            </a:extLst>
          </p:cNvPr>
          <p:cNvGrpSpPr/>
          <p:nvPr/>
        </p:nvGrpSpPr>
        <p:grpSpPr>
          <a:xfrm>
            <a:off x="7253212" y="5523659"/>
            <a:ext cx="2121608" cy="631968"/>
            <a:chOff x="193650" y="3582212"/>
            <a:chExt cx="2121608" cy="631968"/>
          </a:xfrm>
        </p:grpSpPr>
        <p:sp>
          <p:nvSpPr>
            <p:cNvPr id="24" name="Rectangle 23" descr="Database">
              <a:extLst>
                <a:ext uri="{FF2B5EF4-FFF2-40B4-BE49-F238E27FC236}">
                  <a16:creationId xmlns:a16="http://schemas.microsoft.com/office/drawing/2014/main" id="{BD68AED4-DBEC-48BE-BBF1-89ACBCEF96B0}"/>
                </a:ext>
              </a:extLst>
            </p:cNvPr>
            <p:cNvSpPr/>
            <p:nvPr/>
          </p:nvSpPr>
          <p:spPr>
            <a:xfrm>
              <a:off x="193650" y="3582212"/>
              <a:ext cx="631968" cy="63196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5" name="TextBox 24">
              <a:extLst>
                <a:ext uri="{FF2B5EF4-FFF2-40B4-BE49-F238E27FC236}">
                  <a16:creationId xmlns:a16="http://schemas.microsoft.com/office/drawing/2014/main" id="{417AB2D3-CEEF-4D51-9E0A-7DFCEFCFC2B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cxnSp>
        <p:nvCxnSpPr>
          <p:cNvPr id="26" name="Straight Arrow Connector 25">
            <a:extLst>
              <a:ext uri="{FF2B5EF4-FFF2-40B4-BE49-F238E27FC236}">
                <a16:creationId xmlns:a16="http://schemas.microsoft.com/office/drawing/2014/main" id="{4478A0BE-5DD3-446A-843D-B60CA7135D23}"/>
              </a:ext>
            </a:extLst>
          </p:cNvPr>
          <p:cNvCxnSpPr>
            <a:cxnSpLocks/>
          </p:cNvCxnSpPr>
          <p:nvPr/>
        </p:nvCxnSpPr>
        <p:spPr>
          <a:xfrm>
            <a:off x="8357060" y="4747456"/>
            <a:ext cx="0" cy="728223"/>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FAE5AF5-EE91-402C-98A5-0AD7EB84080E}"/>
              </a:ext>
            </a:extLst>
          </p:cNvPr>
          <p:cNvSpPr/>
          <p:nvPr/>
        </p:nvSpPr>
        <p:spPr>
          <a:xfrm rot="16200000">
            <a:off x="5961857" y="3849030"/>
            <a:ext cx="132914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8" name="Rectangle 27">
            <a:extLst>
              <a:ext uri="{FF2B5EF4-FFF2-40B4-BE49-F238E27FC236}">
                <a16:creationId xmlns:a16="http://schemas.microsoft.com/office/drawing/2014/main" id="{1FCA277C-4658-44B0-B188-F571CED8A33D}"/>
              </a:ext>
            </a:extLst>
          </p:cNvPr>
          <p:cNvSpPr/>
          <p:nvPr/>
        </p:nvSpPr>
        <p:spPr>
          <a:xfrm rot="16200000">
            <a:off x="6251297" y="5657122"/>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C3668E14-96B3-4E46-885E-AFFE517C5509}"/>
              </a:ext>
            </a:extLst>
          </p:cNvPr>
          <p:cNvSpPr/>
          <p:nvPr/>
        </p:nvSpPr>
        <p:spPr>
          <a:xfrm>
            <a:off x="6957773" y="1209128"/>
            <a:ext cx="4098245"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D50F33CB-175A-4CBE-979D-177C0DA96F85}"/>
              </a:ext>
            </a:extLst>
          </p:cNvPr>
          <p:cNvGrpSpPr/>
          <p:nvPr/>
        </p:nvGrpSpPr>
        <p:grpSpPr>
          <a:xfrm>
            <a:off x="7234124" y="1312806"/>
            <a:ext cx="2313135" cy="631968"/>
            <a:chOff x="193650" y="4236215"/>
            <a:chExt cx="2313135" cy="631968"/>
          </a:xfrm>
        </p:grpSpPr>
        <p:sp>
          <p:nvSpPr>
            <p:cNvPr id="33" name="Rectangle 32" descr="Bar chart">
              <a:extLst>
                <a:ext uri="{FF2B5EF4-FFF2-40B4-BE49-F238E27FC236}">
                  <a16:creationId xmlns:a16="http://schemas.microsoft.com/office/drawing/2014/main" id="{1A029851-FEB6-48F6-B4F8-3915F1498DC4}"/>
                </a:ext>
              </a:extLst>
            </p:cNvPr>
            <p:cNvSpPr/>
            <p:nvPr/>
          </p:nvSpPr>
          <p:spPr>
            <a:xfrm>
              <a:off x="193650" y="423621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728042A4-35F4-4F12-9114-ABAF79A6C118}"/>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5" name="Group 34">
            <a:extLst>
              <a:ext uri="{FF2B5EF4-FFF2-40B4-BE49-F238E27FC236}">
                <a16:creationId xmlns:a16="http://schemas.microsoft.com/office/drawing/2014/main" id="{79A3F679-2644-4140-9015-295E4D2E08A9}"/>
              </a:ext>
            </a:extLst>
          </p:cNvPr>
          <p:cNvGrpSpPr/>
          <p:nvPr/>
        </p:nvGrpSpPr>
        <p:grpSpPr>
          <a:xfrm>
            <a:off x="7234123" y="1981896"/>
            <a:ext cx="2437592" cy="631968"/>
            <a:chOff x="193650" y="4905305"/>
            <a:chExt cx="2437592" cy="631968"/>
          </a:xfrm>
        </p:grpSpPr>
        <p:sp>
          <p:nvSpPr>
            <p:cNvPr id="36" name="Rectangle 35" descr="Playbook">
              <a:extLst>
                <a:ext uri="{FF2B5EF4-FFF2-40B4-BE49-F238E27FC236}">
                  <a16:creationId xmlns:a16="http://schemas.microsoft.com/office/drawing/2014/main" id="{4993A824-F667-45DB-A2F8-9104F7626333}"/>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8E041DD7-C9B9-417D-9EF5-136D5BD602D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42" name="Rectangle 41">
            <a:extLst>
              <a:ext uri="{FF2B5EF4-FFF2-40B4-BE49-F238E27FC236}">
                <a16:creationId xmlns:a16="http://schemas.microsoft.com/office/drawing/2014/main" id="{E9697B30-5489-4A81-886D-24857436E622}"/>
              </a:ext>
            </a:extLst>
          </p:cNvPr>
          <p:cNvSpPr/>
          <p:nvPr/>
        </p:nvSpPr>
        <p:spPr>
          <a:xfrm>
            <a:off x="8397050" y="4959747"/>
            <a:ext cx="756938" cy="369332"/>
          </a:xfrm>
          <a:prstGeom prst="rect">
            <a:avLst/>
          </a:prstGeom>
        </p:spPr>
        <p:txBody>
          <a:bodyPr wrap="none">
            <a:spAutoFit/>
          </a:bodyPr>
          <a:lstStyle/>
          <a:p>
            <a:r>
              <a:rPr lang="en-US" dirty="0"/>
              <a:t>ODBC</a:t>
            </a:r>
          </a:p>
        </p:txBody>
      </p:sp>
      <p:sp>
        <p:nvSpPr>
          <p:cNvPr id="43" name="Rectangle 42">
            <a:extLst>
              <a:ext uri="{FF2B5EF4-FFF2-40B4-BE49-F238E27FC236}">
                <a16:creationId xmlns:a16="http://schemas.microsoft.com/office/drawing/2014/main" id="{B9BA24F3-4F2D-4B19-953B-C8322113570F}"/>
              </a:ext>
            </a:extLst>
          </p:cNvPr>
          <p:cNvSpPr/>
          <p:nvPr/>
        </p:nvSpPr>
        <p:spPr>
          <a:xfrm rot="16200000">
            <a:off x="5876622" y="1725084"/>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44" name="Rectangle 43">
            <a:extLst>
              <a:ext uri="{FF2B5EF4-FFF2-40B4-BE49-F238E27FC236}">
                <a16:creationId xmlns:a16="http://schemas.microsoft.com/office/drawing/2014/main" id="{906C75BD-7BC4-4B06-8F5C-5D2C9CDFDB68}"/>
              </a:ext>
            </a:extLst>
          </p:cNvPr>
          <p:cNvSpPr/>
          <p:nvPr/>
        </p:nvSpPr>
        <p:spPr>
          <a:xfrm>
            <a:off x="8406882" y="2903578"/>
            <a:ext cx="1457450" cy="369332"/>
          </a:xfrm>
          <a:prstGeom prst="rect">
            <a:avLst/>
          </a:prstGeom>
        </p:spPr>
        <p:txBody>
          <a:bodyPr wrap="none">
            <a:spAutoFit/>
          </a:bodyPr>
          <a:lstStyle/>
          <a:p>
            <a:r>
              <a:rPr lang="en-US" dirty="0"/>
              <a:t>HTTP / HTTPS</a:t>
            </a:r>
          </a:p>
        </p:txBody>
      </p:sp>
      <p:cxnSp>
        <p:nvCxnSpPr>
          <p:cNvPr id="45" name="Straight Arrow Connector 44">
            <a:extLst>
              <a:ext uri="{FF2B5EF4-FFF2-40B4-BE49-F238E27FC236}">
                <a16:creationId xmlns:a16="http://schemas.microsoft.com/office/drawing/2014/main" id="{5F8FC2CA-0275-45F6-80A0-69582CE9A04F}"/>
              </a:ext>
            </a:extLst>
          </p:cNvPr>
          <p:cNvCxnSpPr>
            <a:cxnSpLocks/>
          </p:cNvCxnSpPr>
          <p:nvPr/>
        </p:nvCxnSpPr>
        <p:spPr>
          <a:xfrm>
            <a:off x="8357060" y="2708744"/>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87768F3-EBF6-4F77-BE24-5DF0AF233D6A}"/>
              </a:ext>
            </a:extLst>
          </p:cNvPr>
          <p:cNvSpPr/>
          <p:nvPr/>
        </p:nvSpPr>
        <p:spPr>
          <a:xfrm>
            <a:off x="9478749" y="1480591"/>
            <a:ext cx="1176925" cy="369332"/>
          </a:xfrm>
          <a:prstGeom prst="rect">
            <a:avLst/>
          </a:prstGeom>
        </p:spPr>
        <p:txBody>
          <a:bodyPr wrap="none">
            <a:spAutoFit/>
          </a:bodyPr>
          <a:lstStyle/>
          <a:p>
            <a:r>
              <a:rPr lang="en-US" dirty="0"/>
              <a:t>HTML/CSS</a:t>
            </a:r>
          </a:p>
        </p:txBody>
      </p:sp>
      <p:sp>
        <p:nvSpPr>
          <p:cNvPr id="38" name="Rectangle 37">
            <a:extLst>
              <a:ext uri="{FF2B5EF4-FFF2-40B4-BE49-F238E27FC236}">
                <a16:creationId xmlns:a16="http://schemas.microsoft.com/office/drawing/2014/main" id="{8CD59B8A-8186-4288-8117-B3427AD36D16}"/>
              </a:ext>
            </a:extLst>
          </p:cNvPr>
          <p:cNvSpPr/>
          <p:nvPr/>
        </p:nvSpPr>
        <p:spPr>
          <a:xfrm>
            <a:off x="9671715" y="2053104"/>
            <a:ext cx="1141210" cy="369332"/>
          </a:xfrm>
          <a:prstGeom prst="rect">
            <a:avLst/>
          </a:prstGeom>
        </p:spPr>
        <p:txBody>
          <a:bodyPr wrap="none">
            <a:spAutoFit/>
          </a:bodyPr>
          <a:lstStyle/>
          <a:p>
            <a:r>
              <a:rPr lang="en-US" dirty="0"/>
              <a:t>JavaScript</a:t>
            </a:r>
          </a:p>
        </p:txBody>
      </p:sp>
      <p:sp>
        <p:nvSpPr>
          <p:cNvPr id="39" name="Rectangle 38">
            <a:extLst>
              <a:ext uri="{FF2B5EF4-FFF2-40B4-BE49-F238E27FC236}">
                <a16:creationId xmlns:a16="http://schemas.microsoft.com/office/drawing/2014/main" id="{9990F55D-E94B-42F9-AA54-CC4D161C167B}"/>
              </a:ext>
            </a:extLst>
          </p:cNvPr>
          <p:cNvSpPr/>
          <p:nvPr/>
        </p:nvSpPr>
        <p:spPr>
          <a:xfrm>
            <a:off x="9591985" y="3563713"/>
            <a:ext cx="1415387" cy="369332"/>
          </a:xfrm>
          <a:prstGeom prst="rect">
            <a:avLst/>
          </a:prstGeom>
        </p:spPr>
        <p:txBody>
          <a:bodyPr wrap="none">
            <a:spAutoFit/>
          </a:bodyPr>
          <a:lstStyle/>
          <a:p>
            <a:r>
              <a:rPr lang="en-US" dirty="0" err="1"/>
              <a:t>Apache+PHP</a:t>
            </a:r>
            <a:endParaRPr lang="en-US" dirty="0"/>
          </a:p>
        </p:txBody>
      </p:sp>
      <p:sp>
        <p:nvSpPr>
          <p:cNvPr id="40" name="Rectangle 39">
            <a:extLst>
              <a:ext uri="{FF2B5EF4-FFF2-40B4-BE49-F238E27FC236}">
                <a16:creationId xmlns:a16="http://schemas.microsoft.com/office/drawing/2014/main" id="{E03FCD05-591F-46A0-BAC4-BA68DAF1AAF3}"/>
              </a:ext>
            </a:extLst>
          </p:cNvPr>
          <p:cNvSpPr/>
          <p:nvPr/>
        </p:nvSpPr>
        <p:spPr>
          <a:xfrm>
            <a:off x="9394235" y="4239073"/>
            <a:ext cx="1217000" cy="369332"/>
          </a:xfrm>
          <a:prstGeom prst="rect">
            <a:avLst/>
          </a:prstGeom>
        </p:spPr>
        <p:txBody>
          <a:bodyPr wrap="none">
            <a:spAutoFit/>
          </a:bodyPr>
          <a:lstStyle/>
          <a:p>
            <a:r>
              <a:rPr lang="en-US" dirty="0"/>
              <a:t>PHP </a:t>
            </a:r>
            <a:r>
              <a:rPr lang="en-US" dirty="0" err="1"/>
              <a:t>ezSQL</a:t>
            </a:r>
            <a:endParaRPr lang="en-US" dirty="0"/>
          </a:p>
        </p:txBody>
      </p:sp>
      <p:sp>
        <p:nvSpPr>
          <p:cNvPr id="41" name="Rectangle 40">
            <a:extLst>
              <a:ext uri="{FF2B5EF4-FFF2-40B4-BE49-F238E27FC236}">
                <a16:creationId xmlns:a16="http://schemas.microsoft.com/office/drawing/2014/main" id="{BB451D4D-6C1E-4206-BF38-DFDC466C2CCB}"/>
              </a:ext>
            </a:extLst>
          </p:cNvPr>
          <p:cNvSpPr/>
          <p:nvPr/>
        </p:nvSpPr>
        <p:spPr>
          <a:xfrm>
            <a:off x="9260727" y="5695269"/>
            <a:ext cx="859531" cy="369332"/>
          </a:xfrm>
          <a:prstGeom prst="rect">
            <a:avLst/>
          </a:prstGeom>
        </p:spPr>
        <p:txBody>
          <a:bodyPr wrap="none">
            <a:spAutoFit/>
          </a:bodyPr>
          <a:lstStyle/>
          <a:p>
            <a:r>
              <a:rPr lang="en-US" dirty="0"/>
              <a:t>MySQL</a:t>
            </a:r>
          </a:p>
        </p:txBody>
      </p:sp>
    </p:spTree>
    <p:extLst>
      <p:ext uri="{BB962C8B-B14F-4D97-AF65-F5344CB8AC3E}">
        <p14:creationId xmlns:p14="http://schemas.microsoft.com/office/powerpoint/2010/main" val="1598583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N-Tier</a:t>
            </a:r>
          </a:p>
        </p:txBody>
      </p:sp>
      <p:sp>
        <p:nvSpPr>
          <p:cNvPr id="3" name="Content Placeholder 2"/>
          <p:cNvSpPr>
            <a:spLocks noGrp="1"/>
          </p:cNvSpPr>
          <p:nvPr>
            <p:ph idx="1"/>
          </p:nvPr>
        </p:nvSpPr>
        <p:spPr>
          <a:xfrm>
            <a:off x="838200" y="1825625"/>
            <a:ext cx="3897429" cy="4351338"/>
          </a:xfrm>
        </p:spPr>
        <p:txBody>
          <a:bodyPr/>
          <a:lstStyle/>
          <a:p>
            <a:r>
              <a:rPr lang="en-US" dirty="0"/>
              <a:t>Break Up the Business Logic Even More… into as many Tiers as required.</a:t>
            </a:r>
          </a:p>
          <a:p>
            <a:r>
              <a:rPr lang="en-US" dirty="0"/>
              <a:t>That’s a lot of middleware. How do we deal with all that inter-process communication?</a:t>
            </a:r>
          </a:p>
        </p:txBody>
      </p:sp>
      <p:sp>
        <p:nvSpPr>
          <p:cNvPr id="4" name="Footer Placeholder 4">
            <a:extLst>
              <a:ext uri="{FF2B5EF4-FFF2-40B4-BE49-F238E27FC236}">
                <a16:creationId xmlns:a16="http://schemas.microsoft.com/office/drawing/2014/main" id="{CF561848-D3E7-42A4-BA68-ED780554E5A3}"/>
              </a:ext>
            </a:extLst>
          </p:cNvPr>
          <p:cNvSpPr txBox="1">
            <a:spLocks/>
          </p:cNvSpPr>
          <p:nvPr/>
        </p:nvSpPr>
        <p:spPr>
          <a:xfrm>
            <a:off x="5958189" y="6176963"/>
            <a:ext cx="4318283" cy="270772"/>
          </a:xfrm>
          <a:prstGeom prst="rect">
            <a:avLst/>
          </a:prstGeom>
        </p:spPr>
        <p:txBody>
          <a:bodyPr vert="horz" lIns="91440" tIns="45720" rIns="91440" bIns="45720" rtlCol="0" anchor="ctr"/>
          <a:lstStyle>
            <a:defPPr>
              <a:defRPr lang="en-US"/>
            </a:defPPr>
            <a:lvl1pPr marL="0" algn="r" defTabSz="457200" rtl="0" eaLnBrk="1" latinLnBrk="0" hangingPunct="1">
              <a:defRPr sz="800" kern="1200" cap="all" baseline="0">
                <a:solidFill>
                  <a:schemeClr val="bg1">
                    <a:lumMod val="75000"/>
                  </a:schemeClr>
                </a:solidFill>
                <a:latin typeface="Sherman Sans Book" charset="0"/>
                <a:ea typeface="Sherman Sans Book" charset="0"/>
                <a:cs typeface="Sherman Sans Book"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School of Information Studies | Syracuse University</a:t>
            </a:r>
            <a:endParaRPr lang="en-US" dirty="0"/>
          </a:p>
        </p:txBody>
      </p:sp>
      <p:sp>
        <p:nvSpPr>
          <p:cNvPr id="5" name="Rectangle 4">
            <a:extLst>
              <a:ext uri="{FF2B5EF4-FFF2-40B4-BE49-F238E27FC236}">
                <a16:creationId xmlns:a16="http://schemas.microsoft.com/office/drawing/2014/main" id="{0528FEE1-6D54-4ED7-B30E-AB59A083A73D}"/>
              </a:ext>
            </a:extLst>
          </p:cNvPr>
          <p:cNvSpPr/>
          <p:nvPr/>
        </p:nvSpPr>
        <p:spPr>
          <a:xfrm>
            <a:off x="7725975" y="3982569"/>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45AC2C18-B51B-4C02-B139-4DC1799F5636}"/>
              </a:ext>
            </a:extLst>
          </p:cNvPr>
          <p:cNvGrpSpPr/>
          <p:nvPr/>
        </p:nvGrpSpPr>
        <p:grpSpPr>
          <a:xfrm>
            <a:off x="8045247" y="4021754"/>
            <a:ext cx="2437592" cy="631968"/>
            <a:chOff x="193650" y="4905305"/>
            <a:chExt cx="2437592" cy="631968"/>
          </a:xfrm>
        </p:grpSpPr>
        <p:sp>
          <p:nvSpPr>
            <p:cNvPr id="7" name="Rectangle 6"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 name="TextBox 7">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9" name="Rectangle 8">
            <a:extLst>
              <a:ext uri="{FF2B5EF4-FFF2-40B4-BE49-F238E27FC236}">
                <a16:creationId xmlns:a16="http://schemas.microsoft.com/office/drawing/2014/main" id="{CF536930-00D6-4F49-8445-94FB544F083E}"/>
              </a:ext>
            </a:extLst>
          </p:cNvPr>
          <p:cNvSpPr/>
          <p:nvPr/>
        </p:nvSpPr>
        <p:spPr>
          <a:xfrm>
            <a:off x="7725250" y="5654424"/>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770CBE1-E659-4550-B0E9-3547E0D1E02C}"/>
              </a:ext>
            </a:extLst>
          </p:cNvPr>
          <p:cNvSpPr/>
          <p:nvPr/>
        </p:nvSpPr>
        <p:spPr>
          <a:xfrm>
            <a:off x="8727874" y="5129253"/>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1" name="Group 10">
            <a:extLst>
              <a:ext uri="{FF2B5EF4-FFF2-40B4-BE49-F238E27FC236}">
                <a16:creationId xmlns:a16="http://schemas.microsoft.com/office/drawing/2014/main" id="{A1D86DBB-EDA9-4C77-BDFA-DB06C44EFE20}"/>
              </a:ext>
            </a:extLst>
          </p:cNvPr>
          <p:cNvGrpSpPr/>
          <p:nvPr/>
        </p:nvGrpSpPr>
        <p:grpSpPr>
          <a:xfrm>
            <a:off x="8086017" y="4573765"/>
            <a:ext cx="2322102" cy="631968"/>
            <a:chOff x="193650" y="5574395"/>
            <a:chExt cx="2322102" cy="631968"/>
          </a:xfrm>
        </p:grpSpPr>
        <p:sp>
          <p:nvSpPr>
            <p:cNvPr id="12" name="Rectangle 11"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3" name="TextBox 12">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4" name="Group 13">
            <a:extLst>
              <a:ext uri="{FF2B5EF4-FFF2-40B4-BE49-F238E27FC236}">
                <a16:creationId xmlns:a16="http://schemas.microsoft.com/office/drawing/2014/main" id="{6A311A5C-8DFE-4E89-8A5A-5D52A6B70594}"/>
              </a:ext>
            </a:extLst>
          </p:cNvPr>
          <p:cNvGrpSpPr/>
          <p:nvPr/>
        </p:nvGrpSpPr>
        <p:grpSpPr>
          <a:xfrm>
            <a:off x="8023392" y="5714474"/>
            <a:ext cx="2121608" cy="631968"/>
            <a:chOff x="193650" y="3582212"/>
            <a:chExt cx="2121608" cy="631968"/>
          </a:xfrm>
        </p:grpSpPr>
        <p:sp>
          <p:nvSpPr>
            <p:cNvPr id="15" name="Rectangle 14"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16" name="TextBox 15">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17" name="Straight Arrow Connector 16">
            <a:extLst>
              <a:ext uri="{FF2B5EF4-FFF2-40B4-BE49-F238E27FC236}">
                <a16:creationId xmlns:a16="http://schemas.microsoft.com/office/drawing/2014/main" id="{99E452CE-CF14-4565-AA93-5B2DD80FF734}"/>
              </a:ext>
            </a:extLst>
          </p:cNvPr>
          <p:cNvCxnSpPr>
            <a:cxnSpLocks/>
          </p:cNvCxnSpPr>
          <p:nvPr/>
        </p:nvCxnSpPr>
        <p:spPr>
          <a:xfrm>
            <a:off x="8972102" y="5205733"/>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729EFA3-1E62-42AE-8BB0-91E15DBFF3E8}"/>
              </a:ext>
            </a:extLst>
          </p:cNvPr>
          <p:cNvSpPr/>
          <p:nvPr/>
        </p:nvSpPr>
        <p:spPr>
          <a:xfrm rot="16200000">
            <a:off x="6833634" y="4330431"/>
            <a:ext cx="116558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19" name="Rectangle 18">
            <a:extLst>
              <a:ext uri="{FF2B5EF4-FFF2-40B4-BE49-F238E27FC236}">
                <a16:creationId xmlns:a16="http://schemas.microsoft.com/office/drawing/2014/main" id="{9B25C93A-ED2B-4DA3-BC29-87770B1BE094}"/>
              </a:ext>
            </a:extLst>
          </p:cNvPr>
          <p:cNvSpPr/>
          <p:nvPr/>
        </p:nvSpPr>
        <p:spPr>
          <a:xfrm rot="16200000">
            <a:off x="7040569" y="5817227"/>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grpSp>
        <p:nvGrpSpPr>
          <p:cNvPr id="20" name="Group 19">
            <a:extLst>
              <a:ext uri="{FF2B5EF4-FFF2-40B4-BE49-F238E27FC236}">
                <a16:creationId xmlns:a16="http://schemas.microsoft.com/office/drawing/2014/main" id="{9DFD8454-8274-4F00-9A56-3CA660685698}"/>
              </a:ext>
            </a:extLst>
          </p:cNvPr>
          <p:cNvGrpSpPr/>
          <p:nvPr/>
        </p:nvGrpSpPr>
        <p:grpSpPr>
          <a:xfrm>
            <a:off x="7729923" y="1019204"/>
            <a:ext cx="2786454" cy="1352923"/>
            <a:chOff x="1611354" y="1643809"/>
            <a:chExt cx="2786454" cy="1352923"/>
          </a:xfrm>
        </p:grpSpPr>
        <p:sp>
          <p:nvSpPr>
            <p:cNvPr id="21" name="Rectangle 20">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2" name="Group 21">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26" name="Rectangle 25"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3" name="Group 22">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24" name="Rectangle 23"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25" name="TextBox 24">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29" name="Rectangle 28">
            <a:extLst>
              <a:ext uri="{FF2B5EF4-FFF2-40B4-BE49-F238E27FC236}">
                <a16:creationId xmlns:a16="http://schemas.microsoft.com/office/drawing/2014/main" id="{D305572B-F10A-425D-9C31-76ACC30CBC46}"/>
              </a:ext>
            </a:extLst>
          </p:cNvPr>
          <p:cNvSpPr/>
          <p:nvPr/>
        </p:nvSpPr>
        <p:spPr>
          <a:xfrm rot="16200000">
            <a:off x="6734007" y="1449925"/>
            <a:ext cx="132914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31" name="Straight Arrow Connector 30">
            <a:extLst>
              <a:ext uri="{FF2B5EF4-FFF2-40B4-BE49-F238E27FC236}">
                <a16:creationId xmlns:a16="http://schemas.microsoft.com/office/drawing/2014/main" id="{5CE2E829-FEFD-4BE5-A7DF-FB66D3AF75EA}"/>
              </a:ext>
            </a:extLst>
          </p:cNvPr>
          <p:cNvCxnSpPr>
            <a:cxnSpLocks/>
          </p:cNvCxnSpPr>
          <p:nvPr/>
        </p:nvCxnSpPr>
        <p:spPr>
          <a:xfrm flipH="1">
            <a:off x="8890434" y="2359719"/>
            <a:ext cx="1" cy="46543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446B6AC-93EA-4AEA-9DD2-D875B2F1D880}"/>
              </a:ext>
            </a:extLst>
          </p:cNvPr>
          <p:cNvSpPr/>
          <p:nvPr/>
        </p:nvSpPr>
        <p:spPr>
          <a:xfrm>
            <a:off x="7771812" y="2825161"/>
            <a:ext cx="2658876"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a:extLst>
              <a:ext uri="{FF2B5EF4-FFF2-40B4-BE49-F238E27FC236}">
                <a16:creationId xmlns:a16="http://schemas.microsoft.com/office/drawing/2014/main" id="{446DA4D0-3F9E-46FD-8D6D-6171F8276AEB}"/>
              </a:ext>
            </a:extLst>
          </p:cNvPr>
          <p:cNvGrpSpPr/>
          <p:nvPr/>
        </p:nvGrpSpPr>
        <p:grpSpPr>
          <a:xfrm>
            <a:off x="7824525" y="2887611"/>
            <a:ext cx="2437592" cy="631968"/>
            <a:chOff x="193650" y="4905305"/>
            <a:chExt cx="2437592" cy="631968"/>
          </a:xfrm>
        </p:grpSpPr>
        <p:sp>
          <p:nvSpPr>
            <p:cNvPr id="36" name="Rectangle 35"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38" name="Rectangle 37">
            <a:extLst>
              <a:ext uri="{FF2B5EF4-FFF2-40B4-BE49-F238E27FC236}">
                <a16:creationId xmlns:a16="http://schemas.microsoft.com/office/drawing/2014/main" id="{151CCE14-D6CA-40C6-859A-6686F76918A1}"/>
              </a:ext>
            </a:extLst>
          </p:cNvPr>
          <p:cNvSpPr/>
          <p:nvPr/>
        </p:nvSpPr>
        <p:spPr>
          <a:xfrm rot="16200000">
            <a:off x="7101050" y="2928527"/>
            <a:ext cx="67444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API</a:t>
            </a:r>
          </a:p>
        </p:txBody>
      </p:sp>
      <p:cxnSp>
        <p:nvCxnSpPr>
          <p:cNvPr id="64" name="Straight Arrow Connector 63">
            <a:extLst>
              <a:ext uri="{FF2B5EF4-FFF2-40B4-BE49-F238E27FC236}">
                <a16:creationId xmlns:a16="http://schemas.microsoft.com/office/drawing/2014/main" id="{2CBBA884-32FF-4095-8A73-5C1514FEE077}"/>
              </a:ext>
            </a:extLst>
          </p:cNvPr>
          <p:cNvCxnSpPr>
            <a:cxnSpLocks/>
          </p:cNvCxnSpPr>
          <p:nvPr/>
        </p:nvCxnSpPr>
        <p:spPr>
          <a:xfrm>
            <a:off x="8972102" y="3519579"/>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83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Service Bus</a:t>
            </a:r>
          </a:p>
        </p:txBody>
      </p:sp>
      <p:sp>
        <p:nvSpPr>
          <p:cNvPr id="3" name="Content Placeholder 2"/>
          <p:cNvSpPr>
            <a:spLocks noGrp="1"/>
          </p:cNvSpPr>
          <p:nvPr>
            <p:ph idx="1"/>
          </p:nvPr>
        </p:nvSpPr>
        <p:spPr>
          <a:xfrm>
            <a:off x="838200" y="1527241"/>
            <a:ext cx="10515600" cy="4363420"/>
          </a:xfrm>
        </p:spPr>
        <p:txBody>
          <a:bodyPr>
            <a:normAutofit/>
          </a:bodyPr>
          <a:lstStyle/>
          <a:p>
            <a:r>
              <a:rPr lang="en-US" dirty="0"/>
              <a:t>The ESB is a software application which manages the commuinication among independent systems.</a:t>
            </a:r>
          </a:p>
          <a:p>
            <a:r>
              <a:rPr lang="en-US" dirty="0"/>
              <a:t>It provides a consistent messaging API and guarantees delivery of information.</a:t>
            </a:r>
          </a:p>
          <a:p>
            <a:r>
              <a:rPr lang="en-US" dirty="0"/>
              <a:t>It’s a more robust middleware replacement used as the message backbone for N-tier applications. </a:t>
            </a:r>
          </a:p>
          <a:p>
            <a:r>
              <a:rPr lang="en-US" dirty="0"/>
              <a:t>Multiple applications share messages across the same bus. This is the foundation of </a:t>
            </a:r>
            <a:r>
              <a:rPr lang="en-US" b="1" dirty="0"/>
              <a:t>Service-Oriented Architecture</a:t>
            </a:r>
            <a:endParaRPr lang="en-US" dirty="0"/>
          </a:p>
          <a:p>
            <a:endParaRPr lang="en-US" dirty="0"/>
          </a:p>
        </p:txBody>
      </p:sp>
    </p:spTree>
    <p:extLst>
      <p:ext uri="{BB962C8B-B14F-4D97-AF65-F5344CB8AC3E}">
        <p14:creationId xmlns:p14="http://schemas.microsoft.com/office/powerpoint/2010/main" val="119120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Architecture</a:t>
            </a:r>
          </a:p>
        </p:txBody>
      </p:sp>
      <p:grpSp>
        <p:nvGrpSpPr>
          <p:cNvPr id="73" name="Group 72">
            <a:extLst>
              <a:ext uri="{FF2B5EF4-FFF2-40B4-BE49-F238E27FC236}">
                <a16:creationId xmlns:a16="http://schemas.microsoft.com/office/drawing/2014/main" id="{9DFD8454-8274-4F00-9A56-3CA660685698}"/>
              </a:ext>
            </a:extLst>
          </p:cNvPr>
          <p:cNvGrpSpPr/>
          <p:nvPr/>
        </p:nvGrpSpPr>
        <p:grpSpPr>
          <a:xfrm>
            <a:off x="950634" y="1792486"/>
            <a:ext cx="2796916" cy="1265222"/>
            <a:chOff x="1611354" y="1643809"/>
            <a:chExt cx="2786454" cy="1352923"/>
          </a:xfrm>
        </p:grpSpPr>
        <p:sp>
          <p:nvSpPr>
            <p:cNvPr id="74" name="Rectangle 73">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75" name="Group 74">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79" name="Rectangle 78"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80" name="TextBox 79">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76" name="Group 75">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77" name="Rectangle 76"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78" name="TextBox 77">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81" name="Rectangle 80">
            <a:extLst>
              <a:ext uri="{FF2B5EF4-FFF2-40B4-BE49-F238E27FC236}">
                <a16:creationId xmlns:a16="http://schemas.microsoft.com/office/drawing/2014/main" id="{0528FEE1-6D54-4ED7-B30E-AB59A083A73D}"/>
              </a:ext>
            </a:extLst>
          </p:cNvPr>
          <p:cNvSpPr/>
          <p:nvPr/>
        </p:nvSpPr>
        <p:spPr>
          <a:xfrm>
            <a:off x="8310928" y="4087326"/>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2" name="Group 81">
            <a:extLst>
              <a:ext uri="{FF2B5EF4-FFF2-40B4-BE49-F238E27FC236}">
                <a16:creationId xmlns:a16="http://schemas.microsoft.com/office/drawing/2014/main" id="{45AC2C18-B51B-4C02-B139-4DC1799F5636}"/>
              </a:ext>
            </a:extLst>
          </p:cNvPr>
          <p:cNvGrpSpPr/>
          <p:nvPr/>
        </p:nvGrpSpPr>
        <p:grpSpPr>
          <a:xfrm>
            <a:off x="8630200" y="4126511"/>
            <a:ext cx="2437592" cy="631968"/>
            <a:chOff x="193650" y="4905305"/>
            <a:chExt cx="2437592" cy="631968"/>
          </a:xfrm>
        </p:grpSpPr>
        <p:sp>
          <p:nvSpPr>
            <p:cNvPr id="83" name="Rectangle 82"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4" name="TextBox 83">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85" name="Rectangle 84">
            <a:extLst>
              <a:ext uri="{FF2B5EF4-FFF2-40B4-BE49-F238E27FC236}">
                <a16:creationId xmlns:a16="http://schemas.microsoft.com/office/drawing/2014/main" id="{CF536930-00D6-4F49-8445-94FB544F083E}"/>
              </a:ext>
            </a:extLst>
          </p:cNvPr>
          <p:cNvSpPr/>
          <p:nvPr/>
        </p:nvSpPr>
        <p:spPr>
          <a:xfrm>
            <a:off x="8310203" y="5759181"/>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a:extLst>
              <a:ext uri="{FF2B5EF4-FFF2-40B4-BE49-F238E27FC236}">
                <a16:creationId xmlns:a16="http://schemas.microsoft.com/office/drawing/2014/main" id="{8770CBE1-E659-4550-B0E9-3547E0D1E02C}"/>
              </a:ext>
            </a:extLst>
          </p:cNvPr>
          <p:cNvSpPr/>
          <p:nvPr/>
        </p:nvSpPr>
        <p:spPr>
          <a:xfrm>
            <a:off x="9312827" y="5234010"/>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87" name="Group 86">
            <a:extLst>
              <a:ext uri="{FF2B5EF4-FFF2-40B4-BE49-F238E27FC236}">
                <a16:creationId xmlns:a16="http://schemas.microsoft.com/office/drawing/2014/main" id="{A1D86DBB-EDA9-4C77-BDFA-DB06C44EFE20}"/>
              </a:ext>
            </a:extLst>
          </p:cNvPr>
          <p:cNvGrpSpPr/>
          <p:nvPr/>
        </p:nvGrpSpPr>
        <p:grpSpPr>
          <a:xfrm>
            <a:off x="8670970" y="4678522"/>
            <a:ext cx="2322102" cy="631968"/>
            <a:chOff x="193650" y="5574395"/>
            <a:chExt cx="2322102" cy="631968"/>
          </a:xfrm>
        </p:grpSpPr>
        <p:sp>
          <p:nvSpPr>
            <p:cNvPr id="88" name="Rectangle 87"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89" name="TextBox 88">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90" name="Group 89">
            <a:extLst>
              <a:ext uri="{FF2B5EF4-FFF2-40B4-BE49-F238E27FC236}">
                <a16:creationId xmlns:a16="http://schemas.microsoft.com/office/drawing/2014/main" id="{6A311A5C-8DFE-4E89-8A5A-5D52A6B70594}"/>
              </a:ext>
            </a:extLst>
          </p:cNvPr>
          <p:cNvGrpSpPr/>
          <p:nvPr/>
        </p:nvGrpSpPr>
        <p:grpSpPr>
          <a:xfrm>
            <a:off x="8608345" y="5819231"/>
            <a:ext cx="2121608" cy="631968"/>
            <a:chOff x="193650" y="3582212"/>
            <a:chExt cx="2121608" cy="631968"/>
          </a:xfrm>
        </p:grpSpPr>
        <p:sp>
          <p:nvSpPr>
            <p:cNvPr id="91" name="Rectangle 90"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92" name="TextBox 91">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93" name="Straight Arrow Connector 92">
            <a:extLst>
              <a:ext uri="{FF2B5EF4-FFF2-40B4-BE49-F238E27FC236}">
                <a16:creationId xmlns:a16="http://schemas.microsoft.com/office/drawing/2014/main" id="{99E452CE-CF14-4565-AA93-5B2DD80FF734}"/>
              </a:ext>
            </a:extLst>
          </p:cNvPr>
          <p:cNvCxnSpPr>
            <a:cxnSpLocks/>
          </p:cNvCxnSpPr>
          <p:nvPr/>
        </p:nvCxnSpPr>
        <p:spPr>
          <a:xfrm>
            <a:off x="9557055" y="5310490"/>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7446B6AC-93EA-4AEA-9DD2-D875B2F1D880}"/>
              </a:ext>
            </a:extLst>
          </p:cNvPr>
          <p:cNvSpPr/>
          <p:nvPr/>
        </p:nvSpPr>
        <p:spPr>
          <a:xfrm>
            <a:off x="8310202" y="2755045"/>
            <a:ext cx="2735735"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6" name="Group 95">
            <a:extLst>
              <a:ext uri="{FF2B5EF4-FFF2-40B4-BE49-F238E27FC236}">
                <a16:creationId xmlns:a16="http://schemas.microsoft.com/office/drawing/2014/main" id="{446DA4D0-3F9E-46FD-8D6D-6171F8276AEB}"/>
              </a:ext>
            </a:extLst>
          </p:cNvPr>
          <p:cNvGrpSpPr/>
          <p:nvPr/>
        </p:nvGrpSpPr>
        <p:grpSpPr>
          <a:xfrm>
            <a:off x="8439775" y="2818132"/>
            <a:ext cx="2437592" cy="631968"/>
            <a:chOff x="193650" y="4905305"/>
            <a:chExt cx="2437592" cy="631968"/>
          </a:xfrm>
        </p:grpSpPr>
        <p:sp>
          <p:nvSpPr>
            <p:cNvPr id="97" name="Rectangle 96"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98" name="TextBox 97">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99" name="Group 98">
            <a:extLst>
              <a:ext uri="{FF2B5EF4-FFF2-40B4-BE49-F238E27FC236}">
                <a16:creationId xmlns:a16="http://schemas.microsoft.com/office/drawing/2014/main" id="{9DFD8454-8274-4F00-9A56-3CA660685698}"/>
              </a:ext>
            </a:extLst>
          </p:cNvPr>
          <p:cNvGrpSpPr/>
          <p:nvPr/>
        </p:nvGrpSpPr>
        <p:grpSpPr>
          <a:xfrm>
            <a:off x="950634" y="3389769"/>
            <a:ext cx="2796916" cy="1265222"/>
            <a:chOff x="1611354" y="1643809"/>
            <a:chExt cx="2786454" cy="1352923"/>
          </a:xfrm>
        </p:grpSpPr>
        <p:sp>
          <p:nvSpPr>
            <p:cNvPr id="100" name="Rectangle 99">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1" name="Group 100">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105" name="Rectangle 104"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06" name="TextBox 105">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02" name="Group 101">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103" name="Rectangle 102"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04" name="TextBox 103">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107" name="Group 106">
            <a:extLst>
              <a:ext uri="{FF2B5EF4-FFF2-40B4-BE49-F238E27FC236}">
                <a16:creationId xmlns:a16="http://schemas.microsoft.com/office/drawing/2014/main" id="{9DFD8454-8274-4F00-9A56-3CA660685698}"/>
              </a:ext>
            </a:extLst>
          </p:cNvPr>
          <p:cNvGrpSpPr/>
          <p:nvPr/>
        </p:nvGrpSpPr>
        <p:grpSpPr>
          <a:xfrm>
            <a:off x="950634" y="5175817"/>
            <a:ext cx="2796916" cy="1265222"/>
            <a:chOff x="1611354" y="1643809"/>
            <a:chExt cx="2786454" cy="1352923"/>
          </a:xfrm>
        </p:grpSpPr>
        <p:sp>
          <p:nvSpPr>
            <p:cNvPr id="108" name="Rectangle 107">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9" name="Group 108">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113" name="Rectangle 112"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14" name="TextBox 113">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10" name="Group 109">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111" name="Rectangle 110"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2" name="TextBox 111">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115" name="Rectangle 114">
            <a:extLst>
              <a:ext uri="{FF2B5EF4-FFF2-40B4-BE49-F238E27FC236}">
                <a16:creationId xmlns:a16="http://schemas.microsoft.com/office/drawing/2014/main" id="{D305572B-F10A-425D-9C31-76ACC30CBC46}"/>
              </a:ext>
            </a:extLst>
          </p:cNvPr>
          <p:cNvSpPr/>
          <p:nvPr/>
        </p:nvSpPr>
        <p:spPr>
          <a:xfrm rot="16200000">
            <a:off x="-10704" y="2191246"/>
            <a:ext cx="126522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Website</a:t>
            </a:r>
          </a:p>
        </p:txBody>
      </p:sp>
      <p:sp>
        <p:nvSpPr>
          <p:cNvPr id="116" name="Rectangle 115">
            <a:extLst>
              <a:ext uri="{FF2B5EF4-FFF2-40B4-BE49-F238E27FC236}">
                <a16:creationId xmlns:a16="http://schemas.microsoft.com/office/drawing/2014/main" id="{D305572B-F10A-425D-9C31-76ACC30CBC46}"/>
              </a:ext>
            </a:extLst>
          </p:cNvPr>
          <p:cNvSpPr/>
          <p:nvPr/>
        </p:nvSpPr>
        <p:spPr>
          <a:xfrm rot="16200000">
            <a:off x="-9475" y="3784478"/>
            <a:ext cx="126522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p>
        </p:txBody>
      </p:sp>
      <p:sp>
        <p:nvSpPr>
          <p:cNvPr id="117" name="Rectangle 116">
            <a:extLst>
              <a:ext uri="{FF2B5EF4-FFF2-40B4-BE49-F238E27FC236}">
                <a16:creationId xmlns:a16="http://schemas.microsoft.com/office/drawing/2014/main" id="{D305572B-F10A-425D-9C31-76ACC30CBC46}"/>
              </a:ext>
            </a:extLst>
          </p:cNvPr>
          <p:cNvSpPr/>
          <p:nvPr/>
        </p:nvSpPr>
        <p:spPr>
          <a:xfrm rot="16200000">
            <a:off x="-10703" y="5565269"/>
            <a:ext cx="126522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CRM App</a:t>
            </a:r>
          </a:p>
        </p:txBody>
      </p:sp>
      <p:sp>
        <p:nvSpPr>
          <p:cNvPr id="118" name="Rectangle 117"/>
          <p:cNvSpPr/>
          <p:nvPr/>
        </p:nvSpPr>
        <p:spPr>
          <a:xfrm>
            <a:off x="5505651" y="1830045"/>
            <a:ext cx="1203157" cy="461099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Enter-</a:t>
            </a:r>
          </a:p>
          <a:p>
            <a:pPr algn="ctr"/>
            <a:r>
              <a:rPr lang="en-US" b="1" dirty="0" err="1">
                <a:solidFill>
                  <a:schemeClr val="tx1"/>
                </a:solidFill>
              </a:rPr>
              <a:t>Prise</a:t>
            </a:r>
            <a:endParaRPr lang="en-US" b="1" dirty="0">
              <a:solidFill>
                <a:schemeClr val="tx1"/>
              </a:solidFill>
            </a:endParaRPr>
          </a:p>
          <a:p>
            <a:pPr algn="ctr"/>
            <a:r>
              <a:rPr lang="en-US" b="1" dirty="0">
                <a:solidFill>
                  <a:schemeClr val="tx1"/>
                </a:solidFill>
              </a:rPr>
              <a:t>Service</a:t>
            </a:r>
          </a:p>
          <a:p>
            <a:pPr algn="ctr"/>
            <a:r>
              <a:rPr lang="en-US" b="1" dirty="0">
                <a:solidFill>
                  <a:schemeClr val="tx1"/>
                </a:solidFill>
              </a:rPr>
              <a:t>Bus</a:t>
            </a:r>
          </a:p>
        </p:txBody>
      </p:sp>
      <p:sp>
        <p:nvSpPr>
          <p:cNvPr id="122" name="Rectangle 121">
            <a:extLst>
              <a:ext uri="{FF2B5EF4-FFF2-40B4-BE49-F238E27FC236}">
                <a16:creationId xmlns:a16="http://schemas.microsoft.com/office/drawing/2014/main" id="{7446B6AC-93EA-4AEA-9DD2-D875B2F1D880}"/>
              </a:ext>
            </a:extLst>
          </p:cNvPr>
          <p:cNvSpPr/>
          <p:nvPr/>
        </p:nvSpPr>
        <p:spPr>
          <a:xfrm>
            <a:off x="8337336" y="1627065"/>
            <a:ext cx="2735735"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23" name="Group 122">
            <a:extLst>
              <a:ext uri="{FF2B5EF4-FFF2-40B4-BE49-F238E27FC236}">
                <a16:creationId xmlns:a16="http://schemas.microsoft.com/office/drawing/2014/main" id="{446DA4D0-3F9E-46FD-8D6D-6171F8276AEB}"/>
              </a:ext>
            </a:extLst>
          </p:cNvPr>
          <p:cNvGrpSpPr/>
          <p:nvPr/>
        </p:nvGrpSpPr>
        <p:grpSpPr>
          <a:xfrm>
            <a:off x="8466909" y="1690152"/>
            <a:ext cx="2437592" cy="631968"/>
            <a:chOff x="193650" y="4905305"/>
            <a:chExt cx="2437592" cy="631968"/>
          </a:xfrm>
        </p:grpSpPr>
        <p:sp>
          <p:nvSpPr>
            <p:cNvPr id="124" name="Rectangle 123"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25" name="TextBox 124">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26" name="Rectangle 125">
            <a:extLst>
              <a:ext uri="{FF2B5EF4-FFF2-40B4-BE49-F238E27FC236}">
                <a16:creationId xmlns:a16="http://schemas.microsoft.com/office/drawing/2014/main" id="{D305572B-F10A-425D-9C31-76ACC30CBC46}"/>
              </a:ext>
            </a:extLst>
          </p:cNvPr>
          <p:cNvSpPr/>
          <p:nvPr/>
        </p:nvSpPr>
        <p:spPr>
          <a:xfrm rot="16200000">
            <a:off x="10163725" y="5087417"/>
            <a:ext cx="2434119"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Back-End</a:t>
            </a:r>
          </a:p>
        </p:txBody>
      </p:sp>
      <p:sp>
        <p:nvSpPr>
          <p:cNvPr id="127" name="Rectangle 126">
            <a:extLst>
              <a:ext uri="{FF2B5EF4-FFF2-40B4-BE49-F238E27FC236}">
                <a16:creationId xmlns:a16="http://schemas.microsoft.com/office/drawing/2014/main" id="{D305572B-F10A-425D-9C31-76ACC30CBC46}"/>
              </a:ext>
            </a:extLst>
          </p:cNvPr>
          <p:cNvSpPr/>
          <p:nvPr/>
        </p:nvSpPr>
        <p:spPr>
          <a:xfrm rot="16200000">
            <a:off x="11161922" y="2782571"/>
            <a:ext cx="695055" cy="64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CRM</a:t>
            </a:r>
            <a:br>
              <a:rPr lang="en-US" dirty="0"/>
            </a:br>
            <a:r>
              <a:rPr lang="en-US" dirty="0"/>
              <a:t>API</a:t>
            </a:r>
          </a:p>
        </p:txBody>
      </p:sp>
      <p:sp>
        <p:nvSpPr>
          <p:cNvPr id="128" name="Rectangle 127">
            <a:extLst>
              <a:ext uri="{FF2B5EF4-FFF2-40B4-BE49-F238E27FC236}">
                <a16:creationId xmlns:a16="http://schemas.microsoft.com/office/drawing/2014/main" id="{D305572B-F10A-425D-9C31-76ACC30CBC46}"/>
              </a:ext>
            </a:extLst>
          </p:cNvPr>
          <p:cNvSpPr/>
          <p:nvPr/>
        </p:nvSpPr>
        <p:spPr>
          <a:xfrm rot="16200000">
            <a:off x="11153256" y="1644282"/>
            <a:ext cx="695055" cy="64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TXT</a:t>
            </a:r>
            <a:br>
              <a:rPr lang="en-US" dirty="0"/>
            </a:br>
            <a:r>
              <a:rPr lang="en-US" dirty="0" err="1"/>
              <a:t>Msg</a:t>
            </a:r>
            <a:endParaRPr lang="en-US" dirty="0"/>
          </a:p>
        </p:txBody>
      </p:sp>
      <p:cxnSp>
        <p:nvCxnSpPr>
          <p:cNvPr id="129" name="Straight Arrow Connector 128">
            <a:extLst>
              <a:ext uri="{FF2B5EF4-FFF2-40B4-BE49-F238E27FC236}">
                <a16:creationId xmlns:a16="http://schemas.microsoft.com/office/drawing/2014/main" id="{99E452CE-CF14-4565-AA93-5B2DD80FF734}"/>
              </a:ext>
            </a:extLst>
          </p:cNvPr>
          <p:cNvCxnSpPr>
            <a:cxnSpLocks/>
            <a:endCxn id="81" idx="1"/>
          </p:cNvCxnSpPr>
          <p:nvPr/>
        </p:nvCxnSpPr>
        <p:spPr>
          <a:xfrm flipV="1">
            <a:off x="6708808" y="4670120"/>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E452CE-CF14-4565-AA93-5B2DD80FF734}"/>
              </a:ext>
            </a:extLst>
          </p:cNvPr>
          <p:cNvCxnSpPr>
            <a:cxnSpLocks/>
          </p:cNvCxnSpPr>
          <p:nvPr/>
        </p:nvCxnSpPr>
        <p:spPr>
          <a:xfrm flipV="1">
            <a:off x="6722012" y="3125714"/>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9E452CE-CF14-4565-AA93-5B2DD80FF734}"/>
              </a:ext>
            </a:extLst>
          </p:cNvPr>
          <p:cNvCxnSpPr>
            <a:cxnSpLocks/>
          </p:cNvCxnSpPr>
          <p:nvPr/>
        </p:nvCxnSpPr>
        <p:spPr>
          <a:xfrm flipV="1">
            <a:off x="6735216" y="2082006"/>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9E452CE-CF14-4565-AA93-5B2DD80FF734}"/>
              </a:ext>
            </a:extLst>
          </p:cNvPr>
          <p:cNvCxnSpPr>
            <a:cxnSpLocks/>
          </p:cNvCxnSpPr>
          <p:nvPr/>
        </p:nvCxnSpPr>
        <p:spPr>
          <a:xfrm>
            <a:off x="3747187" y="2560489"/>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9E452CE-CF14-4565-AA93-5B2DD80FF734}"/>
              </a:ext>
            </a:extLst>
          </p:cNvPr>
          <p:cNvCxnSpPr>
            <a:cxnSpLocks/>
          </p:cNvCxnSpPr>
          <p:nvPr/>
        </p:nvCxnSpPr>
        <p:spPr>
          <a:xfrm>
            <a:off x="3760391" y="3989753"/>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9E452CE-CF14-4565-AA93-5B2DD80FF734}"/>
              </a:ext>
            </a:extLst>
          </p:cNvPr>
          <p:cNvCxnSpPr>
            <a:cxnSpLocks/>
          </p:cNvCxnSpPr>
          <p:nvPr/>
        </p:nvCxnSpPr>
        <p:spPr>
          <a:xfrm>
            <a:off x="3759355" y="5784849"/>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26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5BB-D39F-4FE1-863D-958CD6921358}"/>
              </a:ext>
            </a:extLst>
          </p:cNvPr>
          <p:cNvSpPr>
            <a:spLocks noGrp="1"/>
          </p:cNvSpPr>
          <p:nvPr>
            <p:ph type="title"/>
          </p:nvPr>
        </p:nvSpPr>
        <p:spPr/>
        <p:txBody>
          <a:bodyPr/>
          <a:lstStyle/>
          <a:p>
            <a:r>
              <a:rPr lang="en-US" dirty="0"/>
              <a:t>Web As Middleware and Microservices</a:t>
            </a:r>
          </a:p>
        </p:txBody>
      </p:sp>
      <p:sp>
        <p:nvSpPr>
          <p:cNvPr id="3" name="Content Placeholder 2">
            <a:extLst>
              <a:ext uri="{FF2B5EF4-FFF2-40B4-BE49-F238E27FC236}">
                <a16:creationId xmlns:a16="http://schemas.microsoft.com/office/drawing/2014/main" id="{D38DD2B7-8FED-4E4F-8BF1-CB99094B4D16}"/>
              </a:ext>
            </a:extLst>
          </p:cNvPr>
          <p:cNvSpPr>
            <a:spLocks noGrp="1"/>
          </p:cNvSpPr>
          <p:nvPr>
            <p:ph idx="1"/>
          </p:nvPr>
        </p:nvSpPr>
        <p:spPr/>
        <p:txBody>
          <a:bodyPr/>
          <a:lstStyle/>
          <a:p>
            <a:r>
              <a:rPr lang="en-US" dirty="0"/>
              <a:t>The Internet ushered in major changes for application development. </a:t>
            </a:r>
          </a:p>
          <a:p>
            <a:r>
              <a:rPr lang="en-US" dirty="0"/>
              <a:t>The SOAP and REST protocols over HTTP made it easy for developers to divide up the layers of their application and split business logic into manageable microservices.</a:t>
            </a:r>
          </a:p>
          <a:p>
            <a:r>
              <a:rPr lang="en-US" dirty="0"/>
              <a:t>These microservices manage a single responsibility, making the application easier to update and manage.</a:t>
            </a:r>
          </a:p>
          <a:p>
            <a:pPr marL="0" indent="0">
              <a:buNone/>
            </a:pPr>
            <a:r>
              <a:rPr lang="en-US" dirty="0"/>
              <a:t> </a:t>
            </a:r>
          </a:p>
        </p:txBody>
      </p:sp>
    </p:spTree>
    <p:extLst>
      <p:ext uri="{BB962C8B-B14F-4D97-AF65-F5344CB8AC3E}">
        <p14:creationId xmlns:p14="http://schemas.microsoft.com/office/powerpoint/2010/main" val="734556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Micro Services Responsibilities</a:t>
            </a:r>
          </a:p>
        </p:txBody>
      </p:sp>
      <p:sp>
        <p:nvSpPr>
          <p:cNvPr id="3" name="Content Placeholder 2"/>
          <p:cNvSpPr>
            <a:spLocks noGrp="1"/>
          </p:cNvSpPr>
          <p:nvPr>
            <p:ph sz="half" idx="1"/>
          </p:nvPr>
        </p:nvSpPr>
        <p:spPr/>
        <p:txBody>
          <a:bodyPr>
            <a:normAutofit/>
          </a:bodyPr>
          <a:lstStyle/>
          <a:p>
            <a:r>
              <a:rPr lang="en-US" dirty="0"/>
              <a:t>Business Capability</a:t>
            </a:r>
          </a:p>
          <a:p>
            <a:pPr lvl="1"/>
            <a:r>
              <a:rPr lang="en-US" dirty="0"/>
              <a:t>Customers</a:t>
            </a:r>
          </a:p>
          <a:p>
            <a:pPr lvl="1"/>
            <a:r>
              <a:rPr lang="en-US" dirty="0"/>
              <a:t>Orders</a:t>
            </a:r>
          </a:p>
          <a:p>
            <a:pPr lvl="1"/>
            <a:r>
              <a:rPr lang="en-US" dirty="0"/>
              <a:t>Inventory</a:t>
            </a:r>
          </a:p>
          <a:p>
            <a:r>
              <a:rPr lang="en-US" dirty="0"/>
              <a:t>Messaging</a:t>
            </a:r>
          </a:p>
          <a:p>
            <a:pPr lvl="1"/>
            <a:r>
              <a:rPr lang="en-US" dirty="0"/>
              <a:t>Email</a:t>
            </a:r>
          </a:p>
          <a:p>
            <a:pPr lvl="1"/>
            <a:r>
              <a:rPr lang="en-US" dirty="0"/>
              <a:t>Push Notification</a:t>
            </a:r>
          </a:p>
          <a:p>
            <a:pPr lvl="1"/>
            <a:r>
              <a:rPr lang="en-US" dirty="0"/>
              <a:t>TXT Alert</a:t>
            </a:r>
          </a:p>
          <a:p>
            <a:pPr lvl="1"/>
            <a:endParaRPr lang="en-US" dirty="0"/>
          </a:p>
          <a:p>
            <a:pPr lvl="1"/>
            <a:endParaRPr lang="en-US" dirty="0"/>
          </a:p>
        </p:txBody>
      </p:sp>
      <p:sp>
        <p:nvSpPr>
          <p:cNvPr id="4" name="Content Placeholder 3"/>
          <p:cNvSpPr>
            <a:spLocks noGrp="1"/>
          </p:cNvSpPr>
          <p:nvPr>
            <p:ph sz="half" idx="2"/>
          </p:nvPr>
        </p:nvSpPr>
        <p:spPr/>
        <p:txBody>
          <a:bodyPr>
            <a:normAutofit/>
          </a:bodyPr>
          <a:lstStyle/>
          <a:p>
            <a:r>
              <a:rPr lang="en-US" dirty="0"/>
              <a:t>Function / Task</a:t>
            </a:r>
          </a:p>
          <a:p>
            <a:pPr lvl="1"/>
            <a:r>
              <a:rPr lang="en-US" dirty="0"/>
              <a:t>Transcode Video</a:t>
            </a:r>
          </a:p>
          <a:p>
            <a:pPr lvl="1"/>
            <a:r>
              <a:rPr lang="en-US" dirty="0"/>
              <a:t>Convert a File</a:t>
            </a:r>
          </a:p>
          <a:p>
            <a:pPr lvl="1"/>
            <a:r>
              <a:rPr lang="en-US" dirty="0"/>
              <a:t>Close-Caption Video</a:t>
            </a:r>
          </a:p>
          <a:p>
            <a:pPr lvl="1"/>
            <a:r>
              <a:rPr lang="en-US" dirty="0"/>
              <a:t>Machine Learning</a:t>
            </a:r>
          </a:p>
          <a:p>
            <a:r>
              <a:rPr lang="en-US" dirty="0"/>
              <a:t>Other Data</a:t>
            </a:r>
          </a:p>
          <a:p>
            <a:pPr lvl="1"/>
            <a:r>
              <a:rPr lang="en-US" dirty="0"/>
              <a:t>Write Log Information</a:t>
            </a:r>
          </a:p>
          <a:p>
            <a:pPr lvl="1"/>
            <a:r>
              <a:rPr lang="en-US" dirty="0"/>
              <a:t>Usage Statistics (Telemetry)</a:t>
            </a:r>
          </a:p>
          <a:p>
            <a:pPr marL="0" indent="0">
              <a:buNone/>
            </a:pPr>
            <a:endParaRPr lang="en-US" dirty="0"/>
          </a:p>
          <a:p>
            <a:pPr lvl="1"/>
            <a:endParaRPr lang="en-US" dirty="0"/>
          </a:p>
        </p:txBody>
      </p:sp>
    </p:spTree>
    <p:extLst>
      <p:ext uri="{BB962C8B-B14F-4D97-AF65-F5344CB8AC3E}">
        <p14:creationId xmlns:p14="http://schemas.microsoft.com/office/powerpoint/2010/main" val="205056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38FC-E9C5-4718-88FB-4C6E9393AA0A}"/>
              </a:ext>
            </a:extLst>
          </p:cNvPr>
          <p:cNvSpPr>
            <a:spLocks noGrp="1"/>
          </p:cNvSpPr>
          <p:nvPr>
            <p:ph type="title"/>
          </p:nvPr>
        </p:nvSpPr>
        <p:spPr/>
        <p:txBody>
          <a:bodyPr/>
          <a:lstStyle/>
          <a:p>
            <a:r>
              <a:rPr lang="en-US" dirty="0"/>
              <a:t>Micro Services</a:t>
            </a:r>
          </a:p>
        </p:txBody>
      </p:sp>
      <p:sp>
        <p:nvSpPr>
          <p:cNvPr id="8" name="Footer Placeholder 4">
            <a:extLst>
              <a:ext uri="{FF2B5EF4-FFF2-40B4-BE49-F238E27FC236}">
                <a16:creationId xmlns:a16="http://schemas.microsoft.com/office/drawing/2014/main" id="{CF561848-D3E7-42A4-BA68-ED780554E5A3}"/>
              </a:ext>
            </a:extLst>
          </p:cNvPr>
          <p:cNvSpPr txBox="1">
            <a:spLocks/>
          </p:cNvSpPr>
          <p:nvPr/>
        </p:nvSpPr>
        <p:spPr>
          <a:xfrm>
            <a:off x="3253490" y="6470704"/>
            <a:ext cx="4318283" cy="270772"/>
          </a:xfrm>
          <a:prstGeom prst="rect">
            <a:avLst/>
          </a:prstGeom>
        </p:spPr>
        <p:txBody>
          <a:bodyPr vert="horz" lIns="91440" tIns="45720" rIns="91440" bIns="45720" rtlCol="0" anchor="ctr"/>
          <a:lstStyle>
            <a:defPPr>
              <a:defRPr lang="en-US"/>
            </a:defPPr>
            <a:lvl1pPr marL="0" algn="r" defTabSz="457200" rtl="0" eaLnBrk="1" latinLnBrk="0" hangingPunct="1">
              <a:defRPr sz="800" kern="1200" cap="all" baseline="0">
                <a:solidFill>
                  <a:schemeClr val="bg1">
                    <a:lumMod val="75000"/>
                  </a:schemeClr>
                </a:solidFill>
                <a:latin typeface="Sherman Sans Book" charset="0"/>
                <a:ea typeface="Sherman Sans Book" charset="0"/>
                <a:cs typeface="Sherman Sans Book"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School of Information Studies | Syracuse University</a:t>
            </a:r>
            <a:endParaRPr lang="en-US" dirty="0"/>
          </a:p>
        </p:txBody>
      </p:sp>
      <p:sp>
        <p:nvSpPr>
          <p:cNvPr id="9" name="Rectangle 8">
            <a:extLst>
              <a:ext uri="{FF2B5EF4-FFF2-40B4-BE49-F238E27FC236}">
                <a16:creationId xmlns:a16="http://schemas.microsoft.com/office/drawing/2014/main" id="{0528FEE1-6D54-4ED7-B30E-AB59A083A73D}"/>
              </a:ext>
            </a:extLst>
          </p:cNvPr>
          <p:cNvSpPr/>
          <p:nvPr/>
        </p:nvSpPr>
        <p:spPr>
          <a:xfrm>
            <a:off x="3153975" y="4351853"/>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45AC2C18-B51B-4C02-B139-4DC1799F5636}"/>
              </a:ext>
            </a:extLst>
          </p:cNvPr>
          <p:cNvGrpSpPr/>
          <p:nvPr/>
        </p:nvGrpSpPr>
        <p:grpSpPr>
          <a:xfrm>
            <a:off x="3473247" y="4391038"/>
            <a:ext cx="2437592" cy="631968"/>
            <a:chOff x="193650" y="4905305"/>
            <a:chExt cx="2437592" cy="631968"/>
          </a:xfrm>
        </p:grpSpPr>
        <p:sp>
          <p:nvSpPr>
            <p:cNvPr id="11" name="Rectangle 10"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2" name="TextBox 11">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3" name="Rectangle 12">
            <a:extLst>
              <a:ext uri="{FF2B5EF4-FFF2-40B4-BE49-F238E27FC236}">
                <a16:creationId xmlns:a16="http://schemas.microsoft.com/office/drawing/2014/main" id="{CF536930-00D6-4F49-8445-94FB544F083E}"/>
              </a:ext>
            </a:extLst>
          </p:cNvPr>
          <p:cNvSpPr/>
          <p:nvPr/>
        </p:nvSpPr>
        <p:spPr>
          <a:xfrm>
            <a:off x="3153250" y="6023708"/>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8770CBE1-E659-4550-B0E9-3547E0D1E02C}"/>
              </a:ext>
            </a:extLst>
          </p:cNvPr>
          <p:cNvSpPr/>
          <p:nvPr/>
        </p:nvSpPr>
        <p:spPr>
          <a:xfrm>
            <a:off x="4155874" y="549853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A1D86DBB-EDA9-4C77-BDFA-DB06C44EFE20}"/>
              </a:ext>
            </a:extLst>
          </p:cNvPr>
          <p:cNvGrpSpPr/>
          <p:nvPr/>
        </p:nvGrpSpPr>
        <p:grpSpPr>
          <a:xfrm>
            <a:off x="3514017" y="4943049"/>
            <a:ext cx="2322102" cy="631968"/>
            <a:chOff x="193650" y="5574395"/>
            <a:chExt cx="2322102" cy="631968"/>
          </a:xfrm>
        </p:grpSpPr>
        <p:sp>
          <p:nvSpPr>
            <p:cNvPr id="16" name="Rectangle 15"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7" name="TextBox 16">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6A311A5C-8DFE-4E89-8A5A-5D52A6B70594}"/>
              </a:ext>
            </a:extLst>
          </p:cNvPr>
          <p:cNvGrpSpPr/>
          <p:nvPr/>
        </p:nvGrpSpPr>
        <p:grpSpPr>
          <a:xfrm>
            <a:off x="3451392" y="6083758"/>
            <a:ext cx="2121608" cy="631968"/>
            <a:chOff x="193650" y="3582212"/>
            <a:chExt cx="2121608" cy="631968"/>
          </a:xfrm>
        </p:grpSpPr>
        <p:sp>
          <p:nvSpPr>
            <p:cNvPr id="19" name="Rectangle 18"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21" name="Straight Arrow Connector 20">
            <a:extLst>
              <a:ext uri="{FF2B5EF4-FFF2-40B4-BE49-F238E27FC236}">
                <a16:creationId xmlns:a16="http://schemas.microsoft.com/office/drawing/2014/main" id="{99E452CE-CF14-4565-AA93-5B2DD80FF734}"/>
              </a:ext>
            </a:extLst>
          </p:cNvPr>
          <p:cNvCxnSpPr>
            <a:cxnSpLocks/>
          </p:cNvCxnSpPr>
          <p:nvPr/>
        </p:nvCxnSpPr>
        <p:spPr>
          <a:xfrm>
            <a:off x="3745584" y="5575017"/>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729EFA3-1E62-42AE-8BB0-91E15DBFF3E8}"/>
              </a:ext>
            </a:extLst>
          </p:cNvPr>
          <p:cNvSpPr/>
          <p:nvPr/>
        </p:nvSpPr>
        <p:spPr>
          <a:xfrm rot="16200000">
            <a:off x="2261634" y="4699715"/>
            <a:ext cx="116558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23" name="Rectangle 22">
            <a:extLst>
              <a:ext uri="{FF2B5EF4-FFF2-40B4-BE49-F238E27FC236}">
                <a16:creationId xmlns:a16="http://schemas.microsoft.com/office/drawing/2014/main" id="{9B25C93A-ED2B-4DA3-BC29-87770B1BE094}"/>
              </a:ext>
            </a:extLst>
          </p:cNvPr>
          <p:cNvSpPr/>
          <p:nvPr/>
        </p:nvSpPr>
        <p:spPr>
          <a:xfrm rot="16200000">
            <a:off x="2468569" y="6186511"/>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grpSp>
        <p:nvGrpSpPr>
          <p:cNvPr id="63" name="Group 62">
            <a:extLst>
              <a:ext uri="{FF2B5EF4-FFF2-40B4-BE49-F238E27FC236}">
                <a16:creationId xmlns:a16="http://schemas.microsoft.com/office/drawing/2014/main" id="{9DFD8454-8274-4F00-9A56-3CA660685698}"/>
              </a:ext>
            </a:extLst>
          </p:cNvPr>
          <p:cNvGrpSpPr/>
          <p:nvPr/>
        </p:nvGrpSpPr>
        <p:grpSpPr>
          <a:xfrm>
            <a:off x="3157923" y="1388488"/>
            <a:ext cx="2786454" cy="1352923"/>
            <a:chOff x="1611354" y="1643809"/>
            <a:chExt cx="2786454" cy="1352923"/>
          </a:xfrm>
        </p:grpSpPr>
        <p:sp>
          <p:nvSpPr>
            <p:cNvPr id="24" name="Rectangle 23">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5" name="Group 24">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26" name="Rectangle 25"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8" name="Group 27">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29" name="Rectangle 28"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0" name="TextBox 29">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31" name="Rectangle 30">
            <a:extLst>
              <a:ext uri="{FF2B5EF4-FFF2-40B4-BE49-F238E27FC236}">
                <a16:creationId xmlns:a16="http://schemas.microsoft.com/office/drawing/2014/main" id="{7E68B7D3-566C-44B1-905E-DF44D23166CF}"/>
              </a:ext>
            </a:extLst>
          </p:cNvPr>
          <p:cNvSpPr/>
          <p:nvPr/>
        </p:nvSpPr>
        <p:spPr>
          <a:xfrm>
            <a:off x="3794212" y="5604357"/>
            <a:ext cx="756938" cy="369332"/>
          </a:xfrm>
          <a:prstGeom prst="rect">
            <a:avLst/>
          </a:prstGeom>
        </p:spPr>
        <p:txBody>
          <a:bodyPr wrap="none">
            <a:spAutoFit/>
          </a:bodyPr>
          <a:lstStyle/>
          <a:p>
            <a:r>
              <a:rPr lang="en-US" dirty="0"/>
              <a:t>ODBC</a:t>
            </a:r>
          </a:p>
        </p:txBody>
      </p:sp>
      <p:sp>
        <p:nvSpPr>
          <p:cNvPr id="32" name="Rectangle 31">
            <a:extLst>
              <a:ext uri="{FF2B5EF4-FFF2-40B4-BE49-F238E27FC236}">
                <a16:creationId xmlns:a16="http://schemas.microsoft.com/office/drawing/2014/main" id="{D305572B-F10A-425D-9C31-76ACC30CBC46}"/>
              </a:ext>
            </a:extLst>
          </p:cNvPr>
          <p:cNvSpPr/>
          <p:nvPr/>
        </p:nvSpPr>
        <p:spPr>
          <a:xfrm rot="16200000">
            <a:off x="2162007" y="1819209"/>
            <a:ext cx="132914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33" name="Rectangle 32">
            <a:extLst>
              <a:ext uri="{FF2B5EF4-FFF2-40B4-BE49-F238E27FC236}">
                <a16:creationId xmlns:a16="http://schemas.microsoft.com/office/drawing/2014/main" id="{8B4846D8-0A14-4520-9084-03DA319ECA60}"/>
              </a:ext>
            </a:extLst>
          </p:cNvPr>
          <p:cNvSpPr/>
          <p:nvPr/>
        </p:nvSpPr>
        <p:spPr>
          <a:xfrm>
            <a:off x="5784296" y="2839640"/>
            <a:ext cx="1179425" cy="369332"/>
          </a:xfrm>
          <a:prstGeom prst="rect">
            <a:avLst/>
          </a:prstGeom>
        </p:spPr>
        <p:txBody>
          <a:bodyPr wrap="none">
            <a:spAutoFit/>
          </a:bodyPr>
          <a:lstStyle/>
          <a:p>
            <a:r>
              <a:rPr lang="en-US" dirty="0"/>
              <a:t>HTTP REST</a:t>
            </a:r>
          </a:p>
        </p:txBody>
      </p:sp>
      <p:cxnSp>
        <p:nvCxnSpPr>
          <p:cNvPr id="34" name="Straight Arrow Connector 33">
            <a:extLst>
              <a:ext uri="{FF2B5EF4-FFF2-40B4-BE49-F238E27FC236}">
                <a16:creationId xmlns:a16="http://schemas.microsoft.com/office/drawing/2014/main" id="{5CE2E829-FEFD-4BE5-A7DF-FB66D3AF75EA}"/>
              </a:ext>
            </a:extLst>
          </p:cNvPr>
          <p:cNvCxnSpPr>
            <a:cxnSpLocks/>
          </p:cNvCxnSpPr>
          <p:nvPr/>
        </p:nvCxnSpPr>
        <p:spPr>
          <a:xfrm>
            <a:off x="4318435" y="2729003"/>
            <a:ext cx="272407" cy="487753"/>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66FDEDA-81A4-4220-871B-08DD65968351}"/>
              </a:ext>
            </a:extLst>
          </p:cNvPr>
          <p:cNvSpPr/>
          <p:nvPr/>
        </p:nvSpPr>
        <p:spPr>
          <a:xfrm rot="16200000">
            <a:off x="6246128" y="1824016"/>
            <a:ext cx="136708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p>
        </p:txBody>
      </p:sp>
      <p:cxnSp>
        <p:nvCxnSpPr>
          <p:cNvPr id="49" name="Straight Arrow Connector 48">
            <a:extLst>
              <a:ext uri="{FF2B5EF4-FFF2-40B4-BE49-F238E27FC236}">
                <a16:creationId xmlns:a16="http://schemas.microsoft.com/office/drawing/2014/main" id="{155E87A3-11CD-4CE6-9BFB-D20AAC808DEE}"/>
              </a:ext>
            </a:extLst>
          </p:cNvPr>
          <p:cNvCxnSpPr>
            <a:cxnSpLocks/>
          </p:cNvCxnSpPr>
          <p:nvPr/>
        </p:nvCxnSpPr>
        <p:spPr>
          <a:xfrm flipH="1">
            <a:off x="8164484" y="2799891"/>
            <a:ext cx="384770" cy="36933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446B6AC-93EA-4AEA-9DD2-D875B2F1D880}"/>
              </a:ext>
            </a:extLst>
          </p:cNvPr>
          <p:cNvSpPr/>
          <p:nvPr/>
        </p:nvSpPr>
        <p:spPr>
          <a:xfrm>
            <a:off x="3199812" y="3194445"/>
            <a:ext cx="6866802"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a:extLst>
              <a:ext uri="{FF2B5EF4-FFF2-40B4-BE49-F238E27FC236}">
                <a16:creationId xmlns:a16="http://schemas.microsoft.com/office/drawing/2014/main" id="{446DA4D0-3F9E-46FD-8D6D-6171F8276AEB}"/>
              </a:ext>
            </a:extLst>
          </p:cNvPr>
          <p:cNvGrpSpPr/>
          <p:nvPr/>
        </p:nvGrpSpPr>
        <p:grpSpPr>
          <a:xfrm>
            <a:off x="3252525" y="3256895"/>
            <a:ext cx="2437592" cy="631968"/>
            <a:chOff x="193650" y="4905305"/>
            <a:chExt cx="2437592" cy="631968"/>
          </a:xfrm>
        </p:grpSpPr>
        <p:sp>
          <p:nvSpPr>
            <p:cNvPr id="55" name="Rectangle 54"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56" name="TextBox 55">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60" name="Rectangle 59">
            <a:extLst>
              <a:ext uri="{FF2B5EF4-FFF2-40B4-BE49-F238E27FC236}">
                <a16:creationId xmlns:a16="http://schemas.microsoft.com/office/drawing/2014/main" id="{151CCE14-D6CA-40C6-859A-6686F76918A1}"/>
              </a:ext>
            </a:extLst>
          </p:cNvPr>
          <p:cNvSpPr/>
          <p:nvPr/>
        </p:nvSpPr>
        <p:spPr>
          <a:xfrm rot="16200000">
            <a:off x="2529050" y="3297811"/>
            <a:ext cx="67444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API</a:t>
            </a:r>
          </a:p>
        </p:txBody>
      </p:sp>
      <p:grpSp>
        <p:nvGrpSpPr>
          <p:cNvPr id="65" name="Group 64">
            <a:extLst>
              <a:ext uri="{FF2B5EF4-FFF2-40B4-BE49-F238E27FC236}">
                <a16:creationId xmlns:a16="http://schemas.microsoft.com/office/drawing/2014/main" id="{A7079A50-D831-455E-8049-E926DCA31057}"/>
              </a:ext>
            </a:extLst>
          </p:cNvPr>
          <p:cNvGrpSpPr/>
          <p:nvPr/>
        </p:nvGrpSpPr>
        <p:grpSpPr>
          <a:xfrm>
            <a:off x="7256166" y="1374326"/>
            <a:ext cx="2786454" cy="1352923"/>
            <a:chOff x="1611354" y="1643809"/>
            <a:chExt cx="2786454" cy="1352923"/>
          </a:xfrm>
        </p:grpSpPr>
        <p:sp>
          <p:nvSpPr>
            <p:cNvPr id="66" name="Rectangle 65">
              <a:extLst>
                <a:ext uri="{FF2B5EF4-FFF2-40B4-BE49-F238E27FC236}">
                  <a16:creationId xmlns:a16="http://schemas.microsoft.com/office/drawing/2014/main" id="{820573D0-29AF-4685-8211-E5AD1432E0CF}"/>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7" name="Group 66">
              <a:extLst>
                <a:ext uri="{FF2B5EF4-FFF2-40B4-BE49-F238E27FC236}">
                  <a16:creationId xmlns:a16="http://schemas.microsoft.com/office/drawing/2014/main" id="{66DC98D5-58F5-46DC-A63E-0D55875B547F}"/>
                </a:ext>
              </a:extLst>
            </p:cNvPr>
            <p:cNvGrpSpPr/>
            <p:nvPr/>
          </p:nvGrpSpPr>
          <p:grpSpPr>
            <a:xfrm>
              <a:off x="1887704" y="1683971"/>
              <a:ext cx="2313135" cy="631968"/>
              <a:chOff x="193650" y="4236215"/>
              <a:chExt cx="2313135" cy="631968"/>
            </a:xfrm>
          </p:grpSpPr>
          <p:sp>
            <p:nvSpPr>
              <p:cNvPr id="71" name="Rectangle 70" descr="Bar chart">
                <a:extLst>
                  <a:ext uri="{FF2B5EF4-FFF2-40B4-BE49-F238E27FC236}">
                    <a16:creationId xmlns:a16="http://schemas.microsoft.com/office/drawing/2014/main" id="{3B2EA39E-608E-4532-85C1-DCE71EABFC12}"/>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72" name="TextBox 71">
                <a:extLst>
                  <a:ext uri="{FF2B5EF4-FFF2-40B4-BE49-F238E27FC236}">
                    <a16:creationId xmlns:a16="http://schemas.microsoft.com/office/drawing/2014/main" id="{AD14AD23-4983-4294-9D6C-2239341662D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68" name="Group 67">
              <a:extLst>
                <a:ext uri="{FF2B5EF4-FFF2-40B4-BE49-F238E27FC236}">
                  <a16:creationId xmlns:a16="http://schemas.microsoft.com/office/drawing/2014/main" id="{24F2878F-2C18-45C6-9A12-8EA22E901E83}"/>
                </a:ext>
              </a:extLst>
            </p:cNvPr>
            <p:cNvGrpSpPr/>
            <p:nvPr/>
          </p:nvGrpSpPr>
          <p:grpSpPr>
            <a:xfrm>
              <a:off x="1874527" y="2320416"/>
              <a:ext cx="2437592" cy="631968"/>
              <a:chOff x="193650" y="4905305"/>
              <a:chExt cx="2437592" cy="631968"/>
            </a:xfrm>
          </p:grpSpPr>
          <p:sp>
            <p:nvSpPr>
              <p:cNvPr id="69" name="Rectangle 68" descr="Playbook">
                <a:extLst>
                  <a:ext uri="{FF2B5EF4-FFF2-40B4-BE49-F238E27FC236}">
                    <a16:creationId xmlns:a16="http://schemas.microsoft.com/office/drawing/2014/main" id="{166B11C3-BE5F-4A39-A464-0D143F1F5C01}"/>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70" name="TextBox 69">
                <a:extLst>
                  <a:ext uri="{FF2B5EF4-FFF2-40B4-BE49-F238E27FC236}">
                    <a16:creationId xmlns:a16="http://schemas.microsoft.com/office/drawing/2014/main" id="{5D38E69E-D608-4D3C-B337-D756E5CDF40D}"/>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79" name="Rectangle 78">
            <a:extLst>
              <a:ext uri="{FF2B5EF4-FFF2-40B4-BE49-F238E27FC236}">
                <a16:creationId xmlns:a16="http://schemas.microsoft.com/office/drawing/2014/main" id="{C597272C-ECDF-4F3C-8903-DB457F6309F6}"/>
              </a:ext>
            </a:extLst>
          </p:cNvPr>
          <p:cNvSpPr/>
          <p:nvPr/>
        </p:nvSpPr>
        <p:spPr>
          <a:xfrm>
            <a:off x="7281516" y="4339373"/>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0" name="Group 79">
            <a:extLst>
              <a:ext uri="{FF2B5EF4-FFF2-40B4-BE49-F238E27FC236}">
                <a16:creationId xmlns:a16="http://schemas.microsoft.com/office/drawing/2014/main" id="{711EB750-2FB1-49C0-951D-E18C56F774E6}"/>
              </a:ext>
            </a:extLst>
          </p:cNvPr>
          <p:cNvGrpSpPr/>
          <p:nvPr/>
        </p:nvGrpSpPr>
        <p:grpSpPr>
          <a:xfrm>
            <a:off x="7629022" y="4314244"/>
            <a:ext cx="2437592" cy="631968"/>
            <a:chOff x="193650" y="4905305"/>
            <a:chExt cx="2437592" cy="631968"/>
          </a:xfrm>
        </p:grpSpPr>
        <p:sp>
          <p:nvSpPr>
            <p:cNvPr id="81" name="Rectangle 80" descr="Playbook">
              <a:extLst>
                <a:ext uri="{FF2B5EF4-FFF2-40B4-BE49-F238E27FC236}">
                  <a16:creationId xmlns:a16="http://schemas.microsoft.com/office/drawing/2014/main" id="{80F73B3D-F2AF-4FDF-8708-E8F403E92E0E}"/>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2" name="TextBox 81">
              <a:extLst>
                <a:ext uri="{FF2B5EF4-FFF2-40B4-BE49-F238E27FC236}">
                  <a16:creationId xmlns:a16="http://schemas.microsoft.com/office/drawing/2014/main" id="{950026E2-FFA1-4F55-B28B-C53835BB1A9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83" name="Rectangle 82">
            <a:extLst>
              <a:ext uri="{FF2B5EF4-FFF2-40B4-BE49-F238E27FC236}">
                <a16:creationId xmlns:a16="http://schemas.microsoft.com/office/drawing/2014/main" id="{17F5C27C-97C5-46E7-96B9-0CBEC8EDA44E}"/>
              </a:ext>
            </a:extLst>
          </p:cNvPr>
          <p:cNvSpPr/>
          <p:nvPr/>
        </p:nvSpPr>
        <p:spPr>
          <a:xfrm>
            <a:off x="7284314" y="6023707"/>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44566CC-7771-4F69-AC58-D8583A20E758}"/>
              </a:ext>
            </a:extLst>
          </p:cNvPr>
          <p:cNvSpPr/>
          <p:nvPr/>
        </p:nvSpPr>
        <p:spPr>
          <a:xfrm>
            <a:off x="8286212" y="5390498"/>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85" name="Group 84">
            <a:extLst>
              <a:ext uri="{FF2B5EF4-FFF2-40B4-BE49-F238E27FC236}">
                <a16:creationId xmlns:a16="http://schemas.microsoft.com/office/drawing/2014/main" id="{AA90B719-B43C-404C-B636-6CBCC7E593A8}"/>
              </a:ext>
            </a:extLst>
          </p:cNvPr>
          <p:cNvGrpSpPr/>
          <p:nvPr/>
        </p:nvGrpSpPr>
        <p:grpSpPr>
          <a:xfrm>
            <a:off x="7644355" y="4835010"/>
            <a:ext cx="2322102" cy="631968"/>
            <a:chOff x="193650" y="5574395"/>
            <a:chExt cx="2322102" cy="631968"/>
          </a:xfrm>
        </p:grpSpPr>
        <p:sp>
          <p:nvSpPr>
            <p:cNvPr id="86" name="Rectangle 85" descr="Download from cloud">
              <a:extLst>
                <a:ext uri="{FF2B5EF4-FFF2-40B4-BE49-F238E27FC236}">
                  <a16:creationId xmlns:a16="http://schemas.microsoft.com/office/drawing/2014/main" id="{5EA46AD8-560D-4C99-94D4-C0F9E518178B}"/>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87" name="TextBox 86">
              <a:extLst>
                <a:ext uri="{FF2B5EF4-FFF2-40B4-BE49-F238E27FC236}">
                  <a16:creationId xmlns:a16="http://schemas.microsoft.com/office/drawing/2014/main" id="{1BCE91E3-6B36-4172-A6C2-DA60837C00B7}"/>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88" name="Group 87">
            <a:extLst>
              <a:ext uri="{FF2B5EF4-FFF2-40B4-BE49-F238E27FC236}">
                <a16:creationId xmlns:a16="http://schemas.microsoft.com/office/drawing/2014/main" id="{CD647342-B5A5-45D2-BD78-D2EFB3595BF4}"/>
              </a:ext>
            </a:extLst>
          </p:cNvPr>
          <p:cNvGrpSpPr/>
          <p:nvPr/>
        </p:nvGrpSpPr>
        <p:grpSpPr>
          <a:xfrm>
            <a:off x="7629022" y="6104379"/>
            <a:ext cx="2121608" cy="631968"/>
            <a:chOff x="193650" y="3582212"/>
            <a:chExt cx="2121608" cy="631968"/>
          </a:xfrm>
        </p:grpSpPr>
        <p:sp>
          <p:nvSpPr>
            <p:cNvPr id="89" name="Rectangle 88" descr="Database">
              <a:extLst>
                <a:ext uri="{FF2B5EF4-FFF2-40B4-BE49-F238E27FC236}">
                  <a16:creationId xmlns:a16="http://schemas.microsoft.com/office/drawing/2014/main" id="{33293560-A70A-472E-AF95-1E311518DDF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90" name="TextBox 89">
              <a:extLst>
                <a:ext uri="{FF2B5EF4-FFF2-40B4-BE49-F238E27FC236}">
                  <a16:creationId xmlns:a16="http://schemas.microsoft.com/office/drawing/2014/main" id="{54582813-11DE-4733-9D6C-81300E62E16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91" name="Straight Arrow Connector 90">
            <a:extLst>
              <a:ext uri="{FF2B5EF4-FFF2-40B4-BE49-F238E27FC236}">
                <a16:creationId xmlns:a16="http://schemas.microsoft.com/office/drawing/2014/main" id="{BD77D5BB-9ED3-4A56-ADDF-F231D9CEAB91}"/>
              </a:ext>
            </a:extLst>
          </p:cNvPr>
          <p:cNvCxnSpPr>
            <a:cxnSpLocks/>
          </p:cNvCxnSpPr>
          <p:nvPr/>
        </p:nvCxnSpPr>
        <p:spPr>
          <a:xfrm>
            <a:off x="7876647" y="5516361"/>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59E9EB68-497B-40DE-A207-D957A088B546}"/>
              </a:ext>
            </a:extLst>
          </p:cNvPr>
          <p:cNvSpPr/>
          <p:nvPr/>
        </p:nvSpPr>
        <p:spPr>
          <a:xfrm>
            <a:off x="7925521" y="5549402"/>
            <a:ext cx="756938" cy="369332"/>
          </a:xfrm>
          <a:prstGeom prst="rect">
            <a:avLst/>
          </a:prstGeom>
        </p:spPr>
        <p:txBody>
          <a:bodyPr wrap="none">
            <a:spAutoFit/>
          </a:bodyPr>
          <a:lstStyle/>
          <a:p>
            <a:r>
              <a:rPr lang="en-US" dirty="0"/>
              <a:t>ODBC</a:t>
            </a:r>
          </a:p>
        </p:txBody>
      </p:sp>
      <p:sp>
        <p:nvSpPr>
          <p:cNvPr id="93" name="TextBox 92">
            <a:extLst>
              <a:ext uri="{FF2B5EF4-FFF2-40B4-BE49-F238E27FC236}">
                <a16:creationId xmlns:a16="http://schemas.microsoft.com/office/drawing/2014/main" id="{FFD2BC8B-98E8-474A-A339-D5AD8DC74D28}"/>
              </a:ext>
            </a:extLst>
          </p:cNvPr>
          <p:cNvSpPr txBox="1"/>
          <p:nvPr/>
        </p:nvSpPr>
        <p:spPr>
          <a:xfrm>
            <a:off x="6226824" y="4729096"/>
            <a:ext cx="585417" cy="769441"/>
          </a:xfrm>
          <a:prstGeom prst="rect">
            <a:avLst/>
          </a:prstGeom>
          <a:noFill/>
        </p:spPr>
        <p:txBody>
          <a:bodyPr wrap="none" rtlCol="0">
            <a:spAutoFit/>
          </a:bodyPr>
          <a:lstStyle/>
          <a:p>
            <a:r>
              <a:rPr lang="en-US" sz="4400" b="1" dirty="0"/>
              <a:t>…</a:t>
            </a:r>
          </a:p>
        </p:txBody>
      </p:sp>
      <p:sp>
        <p:nvSpPr>
          <p:cNvPr id="94" name="Rectangle 93">
            <a:extLst>
              <a:ext uri="{FF2B5EF4-FFF2-40B4-BE49-F238E27FC236}">
                <a16:creationId xmlns:a16="http://schemas.microsoft.com/office/drawing/2014/main" id="{62262B68-C09C-4D28-8947-4AFAD10A03A2}"/>
              </a:ext>
            </a:extLst>
          </p:cNvPr>
          <p:cNvSpPr/>
          <p:nvPr/>
        </p:nvSpPr>
        <p:spPr>
          <a:xfrm>
            <a:off x="5996405" y="3936317"/>
            <a:ext cx="1179425" cy="369332"/>
          </a:xfrm>
          <a:prstGeom prst="rect">
            <a:avLst/>
          </a:prstGeom>
        </p:spPr>
        <p:txBody>
          <a:bodyPr wrap="none">
            <a:spAutoFit/>
          </a:bodyPr>
          <a:lstStyle/>
          <a:p>
            <a:r>
              <a:rPr lang="en-US" dirty="0"/>
              <a:t>HTTP REST</a:t>
            </a:r>
          </a:p>
        </p:txBody>
      </p:sp>
      <p:cxnSp>
        <p:nvCxnSpPr>
          <p:cNvPr id="95" name="Straight Arrow Connector 94">
            <a:extLst>
              <a:ext uri="{FF2B5EF4-FFF2-40B4-BE49-F238E27FC236}">
                <a16:creationId xmlns:a16="http://schemas.microsoft.com/office/drawing/2014/main" id="{6B3E888D-C3FF-47AF-B1CA-56CDEC8F0763}"/>
              </a:ext>
            </a:extLst>
          </p:cNvPr>
          <p:cNvCxnSpPr>
            <a:cxnSpLocks/>
            <a:endCxn id="79" idx="0"/>
          </p:cNvCxnSpPr>
          <p:nvPr/>
        </p:nvCxnSpPr>
        <p:spPr>
          <a:xfrm>
            <a:off x="8649385" y="3914404"/>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CBBA884-32FF-4095-8A73-5C1514FEE077}"/>
              </a:ext>
            </a:extLst>
          </p:cNvPr>
          <p:cNvCxnSpPr>
            <a:cxnSpLocks/>
          </p:cNvCxnSpPr>
          <p:nvPr/>
        </p:nvCxnSpPr>
        <p:spPr>
          <a:xfrm>
            <a:off x="4318434" y="3908499"/>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8DAC1F7D-4333-4AF3-AAFA-9A1ACA4E69C1}"/>
              </a:ext>
            </a:extLst>
          </p:cNvPr>
          <p:cNvSpPr/>
          <p:nvPr/>
        </p:nvSpPr>
        <p:spPr>
          <a:xfrm rot="16200000">
            <a:off x="1459339" y="1842984"/>
            <a:ext cx="1329147" cy="467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CLIENTS</a:t>
            </a:r>
          </a:p>
        </p:txBody>
      </p:sp>
      <p:sp>
        <p:nvSpPr>
          <p:cNvPr id="100" name="Rectangle 99">
            <a:extLst>
              <a:ext uri="{FF2B5EF4-FFF2-40B4-BE49-F238E27FC236}">
                <a16:creationId xmlns:a16="http://schemas.microsoft.com/office/drawing/2014/main" id="{56AAE8AB-5E72-42AC-A99C-51E5B33A657B}"/>
              </a:ext>
            </a:extLst>
          </p:cNvPr>
          <p:cNvSpPr/>
          <p:nvPr/>
        </p:nvSpPr>
        <p:spPr>
          <a:xfrm rot="16200000">
            <a:off x="315161" y="4759676"/>
            <a:ext cx="3627974" cy="467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SERVERS</a:t>
            </a:r>
          </a:p>
        </p:txBody>
      </p:sp>
      <p:sp>
        <p:nvSpPr>
          <p:cNvPr id="73" name="TextBox 72">
            <a:extLst>
              <a:ext uri="{FF2B5EF4-FFF2-40B4-BE49-F238E27FC236}">
                <a16:creationId xmlns:a16="http://schemas.microsoft.com/office/drawing/2014/main" id="{FFD2BC8B-98E8-474A-A339-D5AD8DC74D28}"/>
              </a:ext>
            </a:extLst>
          </p:cNvPr>
          <p:cNvSpPr txBox="1"/>
          <p:nvPr/>
        </p:nvSpPr>
        <p:spPr>
          <a:xfrm>
            <a:off x="6226823" y="5989910"/>
            <a:ext cx="585417" cy="769441"/>
          </a:xfrm>
          <a:prstGeom prst="rect">
            <a:avLst/>
          </a:prstGeom>
          <a:noFill/>
        </p:spPr>
        <p:txBody>
          <a:bodyPr wrap="none" rtlCol="0">
            <a:spAutoFit/>
          </a:bodyPr>
          <a:lstStyle/>
          <a:p>
            <a:r>
              <a:rPr lang="en-US" sz="4400" b="1" dirty="0"/>
              <a:t>…</a:t>
            </a:r>
          </a:p>
        </p:txBody>
      </p:sp>
    </p:spTree>
    <p:extLst>
      <p:ext uri="{BB962C8B-B14F-4D97-AF65-F5344CB8AC3E}">
        <p14:creationId xmlns:p14="http://schemas.microsoft.com/office/powerpoint/2010/main" val="78623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 Services Example</a:t>
            </a:r>
          </a:p>
        </p:txBody>
      </p:sp>
      <p:sp>
        <p:nvSpPr>
          <p:cNvPr id="4" name="Content Placeholder 3"/>
          <p:cNvSpPr>
            <a:spLocks noGrp="1"/>
          </p:cNvSpPr>
          <p:nvPr>
            <p:ph idx="1"/>
          </p:nvPr>
        </p:nvSpPr>
        <p:spPr>
          <a:xfrm>
            <a:off x="838200" y="1825625"/>
            <a:ext cx="4109185" cy="4351338"/>
          </a:xfrm>
        </p:spPr>
        <p:txBody>
          <a:bodyPr/>
          <a:lstStyle/>
          <a:p>
            <a:r>
              <a:rPr lang="en-US" dirty="0"/>
              <a:t>Brower and Mobile </a:t>
            </a:r>
            <a:br>
              <a:rPr lang="en-US" dirty="0"/>
            </a:br>
            <a:r>
              <a:rPr lang="en-US" dirty="0"/>
              <a:t>app are clients</a:t>
            </a:r>
          </a:p>
          <a:p>
            <a:r>
              <a:rPr lang="en-US" dirty="0"/>
              <a:t>HTTP and REST API’s</a:t>
            </a:r>
            <a:br>
              <a:rPr lang="en-US" dirty="0"/>
            </a:br>
            <a:r>
              <a:rPr lang="en-US" dirty="0"/>
              <a:t>are the Middleware</a:t>
            </a:r>
          </a:p>
          <a:p>
            <a:r>
              <a:rPr lang="en-US" dirty="0"/>
              <a:t>Separate Services for each business capability of the application</a:t>
            </a:r>
          </a:p>
        </p:txBody>
      </p:sp>
      <p:pic>
        <p:nvPicPr>
          <p:cNvPr id="2052" name="Picture 4" descr="https://microservices.io/i/Microservice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243" y="1825625"/>
            <a:ext cx="6711485" cy="460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Application Architecture?</a:t>
            </a:r>
          </a:p>
        </p:txBody>
      </p:sp>
      <p:sp>
        <p:nvSpPr>
          <p:cNvPr id="3" name="Content Placeholder 2"/>
          <p:cNvSpPr>
            <a:spLocks noGrp="1"/>
          </p:cNvSpPr>
          <p:nvPr>
            <p:ph sz="half" idx="1"/>
          </p:nvPr>
        </p:nvSpPr>
        <p:spPr>
          <a:xfrm>
            <a:off x="838200" y="1825625"/>
            <a:ext cx="5181600" cy="4507798"/>
          </a:xfrm>
        </p:spPr>
        <p:txBody>
          <a:bodyPr>
            <a:normAutofit/>
          </a:bodyPr>
          <a:lstStyle/>
          <a:p>
            <a:r>
              <a:rPr lang="en-US" sz="3200" dirty="0"/>
              <a:t>Defines how the workloads of a service are partitioned or subdivided over a network.</a:t>
            </a:r>
          </a:p>
          <a:p>
            <a:r>
              <a:rPr lang="en-US" sz="3200" dirty="0"/>
              <a:t>This is done so that: </a:t>
            </a:r>
          </a:p>
          <a:p>
            <a:pPr lvl="1"/>
            <a:r>
              <a:rPr lang="en-US" sz="2800" dirty="0"/>
              <a:t>More than one client can  access the service</a:t>
            </a:r>
          </a:p>
          <a:p>
            <a:pPr lvl="1"/>
            <a:r>
              <a:rPr lang="en-US" sz="2800" dirty="0"/>
              <a:t>The workload can be distributed to achieve better performance</a:t>
            </a:r>
          </a:p>
        </p:txBody>
      </p:sp>
      <p:sp>
        <p:nvSpPr>
          <p:cNvPr id="4" name="Content Placeholder 3"/>
          <p:cNvSpPr>
            <a:spLocks noGrp="1"/>
          </p:cNvSpPr>
          <p:nvPr>
            <p:ph sz="half" idx="2"/>
          </p:nvPr>
        </p:nvSpPr>
        <p:spPr/>
        <p:txBody>
          <a:bodyPr>
            <a:normAutofit/>
          </a:bodyPr>
          <a:lstStyle/>
          <a:p>
            <a:r>
              <a:rPr lang="en-US" b="1" dirty="0"/>
              <a:t>Also Known As…</a:t>
            </a:r>
          </a:p>
          <a:p>
            <a:r>
              <a:rPr lang="en-US" dirty="0"/>
              <a:t>Multitier Architecture</a:t>
            </a:r>
          </a:p>
          <a:p>
            <a:r>
              <a:rPr lang="en-US" dirty="0"/>
              <a:t>Multilayered Architecture</a:t>
            </a:r>
          </a:p>
          <a:p>
            <a:r>
              <a:rPr lang="en-US" dirty="0"/>
              <a:t>Client-Server Architecture</a:t>
            </a:r>
          </a:p>
          <a:p>
            <a:endParaRPr lang="en-US" dirty="0"/>
          </a:p>
        </p:txBody>
      </p:sp>
      <p:pic>
        <p:nvPicPr>
          <p:cNvPr id="1026" name="Picture 2" descr="https://upload.wikimedia.org/wikipedia/commons/thumb/c/c9/Client-server-model.svg/500px-Client-server-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056" y="3996322"/>
            <a:ext cx="4340559" cy="2604335"/>
          </a:xfrm>
          <a:prstGeom prst="rect">
            <a:avLst/>
          </a:prstGeom>
          <a:solidFill>
            <a:schemeClr val="accent1">
              <a:lumMod val="40000"/>
              <a:lumOff val="60000"/>
            </a:schemeClr>
          </a:solidFill>
        </p:spPr>
      </p:pic>
    </p:spTree>
    <p:extLst>
      <p:ext uri="{BB962C8B-B14F-4D97-AF65-F5344CB8AC3E}">
        <p14:creationId xmlns:p14="http://schemas.microsoft.com/office/powerpoint/2010/main" val="12310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E3877A3-30C9-46AB-89A0-0E392B51784B}"/>
              </a:ext>
            </a:extLst>
          </p:cNvPr>
          <p:cNvSpPr>
            <a:spLocks noGrp="1"/>
          </p:cNvSpPr>
          <p:nvPr>
            <p:ph type="title"/>
          </p:nvPr>
        </p:nvSpPr>
        <p:spPr/>
        <p:txBody>
          <a:bodyPr>
            <a:normAutofit/>
          </a:bodyPr>
          <a:lstStyle/>
          <a:p>
            <a:r>
              <a:rPr lang="en-US" dirty="0"/>
              <a:t>Layers of An Application</a:t>
            </a:r>
          </a:p>
        </p:txBody>
      </p:sp>
      <p:graphicFrame>
        <p:nvGraphicFramePr>
          <p:cNvPr id="12" name="Content Placeholder 9">
            <a:extLst>
              <a:ext uri="{FF2B5EF4-FFF2-40B4-BE49-F238E27FC236}">
                <a16:creationId xmlns:a16="http://schemas.microsoft.com/office/drawing/2014/main" id="{6061E8B3-5DD2-4914-91C0-C3F97E119A7A}"/>
              </a:ext>
            </a:extLst>
          </p:cNvPr>
          <p:cNvGraphicFramePr>
            <a:graphicFrameLocks noGrp="1"/>
          </p:cNvGraphicFramePr>
          <p:nvPr>
            <p:ph idx="1"/>
            <p:extLst>
              <p:ext uri="{D42A27DB-BD31-4B8C-83A1-F6EECF244321}">
                <p14:modId xmlns:p14="http://schemas.microsoft.com/office/powerpoint/2010/main" val="39261025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380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EF47B5-2E91-403F-8FD0-CA9B37209D29}"/>
              </a:ext>
            </a:extLst>
          </p:cNvPr>
          <p:cNvPicPr>
            <a:picLocks noChangeAspect="1"/>
          </p:cNvPicPr>
          <p:nvPr/>
        </p:nvPicPr>
        <p:blipFill>
          <a:blip r:embed="rId3"/>
          <a:stretch>
            <a:fillRect/>
          </a:stretch>
        </p:blipFill>
        <p:spPr>
          <a:xfrm>
            <a:off x="5458924" y="1690688"/>
            <a:ext cx="5894876" cy="4173488"/>
          </a:xfrm>
          <a:prstGeom prst="rect">
            <a:avLst/>
          </a:prstGeom>
        </p:spPr>
      </p:pic>
      <p:sp>
        <p:nvSpPr>
          <p:cNvPr id="2" name="Title 1">
            <a:extLst>
              <a:ext uri="{FF2B5EF4-FFF2-40B4-BE49-F238E27FC236}">
                <a16:creationId xmlns:a16="http://schemas.microsoft.com/office/drawing/2014/main" id="{BF59DDD0-DCAB-4B3A-AC7C-9235E52396CD}"/>
              </a:ext>
            </a:extLst>
          </p:cNvPr>
          <p:cNvSpPr>
            <a:spLocks noGrp="1"/>
          </p:cNvSpPr>
          <p:nvPr>
            <p:ph type="title"/>
          </p:nvPr>
        </p:nvSpPr>
        <p:spPr/>
        <p:txBody>
          <a:bodyPr/>
          <a:lstStyle/>
          <a:p>
            <a:r>
              <a:rPr lang="en-US" dirty="0"/>
              <a:t>Presentation Layer</a:t>
            </a:r>
          </a:p>
        </p:txBody>
      </p:sp>
      <p:sp>
        <p:nvSpPr>
          <p:cNvPr id="6" name="Content Placeholder 5">
            <a:extLst>
              <a:ext uri="{FF2B5EF4-FFF2-40B4-BE49-F238E27FC236}">
                <a16:creationId xmlns:a16="http://schemas.microsoft.com/office/drawing/2014/main" id="{78822C6A-B86D-420A-98CD-7F043570F702}"/>
              </a:ext>
            </a:extLst>
          </p:cNvPr>
          <p:cNvSpPr>
            <a:spLocks noGrp="1"/>
          </p:cNvSpPr>
          <p:nvPr>
            <p:ph idx="1"/>
          </p:nvPr>
        </p:nvSpPr>
        <p:spPr>
          <a:xfrm>
            <a:off x="719841" y="2011839"/>
            <a:ext cx="4314171" cy="4023360"/>
          </a:xfrm>
        </p:spPr>
        <p:txBody>
          <a:bodyPr>
            <a:normAutofit/>
          </a:bodyPr>
          <a:lstStyle/>
          <a:p>
            <a:r>
              <a:rPr lang="en-US" dirty="0"/>
              <a:t>Code which addresses User interface concerns</a:t>
            </a:r>
          </a:p>
          <a:p>
            <a:r>
              <a:rPr lang="en-US" dirty="0"/>
              <a:t>Web: HTML and CSS</a:t>
            </a:r>
          </a:p>
          <a:p>
            <a:r>
              <a:rPr lang="en-US" dirty="0"/>
              <a:t>Mobile: </a:t>
            </a:r>
            <a:r>
              <a:rPr lang="en-US" dirty="0" err="1"/>
              <a:t>Xcode</a:t>
            </a:r>
            <a:r>
              <a:rPr lang="en-US" dirty="0"/>
              <a:t> interface builder / Android studio</a:t>
            </a:r>
          </a:p>
          <a:p>
            <a:r>
              <a:rPr lang="en-US" dirty="0"/>
              <a:t>Windows / Mac / Linux: Varies</a:t>
            </a:r>
          </a:p>
        </p:txBody>
      </p:sp>
      <p:pic>
        <p:nvPicPr>
          <p:cNvPr id="1026" name="Picture 2" descr="http://cdn2.blog-media.zillowstatic.com/1/IOS7-28c59b.png">
            <a:extLst>
              <a:ext uri="{FF2B5EF4-FFF2-40B4-BE49-F238E27FC236}">
                <a16:creationId xmlns:a16="http://schemas.microsoft.com/office/drawing/2014/main" id="{A69A494F-EAAA-44DE-8FBB-5CAE20476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5835" y="1747076"/>
            <a:ext cx="2438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2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1E12-1123-4393-983C-5F6A5B81271C}"/>
              </a:ext>
            </a:extLst>
          </p:cNvPr>
          <p:cNvSpPr>
            <a:spLocks noGrp="1"/>
          </p:cNvSpPr>
          <p:nvPr>
            <p:ph type="title"/>
          </p:nvPr>
        </p:nvSpPr>
        <p:spPr/>
        <p:txBody>
          <a:bodyPr/>
          <a:lstStyle/>
          <a:p>
            <a:r>
              <a:rPr lang="en-US" dirty="0"/>
              <a:t>Business Logic Layer</a:t>
            </a:r>
          </a:p>
        </p:txBody>
      </p:sp>
      <p:sp>
        <p:nvSpPr>
          <p:cNvPr id="5" name="Content Placeholder 4">
            <a:extLst>
              <a:ext uri="{FF2B5EF4-FFF2-40B4-BE49-F238E27FC236}">
                <a16:creationId xmlns:a16="http://schemas.microsoft.com/office/drawing/2014/main" id="{E53F830E-7ADF-4469-918B-13116A107D0C}"/>
              </a:ext>
            </a:extLst>
          </p:cNvPr>
          <p:cNvSpPr>
            <a:spLocks noGrp="1"/>
          </p:cNvSpPr>
          <p:nvPr>
            <p:ph idx="1"/>
          </p:nvPr>
        </p:nvSpPr>
        <p:spPr>
          <a:xfrm>
            <a:off x="915683" y="1737677"/>
            <a:ext cx="5937504" cy="4023360"/>
          </a:xfrm>
        </p:spPr>
        <p:txBody>
          <a:bodyPr>
            <a:normAutofit/>
          </a:bodyPr>
          <a:lstStyle/>
          <a:p>
            <a:r>
              <a:rPr lang="en-US" dirty="0"/>
              <a:t>Code to address the Transformational Logic of the application; part of the application’s functionality </a:t>
            </a:r>
          </a:p>
          <a:p>
            <a:r>
              <a:rPr lang="en-US" dirty="0"/>
              <a:t>Written in a programming language: Java, JavaScript, Python, C#, </a:t>
            </a:r>
            <a:r>
              <a:rPr lang="en-US" dirty="0" err="1"/>
              <a:t>etc</a:t>
            </a:r>
            <a:r>
              <a:rPr lang="en-US" dirty="0"/>
              <a:t>…</a:t>
            </a:r>
          </a:p>
        </p:txBody>
      </p:sp>
      <p:pic>
        <p:nvPicPr>
          <p:cNvPr id="6" name="Picture 5">
            <a:extLst>
              <a:ext uri="{FF2B5EF4-FFF2-40B4-BE49-F238E27FC236}">
                <a16:creationId xmlns:a16="http://schemas.microsoft.com/office/drawing/2014/main" id="{F32563B1-2112-4D31-8A10-FB97E1CC3FBF}"/>
              </a:ext>
            </a:extLst>
          </p:cNvPr>
          <p:cNvPicPr>
            <a:picLocks noChangeAspect="1"/>
          </p:cNvPicPr>
          <p:nvPr/>
        </p:nvPicPr>
        <p:blipFill>
          <a:blip r:embed="rId3"/>
          <a:stretch>
            <a:fillRect/>
          </a:stretch>
        </p:blipFill>
        <p:spPr>
          <a:xfrm>
            <a:off x="2556749" y="5266122"/>
            <a:ext cx="8983329" cy="1371791"/>
          </a:xfrm>
          <a:prstGeom prst="rect">
            <a:avLst/>
          </a:prstGeom>
        </p:spPr>
      </p:pic>
      <p:pic>
        <p:nvPicPr>
          <p:cNvPr id="2050" name="Picture 2" descr="Image result for mobile banking deposit">
            <a:extLst>
              <a:ext uri="{FF2B5EF4-FFF2-40B4-BE49-F238E27FC236}">
                <a16:creationId xmlns:a16="http://schemas.microsoft.com/office/drawing/2014/main" id="{BDA30415-D936-44A5-B826-278EF0161B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57" t="12666" r="10457" b="5341"/>
          <a:stretch/>
        </p:blipFill>
        <p:spPr bwMode="auto">
          <a:xfrm>
            <a:off x="7234692" y="2655313"/>
            <a:ext cx="4305386" cy="218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28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8562-6ADF-4CD1-83B7-69CF57C2B271}"/>
              </a:ext>
            </a:extLst>
          </p:cNvPr>
          <p:cNvSpPr>
            <a:spLocks noGrp="1"/>
          </p:cNvSpPr>
          <p:nvPr>
            <p:ph type="title"/>
          </p:nvPr>
        </p:nvSpPr>
        <p:spPr/>
        <p:txBody>
          <a:bodyPr/>
          <a:lstStyle/>
          <a:p>
            <a:r>
              <a:rPr lang="en-US" dirty="0"/>
              <a:t>Data Access Layer</a:t>
            </a:r>
          </a:p>
        </p:txBody>
      </p:sp>
      <p:sp>
        <p:nvSpPr>
          <p:cNvPr id="3" name="Content Placeholder 2">
            <a:extLst>
              <a:ext uri="{FF2B5EF4-FFF2-40B4-BE49-F238E27FC236}">
                <a16:creationId xmlns:a16="http://schemas.microsoft.com/office/drawing/2014/main" id="{6A8F8284-59E9-470B-9044-B66232EC43F0}"/>
              </a:ext>
            </a:extLst>
          </p:cNvPr>
          <p:cNvSpPr>
            <a:spLocks noGrp="1"/>
          </p:cNvSpPr>
          <p:nvPr>
            <p:ph idx="1"/>
          </p:nvPr>
        </p:nvSpPr>
        <p:spPr>
          <a:xfrm>
            <a:off x="981778" y="1905802"/>
            <a:ext cx="4947384" cy="4403558"/>
          </a:xfrm>
        </p:spPr>
        <p:txBody>
          <a:bodyPr>
            <a:normAutofit/>
          </a:bodyPr>
          <a:lstStyle/>
          <a:p>
            <a:r>
              <a:rPr lang="en-US" dirty="0"/>
              <a:t>Responsible for CRUD  (Create, Read, Update, Delete) Operations</a:t>
            </a:r>
          </a:p>
          <a:p>
            <a:r>
              <a:rPr lang="en-US" dirty="0"/>
              <a:t>Code which transforms operations into the DSL (Domain specific Language) to communicate with the database. (Typically SQL).</a:t>
            </a:r>
          </a:p>
        </p:txBody>
      </p:sp>
      <p:pic>
        <p:nvPicPr>
          <p:cNvPr id="6" name="Picture 5">
            <a:extLst>
              <a:ext uri="{FF2B5EF4-FFF2-40B4-BE49-F238E27FC236}">
                <a16:creationId xmlns:a16="http://schemas.microsoft.com/office/drawing/2014/main" id="{A0A56755-5F9E-4DAC-844F-9F47FEF9C6C8}"/>
              </a:ext>
            </a:extLst>
          </p:cNvPr>
          <p:cNvPicPr>
            <a:picLocks noChangeAspect="1"/>
          </p:cNvPicPr>
          <p:nvPr/>
        </p:nvPicPr>
        <p:blipFill>
          <a:blip r:embed="rId2"/>
          <a:stretch>
            <a:fillRect/>
          </a:stretch>
        </p:blipFill>
        <p:spPr>
          <a:xfrm>
            <a:off x="6467324" y="3773103"/>
            <a:ext cx="5232985" cy="2315949"/>
          </a:xfrm>
          <a:prstGeom prst="rect">
            <a:avLst/>
          </a:prstGeom>
        </p:spPr>
      </p:pic>
    </p:spTree>
    <p:extLst>
      <p:ext uri="{BB962C8B-B14F-4D97-AF65-F5344CB8AC3E}">
        <p14:creationId xmlns:p14="http://schemas.microsoft.com/office/powerpoint/2010/main" val="128787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Application Architectures</a:t>
            </a:r>
          </a:p>
        </p:txBody>
      </p:sp>
      <p:sp>
        <p:nvSpPr>
          <p:cNvPr id="3" name="Content Placeholder 2"/>
          <p:cNvSpPr>
            <a:spLocks noGrp="1"/>
          </p:cNvSpPr>
          <p:nvPr>
            <p:ph idx="1"/>
          </p:nvPr>
        </p:nvSpPr>
        <p:spPr>
          <a:xfrm>
            <a:off x="2300437" y="1825625"/>
            <a:ext cx="9053361" cy="4351338"/>
          </a:xfrm>
        </p:spPr>
        <p:txBody>
          <a:bodyPr>
            <a:normAutofit lnSpcReduction="10000"/>
          </a:bodyPr>
          <a:lstStyle/>
          <a:p>
            <a:pPr marL="514350" indent="-514350">
              <a:buFont typeface="+mj-lt"/>
              <a:buAutoNum type="arabicPeriod"/>
            </a:pPr>
            <a:r>
              <a:rPr lang="en-US" dirty="0"/>
              <a:t>Monolithic </a:t>
            </a:r>
          </a:p>
          <a:p>
            <a:pPr marL="514350" indent="-514350">
              <a:buFont typeface="+mj-lt"/>
              <a:buAutoNum type="arabicPeriod"/>
            </a:pPr>
            <a:r>
              <a:rPr lang="en-US" dirty="0"/>
              <a:t>Monolithic over distributed storage</a:t>
            </a:r>
          </a:p>
          <a:p>
            <a:pPr marL="514350" indent="-514350">
              <a:buFont typeface="+mj-lt"/>
              <a:buAutoNum type="arabicPeriod"/>
            </a:pPr>
            <a:r>
              <a:rPr lang="en-US" dirty="0"/>
              <a:t>Two-tier thin client </a:t>
            </a:r>
          </a:p>
          <a:p>
            <a:pPr marL="514350" indent="-514350">
              <a:buFont typeface="+mj-lt"/>
              <a:buAutoNum type="arabicPeriod"/>
            </a:pPr>
            <a:r>
              <a:rPr lang="en-US" dirty="0"/>
              <a:t>Two-tier fat-client</a:t>
            </a:r>
          </a:p>
          <a:p>
            <a:pPr marL="514350" indent="-514350">
              <a:buFont typeface="+mj-lt"/>
              <a:buAutoNum type="arabicPeriod"/>
            </a:pPr>
            <a:r>
              <a:rPr lang="en-US" dirty="0"/>
              <a:t>Three Tier</a:t>
            </a:r>
          </a:p>
          <a:p>
            <a:pPr marL="514350" indent="-514350">
              <a:buFont typeface="+mj-lt"/>
              <a:buAutoNum type="arabicPeriod"/>
            </a:pPr>
            <a:r>
              <a:rPr lang="en-US" dirty="0"/>
              <a:t>N-Tier</a:t>
            </a:r>
          </a:p>
          <a:p>
            <a:pPr marL="514350" indent="-514350">
              <a:buFont typeface="+mj-lt"/>
              <a:buAutoNum type="arabicPeriod"/>
            </a:pPr>
            <a:r>
              <a:rPr lang="en-US" dirty="0"/>
              <a:t>Enterprise Service Bus</a:t>
            </a:r>
          </a:p>
          <a:p>
            <a:pPr marL="514350" indent="-514350">
              <a:buFont typeface="+mj-lt"/>
              <a:buAutoNum type="arabicPeriod"/>
            </a:pPr>
            <a:r>
              <a:rPr lang="en-US" dirty="0"/>
              <a:t>Micro Services</a:t>
            </a:r>
          </a:p>
        </p:txBody>
      </p:sp>
      <p:sp>
        <p:nvSpPr>
          <p:cNvPr id="5" name="Right Arrow 4"/>
          <p:cNvSpPr/>
          <p:nvPr/>
        </p:nvSpPr>
        <p:spPr>
          <a:xfrm rot="5400000">
            <a:off x="-1238254" y="2928943"/>
            <a:ext cx="4305308" cy="1828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Complexity</a:t>
            </a:r>
          </a:p>
        </p:txBody>
      </p:sp>
    </p:spTree>
    <p:extLst>
      <p:ext uri="{BB962C8B-B14F-4D97-AF65-F5344CB8AC3E}">
        <p14:creationId xmlns:p14="http://schemas.microsoft.com/office/powerpoint/2010/main" val="53144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A Monolithic Application</a:t>
            </a:r>
          </a:p>
        </p:txBody>
      </p:sp>
      <p:sp>
        <p:nvSpPr>
          <p:cNvPr id="9" name="Content Placeholder 8">
            <a:extLst>
              <a:ext uri="{FF2B5EF4-FFF2-40B4-BE49-F238E27FC236}">
                <a16:creationId xmlns:a16="http://schemas.microsoft.com/office/drawing/2014/main" id="{5C160093-6725-4ECC-88E1-3778FF2DEC4B}"/>
              </a:ext>
            </a:extLst>
          </p:cNvPr>
          <p:cNvSpPr>
            <a:spLocks noGrp="1"/>
          </p:cNvSpPr>
          <p:nvPr>
            <p:ph idx="1"/>
          </p:nvPr>
        </p:nvSpPr>
        <p:spPr>
          <a:xfrm>
            <a:off x="838200" y="2002055"/>
            <a:ext cx="5612131" cy="4307305"/>
          </a:xfrm>
        </p:spPr>
        <p:txBody>
          <a:bodyPr>
            <a:normAutofit/>
          </a:bodyPr>
          <a:lstStyle/>
          <a:p>
            <a:r>
              <a:rPr lang="en-US" dirty="0"/>
              <a:t>All layers within a single system</a:t>
            </a:r>
          </a:p>
          <a:p>
            <a:r>
              <a:rPr lang="en-US" dirty="0"/>
              <a:t>Simplest design</a:t>
            </a:r>
          </a:p>
          <a:p>
            <a:r>
              <a:rPr lang="en-US" dirty="0"/>
              <a:t>Single-User. Single Site. No Scale.</a:t>
            </a:r>
          </a:p>
          <a:p>
            <a:r>
              <a:rPr lang="en-US" dirty="0"/>
              <a:t>Multiple uses, multiple instances.</a:t>
            </a:r>
          </a:p>
          <a:p>
            <a:r>
              <a:rPr lang="en-US" dirty="0"/>
              <a:t>Example: MS Word, application on your phone.</a:t>
            </a:r>
          </a:p>
        </p:txBody>
      </p:sp>
      <p:sp>
        <p:nvSpPr>
          <p:cNvPr id="25" name="Rectangle 24">
            <a:extLst>
              <a:ext uri="{FF2B5EF4-FFF2-40B4-BE49-F238E27FC236}">
                <a16:creationId xmlns:a16="http://schemas.microsoft.com/office/drawing/2014/main" id="{D3FC41CE-08A9-4892-A9E9-AF776909C8D0}"/>
              </a:ext>
            </a:extLst>
          </p:cNvPr>
          <p:cNvSpPr/>
          <p:nvPr/>
        </p:nvSpPr>
        <p:spPr>
          <a:xfrm>
            <a:off x="7371444" y="2740914"/>
            <a:ext cx="2842164" cy="2754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6" name="Group 25">
            <a:extLst>
              <a:ext uri="{FF2B5EF4-FFF2-40B4-BE49-F238E27FC236}">
                <a16:creationId xmlns:a16="http://schemas.microsoft.com/office/drawing/2014/main" id="{772A9950-9E9A-48B6-8B2E-C8E89A0428FD}"/>
              </a:ext>
            </a:extLst>
          </p:cNvPr>
          <p:cNvGrpSpPr/>
          <p:nvPr/>
        </p:nvGrpSpPr>
        <p:grpSpPr>
          <a:xfrm>
            <a:off x="7647794" y="2844592"/>
            <a:ext cx="2322102" cy="631968"/>
            <a:chOff x="193650" y="4236215"/>
            <a:chExt cx="2322102" cy="631968"/>
          </a:xfrm>
        </p:grpSpPr>
        <p:sp>
          <p:nvSpPr>
            <p:cNvPr id="27" name="Rectangle 26" descr="Bar chart">
              <a:extLst>
                <a:ext uri="{FF2B5EF4-FFF2-40B4-BE49-F238E27FC236}">
                  <a16:creationId xmlns:a16="http://schemas.microsoft.com/office/drawing/2014/main" id="{D1DC23F8-1194-48A3-A922-EB71A02DE74F}"/>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8" name="TextBox 27">
              <a:extLst>
                <a:ext uri="{FF2B5EF4-FFF2-40B4-BE49-F238E27FC236}">
                  <a16:creationId xmlns:a16="http://schemas.microsoft.com/office/drawing/2014/main" id="{C0BD170D-BA93-4BD0-ABCD-1246B232EE5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9" name="Group 28">
            <a:extLst>
              <a:ext uri="{FF2B5EF4-FFF2-40B4-BE49-F238E27FC236}">
                <a16:creationId xmlns:a16="http://schemas.microsoft.com/office/drawing/2014/main" id="{C7C3FC8D-C96A-4755-9FD8-6A3004288DA9}"/>
              </a:ext>
            </a:extLst>
          </p:cNvPr>
          <p:cNvGrpSpPr/>
          <p:nvPr/>
        </p:nvGrpSpPr>
        <p:grpSpPr>
          <a:xfrm>
            <a:off x="7647794" y="3513682"/>
            <a:ext cx="2437592" cy="631968"/>
            <a:chOff x="193650" y="4905305"/>
            <a:chExt cx="2437592" cy="631968"/>
          </a:xfrm>
        </p:grpSpPr>
        <p:sp>
          <p:nvSpPr>
            <p:cNvPr id="30" name="Rectangle 29" descr="Playbook">
              <a:extLst>
                <a:ext uri="{FF2B5EF4-FFF2-40B4-BE49-F238E27FC236}">
                  <a16:creationId xmlns:a16="http://schemas.microsoft.com/office/drawing/2014/main" id="{2F0B7B33-92B5-4F9B-A423-4E967300052A}"/>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1" name="TextBox 30">
              <a:extLst>
                <a:ext uri="{FF2B5EF4-FFF2-40B4-BE49-F238E27FC236}">
                  <a16:creationId xmlns:a16="http://schemas.microsoft.com/office/drawing/2014/main" id="{71CBCAD3-AC88-4464-B19C-36BDABA7146E}"/>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32" name="Group 31">
            <a:extLst>
              <a:ext uri="{FF2B5EF4-FFF2-40B4-BE49-F238E27FC236}">
                <a16:creationId xmlns:a16="http://schemas.microsoft.com/office/drawing/2014/main" id="{135E7385-B37E-4791-A9E3-3465C6750D4D}"/>
              </a:ext>
            </a:extLst>
          </p:cNvPr>
          <p:cNvGrpSpPr/>
          <p:nvPr/>
        </p:nvGrpSpPr>
        <p:grpSpPr>
          <a:xfrm>
            <a:off x="7647794" y="4086803"/>
            <a:ext cx="2322102" cy="631968"/>
            <a:chOff x="193650" y="5574395"/>
            <a:chExt cx="2322102" cy="631968"/>
          </a:xfrm>
        </p:grpSpPr>
        <p:sp>
          <p:nvSpPr>
            <p:cNvPr id="33" name="Rectangle 32" descr="Download from cloud">
              <a:extLst>
                <a:ext uri="{FF2B5EF4-FFF2-40B4-BE49-F238E27FC236}">
                  <a16:creationId xmlns:a16="http://schemas.microsoft.com/office/drawing/2014/main" id="{4E1F037D-1F80-4FCD-A353-969D630F6C15}"/>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34" name="TextBox 33">
              <a:extLst>
                <a:ext uri="{FF2B5EF4-FFF2-40B4-BE49-F238E27FC236}">
                  <a16:creationId xmlns:a16="http://schemas.microsoft.com/office/drawing/2014/main" id="{375365EF-0EF2-4BA7-9EBB-CBC31AED8F62}"/>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35" name="Group 34">
            <a:extLst>
              <a:ext uri="{FF2B5EF4-FFF2-40B4-BE49-F238E27FC236}">
                <a16:creationId xmlns:a16="http://schemas.microsoft.com/office/drawing/2014/main" id="{95765FEA-02E1-43E3-948B-81DA01B0E5F2}"/>
              </a:ext>
            </a:extLst>
          </p:cNvPr>
          <p:cNvGrpSpPr/>
          <p:nvPr/>
        </p:nvGrpSpPr>
        <p:grpSpPr>
          <a:xfrm>
            <a:off x="7647794" y="4691396"/>
            <a:ext cx="2121608" cy="631968"/>
            <a:chOff x="193650" y="3582212"/>
            <a:chExt cx="2121608" cy="631968"/>
          </a:xfrm>
        </p:grpSpPr>
        <p:sp>
          <p:nvSpPr>
            <p:cNvPr id="36" name="Rectangle 35" descr="Database">
              <a:extLst>
                <a:ext uri="{FF2B5EF4-FFF2-40B4-BE49-F238E27FC236}">
                  <a16:creationId xmlns:a16="http://schemas.microsoft.com/office/drawing/2014/main" id="{84274487-02E3-44D6-BBA0-C11F4195357C}"/>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37" name="TextBox 36">
              <a:extLst>
                <a:ext uri="{FF2B5EF4-FFF2-40B4-BE49-F238E27FC236}">
                  <a16:creationId xmlns:a16="http://schemas.microsoft.com/office/drawing/2014/main" id="{EEBA5F5C-9863-4737-A299-E07FB1A4D065}"/>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spTree>
    <p:extLst>
      <p:ext uri="{BB962C8B-B14F-4D97-AF65-F5344CB8AC3E}">
        <p14:creationId xmlns:p14="http://schemas.microsoft.com/office/powerpoint/2010/main" val="2370666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TotalTime>
  <Words>1615</Words>
  <Application>Microsoft Office PowerPoint</Application>
  <PresentationFormat>Widescreen</PresentationFormat>
  <Paragraphs>304</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Sherman Sans Book</vt:lpstr>
      <vt:lpstr>Office Theme</vt:lpstr>
      <vt:lpstr>Service Application Architectures</vt:lpstr>
      <vt:lpstr>What do we mean by Service?</vt:lpstr>
      <vt:lpstr>What is Application Architecture?</vt:lpstr>
      <vt:lpstr>Layers of An Application</vt:lpstr>
      <vt:lpstr>Presentation Layer</vt:lpstr>
      <vt:lpstr>Business Logic Layer</vt:lpstr>
      <vt:lpstr>Data Access Layer</vt:lpstr>
      <vt:lpstr>Types of Application Architectures</vt:lpstr>
      <vt:lpstr>A Monolithic Application</vt:lpstr>
      <vt:lpstr>Example: Monolithic Application</vt:lpstr>
      <vt:lpstr>Monolithic over Distributed Storage</vt:lpstr>
      <vt:lpstr>Classic Issue With Monolithic + Storage</vt:lpstr>
      <vt:lpstr>Scaling Up</vt:lpstr>
      <vt:lpstr>Breaking Up Is Hard To Do!</vt:lpstr>
      <vt:lpstr>Middleware</vt:lpstr>
      <vt:lpstr>Middleware Alphabet Soup</vt:lpstr>
      <vt:lpstr>2-Tier Client/Server</vt:lpstr>
      <vt:lpstr>Where is the Business Logic?</vt:lpstr>
      <vt:lpstr>Thin-Client, Fat-Client examples</vt:lpstr>
      <vt:lpstr>3-Tier Client/Server</vt:lpstr>
      <vt:lpstr>Web 3-Tier Example  (Wordpress)</vt:lpstr>
      <vt:lpstr>N-Tier</vt:lpstr>
      <vt:lpstr>Enterprise Service Bus</vt:lpstr>
      <vt:lpstr>Service-Oriented Architecture</vt:lpstr>
      <vt:lpstr>Web As Middleware and Microservices</vt:lpstr>
      <vt:lpstr>Typical Micro Services Responsibilities</vt:lpstr>
      <vt:lpstr>Micro Services</vt:lpstr>
      <vt:lpstr>Micro Services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57</cp:revision>
  <dcterms:created xsi:type="dcterms:W3CDTF">2018-06-15T01:33:02Z</dcterms:created>
  <dcterms:modified xsi:type="dcterms:W3CDTF">2018-08-30T21:08:08Z</dcterms:modified>
</cp:coreProperties>
</file>