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97" r:id="rId2"/>
    <p:sldId id="289" r:id="rId3"/>
    <p:sldId id="258" r:id="rId4"/>
    <p:sldId id="298" r:id="rId5"/>
    <p:sldId id="296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291" r:id="rId14"/>
    <p:sldId id="294" r:id="rId15"/>
    <p:sldId id="292" r:id="rId16"/>
    <p:sldId id="29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300"/>
            <p14:sldId id="301"/>
            <p14:sldId id="302"/>
            <p14:sldId id="303"/>
            <p14:sldId id="305"/>
            <p14:sldId id="304"/>
            <p14:sldId id="30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29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72BA9-77A8-4073-8CA5-4D03CB65FDFB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35E80ECD-0728-45DA-B45D-32C9E411920D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269E4E33-A636-45BC-8B4F-9856CDFEC624}" type="parTrans" cxnId="{9D0DF6CB-72F1-4611-AF23-2CD686AFF652}">
      <dgm:prSet/>
      <dgm:spPr/>
      <dgm:t>
        <a:bodyPr/>
        <a:lstStyle/>
        <a:p>
          <a:endParaRPr lang="en-US"/>
        </a:p>
      </dgm:t>
    </dgm:pt>
    <dgm:pt modelId="{2A1026F3-D5C2-4FA4-A30A-CE9D75361224}" type="sibTrans" cxnId="{9D0DF6CB-72F1-4611-AF23-2CD686AFF652}">
      <dgm:prSet/>
      <dgm:spPr/>
      <dgm:t>
        <a:bodyPr/>
        <a:lstStyle/>
        <a:p>
          <a:endParaRPr lang="en-US"/>
        </a:p>
      </dgm:t>
    </dgm:pt>
    <dgm:pt modelId="{ED29AB14-E8B9-47E4-BB96-28E024AA82DD}">
      <dgm:prSet phldrT="[Text]"/>
      <dgm:spPr/>
      <dgm:t>
        <a:bodyPr/>
        <a:lstStyle/>
        <a:p>
          <a:r>
            <a:rPr lang="en-US" dirty="0" smtClean="0"/>
            <a:t>Configurations</a:t>
          </a:r>
          <a:endParaRPr lang="en-US" dirty="0"/>
        </a:p>
      </dgm:t>
    </dgm:pt>
    <dgm:pt modelId="{4555149B-7850-4D92-AFD1-48FFAAC8325A}" type="parTrans" cxnId="{6A0EAEAC-FDA2-48D1-B0ED-E7C9218FF673}">
      <dgm:prSet/>
      <dgm:spPr/>
      <dgm:t>
        <a:bodyPr/>
        <a:lstStyle/>
        <a:p>
          <a:endParaRPr lang="en-US"/>
        </a:p>
      </dgm:t>
    </dgm:pt>
    <dgm:pt modelId="{E851DFDD-9379-4238-A60E-0F592C324C12}" type="sibTrans" cxnId="{6A0EAEAC-FDA2-48D1-B0ED-E7C9218FF673}">
      <dgm:prSet/>
      <dgm:spPr/>
      <dgm:t>
        <a:bodyPr/>
        <a:lstStyle/>
        <a:p>
          <a:endParaRPr lang="en-US"/>
        </a:p>
      </dgm:t>
    </dgm:pt>
    <dgm:pt modelId="{A9BF1A29-0846-4583-A84A-1D2FF20E2056}">
      <dgm:prSet phldrT="[Text]"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0AD04137-E0A5-4950-8D73-8B263F714DAE}" type="parTrans" cxnId="{CB8A3ADA-5F48-4C02-95A3-09430748B8B7}">
      <dgm:prSet/>
      <dgm:spPr/>
      <dgm:t>
        <a:bodyPr/>
        <a:lstStyle/>
        <a:p>
          <a:endParaRPr lang="en-US"/>
        </a:p>
      </dgm:t>
    </dgm:pt>
    <dgm:pt modelId="{7368BA2C-79CC-4E91-92C7-CC839F3677DB}" type="sibTrans" cxnId="{CB8A3ADA-5F48-4C02-95A3-09430748B8B7}">
      <dgm:prSet/>
      <dgm:spPr/>
      <dgm:t>
        <a:bodyPr/>
        <a:lstStyle/>
        <a:p>
          <a:endParaRPr lang="en-US"/>
        </a:p>
      </dgm:t>
    </dgm:pt>
    <dgm:pt modelId="{007640B9-E966-41F9-9FEA-E07EE35CAC24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836BF77F-A881-45E6-9460-89B3530C9CC5}" type="parTrans" cxnId="{29B14ADE-00E8-49AC-9221-7779E150E07B}">
      <dgm:prSet/>
      <dgm:spPr/>
      <dgm:t>
        <a:bodyPr/>
        <a:lstStyle/>
        <a:p>
          <a:endParaRPr lang="en-US"/>
        </a:p>
      </dgm:t>
    </dgm:pt>
    <dgm:pt modelId="{4C2C8865-065F-4671-88F0-A5D469459D1C}" type="sibTrans" cxnId="{29B14ADE-00E8-49AC-9221-7779E150E07B}">
      <dgm:prSet/>
      <dgm:spPr/>
      <dgm:t>
        <a:bodyPr/>
        <a:lstStyle/>
        <a:p>
          <a:endParaRPr lang="en-US"/>
        </a:p>
      </dgm:t>
    </dgm:pt>
    <dgm:pt modelId="{3643C4B7-4705-4022-B729-9702A37CF4E7}" type="pres">
      <dgm:prSet presAssocID="{43F72BA9-77A8-4073-8CA5-4D03CB65FDFB}" presName="linearFlow" presStyleCnt="0">
        <dgm:presLayoutVars>
          <dgm:dir/>
          <dgm:resizeHandles val="exact"/>
        </dgm:presLayoutVars>
      </dgm:prSet>
      <dgm:spPr/>
    </dgm:pt>
    <dgm:pt modelId="{6AEC0746-DB55-4871-8E71-1B0344A96DB7}" type="pres">
      <dgm:prSet presAssocID="{35E80ECD-0728-45DA-B45D-32C9E411920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3D171-6FDF-455C-93DB-269D9391F91D}" type="pres">
      <dgm:prSet presAssocID="{2A1026F3-D5C2-4FA4-A30A-CE9D75361224}" presName="spacerL" presStyleCnt="0"/>
      <dgm:spPr/>
    </dgm:pt>
    <dgm:pt modelId="{F4ABA9D9-3F46-4EEC-84DC-511B967F9781}" type="pres">
      <dgm:prSet presAssocID="{2A1026F3-D5C2-4FA4-A30A-CE9D75361224}" presName="sibTrans" presStyleLbl="sibTrans2D1" presStyleIdx="0" presStyleCnt="3"/>
      <dgm:spPr/>
    </dgm:pt>
    <dgm:pt modelId="{B2528631-8077-412C-972A-B374BDB5C132}" type="pres">
      <dgm:prSet presAssocID="{2A1026F3-D5C2-4FA4-A30A-CE9D75361224}" presName="spacerR" presStyleCnt="0"/>
      <dgm:spPr/>
    </dgm:pt>
    <dgm:pt modelId="{8FF9A6AE-7EED-41E0-8F13-04EB6422F211}" type="pres">
      <dgm:prSet presAssocID="{ED29AB14-E8B9-47E4-BB96-28E024AA82D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80A6A-E96D-4A31-A37E-F4C12E9620E6}" type="pres">
      <dgm:prSet presAssocID="{E851DFDD-9379-4238-A60E-0F592C324C12}" presName="spacerL" presStyleCnt="0"/>
      <dgm:spPr/>
    </dgm:pt>
    <dgm:pt modelId="{02BC4E31-2DFF-43EC-B496-75176B673D8F}" type="pres">
      <dgm:prSet presAssocID="{E851DFDD-9379-4238-A60E-0F592C324C12}" presName="sibTrans" presStyleLbl="sibTrans2D1" presStyleIdx="1" presStyleCnt="3"/>
      <dgm:spPr/>
    </dgm:pt>
    <dgm:pt modelId="{CE6FCB43-5064-42C1-8EFB-32813B2A4347}" type="pres">
      <dgm:prSet presAssocID="{E851DFDD-9379-4238-A60E-0F592C324C12}" presName="spacerR" presStyleCnt="0"/>
      <dgm:spPr/>
    </dgm:pt>
    <dgm:pt modelId="{2C327E7A-101E-4C32-B87B-BD95A1E2A693}" type="pres">
      <dgm:prSet presAssocID="{A9BF1A29-0846-4583-A84A-1D2FF20E20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01A22-B219-4B03-8B3C-5341D980F32F}" type="pres">
      <dgm:prSet presAssocID="{7368BA2C-79CC-4E91-92C7-CC839F3677DB}" presName="spacerL" presStyleCnt="0"/>
      <dgm:spPr/>
    </dgm:pt>
    <dgm:pt modelId="{8ADF9DAB-7F41-4022-AAB8-1B4B54E8CC93}" type="pres">
      <dgm:prSet presAssocID="{7368BA2C-79CC-4E91-92C7-CC839F3677DB}" presName="sibTrans" presStyleLbl="sibTrans2D1" presStyleIdx="2" presStyleCnt="3"/>
      <dgm:spPr/>
    </dgm:pt>
    <dgm:pt modelId="{C5B2F841-FDF9-457E-A6E7-92692AC81B0E}" type="pres">
      <dgm:prSet presAssocID="{7368BA2C-79CC-4E91-92C7-CC839F3677DB}" presName="spacerR" presStyleCnt="0"/>
      <dgm:spPr/>
    </dgm:pt>
    <dgm:pt modelId="{F5ACFA44-3D66-4D2E-AC9C-C5067FD9F243}" type="pres">
      <dgm:prSet presAssocID="{007640B9-E966-41F9-9FEA-E07EE35CAC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A6C020-E962-4022-B675-4D45F31ACF1B}" type="presOf" srcId="{43F72BA9-77A8-4073-8CA5-4D03CB65FDFB}" destId="{3643C4B7-4705-4022-B729-9702A37CF4E7}" srcOrd="0" destOrd="0" presId="urn:microsoft.com/office/officeart/2005/8/layout/equation1"/>
    <dgm:cxn modelId="{9D0DF6CB-72F1-4611-AF23-2CD686AFF652}" srcId="{43F72BA9-77A8-4073-8CA5-4D03CB65FDFB}" destId="{35E80ECD-0728-45DA-B45D-32C9E411920D}" srcOrd="0" destOrd="0" parTransId="{269E4E33-A636-45BC-8B4F-9856CDFEC624}" sibTransId="{2A1026F3-D5C2-4FA4-A30A-CE9D75361224}"/>
    <dgm:cxn modelId="{FA5CE655-5664-45AF-8305-BD8CFDADCC65}" type="presOf" srcId="{2A1026F3-D5C2-4FA4-A30A-CE9D75361224}" destId="{F4ABA9D9-3F46-4EEC-84DC-511B967F9781}" srcOrd="0" destOrd="0" presId="urn:microsoft.com/office/officeart/2005/8/layout/equation1"/>
    <dgm:cxn modelId="{CB8A3ADA-5F48-4C02-95A3-09430748B8B7}" srcId="{43F72BA9-77A8-4073-8CA5-4D03CB65FDFB}" destId="{A9BF1A29-0846-4583-A84A-1D2FF20E2056}" srcOrd="2" destOrd="0" parTransId="{0AD04137-E0A5-4950-8D73-8B263F714DAE}" sibTransId="{7368BA2C-79CC-4E91-92C7-CC839F3677DB}"/>
    <dgm:cxn modelId="{6A0EAEAC-FDA2-48D1-B0ED-E7C9218FF673}" srcId="{43F72BA9-77A8-4073-8CA5-4D03CB65FDFB}" destId="{ED29AB14-E8B9-47E4-BB96-28E024AA82DD}" srcOrd="1" destOrd="0" parTransId="{4555149B-7850-4D92-AFD1-48FFAAC8325A}" sibTransId="{E851DFDD-9379-4238-A60E-0F592C324C12}"/>
    <dgm:cxn modelId="{43589E87-79CC-40B5-8A18-EF6F947340D3}" type="presOf" srcId="{E851DFDD-9379-4238-A60E-0F592C324C12}" destId="{02BC4E31-2DFF-43EC-B496-75176B673D8F}" srcOrd="0" destOrd="0" presId="urn:microsoft.com/office/officeart/2005/8/layout/equation1"/>
    <dgm:cxn modelId="{29B14ADE-00E8-49AC-9221-7779E150E07B}" srcId="{43F72BA9-77A8-4073-8CA5-4D03CB65FDFB}" destId="{007640B9-E966-41F9-9FEA-E07EE35CAC24}" srcOrd="3" destOrd="0" parTransId="{836BF77F-A881-45E6-9460-89B3530C9CC5}" sibTransId="{4C2C8865-065F-4671-88F0-A5D469459D1C}"/>
    <dgm:cxn modelId="{6FA86941-34C1-4D19-AA7A-1BFD8C1189E4}" type="presOf" srcId="{A9BF1A29-0846-4583-A84A-1D2FF20E2056}" destId="{2C327E7A-101E-4C32-B87B-BD95A1E2A693}" srcOrd="0" destOrd="0" presId="urn:microsoft.com/office/officeart/2005/8/layout/equation1"/>
    <dgm:cxn modelId="{2D0E411F-C969-42E8-A974-EE5CC1C339A5}" type="presOf" srcId="{ED29AB14-E8B9-47E4-BB96-28E024AA82DD}" destId="{8FF9A6AE-7EED-41E0-8F13-04EB6422F211}" srcOrd="0" destOrd="0" presId="urn:microsoft.com/office/officeart/2005/8/layout/equation1"/>
    <dgm:cxn modelId="{EB959C7A-587D-40DC-8742-0953A51A9710}" type="presOf" srcId="{35E80ECD-0728-45DA-B45D-32C9E411920D}" destId="{6AEC0746-DB55-4871-8E71-1B0344A96DB7}" srcOrd="0" destOrd="0" presId="urn:microsoft.com/office/officeart/2005/8/layout/equation1"/>
    <dgm:cxn modelId="{40DCB51E-3233-48DE-A539-E189FA8A79DC}" type="presOf" srcId="{007640B9-E966-41F9-9FEA-E07EE35CAC24}" destId="{F5ACFA44-3D66-4D2E-AC9C-C5067FD9F243}" srcOrd="0" destOrd="0" presId="urn:microsoft.com/office/officeart/2005/8/layout/equation1"/>
    <dgm:cxn modelId="{5320F855-9C0E-434D-A7B6-43F068B6D609}" type="presOf" srcId="{7368BA2C-79CC-4E91-92C7-CC839F3677DB}" destId="{8ADF9DAB-7F41-4022-AAB8-1B4B54E8CC93}" srcOrd="0" destOrd="0" presId="urn:microsoft.com/office/officeart/2005/8/layout/equation1"/>
    <dgm:cxn modelId="{F0F074FB-B3CF-4016-8454-C07A351DF513}" type="presParOf" srcId="{3643C4B7-4705-4022-B729-9702A37CF4E7}" destId="{6AEC0746-DB55-4871-8E71-1B0344A96DB7}" srcOrd="0" destOrd="0" presId="urn:microsoft.com/office/officeart/2005/8/layout/equation1"/>
    <dgm:cxn modelId="{D9D12473-197F-4345-93A4-AF2DA1306FC8}" type="presParOf" srcId="{3643C4B7-4705-4022-B729-9702A37CF4E7}" destId="{E0B3D171-6FDF-455C-93DB-269D9391F91D}" srcOrd="1" destOrd="0" presId="urn:microsoft.com/office/officeart/2005/8/layout/equation1"/>
    <dgm:cxn modelId="{E4F84D13-8AC0-4794-B7CE-F192B387362E}" type="presParOf" srcId="{3643C4B7-4705-4022-B729-9702A37CF4E7}" destId="{F4ABA9D9-3F46-4EEC-84DC-511B967F9781}" srcOrd="2" destOrd="0" presId="urn:microsoft.com/office/officeart/2005/8/layout/equation1"/>
    <dgm:cxn modelId="{7B8CB249-0EB1-46C7-A548-5636562E77D9}" type="presParOf" srcId="{3643C4B7-4705-4022-B729-9702A37CF4E7}" destId="{B2528631-8077-412C-972A-B374BDB5C132}" srcOrd="3" destOrd="0" presId="urn:microsoft.com/office/officeart/2005/8/layout/equation1"/>
    <dgm:cxn modelId="{06D7102E-8DCF-49FC-956C-125740B65078}" type="presParOf" srcId="{3643C4B7-4705-4022-B729-9702A37CF4E7}" destId="{8FF9A6AE-7EED-41E0-8F13-04EB6422F211}" srcOrd="4" destOrd="0" presId="urn:microsoft.com/office/officeart/2005/8/layout/equation1"/>
    <dgm:cxn modelId="{DED18923-36D5-45FC-8B9E-040ECCFF9527}" type="presParOf" srcId="{3643C4B7-4705-4022-B729-9702A37CF4E7}" destId="{F2B80A6A-E96D-4A31-A37E-F4C12E9620E6}" srcOrd="5" destOrd="0" presId="urn:microsoft.com/office/officeart/2005/8/layout/equation1"/>
    <dgm:cxn modelId="{08FC83D1-3670-41F1-81C8-6A17C6FAE411}" type="presParOf" srcId="{3643C4B7-4705-4022-B729-9702A37CF4E7}" destId="{02BC4E31-2DFF-43EC-B496-75176B673D8F}" srcOrd="6" destOrd="0" presId="urn:microsoft.com/office/officeart/2005/8/layout/equation1"/>
    <dgm:cxn modelId="{C4B94421-47D7-49D4-94DB-2B2AC82DC50A}" type="presParOf" srcId="{3643C4B7-4705-4022-B729-9702A37CF4E7}" destId="{CE6FCB43-5064-42C1-8EFB-32813B2A4347}" srcOrd="7" destOrd="0" presId="urn:microsoft.com/office/officeart/2005/8/layout/equation1"/>
    <dgm:cxn modelId="{4C5623A7-4F1F-46AD-839D-7758852AC274}" type="presParOf" srcId="{3643C4B7-4705-4022-B729-9702A37CF4E7}" destId="{2C327E7A-101E-4C32-B87B-BD95A1E2A693}" srcOrd="8" destOrd="0" presId="urn:microsoft.com/office/officeart/2005/8/layout/equation1"/>
    <dgm:cxn modelId="{96AB6C00-BD8B-479B-8E24-32199BEAD799}" type="presParOf" srcId="{3643C4B7-4705-4022-B729-9702A37CF4E7}" destId="{48B01A22-B219-4B03-8B3C-5341D980F32F}" srcOrd="9" destOrd="0" presId="urn:microsoft.com/office/officeart/2005/8/layout/equation1"/>
    <dgm:cxn modelId="{6EC25A25-A445-4CE7-B451-C8BF06716F29}" type="presParOf" srcId="{3643C4B7-4705-4022-B729-9702A37CF4E7}" destId="{8ADF9DAB-7F41-4022-AAB8-1B4B54E8CC93}" srcOrd="10" destOrd="0" presId="urn:microsoft.com/office/officeart/2005/8/layout/equation1"/>
    <dgm:cxn modelId="{08A127A2-84E1-4663-A088-92D5551F0F05}" type="presParOf" srcId="{3643C4B7-4705-4022-B729-9702A37CF4E7}" destId="{C5B2F841-FDF9-457E-A6E7-92692AC81B0E}" srcOrd="11" destOrd="0" presId="urn:microsoft.com/office/officeart/2005/8/layout/equation1"/>
    <dgm:cxn modelId="{0402732D-2D2A-4BF6-9F00-EED0A3F293C3}" type="presParOf" srcId="{3643C4B7-4705-4022-B729-9702A37CF4E7}" destId="{F5ACFA44-3D66-4D2E-AC9C-C5067FD9F243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C0746-DB55-4871-8E71-1B0344A96DB7}">
      <dsp:nvSpPr>
        <dsp:cNvPr id="0" name=""/>
        <dsp:cNvSpPr/>
      </dsp:nvSpPr>
      <dsp:spPr>
        <a:xfrm>
          <a:off x="6612" y="1497322"/>
          <a:ext cx="1837236" cy="183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275669" y="1766379"/>
        <a:ext cx="1299122" cy="1299122"/>
      </dsp:txXfrm>
    </dsp:sp>
    <dsp:sp modelId="{F4ABA9D9-3F46-4EEC-84DC-511B967F9781}">
      <dsp:nvSpPr>
        <dsp:cNvPr id="0" name=""/>
        <dsp:cNvSpPr/>
      </dsp:nvSpPr>
      <dsp:spPr>
        <a:xfrm>
          <a:off x="1993032" y="1883142"/>
          <a:ext cx="1065596" cy="106559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34277" y="2290626"/>
        <a:ext cx="783106" cy="250628"/>
      </dsp:txXfrm>
    </dsp:sp>
    <dsp:sp modelId="{8FF9A6AE-7EED-41E0-8F13-04EB6422F211}">
      <dsp:nvSpPr>
        <dsp:cNvPr id="0" name=""/>
        <dsp:cNvSpPr/>
      </dsp:nvSpPr>
      <dsp:spPr>
        <a:xfrm>
          <a:off x="3207812" y="1497322"/>
          <a:ext cx="1837236" cy="183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Configurations</a:t>
          </a:r>
          <a:endParaRPr lang="en-US" sz="1600" kern="1200" dirty="0"/>
        </a:p>
      </dsp:txBody>
      <dsp:txXfrm>
        <a:off x="3476869" y="1766379"/>
        <a:ext cx="1299122" cy="1299122"/>
      </dsp:txXfrm>
    </dsp:sp>
    <dsp:sp modelId="{02BC4E31-2DFF-43EC-B496-75176B673D8F}">
      <dsp:nvSpPr>
        <dsp:cNvPr id="0" name=""/>
        <dsp:cNvSpPr/>
      </dsp:nvSpPr>
      <dsp:spPr>
        <a:xfrm>
          <a:off x="5194232" y="1883142"/>
          <a:ext cx="1065596" cy="106559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35477" y="2290626"/>
        <a:ext cx="783106" cy="250628"/>
      </dsp:txXfrm>
    </dsp:sp>
    <dsp:sp modelId="{2C327E7A-101E-4C32-B87B-BD95A1E2A693}">
      <dsp:nvSpPr>
        <dsp:cNvPr id="0" name=""/>
        <dsp:cNvSpPr/>
      </dsp:nvSpPr>
      <dsp:spPr>
        <a:xfrm>
          <a:off x="6409013" y="1497322"/>
          <a:ext cx="1837236" cy="183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Applications</a:t>
          </a:r>
          <a:endParaRPr lang="en-US" sz="1600" kern="1200" dirty="0"/>
        </a:p>
      </dsp:txBody>
      <dsp:txXfrm>
        <a:off x="6678070" y="1766379"/>
        <a:ext cx="1299122" cy="1299122"/>
      </dsp:txXfrm>
    </dsp:sp>
    <dsp:sp modelId="{8ADF9DAB-7F41-4022-AAB8-1B4B54E8CC93}">
      <dsp:nvSpPr>
        <dsp:cNvPr id="0" name=""/>
        <dsp:cNvSpPr/>
      </dsp:nvSpPr>
      <dsp:spPr>
        <a:xfrm>
          <a:off x="8395432" y="1883142"/>
          <a:ext cx="1065596" cy="106559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536677" y="2102655"/>
        <a:ext cx="783106" cy="626570"/>
      </dsp:txXfrm>
    </dsp:sp>
    <dsp:sp modelId="{F5ACFA44-3D66-4D2E-AC9C-C5067FD9F243}">
      <dsp:nvSpPr>
        <dsp:cNvPr id="0" name=""/>
        <dsp:cNvSpPr/>
      </dsp:nvSpPr>
      <dsp:spPr>
        <a:xfrm>
          <a:off x="9610213" y="1497322"/>
          <a:ext cx="1837236" cy="183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Workstation</a:t>
          </a:r>
          <a:endParaRPr lang="en-US" sz="1600" kern="1200" dirty="0"/>
        </a:p>
      </dsp:txBody>
      <dsp:txXfrm>
        <a:off x="9879270" y="1766379"/>
        <a:ext cx="1299122" cy="129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associated with that user. User’s preferences for the application, User’s data</a:t>
            </a:r>
            <a:r>
              <a:rPr lang="en-US" baseline="0" dirty="0" smtClean="0"/>
              <a:t>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2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it warrantied?</a:t>
            </a:r>
          </a:p>
          <a:p>
            <a:r>
              <a:rPr lang="en-US" dirty="0" smtClean="0"/>
              <a:t>Does the network support the requirements?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Workstations &amp;</a:t>
            </a:r>
            <a:b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The Evolution of Workst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7"/>
          <a:stretch/>
        </p:blipFill>
        <p:spPr bwMode="auto">
          <a:xfrm>
            <a:off x="3474721" y="240631"/>
            <a:ext cx="4405162" cy="431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he Evolution of Workst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3"/>
          <a:stretch/>
        </p:blipFill>
        <p:spPr bwMode="auto">
          <a:xfrm>
            <a:off x="7879882" y="1738234"/>
            <a:ext cx="4349015" cy="511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Why is it important to keep your computer / phone / tablet “up to date”?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types of user activities might cause a workstation to transition into an “unknown” state?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 an administrator what types of approaches can you take to mitigate this from happening?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are the repercussions of your approach? What are the trade-offs?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994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Managing Workstations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keep them in a configured state yet still permit use?</a:t>
            </a:r>
          </a:p>
          <a:p>
            <a:r>
              <a:rPr lang="en-US" dirty="0" smtClean="0"/>
              <a:t>Untether user’s data from the workstation.</a:t>
            </a:r>
          </a:p>
          <a:p>
            <a:r>
              <a:rPr lang="en-US" dirty="0" smtClean="0"/>
              <a:t>Keeping the software up to date.</a:t>
            </a:r>
          </a:p>
          <a:p>
            <a:r>
              <a:rPr lang="en-US" dirty="0" smtClean="0"/>
              <a:t>Restoring to a working state.</a:t>
            </a:r>
          </a:p>
          <a:p>
            <a:r>
              <a:rPr lang="en-US" dirty="0" smtClean="0"/>
              <a:t>Doing this all “at scale”…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9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One, Some,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Incremental approach to deploying changes and updates.</a:t>
            </a:r>
          </a:p>
          <a:p>
            <a:r>
              <a:rPr lang="en-US" b="1" dirty="0"/>
              <a:t>One.</a:t>
            </a:r>
            <a:r>
              <a:rPr lang="en-US" dirty="0"/>
              <a:t>  Test the automated update on one computer (usually a test machine).  Document the impact of the update.</a:t>
            </a:r>
          </a:p>
          <a:p>
            <a:r>
              <a:rPr lang="en-US" b="1" dirty="0"/>
              <a:t>Some. </a:t>
            </a:r>
            <a:r>
              <a:rPr lang="en-US" dirty="0"/>
              <a:t> Apply the update to a few computers. Usually, the </a:t>
            </a:r>
            <a:r>
              <a:rPr lang="en-US" dirty="0" smtClean="0"/>
              <a:t>remaining </a:t>
            </a:r>
            <a:r>
              <a:rPr lang="en-US" dirty="0"/>
              <a:t>test machines of various configurations and always to the computers in the IT department. (We call this </a:t>
            </a:r>
            <a:r>
              <a:rPr lang="en-US" i="1" dirty="0"/>
              <a:t>dogfooding</a:t>
            </a:r>
            <a:r>
              <a:rPr lang="en-US" dirty="0"/>
              <a:t> – eating your own dog food.)</a:t>
            </a:r>
          </a:p>
          <a:p>
            <a:r>
              <a:rPr lang="en-US" b="1" dirty="0"/>
              <a:t>Many. </a:t>
            </a:r>
            <a:r>
              <a:rPr lang="en-US" dirty="0"/>
              <a:t> Apply the update to the rest of the organization, making sure to inform users of the potential impact of the update.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2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 Selection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Buying Workstations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Assemble into groups of 3 for this activity</a:t>
            </a:r>
          </a:p>
          <a:p>
            <a:r>
              <a:rPr lang="en-US" sz="2800" dirty="0" smtClean="0"/>
              <a:t>You have been tasked with outfitting your company's sales team with 250 new units. Here is your criteria, based on the sale team’s feedback from the previous laptops:</a:t>
            </a:r>
          </a:p>
          <a:p>
            <a:pPr lvl="1"/>
            <a:r>
              <a:rPr lang="en-US" dirty="0" smtClean="0"/>
              <a:t>Your line of business application is web-based – so internet connectivity is mission-critical while constantly out of the office.</a:t>
            </a:r>
          </a:p>
          <a:p>
            <a:pPr lvl="1"/>
            <a:r>
              <a:rPr lang="en-US" dirty="0" smtClean="0"/>
              <a:t>At least 4 hours of battery life, and 14” screen minimum.</a:t>
            </a:r>
          </a:p>
          <a:p>
            <a:pPr lvl="1"/>
            <a:r>
              <a:rPr lang="en-US" dirty="0" smtClean="0"/>
              <a:t>2 year replacement cycle.</a:t>
            </a:r>
          </a:p>
          <a:p>
            <a:r>
              <a:rPr lang="en-US" dirty="0" smtClean="0"/>
              <a:t>Your group should research a solution which has a low TCO and satisfies these requirements. Present your cost / unit.</a:t>
            </a:r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25E15EC-F3C2-49B3-B38B-7404B833B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7" y="4670258"/>
            <a:ext cx="6409776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</p:spTree>
    <p:extLst>
      <p:ext uri="{BB962C8B-B14F-4D97-AF65-F5344CB8AC3E}">
        <p14:creationId xmlns:p14="http://schemas.microsoft.com/office/powerpoint/2010/main" val="114284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r>
              <a:rPr lang="en-US" dirty="0" smtClean="0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exactly is a workstation? Why are they / should they be a fungible resource?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Should a user’s data be stored on a workstation? Explain.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types of workstations were covered in the readings?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type of workstation is “Remote Lab”?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one, some, many?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Why shouldn’t you just throw out / recycle your computer when its no longer useful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Lab Debrief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Lab E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set it up?</a:t>
            </a:r>
          </a:p>
          <a:p>
            <a:r>
              <a:rPr lang="en-US" dirty="0" smtClean="0"/>
              <a:t>Do you back up your data?</a:t>
            </a:r>
          </a:p>
          <a:p>
            <a:r>
              <a:rPr lang="en-US" dirty="0" smtClean="0"/>
              <a:t>If there's a problem with it how do you fix it?</a:t>
            </a:r>
          </a:p>
          <a:p>
            <a:r>
              <a:rPr lang="en-US" dirty="0" smtClean="0"/>
              <a:t>When you get a new one, how will you set things back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Imagine being responsible for all of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930" y="1619735"/>
            <a:ext cx="6753225" cy="509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928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Workstation, in a Nutshell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173396"/>
              </p:ext>
            </p:extLst>
          </p:nvPr>
        </p:nvGraphicFramePr>
        <p:xfrm>
          <a:off x="336885" y="1607419"/>
          <a:ext cx="11454062" cy="483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13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doesn’t belong on a workstation?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7619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Evard’s</a:t>
            </a:r>
            <a:r>
              <a:rPr lang="en-US" dirty="0"/>
              <a:t> Cycle </a:t>
            </a:r>
            <a:r>
              <a:rPr lang="en-US" dirty="0" smtClean="0"/>
              <a:t>for Workstation Configurations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7973" y="2339741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7973" y="3863741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99773" y="5540141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99773" y="3711341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219173" y="3635141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Unknown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 rot="5400000">
            <a:off x="2847073" y="352084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0" idx="0"/>
            <a:endCxn id="7" idx="7"/>
          </p:cNvCxnSpPr>
          <p:nvPr/>
        </p:nvCxnSpPr>
        <p:spPr>
          <a:xfrm rot="16200000" flipH="1" flipV="1">
            <a:off x="6217405" y="1146523"/>
            <a:ext cx="351351" cy="5328585"/>
          </a:xfrm>
          <a:prstGeom prst="curvedConnector3">
            <a:avLst>
              <a:gd name="adj1" fmla="val -25953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6"/>
            <a:endCxn id="9" idx="2"/>
          </p:cNvCxnSpPr>
          <p:nvPr/>
        </p:nvCxnSpPr>
        <p:spPr>
          <a:xfrm flipV="1">
            <a:off x="3951973" y="4130441"/>
            <a:ext cx="14478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7"/>
            <a:endCxn id="9" idx="1"/>
          </p:cNvCxnSpPr>
          <p:nvPr/>
        </p:nvCxnSpPr>
        <p:spPr>
          <a:xfrm rot="16200000" flipV="1">
            <a:off x="6276073" y="3214455"/>
            <a:ext cx="1588" cy="1239274"/>
          </a:xfrm>
          <a:prstGeom prst="curvedConnector3">
            <a:avLst>
              <a:gd name="adj1" fmla="val 46170543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4"/>
          </p:cNvCxnSpPr>
          <p:nvPr/>
        </p:nvCxnSpPr>
        <p:spPr>
          <a:xfrm rot="16200000" flipH="1">
            <a:off x="5799823" y="5025791"/>
            <a:ext cx="9906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hape 23"/>
          <p:cNvCxnSpPr>
            <a:stCxn id="10" idx="4"/>
            <a:endCxn id="8" idx="6"/>
          </p:cNvCxnSpPr>
          <p:nvPr/>
        </p:nvCxnSpPr>
        <p:spPr>
          <a:xfrm rot="5400000">
            <a:off x="7247623" y="4149491"/>
            <a:ext cx="1485900" cy="21336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5"/>
            <a:endCxn id="10" idx="3"/>
          </p:cNvCxnSpPr>
          <p:nvPr/>
        </p:nvCxnSpPr>
        <p:spPr>
          <a:xfrm rot="5400000" flipH="1" flipV="1">
            <a:off x="7642093" y="3604207"/>
            <a:ext cx="76200" cy="1568966"/>
          </a:xfrm>
          <a:prstGeom prst="curvedConnector3">
            <a:avLst>
              <a:gd name="adj1" fmla="val -46109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1"/>
            <a:endCxn id="9" idx="7"/>
          </p:cNvCxnSpPr>
          <p:nvPr/>
        </p:nvCxnSpPr>
        <p:spPr>
          <a:xfrm rot="16200000" flipH="1" flipV="1">
            <a:off x="7642093" y="3011509"/>
            <a:ext cx="76200" cy="1568966"/>
          </a:xfrm>
          <a:prstGeom prst="curvedConnector3">
            <a:avLst>
              <a:gd name="adj1" fmla="val -46109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4173" y="33303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33173" y="226354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Rebuild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33173" y="317794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56773" y="378754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14173" y="5082941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Retire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95373" y="5463941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Retire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28573" y="4778141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04773" y="340654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587</Words>
  <Application>Microsoft Office PowerPoint</Application>
  <PresentationFormat>Widescreen</PresentationFormat>
  <Paragraphs>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IST346: Workstations &amp; Clients</vt:lpstr>
      <vt:lpstr>Agenda</vt:lpstr>
      <vt:lpstr>Discussion Questions</vt:lpstr>
      <vt:lpstr>Lab Debrief</vt:lpstr>
      <vt:lpstr>Your Computer</vt:lpstr>
      <vt:lpstr>Now Imagine being responsible for all of these</vt:lpstr>
      <vt:lpstr>Workstation, in a Nutshell</vt:lpstr>
      <vt:lpstr>What doesn’t belong on a workstation?</vt:lpstr>
      <vt:lpstr>Evard’s Cycle for Workstation Configurations</vt:lpstr>
      <vt:lpstr>Check Yourself</vt:lpstr>
      <vt:lpstr>Challenges to Managing Workstations</vt:lpstr>
      <vt:lpstr>One, Some, Many</vt:lpstr>
      <vt:lpstr>Group Activity</vt:lpstr>
      <vt:lpstr>Buying Workstations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28</cp:revision>
  <dcterms:created xsi:type="dcterms:W3CDTF">2018-06-15T01:33:02Z</dcterms:created>
  <dcterms:modified xsi:type="dcterms:W3CDTF">2018-08-29T13:46:44Z</dcterms:modified>
</cp:coreProperties>
</file>