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391A0-81B9-4364-B5C7-112F9499284E}" type="datetimeFigureOut">
              <a:rPr lang="zh-CN" altLang="en-US" smtClean="0"/>
              <a:t>2019/6/30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8E00-A865-48ED-AC82-AAB2284C5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12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B8E00-A865-48ED-AC82-AAB2284C53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B8E00-A865-48ED-AC82-AAB2284C5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0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B8E00-A865-48ED-AC82-AAB2284C5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4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B8E00-A865-48ED-AC82-AAB2284C5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4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7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1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3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7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EDFF-0CED-4F17-A80E-381C924962CE}" type="datetimeFigureOut">
              <a:rPr lang="en-US" smtClean="0"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333B-E320-41BF-AA5A-44689FCF1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7200" dirty="0"/>
              <a:t>计算机视觉</a:t>
            </a:r>
            <a:br>
              <a:rPr lang="en-US" altLang="zh-CN" dirty="0"/>
            </a:br>
            <a:r>
              <a:rPr lang="zh-CN" altLang="en-US" dirty="0"/>
              <a:t>课程大作业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Pokemon</a:t>
            </a:r>
            <a:r>
              <a:rPr lang="zh-CN" altLang="en-US" dirty="0"/>
              <a:t>的识别与分析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17638"/>
            <a:ext cx="3095310" cy="5410200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3886200" y="2971800"/>
            <a:ext cx="495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3"/>
                </a:solidFill>
              </a:rPr>
              <a:t>ID</a:t>
            </a:r>
            <a:r>
              <a:rPr lang="zh-CN" altLang="en-US" sz="2000" b="1" dirty="0">
                <a:solidFill>
                  <a:schemeClr val="accent3"/>
                </a:solidFill>
              </a:rPr>
              <a:t>，即</a:t>
            </a:r>
            <a:r>
              <a:rPr lang="en-US" altLang="zh-CN" sz="2000" b="1" dirty="0" err="1">
                <a:solidFill>
                  <a:schemeClr val="accent3"/>
                </a:solidFill>
              </a:rPr>
              <a:t>Pokemon</a:t>
            </a:r>
            <a:r>
              <a:rPr lang="zh-CN" altLang="en-US" sz="2000" b="1" dirty="0">
                <a:solidFill>
                  <a:schemeClr val="accent3"/>
                </a:solidFill>
              </a:rPr>
              <a:t>的类别（图中绿框）</a:t>
            </a: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CP</a:t>
            </a:r>
            <a:r>
              <a:rPr lang="zh-CN" altLang="en-US" sz="2000" b="1" dirty="0">
                <a:solidFill>
                  <a:srgbClr val="FF0000"/>
                </a:solidFill>
              </a:rPr>
              <a:t>数值（图中红圈）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HP</a:t>
            </a:r>
            <a:r>
              <a:rPr lang="zh-CN" altLang="en-US" sz="2000" b="1" dirty="0">
                <a:solidFill>
                  <a:srgbClr val="FF0000"/>
                </a:solidFill>
              </a:rPr>
              <a:t>数值（图中红圈）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</a:rPr>
              <a:t>Stardust POWER UP</a:t>
            </a:r>
            <a:r>
              <a:rPr lang="zh-CN" altLang="en-US" sz="2000" b="1" dirty="0">
                <a:solidFill>
                  <a:srgbClr val="FF0000"/>
                </a:solidFill>
              </a:rPr>
              <a:t>数值（图中红圈）</a:t>
            </a: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F0"/>
                </a:solidFill>
              </a:rPr>
              <a:t>Pokemon</a:t>
            </a:r>
            <a:r>
              <a:rPr lang="zh-CN" altLang="en-US" sz="2000" b="1" dirty="0">
                <a:solidFill>
                  <a:srgbClr val="00B0F0"/>
                </a:solidFill>
              </a:rPr>
              <a:t>的级别（图中蓝圈）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00" y="1447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/>
              <a:t>开发算法，在图像中自动识别出各类</a:t>
            </a:r>
            <a:r>
              <a:rPr lang="en-US" altLang="zh-CN" sz="2400" dirty="0" err="1">
                <a:latin typeface="+mj-lt"/>
              </a:rPr>
              <a:t>Pokemon</a:t>
            </a:r>
            <a:r>
              <a:rPr lang="zh-CN" altLang="en-US" sz="2400" b="1" dirty="0"/>
              <a:t>以及它们的属性。具体需要识别以下五项：</a:t>
            </a:r>
          </a:p>
        </p:txBody>
      </p:sp>
    </p:spTree>
    <p:extLst>
      <p:ext uri="{BB962C8B-B14F-4D97-AF65-F5344CB8AC3E}">
        <p14:creationId xmlns:p14="http://schemas.microsoft.com/office/powerpoint/2010/main" val="413706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3002"/>
            <a:ext cx="8229600" cy="2274330"/>
          </a:xfrm>
        </p:spPr>
        <p:txBody>
          <a:bodyPr>
            <a:normAutofit/>
          </a:bodyPr>
          <a:lstStyle/>
          <a:p>
            <a:r>
              <a:rPr lang="en-US" altLang="zh-CN" sz="2400" dirty="0" err="1"/>
              <a:t>Pokemon</a:t>
            </a:r>
            <a:r>
              <a:rPr lang="en-US" altLang="zh-CN" sz="2400" dirty="0"/>
              <a:t> dataset.zip</a:t>
            </a:r>
            <a:r>
              <a:rPr lang="zh-CN" altLang="en-US" sz="2400" dirty="0"/>
              <a:t>中包含我们提供的数据集，</a:t>
            </a:r>
            <a:r>
              <a:rPr lang="en-US" altLang="zh-CN" sz="2400" dirty="0"/>
              <a:t>code_base.zip</a:t>
            </a:r>
            <a:r>
              <a:rPr lang="zh-CN" altLang="en-US" sz="2400" dirty="0"/>
              <a:t>包含提供的接口函数。代码和函数在课程交流群中可下载，其中：</a:t>
            </a:r>
            <a:endParaRPr lang="en-US" altLang="zh-CN" sz="2400" dirty="0"/>
          </a:p>
          <a:p>
            <a:r>
              <a:rPr lang="en-US" altLang="zh-CN" sz="2000" dirty="0"/>
              <a:t>1. train</a:t>
            </a:r>
            <a:r>
              <a:rPr lang="zh-CN" altLang="en-US" sz="2000" dirty="0"/>
              <a:t>文件为训练数据集，每个图像的文件名中包含了如下标签信息：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endParaRPr lang="zh-CN" altLang="en-US" sz="2000" dirty="0"/>
          </a:p>
        </p:txBody>
      </p:sp>
      <p:sp>
        <p:nvSpPr>
          <p:cNvPr id="8" name="TextBox 15"/>
          <p:cNvSpPr txBox="1"/>
          <p:nvPr/>
        </p:nvSpPr>
        <p:spPr>
          <a:xfrm>
            <a:off x="2514600" y="426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136_CP581_HP54_SD800_8769_1.jpg</a:t>
            </a:r>
          </a:p>
        </p:txBody>
      </p:sp>
      <p:grpSp>
        <p:nvGrpSpPr>
          <p:cNvPr id="9" name="Group 16"/>
          <p:cNvGrpSpPr/>
          <p:nvPr/>
        </p:nvGrpSpPr>
        <p:grpSpPr>
          <a:xfrm>
            <a:off x="2228850" y="4648200"/>
            <a:ext cx="1428750" cy="1131332"/>
            <a:chOff x="4819650" y="3505200"/>
            <a:chExt cx="1428750" cy="1131332"/>
          </a:xfrm>
        </p:grpSpPr>
        <p:cxnSp>
          <p:nvCxnSpPr>
            <p:cNvPr id="10" name="Straight Arrow Connector 18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9"/>
            <p:cNvSpPr txBox="1"/>
            <p:nvPr/>
          </p:nvSpPr>
          <p:spPr>
            <a:xfrm>
              <a:off x="481965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Pokemon</a:t>
              </a:r>
              <a:r>
                <a:rPr lang="en-US" altLang="zh-CN" dirty="0"/>
                <a:t> </a:t>
              </a:r>
              <a:r>
                <a:rPr lang="en-US" dirty="0"/>
                <a:t>ID</a:t>
              </a: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3371850" y="4648200"/>
            <a:ext cx="1428750" cy="1131332"/>
            <a:chOff x="4743450" y="3505200"/>
            <a:chExt cx="1428750" cy="1131332"/>
          </a:xfrm>
        </p:grpSpPr>
        <p:cxnSp>
          <p:nvCxnSpPr>
            <p:cNvPr id="13" name="Straight Arrow Connector 21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22"/>
            <p:cNvSpPr txBox="1"/>
            <p:nvPr/>
          </p:nvSpPr>
          <p:spPr>
            <a:xfrm>
              <a:off x="474345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HP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  <p:grpSp>
        <p:nvGrpSpPr>
          <p:cNvPr id="18" name="Group 26"/>
          <p:cNvGrpSpPr/>
          <p:nvPr/>
        </p:nvGrpSpPr>
        <p:grpSpPr>
          <a:xfrm rot="10800000">
            <a:off x="2609850" y="3124200"/>
            <a:ext cx="1428750" cy="1131332"/>
            <a:chOff x="4724400" y="3505200"/>
            <a:chExt cx="1428750" cy="1131332"/>
          </a:xfrm>
        </p:grpSpPr>
        <p:cxnSp>
          <p:nvCxnSpPr>
            <p:cNvPr id="19" name="Straight Arrow Connector 27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8"/>
            <p:cNvSpPr txBox="1"/>
            <p:nvPr/>
          </p:nvSpPr>
          <p:spPr>
            <a:xfrm rot="10800000">
              <a:off x="4724400" y="4267200"/>
              <a:ext cx="1428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CP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  <p:grpSp>
        <p:nvGrpSpPr>
          <p:cNvPr id="21" name="Group 29"/>
          <p:cNvGrpSpPr/>
          <p:nvPr/>
        </p:nvGrpSpPr>
        <p:grpSpPr>
          <a:xfrm rot="10800000">
            <a:off x="3886200" y="2819400"/>
            <a:ext cx="1447800" cy="1447800"/>
            <a:chOff x="4705350" y="3505200"/>
            <a:chExt cx="1447800" cy="1447800"/>
          </a:xfrm>
        </p:grpSpPr>
        <p:cxnSp>
          <p:nvCxnSpPr>
            <p:cNvPr id="22" name="Straight Arrow Connector 30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1"/>
            <p:cNvSpPr txBox="1"/>
            <p:nvPr/>
          </p:nvSpPr>
          <p:spPr>
            <a:xfrm rot="10800000">
              <a:off x="4705350" y="4306669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</a:t>
              </a:r>
              <a:r>
                <a:rPr lang="en-US" dirty="0"/>
                <a:t>tardust POWER UP</a:t>
              </a:r>
              <a:r>
                <a:rPr lang="zh-CN" altLang="en-US" dirty="0"/>
                <a:t>值</a:t>
              </a:r>
              <a:endParaRPr 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5029200" y="4255533"/>
            <a:ext cx="762000" cy="39266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0"/>
          <p:cNvGrpSpPr/>
          <p:nvPr/>
        </p:nvGrpSpPr>
        <p:grpSpPr>
          <a:xfrm>
            <a:off x="4772024" y="4659868"/>
            <a:ext cx="1628775" cy="1131332"/>
            <a:chOff x="4743449" y="3505200"/>
            <a:chExt cx="1628775" cy="1131332"/>
          </a:xfrm>
        </p:grpSpPr>
        <p:cxnSp>
          <p:nvCxnSpPr>
            <p:cNvPr id="28" name="Straight Arrow Connector 21"/>
            <p:cNvCxnSpPr/>
            <p:nvPr/>
          </p:nvCxnSpPr>
          <p:spPr>
            <a:xfrm>
              <a:off x="5429250" y="3505200"/>
              <a:ext cx="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2"/>
            <p:cNvSpPr txBox="1"/>
            <p:nvPr/>
          </p:nvSpPr>
          <p:spPr>
            <a:xfrm>
              <a:off x="4743449" y="4267200"/>
              <a:ext cx="1628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不用管，忽略</a:t>
              </a:r>
              <a:endParaRPr lang="en-US" dirty="0"/>
            </a:p>
          </p:txBody>
        </p:sp>
      </p:grpSp>
      <p:sp>
        <p:nvSpPr>
          <p:cNvPr id="30" name="内容占位符 2"/>
          <p:cNvSpPr txBox="1">
            <a:spLocks/>
          </p:cNvSpPr>
          <p:nvPr/>
        </p:nvSpPr>
        <p:spPr>
          <a:xfrm>
            <a:off x="457200" y="5791200"/>
            <a:ext cx="8229600" cy="144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train</a:t>
            </a:r>
            <a:r>
              <a:rPr lang="zh-CN" altLang="en-US" sz="2000" dirty="0"/>
              <a:t>文件可用于训练图像的特征提取模型（如</a:t>
            </a:r>
            <a:r>
              <a:rPr lang="en-US" altLang="zh-CN" sz="2000" dirty="0"/>
              <a:t>SIFT</a:t>
            </a:r>
            <a:r>
              <a:rPr lang="zh-CN" altLang="en-US" sz="2000" dirty="0"/>
              <a:t>特征），并将图像特征与各类参数保存在</a:t>
            </a:r>
            <a:r>
              <a:rPr lang="en-US" altLang="zh-CN" sz="2000" dirty="0" err="1"/>
              <a:t>model.mat</a:t>
            </a:r>
            <a:r>
              <a:rPr lang="zh-CN" altLang="en-US" sz="2000" dirty="0"/>
              <a:t>文件中，从而对</a:t>
            </a:r>
            <a:r>
              <a:rPr lang="en-US" altLang="zh-CN" sz="2000" dirty="0" err="1"/>
              <a:t>val</a:t>
            </a:r>
            <a:r>
              <a:rPr lang="zh-CN" altLang="en-US" sz="2000" dirty="0"/>
              <a:t>文件中的数据进行特征提取和验证。</a:t>
            </a:r>
            <a:r>
              <a:rPr lang="en-US" altLang="zh-CN" sz="2000" dirty="0"/>
              <a:t>    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576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2. </a:t>
            </a:r>
            <a:r>
              <a:rPr lang="en-US" altLang="zh-CN" sz="2000" dirty="0" err="1"/>
              <a:t>val</a:t>
            </a:r>
            <a:r>
              <a:rPr lang="zh-CN" altLang="en-US" sz="2000" dirty="0"/>
              <a:t>文件为验证数据集，供算法验证使用，无需编辑。同学们可以将自己训练好的模型在</a:t>
            </a:r>
            <a:r>
              <a:rPr lang="en-US" altLang="zh-CN" sz="2000" dirty="0" err="1"/>
              <a:t>test.m</a:t>
            </a:r>
            <a:r>
              <a:rPr lang="zh-CN" altLang="en-US" sz="2000" dirty="0"/>
              <a:t>中使用验证集验证自己算法的精度。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我们将根据同学们提交的程序算法，在测试集（</a:t>
            </a:r>
            <a:r>
              <a:rPr lang="en-US" altLang="zh-CN" sz="2000" dirty="0"/>
              <a:t>test</a:t>
            </a:r>
            <a:r>
              <a:rPr lang="zh-CN" altLang="en-US" sz="2000" dirty="0"/>
              <a:t>文件）中对算法的效果进行测试并评分。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en-US" altLang="zh-CN" sz="2000" dirty="0" err="1"/>
              <a:t>model.mat</a:t>
            </a:r>
            <a:r>
              <a:rPr lang="zh-CN" altLang="en-US" sz="2000" dirty="0"/>
              <a:t>需要同学们根据</a:t>
            </a:r>
            <a:r>
              <a:rPr lang="en-US" altLang="zh-CN" sz="2000" dirty="0"/>
              <a:t>train</a:t>
            </a:r>
            <a:r>
              <a:rPr lang="zh-CN" altLang="en-US" sz="2000" dirty="0"/>
              <a:t>文件自己生成，可以包括</a:t>
            </a:r>
            <a:r>
              <a:rPr lang="en-US" altLang="zh-CN" sz="2000" dirty="0"/>
              <a:t>train</a:t>
            </a:r>
            <a:r>
              <a:rPr lang="zh-CN" altLang="en-US" sz="2000" dirty="0"/>
              <a:t>文件中所有图像的特征，特征提取中所涉及的参数，</a:t>
            </a:r>
            <a:r>
              <a:rPr lang="en-US" altLang="zh-CN" sz="2000" dirty="0"/>
              <a:t>train</a:t>
            </a:r>
            <a:r>
              <a:rPr lang="zh-CN" altLang="en-US" sz="2000" dirty="0"/>
              <a:t>文件中图像的</a:t>
            </a:r>
            <a:r>
              <a:rPr lang="en-US" altLang="zh-CN" sz="2000" dirty="0"/>
              <a:t>ID</a:t>
            </a:r>
            <a:r>
              <a:rPr lang="zh-CN" altLang="en-US" sz="2000" dirty="0"/>
              <a:t>、</a:t>
            </a:r>
            <a:r>
              <a:rPr lang="en-US" altLang="zh-CN" sz="2000" dirty="0"/>
              <a:t>CP</a:t>
            </a:r>
            <a:r>
              <a:rPr lang="zh-CN" altLang="en-US" sz="2000" dirty="0"/>
              <a:t>、</a:t>
            </a:r>
            <a:r>
              <a:rPr lang="en-US" altLang="zh-CN" sz="2000" dirty="0"/>
              <a:t>HP</a:t>
            </a:r>
            <a:r>
              <a:rPr lang="zh-CN" altLang="en-US" sz="2000" dirty="0"/>
              <a:t>、</a:t>
            </a:r>
            <a:r>
              <a:rPr lang="en-US" altLang="zh-CN" sz="2000" dirty="0"/>
              <a:t>stardust</a:t>
            </a:r>
            <a:r>
              <a:rPr lang="zh-CN" altLang="en-US" sz="2000" dirty="0"/>
              <a:t>等各类参数；</a:t>
            </a:r>
            <a:endParaRPr lang="en-US" altLang="zh-CN" sz="2000" dirty="0"/>
          </a:p>
          <a:p>
            <a:r>
              <a:rPr lang="en-US" altLang="zh-CN" sz="2000" dirty="0"/>
              <a:t>5. </a:t>
            </a:r>
            <a:r>
              <a:rPr lang="en-US" altLang="zh-CN" sz="2000" dirty="0" err="1"/>
              <a:t>pokemon_stats.m</a:t>
            </a:r>
            <a:r>
              <a:rPr lang="zh-CN" altLang="en-US" sz="2000" dirty="0"/>
              <a:t>是同学们需要编辑的函数，输入为一张图像以及</a:t>
            </a:r>
            <a:r>
              <a:rPr lang="en-US" altLang="zh-CN" sz="2000" dirty="0" err="1"/>
              <a:t>model.mat</a:t>
            </a:r>
            <a:r>
              <a:rPr lang="zh-CN" altLang="en-US" sz="2000" dirty="0"/>
              <a:t>文件，输出为该图像的各类属性，包括：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(1) ID: </a:t>
            </a:r>
            <a:r>
              <a:rPr lang="zh-CN" altLang="en-US" sz="2000" dirty="0"/>
              <a:t>即</a:t>
            </a:r>
            <a:r>
              <a:rPr lang="en-US" altLang="zh-CN" sz="2000" dirty="0" err="1"/>
              <a:t>Pokemon</a:t>
            </a:r>
            <a:r>
              <a:rPr lang="zh-CN" altLang="en-US" sz="2000" dirty="0"/>
              <a:t>的类别，从</a:t>
            </a:r>
            <a:r>
              <a:rPr lang="en-US" altLang="zh-CN" sz="2000" dirty="0"/>
              <a:t>1-151</a:t>
            </a:r>
            <a:r>
              <a:rPr lang="zh-CN" altLang="en-US" sz="2000" dirty="0"/>
              <a:t>，共</a:t>
            </a:r>
            <a:r>
              <a:rPr lang="en-US" altLang="zh-CN" sz="2000" dirty="0"/>
              <a:t>151</a:t>
            </a:r>
            <a:r>
              <a:rPr lang="zh-CN" altLang="en-US" sz="2000" dirty="0"/>
              <a:t>类；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(2) CP:</a:t>
            </a:r>
            <a:r>
              <a:rPr lang="zh-CN" altLang="en-US" sz="2000" dirty="0"/>
              <a:t> 即</a:t>
            </a:r>
            <a:r>
              <a:rPr lang="en-US" altLang="zh-CN" sz="2000" dirty="0"/>
              <a:t>CP</a:t>
            </a:r>
            <a:r>
              <a:rPr lang="zh-CN" altLang="en-US" sz="2000" dirty="0"/>
              <a:t>数值；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(3) HP: </a:t>
            </a:r>
            <a:r>
              <a:rPr lang="zh-CN" altLang="en-US" sz="2000" dirty="0"/>
              <a:t>即</a:t>
            </a:r>
            <a:r>
              <a:rPr lang="en-US" altLang="zh-CN" sz="2000" dirty="0"/>
              <a:t>HP</a:t>
            </a:r>
            <a:r>
              <a:rPr lang="zh-CN" altLang="en-US" sz="2000" dirty="0"/>
              <a:t>数值；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(4) stardust:</a:t>
            </a:r>
            <a:r>
              <a:rPr lang="zh-CN" altLang="en-US" sz="2000" dirty="0"/>
              <a:t> 即</a:t>
            </a:r>
            <a:r>
              <a:rPr lang="en-US" altLang="zh-CN" sz="2000" dirty="0"/>
              <a:t>stardust POWER UP</a:t>
            </a:r>
            <a:r>
              <a:rPr lang="zh-CN" altLang="en-US" sz="2000" dirty="0"/>
              <a:t>数值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(5) level: </a:t>
            </a:r>
            <a:r>
              <a:rPr lang="zh-CN" altLang="en-US" sz="2000" dirty="0"/>
              <a:t>即上图蓝圈中白色点的坐标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(6) </a:t>
            </a:r>
            <a:r>
              <a:rPr lang="en-US" altLang="zh-CN" sz="2000" dirty="0" err="1"/>
              <a:t>cir_center</a:t>
            </a:r>
            <a:r>
              <a:rPr lang="en-US" altLang="zh-CN" sz="2000" dirty="0"/>
              <a:t>: </a:t>
            </a:r>
            <a:r>
              <a:rPr lang="zh-CN" altLang="en-US" sz="2000" dirty="0"/>
              <a:t>即白色点所在圆弧的圆心坐标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注意：请不要改变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pokemon_stats.m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函数的接口名称！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75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/>
              <a:t>提交要求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同学们可以组队完成大作业（每队最多</a:t>
            </a:r>
            <a:r>
              <a:rPr lang="en-US" altLang="zh-CN" sz="2800" dirty="0"/>
              <a:t>3</a:t>
            </a:r>
            <a:r>
              <a:rPr lang="zh-CN" altLang="en-US" sz="2800" dirty="0"/>
              <a:t>人），鼓励跨学院组队。</a:t>
            </a:r>
            <a:endParaRPr lang="en-US" altLang="zh-CN" sz="2800" dirty="0"/>
          </a:p>
          <a:p>
            <a:r>
              <a:rPr lang="zh-CN" altLang="en-US" sz="2800" dirty="0"/>
              <a:t>每队需要提交以下三个文件：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实验报告：包括问题的描述以及解决方案；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en-US" altLang="zh-CN" sz="2800" dirty="0" err="1"/>
              <a:t>pokemon_stats.m</a:t>
            </a:r>
            <a:endParaRPr lang="en-US" altLang="zh-CN" sz="2800" dirty="0"/>
          </a:p>
          <a:p>
            <a:r>
              <a:rPr lang="en-US" altLang="zh-CN" sz="2800" dirty="0"/>
              <a:t>3. </a:t>
            </a:r>
            <a:r>
              <a:rPr lang="en-US" altLang="zh-CN" sz="2800" dirty="0" err="1"/>
              <a:t>model.mat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MATLAB</a:t>
            </a:r>
            <a:r>
              <a:rPr lang="zh-CN" altLang="en-US" sz="2400" dirty="0"/>
              <a:t>语言完成大作业，可使用</a:t>
            </a:r>
            <a:r>
              <a:rPr lang="en-US" altLang="zh-CN" sz="2400" dirty="0"/>
              <a:t>MATLAB</a:t>
            </a:r>
            <a:r>
              <a:rPr lang="zh-CN" altLang="en-US" sz="2400" dirty="0"/>
              <a:t>自带的任意函数</a:t>
            </a:r>
            <a:r>
              <a:rPr lang="en-US" altLang="zh-CN" sz="2400" dirty="0"/>
              <a:t>(OCR</a:t>
            </a:r>
            <a:r>
              <a:rPr lang="zh-CN" altLang="en-US" sz="2400" dirty="0"/>
              <a:t>除外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请将三个文件打包成</a:t>
            </a:r>
            <a:r>
              <a:rPr lang="en-US" altLang="zh-CN" sz="2400" dirty="0"/>
              <a:t>.zip</a:t>
            </a:r>
            <a:r>
              <a:rPr lang="zh-CN" altLang="en-US" sz="2400" dirty="0"/>
              <a:t>格式发送至邮箱：</a:t>
            </a:r>
            <a:r>
              <a:rPr lang="en-US" altLang="zh-CN" sz="2400" dirty="0">
                <a:solidFill>
                  <a:srgbClr val="FF0000"/>
                </a:solidFill>
              </a:rPr>
              <a:t>graphics2018_uestc@126.com</a:t>
            </a:r>
            <a:r>
              <a:rPr lang="zh-CN" altLang="en-US" sz="2400" dirty="0">
                <a:solidFill>
                  <a:srgbClr val="FF0000"/>
                </a:solidFill>
              </a:rPr>
              <a:t>；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邮件中请注明姓名和学号；</a:t>
            </a:r>
            <a:endParaRPr lang="en-US" altLang="zh-CN" sz="2400" dirty="0"/>
          </a:p>
          <a:p>
            <a:r>
              <a:rPr lang="zh-CN" altLang="en-US" sz="2400" dirty="0"/>
              <a:t>请于本月（</a:t>
            </a:r>
            <a:r>
              <a:rPr lang="en-US" altLang="zh-CN" sz="2400" dirty="0"/>
              <a:t>7</a:t>
            </a:r>
            <a:r>
              <a:rPr lang="zh-CN" altLang="en-US" sz="2400" dirty="0"/>
              <a:t>月）内提交大作业；</a:t>
            </a:r>
            <a:endParaRPr lang="en-US" altLang="zh-CN" sz="2400" dirty="0"/>
          </a:p>
          <a:p>
            <a:r>
              <a:rPr lang="zh-CN" altLang="en-US" sz="2400" dirty="0"/>
              <a:t>课程答疑交流群： </a:t>
            </a:r>
            <a:r>
              <a:rPr lang="en-US" altLang="zh-CN" sz="2400" dirty="0"/>
              <a:t>733052021</a:t>
            </a:r>
            <a:r>
              <a:rPr lang="zh-CN" altLang="en-US" sz="2400" dirty="0"/>
              <a:t>（机器学习与模式识别群）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589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426091F-B79B-47A1-BE22-A1823B2AD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537" y="2161163"/>
            <a:ext cx="2828925" cy="363003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81968D-77DE-49E6-9E3F-202BD0B801F1}"/>
              </a:ext>
            </a:extLst>
          </p:cNvPr>
          <p:cNvSpPr txBox="1"/>
          <p:nvPr/>
        </p:nvSpPr>
        <p:spPr>
          <a:xfrm>
            <a:off x="2857499" y="960834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课程答疑交流群</a:t>
            </a:r>
            <a:endParaRPr lang="en-US" altLang="zh-CN" sz="3600" dirty="0"/>
          </a:p>
          <a:p>
            <a:pPr algn="ctr"/>
            <a:r>
              <a:rPr lang="en-US" altLang="zh-CN" sz="3600" dirty="0"/>
              <a:t>733052021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1986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589</Words>
  <Application>Microsoft Office PowerPoint</Application>
  <PresentationFormat>全屏显示(4:3)</PresentationFormat>
  <Paragraphs>54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黑体</vt:lpstr>
      <vt:lpstr>Arial</vt:lpstr>
      <vt:lpstr>Calibri</vt:lpstr>
      <vt:lpstr>Office Theme</vt:lpstr>
      <vt:lpstr>计算机视觉 课程大作业</vt:lpstr>
      <vt:lpstr>项目目标</vt:lpstr>
      <vt:lpstr>注意事项</vt:lpstr>
      <vt:lpstr>注意事项</vt:lpstr>
      <vt:lpstr>提交要求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Xiaofan</dc:creator>
  <cp:lastModifiedBy>然 顾</cp:lastModifiedBy>
  <cp:revision>47</cp:revision>
  <dcterms:created xsi:type="dcterms:W3CDTF">2016-09-26T21:16:33Z</dcterms:created>
  <dcterms:modified xsi:type="dcterms:W3CDTF">2019-06-30T13:50:35Z</dcterms:modified>
</cp:coreProperties>
</file>