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300" r:id="rId4"/>
    <p:sldId id="298" r:id="rId5"/>
    <p:sldId id="299" r:id="rId6"/>
    <p:sldId id="302" r:id="rId7"/>
    <p:sldId id="303" r:id="rId8"/>
    <p:sldId id="301" r:id="rId9"/>
    <p:sldId id="296" r:id="rId10"/>
    <p:sldId id="295" r:id="rId11"/>
    <p:sldId id="304" r:id="rId12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E0E71E-4102-4013-B1F2-4989EAD92B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9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8D435C-4A6F-4752-B132-DCF2357CEB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1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GB" altLang="en-US" dirty="0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GB" altLang="en-US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B778-F69E-4B3A-AE49-C1177803D5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6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920D-FA6B-4AE7-B9D2-1EE4DCADF2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711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122238"/>
            <a:ext cx="2108200" cy="6259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175375" cy="6259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C0F8D-7E33-42A1-84EB-D258313E74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498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32311-491E-42B2-91AD-5AE39D2192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78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E525A-2DFF-485F-A86F-AF57008A0C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29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1417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41417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0F2D2-CBA1-4E25-B5D4-C6637CFCDF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42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ED69-5867-4A50-95D8-B4D3F68DC1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6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7E2A3-2F8C-45EE-BE08-8140BAAECF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74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8B71B-6056-41F4-B3A1-2F16CA44A8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46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D1B7-3030-4283-B507-9A39DFFB77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5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7C65-B2E6-490B-9BF4-29243AA5EF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826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4359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C5C7FB3-6F65-4FCF-A4F5-2B184AA33F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31" name="Line 39"/>
          <p:cNvSpPr>
            <a:spLocks noChangeShapeType="1"/>
          </p:cNvSpPr>
          <p:nvPr/>
        </p:nvSpPr>
        <p:spPr bwMode="auto">
          <a:xfrm>
            <a:off x="539750" y="141287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stacey@dmu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CTEC 3906 </a:t>
            </a:r>
            <a:br>
              <a:rPr lang="en-GB" altLang="en-US" dirty="0" smtClean="0"/>
            </a:br>
            <a:r>
              <a:rPr lang="en-GB" altLang="en-US" dirty="0" smtClean="0"/>
              <a:t>Interaction Design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Introduction to CTEC 3906  </a:t>
            </a:r>
            <a:r>
              <a:rPr lang="en-GB" altLang="en-US" dirty="0" smtClean="0">
                <a:solidFill>
                  <a:schemeClr val="tx2"/>
                </a:solidFill>
              </a:rPr>
              <a:t>I</a:t>
            </a:r>
            <a:r>
              <a:rPr lang="en-GB" altLang="en-US" dirty="0" smtClean="0"/>
              <a:t>nteraction </a:t>
            </a:r>
            <a:r>
              <a:rPr lang="en-GB" altLang="en-US" dirty="0" smtClean="0">
                <a:solidFill>
                  <a:schemeClr val="tx2"/>
                </a:solidFill>
              </a:rPr>
              <a:t>D</a:t>
            </a:r>
            <a:r>
              <a:rPr lang="en-GB" altLang="en-US" dirty="0" smtClean="0"/>
              <a:t>esign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textbook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400" dirty="0" smtClean="0"/>
              <a:t>Jenny </a:t>
            </a:r>
            <a:r>
              <a:rPr lang="en-GB" altLang="en-US" sz="2400" dirty="0" err="1" smtClean="0"/>
              <a:t>Preece</a:t>
            </a:r>
            <a:endParaRPr lang="en-GB" alt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GB" altLang="en-US" sz="2400" dirty="0" smtClean="0"/>
              <a:t>Yvonne Rogers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400" dirty="0" smtClean="0"/>
              <a:t>Helen Sharp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400" b="1" i="1" dirty="0" smtClean="0">
                <a:solidFill>
                  <a:schemeClr val="accent2"/>
                </a:solidFill>
              </a:rPr>
              <a:t>Interaction Design, 4th </a:t>
            </a:r>
            <a:r>
              <a:rPr lang="en-GB" altLang="en-US" sz="2400" b="1" i="1" dirty="0" err="1" smtClean="0">
                <a:solidFill>
                  <a:schemeClr val="accent2"/>
                </a:solidFill>
              </a:rPr>
              <a:t>ed</a:t>
            </a:r>
            <a:endParaRPr lang="en-GB" altLang="en-US" sz="2400" b="1" i="1" dirty="0" smtClean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GB" altLang="en-US" sz="2400" dirty="0" smtClean="0"/>
              <a:t>Wiley, 2015</a:t>
            </a:r>
          </a:p>
          <a:p>
            <a:pPr marL="0" indent="0">
              <a:buNone/>
            </a:pPr>
            <a:r>
              <a:rPr lang="en-GB" altLang="en-US" sz="2400" dirty="0" smtClean="0"/>
              <a:t>ISBN </a:t>
            </a:r>
            <a:r>
              <a:rPr lang="en-GB" sz="2400" dirty="0" smtClean="0"/>
              <a:t>978-1-119-02075-2</a:t>
            </a:r>
            <a:endParaRPr lang="en-GB" altLang="en-US" sz="2400" dirty="0" smtClean="0"/>
          </a:p>
        </p:txBody>
      </p:sp>
      <p:pic>
        <p:nvPicPr>
          <p:cNvPr id="9220" name="Picture 2" descr="http://hcibib.org/images/id-book-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8563" y="1628775"/>
            <a:ext cx="3627437" cy="4752975"/>
          </a:xfrm>
          <a:noFill/>
        </p:spPr>
      </p:pic>
      <p:pic>
        <p:nvPicPr>
          <p:cNvPr id="1026" name="Picture 2" descr="http://www.id-book.com/images/bookcover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861048"/>
            <a:ext cx="21717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My Documents\Teaching\IMAT2610\Cartoons\websiteal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04850"/>
            <a:ext cx="5715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CTEC 3906 </a:t>
            </a:r>
            <a:r>
              <a:rPr lang="en-GB" altLang="en-US" dirty="0" smtClean="0"/>
              <a:t>taught </a:t>
            </a:r>
            <a:r>
              <a:rPr lang="en-GB" altLang="en-US" dirty="0" smtClean="0"/>
              <a:t>by </a:t>
            </a:r>
            <a:r>
              <a:rPr lang="en-GB" altLang="en-US" dirty="0" smtClean="0">
                <a:solidFill>
                  <a:schemeClr val="tx2"/>
                </a:solidFill>
              </a:rPr>
              <a:t>Martin Stacey</a:t>
            </a:r>
          </a:p>
          <a:p>
            <a:pPr lvl="1"/>
            <a:r>
              <a:rPr lang="en-GB" altLang="en-US" dirty="0" smtClean="0"/>
              <a:t>Office: GH 6.75</a:t>
            </a:r>
          </a:p>
          <a:p>
            <a:pPr lvl="1"/>
            <a:r>
              <a:rPr lang="en-GB" altLang="en-US" dirty="0" smtClean="0"/>
              <a:t>Email: </a:t>
            </a:r>
            <a:r>
              <a:rPr lang="en-GB" altLang="en-US" dirty="0" smtClean="0">
                <a:hlinkClick r:id="rId2"/>
              </a:rPr>
              <a:t>mstacey@dmu.ac.uk</a:t>
            </a:r>
            <a:endParaRPr lang="en-GB" altLang="en-US" dirty="0" smtClean="0"/>
          </a:p>
        </p:txBody>
      </p:sp>
      <p:pic>
        <p:nvPicPr>
          <p:cNvPr id="5125" name="Picture 5" descr="H:\public_html\graphics\in_use\martin-stacey-offici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08" y="384144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Designing for a successful interaction</a:t>
            </a:r>
          </a:p>
          <a:p>
            <a:r>
              <a:rPr lang="en-GB" dirty="0" smtClean="0"/>
              <a:t>Computer</a:t>
            </a:r>
          </a:p>
          <a:p>
            <a:pPr lvl="1"/>
            <a:r>
              <a:rPr lang="en-GB" dirty="0" smtClean="0"/>
              <a:t>Functionality</a:t>
            </a:r>
          </a:p>
          <a:p>
            <a:pPr lvl="1"/>
            <a:r>
              <a:rPr lang="en-GB" dirty="0" smtClean="0"/>
              <a:t>Interface</a:t>
            </a:r>
          </a:p>
          <a:p>
            <a:r>
              <a:rPr lang="en-GB" dirty="0" smtClean="0"/>
              <a:t>Human</a:t>
            </a:r>
          </a:p>
          <a:p>
            <a:pPr lvl="1"/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Capabilities</a:t>
            </a:r>
          </a:p>
          <a:p>
            <a:endParaRPr lang="en-GB" dirty="0" smtClean="0"/>
          </a:p>
          <a:p>
            <a:r>
              <a:rPr lang="en-GB" dirty="0" smtClean="0"/>
              <a:t>Equipping you with conceptual tools for thinking about interface design problems</a:t>
            </a:r>
          </a:p>
          <a:p>
            <a:pPr lvl="1"/>
            <a:r>
              <a:rPr lang="en-GB" dirty="0" smtClean="0"/>
              <a:t>Issues and concepts</a:t>
            </a:r>
          </a:p>
          <a:p>
            <a:pPr lvl="1"/>
            <a:r>
              <a:rPr lang="en-GB" dirty="0" smtClean="0"/>
              <a:t>Some technical knowledge of evaluation techniques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Principles of designing for usability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principles that are nearly always applicable, and important</a:t>
            </a:r>
          </a:p>
          <a:p>
            <a:pPr lvl="1"/>
            <a:r>
              <a:rPr lang="en-GB" dirty="0" smtClean="0"/>
              <a:t>In practice: you need intelligent thought</a:t>
            </a:r>
          </a:p>
          <a:p>
            <a:pPr lvl="1"/>
            <a:r>
              <a:rPr lang="en-GB" dirty="0" smtClean="0"/>
              <a:t>In practice: you can apply guidelines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Users</a:t>
            </a:r>
          </a:p>
          <a:p>
            <a:pPr lvl="1"/>
            <a:r>
              <a:rPr lang="en-GB" dirty="0" smtClean="0"/>
              <a:t>Different users have different needs</a:t>
            </a:r>
          </a:p>
          <a:p>
            <a:pPr lvl="1"/>
            <a:r>
              <a:rPr lang="en-GB" dirty="0" smtClean="0"/>
              <a:t>UX – U = X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Tasks</a:t>
            </a:r>
          </a:p>
          <a:p>
            <a:pPr lvl="1"/>
            <a:r>
              <a:rPr lang="en-GB" dirty="0" smtClean="0"/>
              <a:t>Different tasks create different needs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Environments</a:t>
            </a:r>
          </a:p>
          <a:p>
            <a:pPr lvl="1"/>
            <a:r>
              <a:rPr lang="en-GB" dirty="0" smtClean="0"/>
              <a:t>Circumstances affect task demands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‘Easy to use’ isn’t enough...</a:t>
            </a:r>
          </a:p>
          <a:p>
            <a:r>
              <a:rPr lang="en-GB" dirty="0" smtClean="0"/>
              <a:t>Need to get into detail about what the usability needs and priorities for particular tasks are...</a:t>
            </a:r>
          </a:p>
          <a:p>
            <a:pPr lvl="1"/>
            <a:r>
              <a:rPr lang="en-GB" dirty="0" smtClean="0"/>
              <a:t>Different for different tasks</a:t>
            </a:r>
          </a:p>
          <a:p>
            <a:endParaRPr lang="en-GB" dirty="0" smtClean="0"/>
          </a:p>
          <a:p>
            <a:r>
              <a:rPr lang="en-GB" dirty="0" smtClean="0"/>
              <a:t>Important to specify usability requirements precisely and concretely enough that conformity can be </a:t>
            </a:r>
            <a:r>
              <a:rPr lang="en-GB" b="1" i="1" dirty="0" smtClean="0"/>
              <a:t>tested</a:t>
            </a:r>
          </a:p>
          <a:p>
            <a:pPr lvl="1"/>
            <a:r>
              <a:rPr lang="en-GB" dirty="0" smtClean="0"/>
              <a:t>Exactly what the usability factor is</a:t>
            </a:r>
          </a:p>
          <a:p>
            <a:pPr lvl="1"/>
            <a:r>
              <a:rPr lang="en-GB" dirty="0" smtClean="0"/>
              <a:t>How good is good enough</a:t>
            </a:r>
          </a:p>
          <a:p>
            <a:pPr lvl="1"/>
            <a:r>
              <a:rPr lang="en-GB" dirty="0" smtClean="0"/>
              <a:t>Even when you’re not going to </a:t>
            </a:r>
            <a:r>
              <a:rPr lang="en-GB" i="1" dirty="0" smtClean="0"/>
              <a:t>do</a:t>
            </a:r>
            <a:r>
              <a:rPr lang="en-GB" dirty="0" smtClean="0"/>
              <a:t> the tests...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interaction works depends on</a:t>
            </a:r>
          </a:p>
          <a:p>
            <a:pPr lvl="1"/>
            <a:r>
              <a:rPr lang="en-GB" dirty="0" smtClean="0"/>
              <a:t>How people see (perception)</a:t>
            </a:r>
          </a:p>
          <a:p>
            <a:pPr lvl="1"/>
            <a:r>
              <a:rPr lang="en-GB" dirty="0" smtClean="0"/>
              <a:t>What people recall, or construct, from previous experiences (memory)</a:t>
            </a:r>
          </a:p>
          <a:p>
            <a:pPr lvl="1"/>
            <a:r>
              <a:rPr lang="en-GB" dirty="0" smtClean="0"/>
              <a:t>How people reason and make decisions</a:t>
            </a:r>
          </a:p>
          <a:p>
            <a:pPr lvl="1"/>
            <a:r>
              <a:rPr lang="en-GB" dirty="0" smtClean="0"/>
              <a:t>How people form mental models of how systems work</a:t>
            </a:r>
          </a:p>
          <a:p>
            <a:pPr lvl="1"/>
            <a:r>
              <a:rPr lang="en-GB" dirty="0" smtClean="0"/>
              <a:t>Emotional responses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Effective interface design</a:t>
            </a:r>
          </a:p>
          <a:p>
            <a:pPr lvl="1"/>
            <a:r>
              <a:rPr lang="en-GB" dirty="0" smtClean="0"/>
              <a:t>Idea exploration</a:t>
            </a:r>
          </a:p>
          <a:p>
            <a:pPr lvl="1"/>
            <a:r>
              <a:rPr lang="en-GB" dirty="0" smtClean="0"/>
              <a:t>Sketching and storyboarding</a:t>
            </a:r>
          </a:p>
          <a:p>
            <a:pPr lvl="1"/>
            <a:r>
              <a:rPr lang="en-GB" dirty="0" smtClean="0"/>
              <a:t>Prototyping</a:t>
            </a:r>
          </a:p>
          <a:p>
            <a:pPr lvl="1"/>
            <a:r>
              <a:rPr lang="en-GB" dirty="0" smtClean="0"/>
              <a:t>Planning interactions, not just layouts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User-Centred Development</a:t>
            </a:r>
          </a:p>
          <a:p>
            <a:pPr lvl="1"/>
            <a:r>
              <a:rPr lang="en-GB" dirty="0" smtClean="0"/>
              <a:t>Focus on user needs and desires</a:t>
            </a:r>
          </a:p>
          <a:p>
            <a:pPr lvl="1"/>
            <a:r>
              <a:rPr lang="en-GB" dirty="0" smtClean="0"/>
              <a:t>Cost-effective use of techniques</a:t>
            </a:r>
          </a:p>
          <a:p>
            <a:pPr lvl="1"/>
            <a:r>
              <a:rPr lang="en-GB" dirty="0" smtClean="0"/>
              <a:t>Evaluation and redesign planned 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mistakes are inevitable...</a:t>
            </a:r>
          </a:p>
          <a:p>
            <a:r>
              <a:rPr lang="en-GB" dirty="0" smtClean="0"/>
              <a:t>Evaluation is crucial part of development process</a:t>
            </a:r>
          </a:p>
          <a:p>
            <a:endParaRPr lang="en-GB" dirty="0" smtClean="0"/>
          </a:p>
          <a:p>
            <a:r>
              <a:rPr lang="en-GB" dirty="0" smtClean="0"/>
              <a:t>Expert-based methods</a:t>
            </a:r>
          </a:p>
          <a:p>
            <a:pPr lvl="1"/>
            <a:r>
              <a:rPr lang="en-GB" dirty="0" smtClean="0"/>
              <a:t>Heuristic evaluation</a:t>
            </a:r>
          </a:p>
          <a:p>
            <a:pPr lvl="1"/>
            <a:r>
              <a:rPr lang="en-GB" dirty="0" smtClean="0"/>
              <a:t>Cognitive walkthrough</a:t>
            </a:r>
          </a:p>
          <a:p>
            <a:pPr lvl="1"/>
            <a:r>
              <a:rPr lang="en-GB" dirty="0" smtClean="0"/>
              <a:t>Modelling expected user behaviour</a:t>
            </a:r>
          </a:p>
          <a:p>
            <a:r>
              <a:rPr lang="en-GB" dirty="0" smtClean="0"/>
              <a:t>User-based methods</a:t>
            </a:r>
          </a:p>
          <a:p>
            <a:pPr lvl="1"/>
            <a:r>
              <a:rPr lang="en-GB" dirty="0" smtClean="0"/>
              <a:t>Conceptual model extraction</a:t>
            </a:r>
          </a:p>
          <a:p>
            <a:pPr lvl="1"/>
            <a:r>
              <a:rPr lang="en-GB" dirty="0" smtClean="0"/>
              <a:t>User testing</a:t>
            </a:r>
          </a:p>
          <a:p>
            <a:pPr lvl="1"/>
            <a:r>
              <a:rPr lang="en-GB" dirty="0" smtClean="0"/>
              <a:t>Interviews and questionnaires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Assessment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Assignment </a:t>
            </a:r>
            <a:r>
              <a:rPr lang="en-GB" altLang="en-US" dirty="0"/>
              <a:t>1 </a:t>
            </a:r>
            <a:r>
              <a:rPr lang="en-GB" altLang="en-US" dirty="0" smtClean="0"/>
              <a:t>(Group) </a:t>
            </a:r>
          </a:p>
          <a:p>
            <a:pPr lvl="1"/>
            <a:r>
              <a:rPr lang="en-GB" altLang="en-US" dirty="0" smtClean="0">
                <a:solidFill>
                  <a:schemeClr val="accent2"/>
                </a:solidFill>
              </a:rPr>
              <a:t>Interactive system design work </a:t>
            </a:r>
            <a:r>
              <a:rPr lang="en-GB" altLang="en-US" dirty="0" smtClean="0">
                <a:solidFill>
                  <a:schemeClr val="accent1"/>
                </a:solidFill>
              </a:rPr>
              <a:t>40</a:t>
            </a:r>
            <a:r>
              <a:rPr lang="en-GB" altLang="en-US" dirty="0" smtClean="0">
                <a:solidFill>
                  <a:schemeClr val="accent1"/>
                </a:solidFill>
              </a:rPr>
              <a:t>%</a:t>
            </a:r>
          </a:p>
          <a:p>
            <a:pPr lvl="2"/>
            <a:r>
              <a:rPr lang="en-GB" altLang="en-US" dirty="0" smtClean="0">
                <a:solidFill>
                  <a:schemeClr val="accent1"/>
                </a:solidFill>
              </a:rPr>
              <a:t>Users</a:t>
            </a:r>
          </a:p>
          <a:p>
            <a:pPr lvl="2"/>
            <a:r>
              <a:rPr lang="en-GB" altLang="en-US" dirty="0" smtClean="0">
                <a:solidFill>
                  <a:schemeClr val="accent1"/>
                </a:solidFill>
              </a:rPr>
              <a:t>Usability </a:t>
            </a:r>
            <a:r>
              <a:rPr lang="en-GB" altLang="en-US" dirty="0" smtClean="0">
                <a:solidFill>
                  <a:schemeClr val="accent1"/>
                </a:solidFill>
              </a:rPr>
              <a:t>requirements</a:t>
            </a:r>
          </a:p>
          <a:p>
            <a:pPr lvl="2"/>
            <a:r>
              <a:rPr lang="en-GB" altLang="en-US" dirty="0" smtClean="0">
                <a:solidFill>
                  <a:schemeClr val="accent1"/>
                </a:solidFill>
              </a:rPr>
              <a:t>Design sketching</a:t>
            </a:r>
          </a:p>
          <a:p>
            <a:pPr lvl="2"/>
            <a:r>
              <a:rPr lang="en-GB" altLang="en-US" dirty="0" smtClean="0">
                <a:solidFill>
                  <a:schemeClr val="accent1"/>
                </a:solidFill>
              </a:rPr>
              <a:t>Paper prototype</a:t>
            </a:r>
            <a:endParaRPr lang="en-GB" altLang="en-US" dirty="0">
              <a:solidFill>
                <a:schemeClr val="accent1"/>
              </a:solidFill>
            </a:endParaRPr>
          </a:p>
          <a:p>
            <a:r>
              <a:rPr lang="en-GB" altLang="en-US" dirty="0" smtClean="0"/>
              <a:t>Assignment </a:t>
            </a:r>
            <a:r>
              <a:rPr lang="en-GB" altLang="en-US" dirty="0" smtClean="0"/>
              <a:t>2 </a:t>
            </a:r>
            <a:r>
              <a:rPr lang="en-GB" altLang="en-US" dirty="0" smtClean="0"/>
              <a:t>(Individual) </a:t>
            </a:r>
          </a:p>
          <a:p>
            <a:pPr lvl="1"/>
            <a:r>
              <a:rPr lang="en-GB" altLang="en-US" dirty="0" smtClean="0">
                <a:solidFill>
                  <a:schemeClr val="accent2"/>
                </a:solidFill>
              </a:rPr>
              <a:t>Usability evaluation </a:t>
            </a:r>
            <a:r>
              <a:rPr lang="en-GB" altLang="en-US" dirty="0" smtClean="0">
                <a:solidFill>
                  <a:schemeClr val="accent1"/>
                </a:solidFill>
              </a:rPr>
              <a:t>60</a:t>
            </a:r>
            <a:r>
              <a:rPr lang="en-GB" altLang="en-US" dirty="0" smtClean="0">
                <a:solidFill>
                  <a:schemeClr val="accent1"/>
                </a:solidFill>
              </a:rPr>
              <a:t>%</a:t>
            </a:r>
          </a:p>
          <a:p>
            <a:pPr lvl="2"/>
            <a:r>
              <a:rPr lang="en-GB" altLang="en-US" dirty="0" smtClean="0">
                <a:solidFill>
                  <a:schemeClr val="bg2"/>
                </a:solidFill>
              </a:rPr>
              <a:t>Evaluate interactive </a:t>
            </a:r>
            <a:r>
              <a:rPr lang="en-GB" altLang="en-US" dirty="0" smtClean="0">
                <a:solidFill>
                  <a:schemeClr val="bg2"/>
                </a:solidFill>
              </a:rPr>
              <a:t>system of your choice</a:t>
            </a:r>
          </a:p>
          <a:p>
            <a:pPr lvl="2"/>
            <a:r>
              <a:rPr lang="en-GB" altLang="en-US" dirty="0" smtClean="0">
                <a:solidFill>
                  <a:schemeClr val="bg2"/>
                </a:solidFill>
              </a:rPr>
              <a:t>Systematic application of standard evaluation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666699"/>
        </a:dk1>
        <a:lt1>
          <a:srgbClr val="FFFF66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56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2">
        <a:dk1>
          <a:srgbClr val="666699"/>
        </a:dk1>
        <a:lt1>
          <a:srgbClr val="FFFF66"/>
        </a:lt1>
        <a:dk2>
          <a:srgbClr val="000054"/>
        </a:dk2>
        <a:lt2>
          <a:srgbClr val="FFFF66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56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3">
        <a:dk1>
          <a:srgbClr val="666699"/>
        </a:dk1>
        <a:lt1>
          <a:srgbClr val="CCFFFF"/>
        </a:lt1>
        <a:dk2>
          <a:srgbClr val="000054"/>
        </a:dk2>
        <a:lt2>
          <a:srgbClr val="CC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AE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4">
        <a:dk1>
          <a:srgbClr val="666699"/>
        </a:dk1>
        <a:lt1>
          <a:srgbClr val="DCFAFF"/>
        </a:lt1>
        <a:dk2>
          <a:srgbClr val="000054"/>
        </a:dk2>
        <a:lt2>
          <a:srgbClr val="DCFA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BCD6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Lec10-Search-Algorithms</Template>
  <TotalTime>2027</TotalTime>
  <Words>343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Network</vt:lpstr>
      <vt:lpstr>CTEC 3906  Interaction Design</vt:lpstr>
      <vt:lpstr>Me</vt:lpstr>
      <vt:lpstr>Objectives of the course</vt:lpstr>
      <vt:lpstr>Principles of designing for usability</vt:lpstr>
      <vt:lpstr>Usability requirements</vt:lpstr>
      <vt:lpstr>Human factors</vt:lpstr>
      <vt:lpstr>Interaction design</vt:lpstr>
      <vt:lpstr>Usability evaluation</vt:lpstr>
      <vt:lpstr>Assessment</vt:lpstr>
      <vt:lpstr>The textbook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INFO1401 Information Systems Development</dc:title>
  <dc:creator>Steve McRobb</dc:creator>
  <cp:lastModifiedBy>Martin Stacey</cp:lastModifiedBy>
  <cp:revision>190</cp:revision>
  <dcterms:created xsi:type="dcterms:W3CDTF">2004-09-10T14:41:11Z</dcterms:created>
  <dcterms:modified xsi:type="dcterms:W3CDTF">2018-03-02T11:26:01Z</dcterms:modified>
</cp:coreProperties>
</file>