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4" r:id="rId4"/>
    <p:sldId id="261" r:id="rId5"/>
    <p:sldId id="268" r:id="rId6"/>
    <p:sldId id="270" r:id="rId7"/>
    <p:sldId id="269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2" r:id="rId18"/>
    <p:sldId id="286" r:id="rId19"/>
    <p:sldId id="280" r:id="rId20"/>
    <p:sldId id="281" r:id="rId21"/>
    <p:sldId id="285" r:id="rId22"/>
    <p:sldId id="283" r:id="rId23"/>
    <p:sldId id="287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5EA"/>
    <a:srgbClr val="277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1667" autoAdjust="0"/>
  </p:normalViewPr>
  <p:slideViewPr>
    <p:cSldViewPr snapToGrid="0" showGuides="1">
      <p:cViewPr>
        <p:scale>
          <a:sx n="55" d="100"/>
          <a:sy n="55" d="100"/>
        </p:scale>
        <p:origin x="-2700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A9609-CAA5-44E2-9CF9-5A6D6CFA28A3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F783-CD97-49F9-9A46-33F5BF56B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6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웹알못의</a:t>
            </a:r>
            <a:r>
              <a:rPr lang="ko-KR" altLang="en-US" dirty="0" smtClean="0"/>
              <a:t> 웹사이트 제작하기 발표를 </a:t>
            </a:r>
            <a:r>
              <a:rPr lang="ko-KR" altLang="en-US" dirty="0" err="1" smtClean="0"/>
              <a:t>진행하게될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학년 구지원</a:t>
            </a:r>
            <a:r>
              <a:rPr lang="en-US" altLang="ko-KR" dirty="0" smtClean="0"/>
              <a:t>, 1</a:t>
            </a:r>
            <a:r>
              <a:rPr lang="ko-KR" altLang="en-US" dirty="0" smtClean="0"/>
              <a:t>학년 이소현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50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웹의 역사를 아주 조금 살펴보자면요 </a:t>
            </a:r>
            <a:r>
              <a:rPr lang="en-US" altLang="ko-KR" dirty="0" smtClean="0"/>
              <a:t>1989</a:t>
            </a:r>
            <a:r>
              <a:rPr lang="ko-KR" altLang="en-US" dirty="0" smtClean="0"/>
              <a:t>년 팀 </a:t>
            </a:r>
            <a:r>
              <a:rPr lang="ko-KR" altLang="en-US" dirty="0" err="1" smtClean="0"/>
              <a:t>버너스</a:t>
            </a:r>
            <a:r>
              <a:rPr lang="ko-KR" altLang="en-US" dirty="0" smtClean="0"/>
              <a:t> 리에 의해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연구가 시작되고 개발되었으며</a:t>
            </a:r>
            <a:endParaRPr lang="en-US" altLang="ko-KR" dirty="0" smtClean="0"/>
          </a:p>
          <a:p>
            <a:r>
              <a:rPr lang="ko-KR" altLang="en-US" dirty="0" smtClean="0"/>
              <a:t>초창기의 웹은 지금의 모습과는 사뭇 다른 </a:t>
            </a:r>
            <a:r>
              <a:rPr lang="ko-KR" altLang="en-US" dirty="0" err="1" smtClean="0"/>
              <a:t>모습이였습니다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지금의 웹이 아닌 단순한 정보 저장의 역할 수행했습니다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발전을 통해 지금의 모습의 웹이 탄생하게 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0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웹이 구동</a:t>
            </a:r>
            <a:r>
              <a:rPr lang="ko-KR" altLang="en-US" baseline="0" dirty="0" smtClean="0"/>
              <a:t> 될 수 있게 하는 기능은 </a:t>
            </a:r>
            <a:r>
              <a:rPr lang="ko-KR" altLang="en-US" baseline="0" dirty="0" err="1" smtClean="0"/>
              <a:t>여러가지가</a:t>
            </a:r>
            <a:r>
              <a:rPr lang="ko-KR" altLang="en-US" baseline="0" dirty="0" smtClean="0"/>
              <a:t>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핵심 주요 요소는 </a:t>
            </a:r>
            <a:r>
              <a:rPr lang="en-US" altLang="ko-KR" baseline="0" dirty="0" smtClean="0"/>
              <a:t>WB, WS </a:t>
            </a:r>
            <a:r>
              <a:rPr lang="ko-KR" altLang="en-US" baseline="0" dirty="0" smtClean="0"/>
              <a:t>웹 브라우저와 웹 서버가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흔히 우리는 웹을 이야기 할 때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차원에서 이야기를 진행합니다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흔히 웹을 사용하기 위해 클릭하는 웹 브라우저와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페이지에 요청에 응답하는 웹 서버 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웹 브라우저는 클라이언트로 불리며 웹 서버는 서버로 불리게 됩니다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웹이 구동</a:t>
            </a:r>
            <a:r>
              <a:rPr lang="ko-KR" altLang="en-US" baseline="0" dirty="0" smtClean="0"/>
              <a:t> 될 수 있게 하는 기능은 </a:t>
            </a:r>
            <a:r>
              <a:rPr lang="ko-KR" altLang="en-US" baseline="0" dirty="0" err="1" smtClean="0"/>
              <a:t>여러가지가</a:t>
            </a:r>
            <a:r>
              <a:rPr lang="ko-KR" altLang="en-US" baseline="0" dirty="0" smtClean="0"/>
              <a:t>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핵심 주요 요소는 </a:t>
            </a:r>
            <a:r>
              <a:rPr lang="en-US" altLang="ko-KR" baseline="0" dirty="0" smtClean="0"/>
              <a:t>WB, WS </a:t>
            </a:r>
            <a:r>
              <a:rPr lang="ko-KR" altLang="en-US" baseline="0" dirty="0" smtClean="0"/>
              <a:t>웹 브라우저와 웹 서버가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흔히 우리는 웹을 이야기 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차원에서 이야기를 진행합니다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흔히 웹을 사용하기 위해 클릭하는 웹 브라우저와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페이지에 요청에 응답하는 </a:t>
            </a:r>
            <a:r>
              <a:rPr lang="ko-KR" altLang="en-US" baseline="0" dirty="0" err="1" smtClean="0"/>
              <a:t>웹서버</a:t>
            </a:r>
            <a:r>
              <a:rPr lang="ko-KR" altLang="en-US" baseline="0" dirty="0" smtClean="0"/>
              <a:t> 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웹 브라우저는 클라이언트로 불리며 </a:t>
            </a:r>
            <a:r>
              <a:rPr lang="ko-KR" altLang="en-US" baseline="0" dirty="0" err="1" smtClean="0"/>
              <a:t>웹서버는</a:t>
            </a:r>
            <a:r>
              <a:rPr lang="ko-KR" altLang="en-US" baseline="0" dirty="0" smtClean="0"/>
              <a:t> 서버로 불리게 됩니다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즉 우리가 웹에 </a:t>
            </a:r>
            <a:r>
              <a:rPr lang="ko-KR" altLang="en-US" dirty="0" err="1" smtClean="0"/>
              <a:t>들어갔을때</a:t>
            </a:r>
            <a:r>
              <a:rPr lang="ko-KR" altLang="en-US" dirty="0" smtClean="0"/>
              <a:t> 보이는 페이지가 클라이언트고</a:t>
            </a:r>
            <a:endParaRPr lang="en-US" altLang="ko-KR" dirty="0" smtClean="0"/>
          </a:p>
          <a:p>
            <a:r>
              <a:rPr lang="ko-KR" altLang="en-US" dirty="0" err="1" smtClean="0"/>
              <a:t>다른말로는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즉 보여지는 부분이라고 </a:t>
            </a:r>
            <a:r>
              <a:rPr lang="ko-KR" altLang="en-US" dirty="0" err="1" smtClean="0"/>
              <a:t>불리웁니다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서버는 웹에 대한 요청을 받아들이는 곳으로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디비등을</a:t>
            </a:r>
            <a:endParaRPr lang="en-US" altLang="ko-KR" dirty="0" smtClean="0"/>
          </a:p>
          <a:p>
            <a:r>
              <a:rPr lang="ko-KR" altLang="en-US" dirty="0" smtClean="0"/>
              <a:t>연동하는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 </a:t>
            </a:r>
            <a:r>
              <a:rPr lang="ko-KR" altLang="en-US" dirty="0" err="1" smtClean="0"/>
              <a:t>엔드라고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불리웁니다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총 정리를 해보면 우리가 </a:t>
            </a:r>
            <a:r>
              <a:rPr lang="ko-KR" altLang="en-US" dirty="0" err="1" smtClean="0"/>
              <a:t>검색창에</a:t>
            </a:r>
            <a:r>
              <a:rPr lang="ko-KR" altLang="en-US" dirty="0" smtClean="0"/>
              <a:t> 주소를 입력하면</a:t>
            </a:r>
            <a:endParaRPr lang="en-US" altLang="ko-KR" dirty="0" smtClean="0"/>
          </a:p>
          <a:p>
            <a:r>
              <a:rPr lang="ko-KR" altLang="en-US" dirty="0" err="1" smtClean="0"/>
              <a:t>웹브라우저가</a:t>
            </a:r>
            <a:r>
              <a:rPr lang="ko-KR" altLang="en-US" dirty="0" smtClean="0"/>
              <a:t> 운영체제 하드웨어를 거쳐 서버로 전달되며</a:t>
            </a:r>
            <a:endParaRPr lang="en-US" altLang="ko-KR" dirty="0" smtClean="0"/>
          </a:p>
          <a:p>
            <a:r>
              <a:rPr lang="ko-KR" altLang="en-US" dirty="0" smtClean="0"/>
              <a:t>그 서버는 요청을 받아 하드웨어 운영체제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도달해 그 주소에</a:t>
            </a:r>
            <a:endParaRPr lang="en-US" altLang="ko-KR" dirty="0" smtClean="0"/>
          </a:p>
          <a:p>
            <a:r>
              <a:rPr lang="ko-KR" altLang="en-US" dirty="0" smtClean="0"/>
              <a:t>해당하는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 찾아 다시 클라이언트에게 </a:t>
            </a:r>
            <a:r>
              <a:rPr lang="ko-KR" altLang="en-US" dirty="0" err="1" smtClean="0"/>
              <a:t>ㄷ정달해</a:t>
            </a:r>
            <a:r>
              <a:rPr lang="ko-KR" altLang="en-US" dirty="0" smtClean="0"/>
              <a:t> 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우리가 보는 현재의 웹은 클라이언트의 요청에 의해 어딘가에 있는 </a:t>
            </a:r>
            <a:endParaRPr lang="en-US" altLang="ko-KR" dirty="0" smtClean="0"/>
          </a:p>
          <a:p>
            <a:r>
              <a:rPr lang="ko-KR" altLang="en-US" dirty="0" smtClean="0"/>
              <a:t>서버가 파일을 불러와 보여지게 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간단히 웹이 무엇인지 </a:t>
            </a:r>
            <a:r>
              <a:rPr lang="en-US" altLang="ko-KR" dirty="0" smtClean="0"/>
              <a:t>www</a:t>
            </a:r>
            <a:r>
              <a:rPr lang="ko-KR" altLang="en-US" dirty="0" smtClean="0"/>
              <a:t>의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서버와 클라이언트에 대해 알아보았습니다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기초 지식을 바탕으로 웹을 만드는 방법에 대해 알아보도록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웹을 만들기 위해</a:t>
            </a:r>
            <a:endParaRPr lang="en-US" altLang="ko-KR" dirty="0" smtClean="0"/>
          </a:p>
          <a:p>
            <a:r>
              <a:rPr lang="ko-KR" altLang="en-US" dirty="0" smtClean="0"/>
              <a:t>개발부분은 </a:t>
            </a:r>
            <a:r>
              <a:rPr lang="en-US" altLang="ko-KR" dirty="0" smtClean="0"/>
              <a:t>firebase,</a:t>
            </a:r>
          </a:p>
          <a:p>
            <a:r>
              <a:rPr lang="ko-KR" altLang="en-US" dirty="0" smtClean="0"/>
              <a:t>디자인 부분은 </a:t>
            </a:r>
            <a:r>
              <a:rPr lang="en-US" altLang="ko-KR" dirty="0" smtClean="0"/>
              <a:t>materialize</a:t>
            </a:r>
            <a:r>
              <a:rPr lang="ko-KR" altLang="en-US" dirty="0" smtClean="0"/>
              <a:t>를 이용할 것 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파이어 베이스의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기능을 </a:t>
            </a:r>
            <a:r>
              <a:rPr lang="ko-KR" altLang="en-US" dirty="0" err="1" smtClean="0"/>
              <a:t>사용할것인데요</a:t>
            </a: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호스팅이란</a:t>
            </a:r>
            <a:r>
              <a:rPr lang="ko-KR" altLang="en-US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무엇인 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설명드리도록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가동할 수 있는 최적의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환경을 갖춘 전산실과 서버를 관리할 엔지니어가 필요합니다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저희같은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일반 학생이 그러기는 쉽지 않죠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웹이 무엇인지</a:t>
            </a:r>
            <a:r>
              <a:rPr lang="en-US" altLang="ko-KR" dirty="0" smtClean="0"/>
              <a:t>, www, </a:t>
            </a:r>
            <a:r>
              <a:rPr lang="ko-KR" altLang="en-US" dirty="0" smtClean="0"/>
              <a:t>서버와 클라이언트에 대한</a:t>
            </a:r>
            <a:endParaRPr lang="en-US" altLang="ko-KR" dirty="0" smtClean="0"/>
          </a:p>
          <a:p>
            <a:r>
              <a:rPr lang="ko-KR" altLang="en-US" dirty="0" smtClean="0"/>
              <a:t>개념에 대해 소개하는 </a:t>
            </a:r>
            <a:r>
              <a:rPr lang="en-US" altLang="ko-KR" dirty="0" smtClean="0"/>
              <a:t>about</a:t>
            </a:r>
            <a:r>
              <a:rPr lang="en-US" altLang="ko-KR" baseline="0" dirty="0" smtClean="0"/>
              <a:t> web </a:t>
            </a:r>
            <a:r>
              <a:rPr lang="ko-KR" altLang="en-US" baseline="0" dirty="0" smtClean="0"/>
              <a:t>파트와 이런 웹을</a:t>
            </a:r>
            <a:endParaRPr lang="en-US" altLang="ko-KR" baseline="0" dirty="0" smtClean="0"/>
          </a:p>
          <a:p>
            <a:r>
              <a:rPr lang="en-US" altLang="ko-KR" baseline="0" dirty="0" smtClean="0"/>
              <a:t>How to , </a:t>
            </a:r>
            <a:r>
              <a:rPr lang="ko-KR" altLang="en-US" baseline="0" dirty="0" smtClean="0"/>
              <a:t>어떻게 만드는지에 대해 설명드릴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38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웹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(WWW)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공간을 임대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(hosting)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것을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웹호스팅이라고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이기능을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파이어베이스에서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제공해 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컴퓨터에 관심이 많으신가요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미림여자정보과학고등학교 학생인가요</a:t>
            </a:r>
            <a:r>
              <a:rPr lang="en-US" altLang="ko-KR" dirty="0" smtClean="0"/>
              <a:t>?!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컴퓨터에</a:t>
            </a:r>
            <a:r>
              <a:rPr lang="ko-KR" altLang="en-US" baseline="0" dirty="0" smtClean="0"/>
              <a:t> 관심이 많거나 미림의 학생이라면 자신만의 웹을 만들어 보고 싶은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마음을 가지신 적이 분명이 있으실 것입니다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그런데 막상 웹을 만들자고 마음을 먹어도 어떻게 만들지 감이 </a:t>
            </a:r>
            <a:r>
              <a:rPr lang="ko-KR" altLang="en-US" baseline="0" dirty="0" err="1" smtClean="0"/>
              <a:t>안잡히셨죠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저희 </a:t>
            </a:r>
            <a:r>
              <a:rPr lang="ko-KR" altLang="en-US" baseline="0" dirty="0" err="1" smtClean="0"/>
              <a:t>불판구이가</a:t>
            </a:r>
            <a:r>
              <a:rPr lang="ko-KR" altLang="en-US" baseline="0" dirty="0" smtClean="0"/>
              <a:t> 이러한 점을 해결하고자 웹을 </a:t>
            </a:r>
            <a:r>
              <a:rPr lang="ko-KR" altLang="en-US" baseline="0" dirty="0" err="1" smtClean="0"/>
              <a:t>알지못하는</a:t>
            </a:r>
            <a:r>
              <a:rPr lang="ko-KR" altLang="en-US" baseline="0" dirty="0" smtClean="0"/>
              <a:t> 사람도 웹사이트를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있다를</a:t>
            </a:r>
            <a:r>
              <a:rPr lang="ko-KR" altLang="en-US" baseline="0" dirty="0" smtClean="0"/>
              <a:t> 주제로 발표를 진행하도록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3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웹이란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우리가 흔히 웹이라는 단어를 </a:t>
            </a:r>
            <a:r>
              <a:rPr lang="ko-KR" altLang="en-US" dirty="0" err="1" smtClean="0"/>
              <a:t>보았을때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등의 웹사이트가 </a:t>
            </a:r>
            <a:r>
              <a:rPr lang="ko-KR" altLang="en-US" dirty="0" err="1" smtClean="0"/>
              <a:t>머리속에</a:t>
            </a:r>
            <a:r>
              <a:rPr lang="ko-KR" altLang="en-US" dirty="0" smtClean="0"/>
              <a:t> 떠오릅니다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웹사이트들은 공통점을 가지고 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</a:t>
            </a:r>
            <a:r>
              <a:rPr lang="en-US" altLang="ko-KR" dirty="0" smtClean="0"/>
              <a:t>www</a:t>
            </a:r>
            <a:r>
              <a:rPr lang="ko-KR" altLang="en-US" dirty="0" smtClean="0"/>
              <a:t>가 웹사이트 주소에 붙어있다는 점입니다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1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가 과연 무엇일까요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WWW</a:t>
            </a:r>
            <a:r>
              <a:rPr lang="ko-KR" altLang="en-US" dirty="0" smtClean="0"/>
              <a:t>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3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World wide web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앞글자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따서 지은 </a:t>
            </a:r>
            <a:r>
              <a:rPr lang="ko-KR" altLang="en-US" dirty="0" err="1" smtClean="0"/>
              <a:t>줄임말로써</a:t>
            </a:r>
            <a:endParaRPr lang="en-US" altLang="ko-KR" dirty="0" smtClean="0"/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의미또한</a:t>
            </a:r>
            <a:r>
              <a:rPr lang="ko-KR" altLang="en-US" dirty="0" smtClean="0"/>
              <a:t> 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웹을 직역해서 해석해 보자면요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세계 넓은 거미줄</a:t>
            </a:r>
            <a:r>
              <a:rPr lang="en-US" altLang="ko-KR" dirty="0" smtClean="0"/>
              <a:t>,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세상크기만한</a:t>
            </a:r>
            <a:r>
              <a:rPr lang="ko-KR" altLang="en-US" dirty="0" smtClean="0"/>
              <a:t> 거미줄이라는 뜻입니다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3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웹이 나오기 전에 인터넷은요 초기 명령어 기반 구조를 가지고 있었고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하드웨어나 </a:t>
            </a:r>
            <a:r>
              <a:rPr lang="en-US" altLang="ko-KR" dirty="0" err="1" smtClean="0"/>
              <a:t>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운영체제에 따라 다른 명령어를 써야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이럴경우</a:t>
            </a:r>
            <a:r>
              <a:rPr lang="ko-KR" altLang="en-US" baseline="0" dirty="0" smtClean="0"/>
              <a:t> 너무나도 불편한 점들이 존재해서 어떤 종류의 컴퓨터를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사용하여도 한가지 종류의 표준 사용자 환경을 만들자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해서 웹이 나오게 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F783-CD97-49F9-9A46-33F5BF56B5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2533" y="2978032"/>
            <a:ext cx="780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웹알못의</a:t>
            </a:r>
            <a:r>
              <a:rPr lang="ko-KR" altLang="en-US" sz="48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웹사이트제작하기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30149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4469" y="2655997"/>
            <a:ext cx="49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MIRIM SOFTWARE CONTEST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5161" y="3889057"/>
            <a:ext cx="460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불판구</a:t>
            </a:r>
            <a:r>
              <a:rPr lang="ko-KR" altLang="en-US" spc="6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5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50268" y="2977515"/>
            <a:ext cx="561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To sin silence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When they should protest makes cowards of men.</a:t>
            </a:r>
          </a:p>
        </p:txBody>
      </p:sp>
      <p:pic>
        <p:nvPicPr>
          <p:cNvPr id="4098" name="Picture 2" descr="C:\Users\Samsung\Desktop\ima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3"/>
          <a:stretch/>
        </p:blipFill>
        <p:spPr bwMode="auto">
          <a:xfrm>
            <a:off x="1518454" y="1197185"/>
            <a:ext cx="9155092" cy="54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12192000" cy="965771"/>
            <a:chOff x="0" y="0"/>
            <a:chExt cx="12192000" cy="965771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12192000" cy="965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58645" y="286390"/>
              <a:ext cx="2806673" cy="461665"/>
              <a:chOff x="358645" y="286390"/>
              <a:chExt cx="2806673" cy="461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97491" y="286390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3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</a:t>
                </a:r>
                <a:endPara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14" name="직선 연결선 13"/>
              <p:cNvCxnSpPr>
                <a:cxnSpLocks/>
              </p:cNvCxnSpPr>
              <p:nvPr/>
            </p:nvCxnSpPr>
            <p:spPr>
              <a:xfrm>
                <a:off x="358645" y="304371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cxnSpLocks/>
              </p:cNvCxnSpPr>
              <p:nvPr/>
            </p:nvCxnSpPr>
            <p:spPr>
              <a:xfrm>
                <a:off x="358645" y="741634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410222" y="347989"/>
                <a:ext cx="17550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gradFill>
                      <a:gsLst>
                        <a:gs pos="0">
                          <a:srgbClr val="2771C3"/>
                        </a:gs>
                        <a:gs pos="100000">
                          <a:srgbClr val="2771C3"/>
                        </a:gs>
                      </a:gsLst>
                      <a:lin ang="5400000" scaled="1"/>
                    </a:gra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About Web   </a:t>
                </a:r>
                <a:endParaRPr lang="ko-KR" altLang="en-US" dirty="0">
                  <a:gradFill>
                    <a:gsLst>
                      <a:gs pos="0">
                        <a:srgbClr val="2771C3"/>
                      </a:gs>
                      <a:gs pos="100000">
                        <a:srgbClr val="2771C3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0222" y="347989"/>
            <a:ext cx="1755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About Web   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58264" y="1998324"/>
            <a:ext cx="4052422" cy="36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KoPub돋움체 Bold" pitchFamily="2" charset="-127"/>
                <a:ea typeface="KoPub돋움체 Bold" pitchFamily="2" charset="-127"/>
              </a:rPr>
              <a:t>웹 </a:t>
            </a:r>
            <a:endParaRPr lang="en-US" altLang="ko-KR" sz="4000" dirty="0" smtClean="0">
              <a:latin typeface="KoPub돋움체 Bold" pitchFamily="2" charset="-127"/>
              <a:ea typeface="KoPub돋움체 Bold" pitchFamily="2" charset="-127"/>
            </a:endParaRPr>
          </a:p>
          <a:p>
            <a:pPr algn="ctr"/>
            <a:r>
              <a:rPr lang="ko-KR" altLang="en-US" sz="4000" dirty="0" smtClean="0">
                <a:latin typeface="KoPub돋움체 Bold" pitchFamily="2" charset="-127"/>
                <a:ea typeface="KoPub돋움체 Bold" pitchFamily="2" charset="-127"/>
              </a:rPr>
              <a:t>브라우</a:t>
            </a:r>
            <a:r>
              <a:rPr lang="ko-KR" altLang="en-US" sz="4000" dirty="0">
                <a:latin typeface="KoPub돋움체 Bold" pitchFamily="2" charset="-127"/>
                <a:ea typeface="KoPub돋움체 Bold" pitchFamily="2" charset="-127"/>
              </a:rPr>
              <a:t>저</a:t>
            </a:r>
          </a:p>
        </p:txBody>
      </p:sp>
      <p:sp>
        <p:nvSpPr>
          <p:cNvPr id="11" name="타원 10"/>
          <p:cNvSpPr/>
          <p:nvPr/>
        </p:nvSpPr>
        <p:spPr>
          <a:xfrm>
            <a:off x="6555193" y="1998324"/>
            <a:ext cx="4052422" cy="3657600"/>
          </a:xfrm>
          <a:prstGeom prst="ellipse">
            <a:avLst/>
          </a:prstGeom>
          <a:solidFill>
            <a:srgbClr val="39A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oPub돋움체 Bold" pitchFamily="2" charset="-127"/>
                <a:ea typeface="KoPub돋움체 Bold" pitchFamily="2" charset="-127"/>
              </a:rPr>
              <a:t>웹 </a:t>
            </a:r>
            <a:endParaRPr lang="en-US" altLang="ko-KR" sz="4000" dirty="0">
              <a:latin typeface="KoPub돋움체 Bold" pitchFamily="2" charset="-127"/>
              <a:ea typeface="KoPub돋움체 Bold" pitchFamily="2" charset="-127"/>
            </a:endParaRPr>
          </a:p>
          <a:p>
            <a:pPr algn="ctr"/>
            <a:r>
              <a:rPr lang="ko-KR" altLang="en-US" sz="4000" dirty="0" smtClean="0">
                <a:latin typeface="KoPub돋움체 Bold" pitchFamily="2" charset="-127"/>
                <a:ea typeface="KoPub돋움체 Bold" pitchFamily="2" charset="-127"/>
              </a:rPr>
              <a:t>서</a:t>
            </a:r>
            <a:r>
              <a:rPr lang="ko-KR" altLang="en-US" sz="4000" dirty="0">
                <a:latin typeface="KoPub돋움체 Bold" pitchFamily="2" charset="-127"/>
                <a:ea typeface="KoPub돋움체 Bold" pitchFamily="2" charset="-127"/>
              </a:rPr>
              <a:t>버</a:t>
            </a:r>
          </a:p>
        </p:txBody>
      </p:sp>
    </p:spTree>
    <p:extLst>
      <p:ext uri="{BB962C8B-B14F-4D97-AF65-F5344CB8AC3E}">
        <p14:creationId xmlns:p14="http://schemas.microsoft.com/office/powerpoint/2010/main" val="12283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0222" y="347989"/>
            <a:ext cx="1755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About Web   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58264" y="1998324"/>
            <a:ext cx="4052422" cy="3657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KoPub돋움체 Bold" pitchFamily="2" charset="-127"/>
                <a:ea typeface="KoPub돋움체 Bold" pitchFamily="2" charset="-127"/>
              </a:rPr>
              <a:t>클라이언트</a:t>
            </a:r>
            <a:endParaRPr lang="ko-KR" altLang="en-US" sz="4000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55193" y="1998324"/>
            <a:ext cx="4052422" cy="3657600"/>
          </a:xfrm>
          <a:prstGeom prst="ellipse">
            <a:avLst/>
          </a:prstGeom>
          <a:solidFill>
            <a:srgbClr val="39A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KoPub돋움체 Bold" pitchFamily="2" charset="-127"/>
                <a:ea typeface="KoPub돋움체 Bold" pitchFamily="2" charset="-127"/>
              </a:rPr>
              <a:t> 서버</a:t>
            </a:r>
            <a:endParaRPr lang="ko-KR" altLang="en-US" sz="4000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0222" y="347989"/>
            <a:ext cx="1755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About Web   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93753" y="2464152"/>
            <a:ext cx="2913736" cy="24529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KoPub돋움체 Bold" pitchFamily="2" charset="-127"/>
                <a:ea typeface="KoPub돋움체 Bold" pitchFamily="2" charset="-127"/>
              </a:rPr>
              <a:t>클라이언트</a:t>
            </a:r>
            <a:endParaRPr lang="ko-KR" altLang="en-US" sz="2800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14982" y="2464152"/>
            <a:ext cx="2864852" cy="2452906"/>
          </a:xfrm>
          <a:prstGeom prst="ellipse">
            <a:avLst/>
          </a:prstGeom>
          <a:solidFill>
            <a:srgbClr val="39A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KoPub돋움체 Bold" pitchFamily="2" charset="-127"/>
                <a:ea typeface="KoPub돋움체 Bold" pitchFamily="2" charset="-127"/>
              </a:rPr>
              <a:t> 서버</a:t>
            </a:r>
            <a:endParaRPr lang="ko-KR" altLang="en-US" sz="2800" dirty="0">
              <a:latin typeface="KoPub돋움체 Bold" pitchFamily="2" charset="-127"/>
              <a:ea typeface="KoPub돋움체 Bold" pitchFamily="2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67641" y="2981738"/>
            <a:ext cx="3898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267641" y="4548870"/>
            <a:ext cx="389825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8354" y="2140986"/>
            <a:ext cx="165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KoPub돋움체 Bold" pitchFamily="2" charset="-127"/>
                <a:ea typeface="KoPub돋움체 Bold" pitchFamily="2" charset="-127"/>
              </a:rPr>
              <a:t>요청</a:t>
            </a:r>
            <a:endParaRPr lang="ko-KR" altLang="en-US" sz="3600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46" y="4933071"/>
            <a:ext cx="165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KoPub돋움체 Bold" pitchFamily="2" charset="-127"/>
                <a:ea typeface="KoPub돋움체 Bold" pitchFamily="2" charset="-127"/>
              </a:rPr>
              <a:t>응답</a:t>
            </a:r>
            <a:endParaRPr lang="ko-KR" altLang="en-US" sz="3600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6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148" name="Picture 4" descr="materializ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53" y="1908337"/>
            <a:ext cx="5408333" cy="36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rebase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26003" r="7684" b="19645"/>
          <a:stretch/>
        </p:blipFill>
        <p:spPr bwMode="auto">
          <a:xfrm>
            <a:off x="795622" y="2956528"/>
            <a:ext cx="5480852" cy="18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5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r="40164" b="20873"/>
          <a:stretch/>
        </p:blipFill>
        <p:spPr bwMode="auto">
          <a:xfrm>
            <a:off x="2790592" y="1444924"/>
            <a:ext cx="7785393" cy="487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2308" y="3036498"/>
            <a:ext cx="6762137" cy="8453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hlinkClick r:id="rId3"/>
          </p:cNvPr>
          <p:cNvSpPr/>
          <p:nvPr/>
        </p:nvSpPr>
        <p:spPr>
          <a:xfrm>
            <a:off x="2717463" y="2967335"/>
            <a:ext cx="72121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KoPub돋움체 Bold" pitchFamily="2" charset="-127"/>
                <a:ea typeface="KoPub돋움체 Bold" pitchFamily="2" charset="-127"/>
              </a:rPr>
              <a:t>https://nodejs.org/ko/</a:t>
            </a:r>
            <a:endParaRPr lang="ko-KR" altLang="en-US" sz="5400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1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4418" y="971473"/>
            <a:ext cx="9163581" cy="5698008"/>
            <a:chOff x="1850782" y="1159992"/>
            <a:chExt cx="8712107" cy="544379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02" r="41425" b="21698"/>
            <a:stretch/>
          </p:blipFill>
          <p:spPr bwMode="auto">
            <a:xfrm>
              <a:off x="1850782" y="1159992"/>
              <a:ext cx="8712107" cy="5443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572308" y="2856389"/>
              <a:ext cx="6762137" cy="84538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hlinkClick r:id="rId3"/>
          </p:cNvPr>
          <p:cNvSpPr/>
          <p:nvPr/>
        </p:nvSpPr>
        <p:spPr>
          <a:xfrm>
            <a:off x="1977086" y="2983652"/>
            <a:ext cx="92384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KoPub돋움체 Bold" pitchFamily="2" charset="-127"/>
                <a:ea typeface="KoPub돋움체 Bold" pitchFamily="2" charset="-127"/>
              </a:rPr>
              <a:t>https://firebase.google.com/</a:t>
            </a:r>
            <a:endParaRPr lang="ko-KR" altLang="en-US" sz="5400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3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2462062"/>
            <a:ext cx="2539682" cy="2539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04" y="2462062"/>
            <a:ext cx="2539682" cy="253968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209797" y="1839113"/>
            <a:ext cx="7800111" cy="3380509"/>
            <a:chOff x="2313707" y="1833957"/>
            <a:chExt cx="7800111" cy="33805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313707" y="1833957"/>
              <a:ext cx="7800111" cy="3380509"/>
            </a:xfrm>
            <a:prstGeom prst="line">
              <a:avLst/>
            </a:prstGeom>
            <a:ln w="984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313707" y="1833957"/>
              <a:ext cx="7592293" cy="3380509"/>
            </a:xfrm>
            <a:prstGeom prst="line">
              <a:avLst/>
            </a:prstGeom>
            <a:ln w="984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33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07804" y="1"/>
            <a:ext cx="9058129" cy="699156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10961" y="1051813"/>
            <a:ext cx="2674872" cy="1057366"/>
            <a:chOff x="318364" y="704400"/>
            <a:chExt cx="2674872" cy="1057366"/>
          </a:xfrm>
        </p:grpSpPr>
        <p:sp>
          <p:nvSpPr>
            <p:cNvPr id="5" name="TextBox 4"/>
            <p:cNvSpPr txBox="1"/>
            <p:nvPr/>
          </p:nvSpPr>
          <p:spPr>
            <a:xfrm>
              <a:off x="1039285" y="838627"/>
              <a:ext cx="12330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목차</a:t>
              </a:r>
            </a:p>
          </p:txBody>
        </p:sp>
        <p:cxnSp>
          <p:nvCxnSpPr>
            <p:cNvPr id="3" name="직선 연결선 2"/>
            <p:cNvCxnSpPr>
              <a:cxnSpLocks/>
            </p:cNvCxnSpPr>
            <p:nvPr/>
          </p:nvCxnSpPr>
          <p:spPr>
            <a:xfrm>
              <a:off x="682280" y="704400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8364" y="704400"/>
              <a:ext cx="2674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MIRIM SOFTWARE CONTEST</a:t>
              </a:r>
              <a:endParaRPr lang="ko-KR" altLang="en-US" sz="1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8364" y="1492393"/>
              <a:ext cx="2674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불판구이</a:t>
              </a:r>
              <a:r>
                <a:rPr lang="ko-KR" altLang="en-US" sz="10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endParaRPr lang="ko-KR" altLang="en-US" sz="1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682280" y="1761766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5122820" y="1186040"/>
            <a:ext cx="2699716" cy="1898074"/>
            <a:chOff x="5876817" y="1219074"/>
            <a:chExt cx="2699716" cy="1898074"/>
          </a:xfrm>
        </p:grpSpPr>
        <p:sp>
          <p:nvSpPr>
            <p:cNvPr id="4" name="TextBox 3"/>
            <p:cNvSpPr txBox="1"/>
            <p:nvPr/>
          </p:nvSpPr>
          <p:spPr>
            <a:xfrm>
              <a:off x="5876817" y="1219074"/>
              <a:ext cx="2267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01. </a:t>
              </a:r>
              <a:r>
                <a:rPr lang="en-US" altLang="ko-KR" sz="24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About Web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1483" y="1639820"/>
              <a:ext cx="252505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웹이 무엇일까요</a:t>
              </a:r>
              <a:r>
                <a:rPr lang="en-US" altLang="ko-KR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www</a:t>
              </a:r>
              <a:r>
                <a:rPr lang="ko-KR" altLang="en-US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란</a:t>
              </a:r>
              <a:r>
                <a:rPr lang="en-US" altLang="ko-KR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서버와 클라이언트</a:t>
              </a:r>
              <a:r>
                <a:rPr lang="en-US" altLang="ko-KR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21760" y="4325255"/>
            <a:ext cx="3282181" cy="1436409"/>
            <a:chOff x="5876817" y="3409219"/>
            <a:chExt cx="3282181" cy="1436409"/>
          </a:xfrm>
        </p:grpSpPr>
        <p:sp>
          <p:nvSpPr>
            <p:cNvPr id="10" name="TextBox 9"/>
            <p:cNvSpPr txBox="1"/>
            <p:nvPr/>
          </p:nvSpPr>
          <p:spPr>
            <a:xfrm>
              <a:off x="5876817" y="3409219"/>
              <a:ext cx="3282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02. </a:t>
              </a:r>
              <a:r>
                <a:rPr lang="en-US" altLang="ko-KR" sz="24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How to make Web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483" y="3829965"/>
              <a:ext cx="12041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개발</a:t>
              </a:r>
              <a:endPara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디자인</a:t>
              </a:r>
              <a:endPara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0305" y="1953491"/>
            <a:ext cx="7113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KoPub돋움체 Bold" pitchFamily="2" charset="-127"/>
                <a:ea typeface="KoPub돋움체 Bold" pitchFamily="2" charset="-127"/>
              </a:rPr>
              <a:t>웹 </a:t>
            </a:r>
            <a:r>
              <a:rPr lang="en-US" altLang="ko-KR" sz="6600" dirty="0" smtClean="0">
                <a:latin typeface="KoPub돋움체 Bold" pitchFamily="2" charset="-127"/>
                <a:ea typeface="KoPub돋움체 Bold" pitchFamily="2" charset="-127"/>
              </a:rPr>
              <a:t>(www)</a:t>
            </a:r>
            <a:r>
              <a:rPr lang="ko-KR" altLang="en-US" sz="6600" dirty="0" smtClean="0">
                <a:latin typeface="KoPub돋움체 Bold" pitchFamily="2" charset="-127"/>
                <a:ea typeface="KoPub돋움체 Bold" pitchFamily="2" charset="-127"/>
              </a:rPr>
              <a:t> 공간 임대</a:t>
            </a:r>
            <a:endParaRPr lang="en-US" altLang="ko-KR" sz="6600" dirty="0" smtClean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9617" y="4342981"/>
            <a:ext cx="335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KoPub돋움체 Bold" pitchFamily="2" charset="-127"/>
                <a:ea typeface="KoPub돋움체 Bold" pitchFamily="2" charset="-127"/>
              </a:rPr>
              <a:t>웹 </a:t>
            </a:r>
            <a:r>
              <a:rPr lang="ko-KR" altLang="en-US" sz="6600" dirty="0" err="1">
                <a:latin typeface="KoPub돋움체 Bold" pitchFamily="2" charset="-127"/>
                <a:ea typeface="KoPub돋움체 Bold" pitchFamily="2" charset="-127"/>
              </a:rPr>
              <a:t>호스팅</a:t>
            </a:r>
            <a:endParaRPr lang="en-US" altLang="ko-KR" sz="6600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9575" y="3016471"/>
            <a:ext cx="7575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KoPub돋움체 Bold" pitchFamily="2" charset="-127"/>
                <a:ea typeface="KoPub돋움체 Bold" pitchFamily="2" charset="-127"/>
              </a:rPr>
              <a:t>=</a:t>
            </a:r>
            <a:endParaRPr lang="en-US" altLang="ko-KR" sz="8000" dirty="0">
              <a:latin typeface="KoPub돋움체 Bold" pitchFamily="2" charset="-127"/>
              <a:ea typeface="KoPub돋움체 Bold" pitchFamily="2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8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1684" y="2175164"/>
            <a:ext cx="6228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KoPub돋움체 Bold" pitchFamily="2" charset="-127"/>
                <a:ea typeface="KoPub돋움체 Bold" pitchFamily="2" charset="-127"/>
              </a:rPr>
              <a:t>f</a:t>
            </a:r>
            <a:r>
              <a:rPr lang="en-US" altLang="ko-KR" sz="6600" dirty="0" smtClean="0">
                <a:latin typeface="KoPub돋움체 Bold" pitchFamily="2" charset="-127"/>
                <a:ea typeface="KoPub돋움체 Bold" pitchFamily="2" charset="-127"/>
              </a:rPr>
              <a:t>irebase deploy</a:t>
            </a:r>
          </a:p>
          <a:p>
            <a:endParaRPr lang="en-US" altLang="ko-KR" sz="6600" dirty="0">
              <a:latin typeface="KoPub돋움체 Bold" pitchFamily="2" charset="-127"/>
              <a:ea typeface="KoPub돋움체 Bold" pitchFamily="2" charset="-127"/>
            </a:endParaRPr>
          </a:p>
          <a:p>
            <a:r>
              <a:rPr lang="en-US" altLang="ko-KR" sz="6600" dirty="0">
                <a:latin typeface="KoPub돋움체 Bold" pitchFamily="2" charset="-127"/>
                <a:ea typeface="KoPub돋움체 Bold" pitchFamily="2" charset="-127"/>
              </a:rPr>
              <a:t>f</a:t>
            </a:r>
            <a:r>
              <a:rPr lang="en-US" altLang="ko-KR" sz="6600" dirty="0" smtClean="0">
                <a:latin typeface="KoPub돋움체 Bold" pitchFamily="2" charset="-127"/>
                <a:ea typeface="KoPub돋움체 Bold" pitchFamily="2" charset="-127"/>
              </a:rPr>
              <a:t>irebase serve</a:t>
            </a:r>
          </a:p>
        </p:txBody>
      </p:sp>
    </p:spTree>
    <p:extLst>
      <p:ext uri="{BB962C8B-B14F-4D97-AF65-F5344CB8AC3E}">
        <p14:creationId xmlns:p14="http://schemas.microsoft.com/office/powerpoint/2010/main" val="18160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2602" y="965771"/>
            <a:ext cx="8825798" cy="5892229"/>
            <a:chOff x="1605553" y="1220051"/>
            <a:chExt cx="8119292" cy="5319239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" t="13202" r="42486" b="21090"/>
            <a:stretch/>
          </p:blipFill>
          <p:spPr bwMode="auto">
            <a:xfrm>
              <a:off x="1605553" y="1220051"/>
              <a:ext cx="8119291" cy="5319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962708" y="2920956"/>
              <a:ext cx="6762137" cy="95871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5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301" y="347989"/>
            <a:ext cx="2224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How to make Web?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hlinkClick r:id="rId3"/>
          </p:cNvPr>
          <p:cNvSpPr/>
          <p:nvPr/>
        </p:nvSpPr>
        <p:spPr>
          <a:xfrm>
            <a:off x="2184120" y="2983652"/>
            <a:ext cx="85368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KoPub돋움체 Bold" pitchFamily="2" charset="-127"/>
                <a:ea typeface="KoPub돋움체 Bold" pitchFamily="2" charset="-127"/>
              </a:rPr>
              <a:t>http://materializecss.com/</a:t>
            </a:r>
            <a:endParaRPr lang="ko-KR" altLang="en-US" sz="5400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8150" y="2978032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7188" y="2655997"/>
            <a:ext cx="19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001" y="3771460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Q&amp;A</a:t>
            </a:r>
            <a:endParaRPr lang="ko-KR" altLang="en-US" b="1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965771"/>
            <a:chOff x="0" y="0"/>
            <a:chExt cx="12192000" cy="965771"/>
          </a:xfrm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965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58645" y="286390"/>
              <a:ext cx="2806673" cy="461665"/>
              <a:chOff x="358645" y="286390"/>
              <a:chExt cx="2806673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7491" y="286390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3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</a:t>
                </a:r>
                <a:endPara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10" name="직선 연결선 9"/>
              <p:cNvCxnSpPr>
                <a:cxnSpLocks/>
              </p:cNvCxnSpPr>
              <p:nvPr/>
            </p:nvCxnSpPr>
            <p:spPr>
              <a:xfrm>
                <a:off x="358645" y="304371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cxnSpLocks/>
              </p:cNvCxnSpPr>
              <p:nvPr/>
            </p:nvCxnSpPr>
            <p:spPr>
              <a:xfrm>
                <a:off x="358645" y="741634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410222" y="347989"/>
                <a:ext cx="17550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gradFill>
                      <a:gsLst>
                        <a:gs pos="0">
                          <a:srgbClr val="2771C3"/>
                        </a:gs>
                        <a:gs pos="100000">
                          <a:srgbClr val="2771C3"/>
                        </a:gs>
                      </a:gsLst>
                      <a:lin ang="5400000" scaled="1"/>
                    </a:gra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About Web   </a:t>
                </a:r>
                <a:endParaRPr lang="ko-KR" altLang="en-US" dirty="0">
                  <a:gradFill>
                    <a:gsLst>
                      <a:gs pos="0">
                        <a:srgbClr val="2771C3"/>
                      </a:gs>
                      <a:gs pos="100000">
                        <a:srgbClr val="2771C3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23" y="1804141"/>
            <a:ext cx="5719354" cy="571935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711524" y="1325457"/>
            <a:ext cx="3122023" cy="2468880"/>
            <a:chOff x="7366464" y="1239192"/>
            <a:chExt cx="3122023" cy="2468880"/>
          </a:xfrm>
        </p:grpSpPr>
        <p:sp>
          <p:nvSpPr>
            <p:cNvPr id="16" name="타원형 설명선 15"/>
            <p:cNvSpPr/>
            <p:nvPr/>
          </p:nvSpPr>
          <p:spPr>
            <a:xfrm>
              <a:off x="7366464" y="1239192"/>
              <a:ext cx="3122023" cy="2468880"/>
            </a:xfrm>
            <a:prstGeom prst="wedgeEllipseCallout">
              <a:avLst>
                <a:gd name="adj1" fmla="val -43846"/>
                <a:gd name="adj2" fmla="val 43452"/>
              </a:avLst>
            </a:prstGeom>
            <a:solidFill>
              <a:schemeClr val="bg1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68" name="Picture 4" descr="컴퓨터 아이콘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645" y="1798443"/>
              <a:ext cx="1425659" cy="1425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1232602" y="1917038"/>
            <a:ext cx="3150021" cy="2598438"/>
            <a:chOff x="1703512" y="1804141"/>
            <a:chExt cx="3150021" cy="2598438"/>
          </a:xfrm>
        </p:grpSpPr>
        <p:sp>
          <p:nvSpPr>
            <p:cNvPr id="13" name="타원형 설명선 12"/>
            <p:cNvSpPr/>
            <p:nvPr/>
          </p:nvSpPr>
          <p:spPr>
            <a:xfrm>
              <a:off x="1703512" y="1804141"/>
              <a:ext cx="3150021" cy="2598438"/>
            </a:xfrm>
            <a:prstGeom prst="wedgeEllipseCallout">
              <a:avLst>
                <a:gd name="adj1" fmla="val 38626"/>
                <a:gd name="adj2" fmla="val 48627"/>
              </a:avLst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66" name="Picture 2" descr="미림여자정보과학고등학교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343" y="2269181"/>
              <a:ext cx="1668357" cy="1668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5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7491" y="28639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0222" y="347989"/>
            <a:ext cx="1755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About Web   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3536" y="2871095"/>
            <a:ext cx="49653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0" dirty="0">
                <a:latin typeface="KoPub돋움체 Bold" pitchFamily="2" charset="-127"/>
                <a:ea typeface="KoPub돋움체 Bold" pitchFamily="2" charset="-127"/>
              </a:rPr>
              <a:t>WEB?</a:t>
            </a:r>
            <a:endParaRPr lang="ko-KR" altLang="en-US" sz="10500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6435524"/>
            <a:ext cx="12192000" cy="422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0222" y="347989"/>
            <a:ext cx="1755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About Web   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1" name="Picture 2" descr="네이버 로고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4" t="34776" r="17512" b="33752"/>
          <a:stretch/>
        </p:blipFill>
        <p:spPr bwMode="auto">
          <a:xfrm>
            <a:off x="84897" y="999385"/>
            <a:ext cx="5680629" cy="170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7" t="34335" r="11434" b="31329"/>
          <a:stretch/>
        </p:blipFill>
        <p:spPr bwMode="auto">
          <a:xfrm>
            <a:off x="1162699" y="2777339"/>
            <a:ext cx="3762183" cy="17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acebook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7" y="4597718"/>
            <a:ext cx="5443469" cy="20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096001" y="5297469"/>
            <a:ext cx="5993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KoPub돋움체 Bold" pitchFamily="2" charset="-127"/>
                <a:ea typeface="KoPub돋움체 Bold" pitchFamily="2" charset="-127"/>
              </a:rPr>
              <a:t>· ·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  <a:latin typeface="KoPub돋움체 Bold" pitchFamily="2" charset="-127"/>
                <a:ea typeface="KoPub돋움체 Bold" pitchFamily="2" charset="-127"/>
              </a:rPr>
              <a:t>·    </a:t>
            </a:r>
            <a:r>
              <a:rPr lang="en-US" altLang="ko-KR" sz="3600" dirty="0" smtClean="0"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</a:rPr>
              <a:t>www</a:t>
            </a:r>
            <a:r>
              <a:rPr lang="en-US" altLang="ko-KR" sz="3600" dirty="0" smtClean="0">
                <a:latin typeface="KoPub돋움체 Bold" pitchFamily="2" charset="-127"/>
                <a:ea typeface="KoPub돋움체 Bold" pitchFamily="2" charset="-127"/>
              </a:rPr>
              <a:t>.facebook.com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6001" y="1530839"/>
            <a:ext cx="5993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  <a:latin typeface="KoPub돋움체 Bold" pitchFamily="2" charset="-127"/>
                <a:ea typeface="KoPub돋움체 Bold" pitchFamily="2" charset="-127"/>
              </a:rPr>
              <a:t>·</a:t>
            </a: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KoPub돋움체 Bold" pitchFamily="2" charset="-127"/>
                <a:ea typeface="KoPub돋움체 Bold" pitchFamily="2" charset="-127"/>
              </a:rPr>
              <a:t> ·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  <a:latin typeface="KoPub돋움체 Bold" pitchFamily="2" charset="-127"/>
                <a:ea typeface="KoPub돋움체 Bold" pitchFamily="2" charset="-127"/>
              </a:rPr>
              <a:t> ·  </a:t>
            </a:r>
            <a:r>
              <a:rPr lang="en-US" altLang="ko-KR" sz="3600" dirty="0" smtClean="0">
                <a:latin typeface="KoPub돋움체 Bold" pitchFamily="2" charset="-127"/>
                <a:ea typeface="KoPub돋움체 Bold" pitchFamily="2" charset="-127"/>
              </a:rPr>
              <a:t>  </a:t>
            </a:r>
            <a:r>
              <a:rPr lang="en-US" altLang="ko-KR" sz="3600" dirty="0" smtClean="0"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</a:rPr>
              <a:t>www</a:t>
            </a:r>
            <a:r>
              <a:rPr lang="en-US" altLang="ko-KR" sz="3600" dirty="0" smtClean="0">
                <a:latin typeface="KoPub돋움체 Bold" pitchFamily="2" charset="-127"/>
                <a:ea typeface="KoPub돋움체 Bold" pitchFamily="2" charset="-127"/>
              </a:rPr>
              <a:t>.naver.com</a:t>
            </a:r>
            <a:endParaRPr lang="ko-KR" altLang="en-US" sz="3600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96000" y="3357071"/>
            <a:ext cx="5993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KoPub돋움체 Bold" pitchFamily="2" charset="-127"/>
                <a:ea typeface="KoPub돋움체 Bold" pitchFamily="2" charset="-127"/>
              </a:rPr>
              <a:t>· · · 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  <a:latin typeface="KoPub돋움체 Bold" pitchFamily="2" charset="-127"/>
                <a:ea typeface="KoPub돋움체 Bold" pitchFamily="2" charset="-127"/>
              </a:rPr>
              <a:t>   </a:t>
            </a:r>
            <a:r>
              <a:rPr lang="en-US" altLang="ko-KR" sz="36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www</a:t>
            </a:r>
            <a:r>
              <a:rPr lang="en-US" altLang="ko-KR" sz="3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.youtube.com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3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3321" y="2840790"/>
            <a:ext cx="49653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dirty="0" smtClean="0">
                <a:latin typeface="KoPub돋움체 Bold" pitchFamily="2" charset="-127"/>
                <a:ea typeface="KoPub돋움체 Bold" pitchFamily="2" charset="-127"/>
              </a:rPr>
              <a:t>WWW</a:t>
            </a:r>
            <a:endParaRPr lang="ko-KR" altLang="en-US" sz="10500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6435524"/>
            <a:ext cx="12192000" cy="422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12192000" cy="965771"/>
            <a:chOff x="0" y="0"/>
            <a:chExt cx="12192000" cy="965771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2192000" cy="965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8645" y="286390"/>
              <a:ext cx="2806673" cy="461665"/>
              <a:chOff x="358645" y="286390"/>
              <a:chExt cx="2806673" cy="4616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97491" y="286390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3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</a:t>
                </a:r>
                <a:endPara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17" name="직선 연결선 16"/>
              <p:cNvCxnSpPr>
                <a:cxnSpLocks/>
              </p:cNvCxnSpPr>
              <p:nvPr/>
            </p:nvCxnSpPr>
            <p:spPr>
              <a:xfrm>
                <a:off x="358645" y="304371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cxnSpLocks/>
              </p:cNvCxnSpPr>
              <p:nvPr/>
            </p:nvCxnSpPr>
            <p:spPr>
              <a:xfrm>
                <a:off x="358645" y="741634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410222" y="347989"/>
                <a:ext cx="17550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gradFill>
                      <a:gsLst>
                        <a:gs pos="0">
                          <a:srgbClr val="2771C3"/>
                        </a:gs>
                        <a:gs pos="100000">
                          <a:srgbClr val="2771C3"/>
                        </a:gs>
                      </a:gsLst>
                      <a:lin ang="5400000" scaled="1"/>
                    </a:gra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About Web   </a:t>
                </a:r>
                <a:endParaRPr lang="ko-KR" altLang="en-US" dirty="0">
                  <a:gradFill>
                    <a:gsLst>
                      <a:gs pos="0">
                        <a:srgbClr val="2771C3"/>
                      </a:gs>
                      <a:gs pos="100000">
                        <a:srgbClr val="2771C3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00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7491" y="28639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0222" y="347989"/>
            <a:ext cx="1755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About Web   </a:t>
            </a:r>
            <a:endParaRPr lang="ko-KR" altLang="en-US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7491" y="2942696"/>
            <a:ext cx="11303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</a:rPr>
              <a:t>W</a:t>
            </a:r>
            <a:r>
              <a:rPr lang="en-US" altLang="ko-KR" sz="8000" dirty="0" smtClean="0">
                <a:latin typeface="KoPub돋움체 Bold" pitchFamily="2" charset="-127"/>
                <a:ea typeface="KoPub돋움체 Bold" pitchFamily="2" charset="-127"/>
              </a:rPr>
              <a:t>ORLD </a:t>
            </a:r>
            <a:r>
              <a:rPr lang="en-US" altLang="ko-KR" sz="8000" dirty="0" smtClean="0"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</a:rPr>
              <a:t>W</a:t>
            </a:r>
            <a:r>
              <a:rPr lang="en-US" altLang="ko-KR" sz="8000" dirty="0" smtClean="0">
                <a:latin typeface="KoPub돋움체 Bold" pitchFamily="2" charset="-127"/>
                <a:ea typeface="KoPub돋움체 Bold" pitchFamily="2" charset="-127"/>
              </a:rPr>
              <a:t>IDE </a:t>
            </a:r>
            <a:r>
              <a:rPr lang="en-US" altLang="ko-KR" sz="8000" dirty="0" smtClean="0"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</a:rPr>
              <a:t>W</a:t>
            </a:r>
            <a:r>
              <a:rPr lang="en-US" altLang="ko-KR" sz="8000" dirty="0" smtClean="0">
                <a:latin typeface="KoPub돋움체 Bold" pitchFamily="2" charset="-127"/>
                <a:ea typeface="KoPub돋움체 Bold" pitchFamily="2" charset="-127"/>
              </a:rPr>
              <a:t>EB</a:t>
            </a:r>
            <a:endParaRPr lang="ko-KR" altLang="en-US" sz="8000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1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965771"/>
            <a:chOff x="0" y="0"/>
            <a:chExt cx="12192000" cy="965771"/>
          </a:xfrm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965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58645" y="286390"/>
              <a:ext cx="2806673" cy="461665"/>
              <a:chOff x="358645" y="286390"/>
              <a:chExt cx="2806673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7491" y="286390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3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</a:t>
                </a:r>
                <a:endPara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10" name="직선 연결선 9"/>
              <p:cNvCxnSpPr>
                <a:cxnSpLocks/>
              </p:cNvCxnSpPr>
              <p:nvPr/>
            </p:nvCxnSpPr>
            <p:spPr>
              <a:xfrm>
                <a:off x="358645" y="304371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cxnSpLocks/>
              </p:cNvCxnSpPr>
              <p:nvPr/>
            </p:nvCxnSpPr>
            <p:spPr>
              <a:xfrm>
                <a:off x="358645" y="741634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410222" y="347989"/>
                <a:ext cx="17550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gradFill>
                      <a:gsLst>
                        <a:gs pos="0">
                          <a:srgbClr val="2771C3"/>
                        </a:gs>
                        <a:gs pos="100000">
                          <a:srgbClr val="2771C3"/>
                        </a:gs>
                      </a:gsLst>
                      <a:lin ang="5400000" scaled="1"/>
                    </a:gra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About Web   </a:t>
                </a:r>
                <a:endParaRPr lang="ko-KR" altLang="en-US" dirty="0">
                  <a:gradFill>
                    <a:gsLst>
                      <a:gs pos="0">
                        <a:srgbClr val="2771C3"/>
                      </a:gs>
                      <a:gs pos="100000">
                        <a:srgbClr val="2771C3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12125" y="1855075"/>
            <a:ext cx="6019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World  = </a:t>
            </a:r>
            <a:r>
              <a:rPr lang="ko-KR" altLang="en-US" sz="6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세계</a:t>
            </a:r>
            <a:endParaRPr lang="en-US" altLang="ko-KR" sz="660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2125" y="3283159"/>
            <a:ext cx="5337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Wide </a:t>
            </a:r>
            <a:r>
              <a:rPr lang="en-US" altLang="ko-KR" sz="6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= </a:t>
            </a:r>
            <a:r>
              <a:rPr lang="ko-KR" altLang="en-US" sz="6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넓은</a:t>
            </a:r>
            <a:endParaRPr lang="en-US" altLang="ko-KR" sz="6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125" y="4849090"/>
            <a:ext cx="70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Wep</a:t>
            </a:r>
            <a:r>
              <a:rPr lang="ko-KR" altLang="en-US" sz="6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6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6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6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거미줄</a:t>
            </a:r>
            <a:endParaRPr lang="en-US" altLang="ko-KR" sz="6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1027" name="Picture 3" descr="C:\Users\Samsung\Desktop\world-wide-web-25-years-su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3" y="1374043"/>
            <a:ext cx="10654145" cy="51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50268" y="2977515"/>
            <a:ext cx="561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To sin silence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When they should protest makes cowards of men.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2440443"/>
            <a:ext cx="61253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“                  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965771"/>
            <a:chOff x="0" y="0"/>
            <a:chExt cx="12192000" cy="965771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12192000" cy="965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58645" y="286390"/>
              <a:ext cx="2806673" cy="461665"/>
              <a:chOff x="358645" y="286390"/>
              <a:chExt cx="2806673" cy="461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97491" y="286390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3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</a:t>
                </a:r>
                <a:endParaRPr lang="ko-KR" altLang="en-US" sz="24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15" name="직선 연결선 14"/>
              <p:cNvCxnSpPr>
                <a:cxnSpLocks/>
              </p:cNvCxnSpPr>
              <p:nvPr/>
            </p:nvCxnSpPr>
            <p:spPr>
              <a:xfrm>
                <a:off x="358645" y="304371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cxnSpLocks/>
              </p:cNvCxnSpPr>
              <p:nvPr/>
            </p:nvCxnSpPr>
            <p:spPr>
              <a:xfrm>
                <a:off x="358645" y="741634"/>
                <a:ext cx="873957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410222" y="347989"/>
                <a:ext cx="17550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gradFill>
                      <a:gsLst>
                        <a:gs pos="0">
                          <a:srgbClr val="2771C3"/>
                        </a:gs>
                        <a:gs pos="100000">
                          <a:srgbClr val="2771C3"/>
                        </a:gs>
                      </a:gsLst>
                      <a:lin ang="5400000" scaled="1"/>
                    </a:gra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About Web   </a:t>
                </a:r>
                <a:endParaRPr lang="ko-KR" altLang="en-US" dirty="0">
                  <a:gradFill>
                    <a:gsLst>
                      <a:gs pos="0">
                        <a:srgbClr val="2771C3"/>
                      </a:gs>
                      <a:gs pos="100000">
                        <a:srgbClr val="2771C3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76135" y="1084286"/>
            <a:ext cx="8694884" cy="5619544"/>
            <a:chOff x="1876135" y="1084286"/>
            <a:chExt cx="8694884" cy="5619544"/>
          </a:xfrm>
        </p:grpSpPr>
        <p:pic>
          <p:nvPicPr>
            <p:cNvPr id="5122" name="Picture 2" descr="C:\Users\Samsung\Desktop\인터넷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135" y="1084286"/>
              <a:ext cx="8694884" cy="5605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876135" y="1097860"/>
              <a:ext cx="8694884" cy="560597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87781" y="2201661"/>
            <a:ext cx="6733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6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초기 명령어 </a:t>
            </a:r>
            <a:r>
              <a:rPr lang="ko-KR" altLang="en-US" sz="6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</a:t>
            </a:r>
            <a:endParaRPr lang="ko-KR" altLang="en-US" sz="6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7781" y="3917423"/>
            <a:ext cx="6470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6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각각 다른 명령어</a:t>
            </a:r>
            <a:endParaRPr lang="ko-KR" altLang="en-US" sz="6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3520" r="4394" b="2810"/>
          <a:stretch/>
        </p:blipFill>
        <p:spPr>
          <a:xfrm>
            <a:off x="2968113" y="1084286"/>
            <a:ext cx="6591173" cy="5892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45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allAtOnce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424040"/>
      </a:dk1>
      <a:lt1>
        <a:sysClr val="window" lastClr="FCFCF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424040"/>
      </a:dk1>
      <a:lt1>
        <a:sysClr val="window" lastClr="FCFCF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731</Words>
  <Application>Microsoft Office PowerPoint</Application>
  <PresentationFormat>사용자 지정</PresentationFormat>
  <Paragraphs>199</Paragraphs>
  <Slides>24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Samsung</cp:lastModifiedBy>
  <cp:revision>46</cp:revision>
  <dcterms:created xsi:type="dcterms:W3CDTF">2017-01-24T05:38:17Z</dcterms:created>
  <dcterms:modified xsi:type="dcterms:W3CDTF">2017-10-29T07:48:23Z</dcterms:modified>
</cp:coreProperties>
</file>