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8" r:id="rId2"/>
    <p:sldId id="261" r:id="rId3"/>
    <p:sldId id="272" r:id="rId4"/>
    <p:sldId id="264" r:id="rId5"/>
    <p:sldId id="268" r:id="rId6"/>
    <p:sldId id="262" r:id="rId7"/>
    <p:sldId id="273" r:id="rId8"/>
    <p:sldId id="263" r:id="rId9"/>
    <p:sldId id="269" r:id="rId10"/>
    <p:sldId id="274" r:id="rId11"/>
    <p:sldId id="266" r:id="rId12"/>
    <p:sldId id="276" r:id="rId13"/>
    <p:sldId id="265" r:id="rId14"/>
  </p:sldIdLst>
  <p:sldSz cx="9144000" cy="5715000" type="screen16x10"/>
  <p:notesSz cx="6858000" cy="9144000"/>
  <p:embeddedFontLst>
    <p:embeddedFont>
      <p:font typeface="a타이틀고딕5" panose="02020600000000000000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나눔바른고딕" panose="020B0603020101020101" pitchFamily="50" charset="-127"/>
      <p:regular r:id="rId19"/>
      <p:bold r:id="rId20"/>
    </p:embeddedFont>
  </p:embeddedFontLst>
  <p:defaultTextStyle>
    <a:defPPr>
      <a:defRPr lang="ko-KR"/>
    </a:defPPr>
    <a:lvl1pPr marL="0" algn="l" defTabSz="84880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4401" algn="l" defTabSz="84880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48803" algn="l" defTabSz="84880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73204" algn="l" defTabSz="84880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97604" algn="l" defTabSz="84880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22007" algn="l" defTabSz="84880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46407" algn="l" defTabSz="84880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70809" algn="l" defTabSz="84880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95210" algn="l" defTabSz="84880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16B"/>
    <a:srgbClr val="17385E"/>
    <a:srgbClr val="CB190B"/>
    <a:srgbClr val="700E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8" autoAdjust="0"/>
    <p:restoredTop sz="75810" autoAdjust="0"/>
  </p:normalViewPr>
  <p:slideViewPr>
    <p:cSldViewPr>
      <p:cViewPr>
        <p:scale>
          <a:sx n="66" d="100"/>
          <a:sy n="66" d="100"/>
        </p:scale>
        <p:origin x="-1570" y="-38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C430C-563B-4EFA-9465-859FA25038B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601A6-C9BA-4DB7-B37D-246C7067B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7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880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24401" algn="l" defTabSz="84880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48803" algn="l" defTabSz="84880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73204" algn="l" defTabSz="84880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97604" algn="l" defTabSz="84880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122007" algn="l" defTabSz="84880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546407" algn="l" defTabSz="84880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970809" algn="l" defTabSz="84880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395210" algn="l" defTabSz="84880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601A6-C9BA-4DB7-B37D-246C7067B5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78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사실을 적음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그런 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신문이나 잡지 따위에서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어떠한 사실을 알리는 글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이것은 국어 사전에 정의 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기사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뜻입니다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저희는 이 국어사전의 정의처럼 사실을 알리는 진짜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기사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사람들에게 제공하고자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601A6-C9BA-4DB7-B37D-246C7067B5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78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진실을 체크하다</a:t>
            </a:r>
            <a:r>
              <a:rPr lang="en-US" altLang="ko-KR" dirty="0" smtClean="0"/>
              <a:t>. ‘</a:t>
            </a:r>
            <a:r>
              <a:rPr lang="ko-KR" altLang="en-US" dirty="0" err="1" smtClean="0"/>
              <a:t>팩트체크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601A6-C9BA-4DB7-B37D-246C7067B5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7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601A6-C9BA-4DB7-B37D-246C7067B5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7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601A6-C9BA-4DB7-B37D-246C7067B5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7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601A6-C9BA-4DB7-B37D-246C7067B5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78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601A6-C9BA-4DB7-B37D-246C7067B5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78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601A6-C9BA-4DB7-B37D-246C7067B5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7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9279" indent="-299279">
              <a:buFontTx/>
              <a:buChar char="-"/>
            </a:pP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뉴스 링크 클릭 시 팩트 체크가 함께 구동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99279" indent="-299279">
              <a:buFontTx/>
              <a:buChar char="-"/>
            </a:pP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99279" indent="-299279">
              <a:buFontTx/>
              <a:buChar char="-"/>
            </a:pP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커뮤니티 사이트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일베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오유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인스티즈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네이트판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쭉빵 등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관련 게시글의 개수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99279" indent="-299279">
              <a:buFontTx/>
              <a:buChar char="-"/>
            </a:pP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99279" indent="-299279">
              <a:buFontTx/>
              <a:buChar char="-"/>
            </a:pP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커뮤니티 사이트 게시글에 댓글 반응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긍적과 부정 많이 언급된 키워드들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99279" indent="-299279">
              <a:buFontTx/>
              <a:buChar char="-"/>
            </a:pP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99279" indent="-299279">
              <a:buFontTx/>
              <a:buChar char="-"/>
            </a:pP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뉴스기사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보여줌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99279" indent="-299279">
              <a:buFontTx/>
              <a:buChar char="-"/>
            </a:pP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99279" indent="-299279">
              <a:buFontTx/>
              <a:buChar char="-"/>
            </a:pP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 있게 본 기사 북마크 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601A6-C9BA-4DB7-B37D-246C7067B5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7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601A6-C9BA-4DB7-B37D-246C7067B5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78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601A6-C9BA-4DB7-B37D-246C7067B5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7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1" y="1775356"/>
            <a:ext cx="7772401" cy="12250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1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4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8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7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2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6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0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5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AA0F-F5CD-4356-8852-50258AB7806D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4057-86C4-483D-AF66-F9671E342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7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AA0F-F5CD-4356-8852-50258AB7806D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4057-86C4-483D-AF66-F9671E342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1" y="228867"/>
            <a:ext cx="2057400" cy="487627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2" y="228867"/>
            <a:ext cx="6019799" cy="487627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AA0F-F5CD-4356-8852-50258AB7806D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4057-86C4-483D-AF66-F9671E342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5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AA0F-F5CD-4356-8852-50258AB7806D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4057-86C4-483D-AF66-F9671E342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6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1" cy="113506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3"/>
            <a:ext cx="7772401" cy="12501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4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488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732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76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20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64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08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52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AA0F-F5CD-4356-8852-50258AB7806D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4057-86C4-483D-AF66-F9671E342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7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333504"/>
            <a:ext cx="4038601" cy="3771636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2" y="1333504"/>
            <a:ext cx="4038601" cy="3771636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AA0F-F5CD-4356-8852-50258AB7806D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4057-86C4-483D-AF66-F9671E342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6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279263"/>
            <a:ext cx="4040188" cy="53313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4401" indent="0">
              <a:buNone/>
              <a:defRPr sz="1900" b="1"/>
            </a:lvl2pPr>
            <a:lvl3pPr marL="848803" indent="0">
              <a:buNone/>
              <a:defRPr sz="1600" b="1"/>
            </a:lvl3pPr>
            <a:lvl4pPr marL="1273204" indent="0">
              <a:buNone/>
              <a:defRPr sz="1600" b="1"/>
            </a:lvl4pPr>
            <a:lvl5pPr marL="1697604" indent="0">
              <a:buNone/>
              <a:defRPr sz="1600" b="1"/>
            </a:lvl5pPr>
            <a:lvl6pPr marL="2122007" indent="0">
              <a:buNone/>
              <a:defRPr sz="1600" b="1"/>
            </a:lvl6pPr>
            <a:lvl7pPr marL="2546407" indent="0">
              <a:buNone/>
              <a:defRPr sz="1600" b="1"/>
            </a:lvl7pPr>
            <a:lvl8pPr marL="2970809" indent="0">
              <a:buNone/>
              <a:defRPr sz="1600" b="1"/>
            </a:lvl8pPr>
            <a:lvl9pPr marL="339521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199" y="1812397"/>
            <a:ext cx="4040188" cy="32927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3"/>
            <a:ext cx="4041775" cy="53313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4401" indent="0">
              <a:buNone/>
              <a:defRPr sz="1900" b="1"/>
            </a:lvl2pPr>
            <a:lvl3pPr marL="848803" indent="0">
              <a:buNone/>
              <a:defRPr sz="1600" b="1"/>
            </a:lvl3pPr>
            <a:lvl4pPr marL="1273204" indent="0">
              <a:buNone/>
              <a:defRPr sz="1600" b="1"/>
            </a:lvl4pPr>
            <a:lvl5pPr marL="1697604" indent="0">
              <a:buNone/>
              <a:defRPr sz="1600" b="1"/>
            </a:lvl5pPr>
            <a:lvl6pPr marL="2122007" indent="0">
              <a:buNone/>
              <a:defRPr sz="1600" b="1"/>
            </a:lvl6pPr>
            <a:lvl7pPr marL="2546407" indent="0">
              <a:buNone/>
              <a:defRPr sz="1600" b="1"/>
            </a:lvl7pPr>
            <a:lvl8pPr marL="2970809" indent="0">
              <a:buNone/>
              <a:defRPr sz="1600" b="1"/>
            </a:lvl8pPr>
            <a:lvl9pPr marL="339521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7"/>
            <a:ext cx="4041775" cy="32927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AA0F-F5CD-4356-8852-50258AB7806D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4057-86C4-483D-AF66-F9671E342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AA0F-F5CD-4356-8852-50258AB7806D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4057-86C4-483D-AF66-F9671E342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3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AA0F-F5CD-4356-8852-50258AB7806D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4057-86C4-483D-AF66-F9671E342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0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27544"/>
            <a:ext cx="5111750" cy="4877595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20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24401" indent="0">
              <a:buNone/>
              <a:defRPr sz="1000"/>
            </a:lvl2pPr>
            <a:lvl3pPr marL="848803" indent="0">
              <a:buNone/>
              <a:defRPr sz="1000"/>
            </a:lvl3pPr>
            <a:lvl4pPr marL="1273204" indent="0">
              <a:buNone/>
              <a:defRPr sz="900"/>
            </a:lvl4pPr>
            <a:lvl5pPr marL="1697604" indent="0">
              <a:buNone/>
              <a:defRPr sz="900"/>
            </a:lvl5pPr>
            <a:lvl6pPr marL="2122007" indent="0">
              <a:buNone/>
              <a:defRPr sz="900"/>
            </a:lvl6pPr>
            <a:lvl7pPr marL="2546407" indent="0">
              <a:buNone/>
              <a:defRPr sz="900"/>
            </a:lvl7pPr>
            <a:lvl8pPr marL="2970809" indent="0">
              <a:buNone/>
              <a:defRPr sz="900"/>
            </a:lvl8pPr>
            <a:lvl9pPr marL="339521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AA0F-F5CD-4356-8852-50258AB7806D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4057-86C4-483D-AF66-F9671E342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5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9" y="4000500"/>
            <a:ext cx="5486400" cy="47228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9" y="510647"/>
            <a:ext cx="5486400" cy="3429000"/>
          </a:xfrm>
        </p:spPr>
        <p:txBody>
          <a:bodyPr/>
          <a:lstStyle>
            <a:lvl1pPr marL="0" indent="0">
              <a:buNone/>
              <a:defRPr sz="2900"/>
            </a:lvl1pPr>
            <a:lvl2pPr marL="424401" indent="0">
              <a:buNone/>
              <a:defRPr sz="2600"/>
            </a:lvl2pPr>
            <a:lvl3pPr marL="848803" indent="0">
              <a:buNone/>
              <a:defRPr sz="2300"/>
            </a:lvl3pPr>
            <a:lvl4pPr marL="1273204" indent="0">
              <a:buNone/>
              <a:defRPr sz="1900"/>
            </a:lvl4pPr>
            <a:lvl5pPr marL="1697604" indent="0">
              <a:buNone/>
              <a:defRPr sz="1900"/>
            </a:lvl5pPr>
            <a:lvl6pPr marL="2122007" indent="0">
              <a:buNone/>
              <a:defRPr sz="1900"/>
            </a:lvl6pPr>
            <a:lvl7pPr marL="2546407" indent="0">
              <a:buNone/>
              <a:defRPr sz="1900"/>
            </a:lvl7pPr>
            <a:lvl8pPr marL="2970809" indent="0">
              <a:buNone/>
              <a:defRPr sz="1900"/>
            </a:lvl8pPr>
            <a:lvl9pPr marL="3395210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9" y="4472783"/>
            <a:ext cx="5486400" cy="670718"/>
          </a:xfrm>
        </p:spPr>
        <p:txBody>
          <a:bodyPr/>
          <a:lstStyle>
            <a:lvl1pPr marL="0" indent="0">
              <a:buNone/>
              <a:defRPr sz="1300"/>
            </a:lvl1pPr>
            <a:lvl2pPr marL="424401" indent="0">
              <a:buNone/>
              <a:defRPr sz="1000"/>
            </a:lvl2pPr>
            <a:lvl3pPr marL="848803" indent="0">
              <a:buNone/>
              <a:defRPr sz="1000"/>
            </a:lvl3pPr>
            <a:lvl4pPr marL="1273204" indent="0">
              <a:buNone/>
              <a:defRPr sz="900"/>
            </a:lvl4pPr>
            <a:lvl5pPr marL="1697604" indent="0">
              <a:buNone/>
              <a:defRPr sz="900"/>
            </a:lvl5pPr>
            <a:lvl6pPr marL="2122007" indent="0">
              <a:buNone/>
              <a:defRPr sz="900"/>
            </a:lvl6pPr>
            <a:lvl7pPr marL="2546407" indent="0">
              <a:buNone/>
              <a:defRPr sz="900"/>
            </a:lvl7pPr>
            <a:lvl8pPr marL="2970809" indent="0">
              <a:buNone/>
              <a:defRPr sz="900"/>
            </a:lvl8pPr>
            <a:lvl9pPr marL="339521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AA0F-F5CD-4356-8852-50258AB7806D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4057-86C4-483D-AF66-F9671E342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0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1" y="228865"/>
            <a:ext cx="8229600" cy="952500"/>
          </a:xfrm>
          <a:prstGeom prst="rect">
            <a:avLst/>
          </a:prstGeom>
        </p:spPr>
        <p:txBody>
          <a:bodyPr vert="horz" lIns="84879" tIns="42440" rIns="84879" bIns="4244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333504"/>
            <a:ext cx="8229600" cy="3771636"/>
          </a:xfrm>
          <a:prstGeom prst="rect">
            <a:avLst/>
          </a:prstGeom>
        </p:spPr>
        <p:txBody>
          <a:bodyPr vert="horz" lIns="84879" tIns="42440" rIns="84879" bIns="4244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84879" tIns="42440" rIns="84879" bIns="4244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7AA0F-F5CD-4356-8852-50258AB7806D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5296961"/>
            <a:ext cx="2895600" cy="304271"/>
          </a:xfrm>
          <a:prstGeom prst="rect">
            <a:avLst/>
          </a:prstGeom>
        </p:spPr>
        <p:txBody>
          <a:bodyPr vert="horz" lIns="84879" tIns="42440" rIns="84879" bIns="4244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84879" tIns="42440" rIns="84879" bIns="4244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4057-86C4-483D-AF66-F9671E342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8803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301" indent="-318301" algn="l" defTabSz="848803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9651" indent="-265251" algn="l" defTabSz="848803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003" indent="-212200" algn="l" defTabSz="848803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404" indent="-212200" algn="l" defTabSz="848803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806" indent="-212200" algn="l" defTabSz="848803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4207" indent="-212200" algn="l" defTabSz="848803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09" indent="-212200" algn="l" defTabSz="848803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10" indent="-212200" algn="l" defTabSz="848803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10" indent="-212200" algn="l" defTabSz="848803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880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1" algn="l" defTabSz="84880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03" algn="l" defTabSz="84880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04" algn="l" defTabSz="84880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04" algn="l" defTabSz="84880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07" algn="l" defTabSz="84880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07" algn="l" defTabSz="84880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09" algn="l" defTabSz="84880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10" algn="l" defTabSz="84880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2820"/>
            <a:ext cx="9153848" cy="582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7" y="1538967"/>
            <a:ext cx="2122784" cy="235864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7505" y="137199"/>
            <a:ext cx="8928992" cy="50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88" tIns="47544" rIns="95088" bIns="47544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5" y="5577803"/>
            <a:ext cx="8928992" cy="50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88" tIns="47544" rIns="95088" bIns="47544"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4" y="3824459"/>
            <a:ext cx="2590248" cy="5532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6490" y="4417201"/>
            <a:ext cx="2356516" cy="465348"/>
          </a:xfrm>
          <a:prstGeom prst="rect">
            <a:avLst/>
          </a:prstGeom>
          <a:noFill/>
        </p:spPr>
        <p:txBody>
          <a:bodyPr wrap="square" lIns="95088" tIns="47544" rIns="95088" bIns="47544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미림여자정보과학고 김효원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,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임청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4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72271" y="5298141"/>
            <a:ext cx="203377" cy="37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437787"/>
            <a:ext cx="1368152" cy="2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6" y="809530"/>
            <a:ext cx="6120680" cy="331930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방향과 진행 척도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4332" y="5266965"/>
            <a:ext cx="1440159" cy="239597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진실을 ∨체크하다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2" y="1413895"/>
            <a:ext cx="5328592" cy="40708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" y="-187196"/>
            <a:ext cx="2900453" cy="18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72271" y="5298141"/>
            <a:ext cx="203377" cy="37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437787"/>
            <a:ext cx="1368152" cy="2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24332" y="5266965"/>
            <a:ext cx="1440159" cy="239597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진실을 ∨체크하다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10" y="1537354"/>
            <a:ext cx="6984777" cy="2740288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기사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記事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명사</a:t>
            </a:r>
            <a:r>
              <a:rPr lang="en-US" altLang="ko-KR" sz="1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en-US" altLang="ko-KR" sz="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18301" indent="-318301">
              <a:lnSpc>
                <a:spcPct val="150000"/>
              </a:lnSpc>
              <a:buAutoNum type="arabicPeriod"/>
            </a:pPr>
            <a:r>
              <a:rPr lang="ko-KR" altLang="en-US" sz="2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사실을 적음</a:t>
            </a:r>
            <a:r>
              <a:rPr lang="en-US" altLang="ko-KR" sz="2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그런 글</a:t>
            </a:r>
            <a:r>
              <a:rPr lang="en-US" altLang="ko-KR" sz="2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18301" indent="-318301">
              <a:buAutoNum type="arabicPeriod"/>
            </a:pPr>
            <a:r>
              <a:rPr lang="ko-KR" altLang="en-US" sz="2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신문이나 잡지 따위에서</a:t>
            </a:r>
            <a:r>
              <a:rPr lang="en-US" altLang="ko-KR" sz="2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어떠한 사실을 알리는 글</a:t>
            </a:r>
            <a:r>
              <a:rPr lang="en-US" altLang="ko-KR" sz="1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33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9" t="33272" r="22325" b="33364"/>
          <a:stretch/>
        </p:blipFill>
        <p:spPr>
          <a:xfrm>
            <a:off x="3563890" y="1808332"/>
            <a:ext cx="1728191" cy="6891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9" y="900102"/>
            <a:ext cx="7643444" cy="393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1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55779" y="2137422"/>
            <a:ext cx="4562301" cy="1724619"/>
          </a:xfrm>
          <a:prstGeom prst="rect">
            <a:avLst/>
          </a:prstGeom>
          <a:noFill/>
          <a:ln>
            <a:noFill/>
          </a:ln>
        </p:spPr>
        <p:txBody>
          <a:bodyPr wrap="square" lIns="84879" tIns="42440" rIns="84879" bIns="4244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</a:t>
            </a:r>
            <a:r>
              <a:rPr lang="en-US" altLang="ko-KR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Check The Truth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300" b="1" dirty="0">
                <a:solidFill>
                  <a:srgbClr val="34416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∨</a:t>
            </a:r>
            <a:endParaRPr lang="en-US" altLang="ko-KR" sz="3300" dirty="0">
              <a:solidFill>
                <a:srgbClr val="34416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[ Fact Check ]</a:t>
            </a:r>
            <a:endParaRPr lang="ko-KR" altLang="en-US" sz="3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9" y="2497464"/>
            <a:ext cx="4680520" cy="531985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ko-KR" altLang="en-US" sz="29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진실을 </a:t>
            </a:r>
            <a:r>
              <a:rPr lang="ko-KR" altLang="en-US" sz="2900" b="1">
                <a:solidFill>
                  <a:srgbClr val="FF0000"/>
                </a:solidFill>
                <a:latin typeface="a타이틀고딕5" pitchFamily="18" charset="-127"/>
                <a:ea typeface="a타이틀고딕5" pitchFamily="18" charset="-127"/>
              </a:rPr>
              <a:t>∨</a:t>
            </a:r>
            <a:r>
              <a:rPr lang="ko-KR" altLang="en-US" sz="29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9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체크하다</a:t>
            </a:r>
            <a:r>
              <a:rPr lang="en-US" altLang="ko-KR" sz="29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9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0" t="6999" r="16687" b="24467"/>
          <a:stretch/>
        </p:blipFill>
        <p:spPr>
          <a:xfrm>
            <a:off x="755579" y="1717376"/>
            <a:ext cx="2380892" cy="214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2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2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2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8571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72271" y="5298141"/>
            <a:ext cx="203377" cy="37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437787"/>
            <a:ext cx="1368152" cy="2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24332" y="5266965"/>
            <a:ext cx="1440159" cy="239597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진실을 ∨체크하다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" name="AutoShape 2" descr="출처 여선웅 강남구의원 페이스북"/>
          <p:cNvSpPr>
            <a:spLocks noChangeAspect="1" noChangeArrowheads="1"/>
          </p:cNvSpPr>
          <p:nvPr/>
        </p:nvSpPr>
        <p:spPr bwMode="auto">
          <a:xfrm>
            <a:off x="168275" y="-120386"/>
            <a:ext cx="304800" cy="25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879" tIns="42440" rIns="84879" bIns="4244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1998051"/>
            <a:ext cx="6096000" cy="296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864358"/>
            <a:ext cx="7216219" cy="110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&amp;quot;트럼프가 박근혜 탄핵 반대?&amp;quot;... SNS '가짜뉴스' 주의보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979" y="2017407"/>
            <a:ext cx="3810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537" y="753756"/>
            <a:ext cx="6082726" cy="114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9" y="-187195"/>
            <a:ext cx="2915816" cy="190457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00" b="81602"/>
          <a:stretch/>
        </p:blipFill>
        <p:spPr>
          <a:xfrm>
            <a:off x="2628856" y="2527292"/>
            <a:ext cx="3887363" cy="301966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00" b="81602"/>
          <a:stretch/>
        </p:blipFill>
        <p:spPr>
          <a:xfrm>
            <a:off x="2627787" y="2497462"/>
            <a:ext cx="3887363" cy="301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5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72271" y="5298141"/>
            <a:ext cx="203377" cy="37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437787"/>
            <a:ext cx="1368152" cy="2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24332" y="5266965"/>
            <a:ext cx="1440159" cy="239597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진실을 ∨체크하다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935" y="2989130"/>
            <a:ext cx="7560841" cy="1424537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pPr algn="ctr"/>
            <a:r>
              <a:rPr lang="ko-KR" altLang="en-US" sz="2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정치</a:t>
            </a:r>
            <a:r>
              <a:rPr lang="en-US" altLang="ko-KR" sz="2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2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경제적 이익을 위해 의도적으로 </a:t>
            </a:r>
            <a:endParaRPr lang="en-US" altLang="ko-KR" sz="2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언론보도의 형식을 하고 유포된 거짓 정보</a:t>
            </a:r>
            <a:r>
              <a:rPr lang="en-US" altLang="ko-KR" sz="2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65251" indent="-265251" algn="ctr">
              <a:buFontTx/>
              <a:buChar char="-"/>
            </a:pPr>
            <a:endParaRPr lang="en-US" altLang="ko-KR" sz="2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9140" y="1777381"/>
            <a:ext cx="6048672" cy="778206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pPr algn="ctr"/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뉴스 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[Fake News]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87195"/>
            <a:ext cx="2915816" cy="190457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097084" y="697264"/>
            <a:ext cx="6876764" cy="4360853"/>
            <a:chOff x="1205626" y="908720"/>
            <a:chExt cx="6876764" cy="5233023"/>
          </a:xfrm>
        </p:grpSpPr>
        <p:sp>
          <p:nvSpPr>
            <p:cNvPr id="12" name="타원 11"/>
            <p:cNvSpPr/>
            <p:nvPr/>
          </p:nvSpPr>
          <p:spPr>
            <a:xfrm>
              <a:off x="1205626" y="908720"/>
              <a:ext cx="6876764" cy="5233023"/>
            </a:xfrm>
            <a:prstGeom prst="ellipse">
              <a:avLst/>
            </a:prstGeom>
            <a:solidFill>
              <a:srgbClr val="002060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89139" y="2132855"/>
              <a:ext cx="6048672" cy="3157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33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33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상대편에 대한 부정적 </a:t>
              </a:r>
              <a:endParaRPr lang="en-US" altLang="ko-KR" sz="33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33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프레임을 </a:t>
              </a:r>
              <a:r>
                <a:rPr lang="ko-KR" altLang="en-US" sz="33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만들어</a:t>
              </a:r>
              <a:r>
                <a:rPr lang="en-US" altLang="ko-KR" sz="33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330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양극단으로 </a:t>
              </a:r>
              <a:endParaRPr lang="en-US" altLang="ko-KR" sz="33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330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편을 </a:t>
              </a:r>
              <a:r>
                <a:rPr lang="ko-KR" altLang="en-US" sz="330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나눈뒤 </a:t>
              </a:r>
              <a:r>
                <a:rPr lang="ko-KR" altLang="en-US" sz="330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상대를 공격</a:t>
              </a:r>
              <a:endParaRPr lang="en-US" altLang="ko-KR" sz="33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330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하기 </a:t>
              </a:r>
              <a:r>
                <a:rPr lang="ko-KR" altLang="en-US" sz="33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위해서</a:t>
              </a:r>
              <a:endParaRPr lang="ko-KR" altLang="en-US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33819" y="1568986"/>
              <a:ext cx="3384376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∨ </a:t>
              </a:r>
              <a:r>
                <a:rPr lang="en-US" altLang="ko-KR" sz="3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Why?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2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72271" y="5298141"/>
            <a:ext cx="203377" cy="37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437787"/>
            <a:ext cx="1368152" cy="2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5" y="989551"/>
            <a:ext cx="6120680" cy="331930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가짜 뉴스를 접해본 적이 있으십니까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4332" y="5266965"/>
            <a:ext cx="1440159" cy="239597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진실을 ∨체크하다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322" y="5046360"/>
            <a:ext cx="3096344" cy="285764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</a:t>
            </a:r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 ~ 11</a:t>
            </a:r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응답자  </a:t>
            </a:r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101</a:t>
            </a:r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87195"/>
            <a:ext cx="2915816" cy="190457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8" y="1570975"/>
            <a:ext cx="3528392" cy="34398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72000" y="983679"/>
            <a:ext cx="6120680" cy="331930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가짜 뉴스로 피해를 입은 적이 있으십니까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39" y="1321481"/>
            <a:ext cx="6144718" cy="411630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180926" y="5056971"/>
            <a:ext cx="3096344" cy="285764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</a:t>
            </a:r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 ~ 11</a:t>
            </a:r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응답자  </a:t>
            </a:r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101</a:t>
            </a:r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283968" y="936434"/>
            <a:ext cx="4600692" cy="4346168"/>
            <a:chOff x="1403648" y="1700808"/>
            <a:chExt cx="5904656" cy="5065759"/>
          </a:xfrm>
        </p:grpSpPr>
        <p:sp>
          <p:nvSpPr>
            <p:cNvPr id="10" name="직사각형 9"/>
            <p:cNvSpPr/>
            <p:nvPr/>
          </p:nvSpPr>
          <p:spPr>
            <a:xfrm>
              <a:off x="1403648" y="1705433"/>
              <a:ext cx="5904656" cy="5061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195736" y="1955836"/>
              <a:ext cx="4392488" cy="4053022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5" name="Picture 2" descr="C:\Users\LG\Desktop\CS네이버,페북,좋아요,카카오스토리,카카오톡,트위터,인스타그램-01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4" t="3929" r="74094" b="63481"/>
            <a:stretch/>
          </p:blipFill>
          <p:spPr bwMode="auto">
            <a:xfrm>
              <a:off x="1788283" y="3418128"/>
              <a:ext cx="1102937" cy="1098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LG\Desktop\CS네이버,페북,좋아요,카카오스토리,카카오톡,트위터,인스타그램-01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52" t="3309" r="51181" b="63847"/>
            <a:stretch/>
          </p:blipFill>
          <p:spPr bwMode="auto">
            <a:xfrm>
              <a:off x="2861232" y="1700808"/>
              <a:ext cx="1134704" cy="1164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LG\Desktop\CS네이버,페북,좋아요,카카오스토리,카카오톡,트위터,인스타그램-01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10" t="3218" r="3279" b="64488"/>
            <a:stretch/>
          </p:blipFill>
          <p:spPr bwMode="auto">
            <a:xfrm>
              <a:off x="4860032" y="1700808"/>
              <a:ext cx="1124136" cy="108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LG\Desktop\CS네이버,페북,좋아요,카카오스토리,카카오톡,트위터,인스타그램-01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1" t="37816" r="74511" b="30698"/>
            <a:stretch/>
          </p:blipFill>
          <p:spPr bwMode="auto">
            <a:xfrm>
              <a:off x="2838444" y="5072320"/>
              <a:ext cx="1085484" cy="107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LG\Desktop\CS네이버,페북,좋아요,카카오스토리,카카오톡,트위터,인스타그램-01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1" t="37703" r="51131" b="31149"/>
            <a:stretch/>
          </p:blipFill>
          <p:spPr bwMode="auto">
            <a:xfrm>
              <a:off x="4932040" y="5086984"/>
              <a:ext cx="1089349" cy="106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LG\Desktop\CS네이버,페북,좋아요,카카오스토리,카카오톡,트위터,인스타그램-01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26" t="37063" r="27146" b="30189"/>
            <a:stretch/>
          </p:blipFill>
          <p:spPr bwMode="auto">
            <a:xfrm>
              <a:off x="5912110" y="3418128"/>
              <a:ext cx="1134582" cy="116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309178" y="3674963"/>
              <a:ext cx="23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90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SNS</a:t>
              </a:r>
              <a:endParaRPr lang="ko-KR" altLang="en-US" sz="290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7504" y="989551"/>
            <a:ext cx="4392489" cy="4353184"/>
            <a:chOff x="-5221089" y="1810121"/>
            <a:chExt cx="4104457" cy="3888625"/>
          </a:xfrm>
        </p:grpSpPr>
        <p:sp>
          <p:nvSpPr>
            <p:cNvPr id="2" name="직사각형 1"/>
            <p:cNvSpPr/>
            <p:nvPr/>
          </p:nvSpPr>
          <p:spPr>
            <a:xfrm>
              <a:off x="-5221088" y="1810121"/>
              <a:ext cx="4104456" cy="388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5221089" y="2425452"/>
              <a:ext cx="410445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∨ 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가짜 뉴스의 불확실한 정보로 주변사람들과의 갈등을 겪었다 </a:t>
              </a:r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∨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진짜인 줄 알았던 열애설을 말하고 다녔지만</a:t>
              </a:r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</a:p>
            <a:p>
              <a:pPr algn="ctr"/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사실이 아니여서 곤란했었다</a:t>
              </a:r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algn="ctr"/>
              <a:endParaRPr lang="en-US" altLang="ko-KR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∨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새로운 상품</a:t>
              </a:r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행사 상품이 나왔다고 해서 갔지만 실제로는 그러한 상품이 없었다</a:t>
              </a:r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algn="ctr"/>
              <a:endParaRPr lang="en-US" altLang="ko-KR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∨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이번 대선 투표를 하는데에 영향을 주었다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1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691680" y="4479134"/>
            <a:ext cx="5706380" cy="578151"/>
          </a:xfrm>
          <a:prstGeom prst="rect">
            <a:avLst/>
          </a:prstGeom>
        </p:spPr>
        <p:txBody>
          <a:bodyPr wrap="square" lIns="84879" tIns="42440" rIns="84879" bIns="42440">
            <a:spAutoFit/>
          </a:bodyPr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한국언론진흥재단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미디어연구센터 온라인 설문조사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~19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13897"/>
            <a:ext cx="2173442" cy="176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8065" y="2461654"/>
            <a:ext cx="2232249" cy="485818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1,048</a:t>
            </a:r>
            <a:endParaRPr lang="ko-KR" altLang="en-US" sz="2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72271" y="5298141"/>
            <a:ext cx="203377" cy="37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437787"/>
            <a:ext cx="1368152" cy="2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5" y="989551"/>
            <a:ext cx="6120680" cy="331930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사람들은 가짜 뉴스와 진짜 뉴스를 구별할 수 있을까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4332" y="5266965"/>
            <a:ext cx="1440159" cy="239597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진실을 ∨체크하다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5" y="2000230"/>
            <a:ext cx="2340260" cy="199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6" y="1994787"/>
            <a:ext cx="2340260" cy="199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940152" y="4117640"/>
            <a:ext cx="1512168" cy="36004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79" tIns="42440" rIns="84879" bIns="42440" rtlCol="0" anchor="ctr"/>
          <a:lstStyle/>
          <a:p>
            <a:pPr algn="ctr"/>
            <a:r>
              <a:rPr lang="en-US" altLang="ko-KR" sz="2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29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9696" y="4117640"/>
            <a:ext cx="1440159" cy="360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79" tIns="42440" rIns="84879" bIns="42440" rtlCol="0" anchor="ctr"/>
          <a:lstStyle/>
          <a:p>
            <a:pPr algn="ctr"/>
            <a:r>
              <a:rPr lang="en-US" altLang="ko-KR" sz="26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TURE</a:t>
            </a:r>
            <a:endParaRPr lang="ko-KR" altLang="en-US" sz="2900" dirty="0"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26" y="2329540"/>
            <a:ext cx="926431" cy="1439926"/>
          </a:xfrm>
          <a:prstGeom prst="rect">
            <a:avLst/>
          </a:prstGeom>
          <a:noFill/>
        </p:spPr>
        <p:txBody>
          <a:bodyPr wrap="none" lIns="84879" tIns="42440" rIns="84879" bIns="42440" rtlCol="0">
            <a:spAutoFit/>
          </a:bodyPr>
          <a:lstStyle/>
          <a:p>
            <a:r>
              <a:rPr lang="en-US" altLang="ko-KR" sz="8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8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90" y="1297329"/>
            <a:ext cx="5688633" cy="418555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87195"/>
            <a:ext cx="2915816" cy="19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4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3" grpId="0" animBg="1"/>
      <p:bldP spid="1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72271" y="5298141"/>
            <a:ext cx="203377" cy="37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437787"/>
            <a:ext cx="1368152" cy="2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24332" y="5266965"/>
            <a:ext cx="1440159" cy="239597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진실을 ∨체크하다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509" y="809530"/>
            <a:ext cx="6630737" cy="331930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‘Fact Check’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기대 효과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75726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4822" y="2857504"/>
            <a:ext cx="2378651" cy="1147538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pPr algn="ctr"/>
            <a:r>
              <a:rPr lang="ko-KR" altLang="en-US" sz="2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가짜 뉴스로 인해 발생되는 여러 </a:t>
            </a:r>
            <a:endParaRPr lang="en-US" altLang="ko-KR" sz="2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3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피해 감소</a:t>
            </a:r>
            <a:endParaRPr lang="en-US" altLang="ko-KR" sz="23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08506" y="2797497"/>
            <a:ext cx="2496602" cy="1147538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pPr algn="ctr"/>
            <a:r>
              <a:rPr lang="ko-KR" altLang="en-US" sz="23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ko-KR" altLang="en-US" sz="2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정보의 진실을 </a:t>
            </a:r>
            <a:r>
              <a:rPr lang="ko-KR" altLang="en-US" sz="23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판단</a:t>
            </a:r>
            <a:r>
              <a:rPr lang="ko-KR" altLang="en-US" sz="2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있는 기반 마련</a:t>
            </a:r>
            <a:endParaRPr lang="en-US" altLang="ko-KR" sz="2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7810" y="2977517"/>
            <a:ext cx="2714409" cy="793595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pPr algn="ctr"/>
            <a:r>
              <a:rPr lang="ko-KR" altLang="en-US" sz="2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바라볼 때의 </a:t>
            </a:r>
            <a:endParaRPr lang="en-US" altLang="ko-KR" sz="2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3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</a:t>
            </a:r>
            <a:r>
              <a:rPr lang="ko-KR" altLang="en-US" sz="2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3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다양화</a:t>
            </a:r>
            <a:endParaRPr lang="en-US" altLang="ko-KR" sz="23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9219" y="1621703"/>
            <a:ext cx="2113975" cy="439652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pPr algn="ctr"/>
            <a:r>
              <a:rPr lang="ko-KR" altLang="en-US" sz="23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∨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</a:t>
            </a:r>
            <a:endParaRPr lang="ko-KR" altLang="en-US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66879" y="1621703"/>
            <a:ext cx="2113975" cy="439652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pPr algn="ctr"/>
            <a:r>
              <a:rPr lang="ko-KR" altLang="en-US" sz="23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∨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셋</a:t>
            </a:r>
            <a:endParaRPr lang="ko-KR" altLang="en-US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58568" y="1597363"/>
            <a:ext cx="2113975" cy="439652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pPr algn="ctr"/>
            <a:r>
              <a:rPr lang="ko-KR" altLang="en-US" sz="23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∨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둘</a:t>
            </a:r>
            <a:endParaRPr lang="ko-KR" altLang="en-US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29178" y="2017410"/>
            <a:ext cx="2909027" cy="246027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79" tIns="42440" rIns="84879" bIns="42440"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103135" y="2017409"/>
            <a:ext cx="2909027" cy="245378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79" tIns="42440" rIns="84879" bIns="42440"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911448" y="2017409"/>
            <a:ext cx="2909027" cy="245378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79" tIns="42440" rIns="84879" bIns="42440"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7195"/>
            <a:ext cx="2803191" cy="18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5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8" grpId="0"/>
      <p:bldP spid="30" grpId="0"/>
      <p:bldP spid="31" grpId="0"/>
      <p:bldP spid="2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1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67"/>
          <a:stretch/>
        </p:blipFill>
        <p:spPr>
          <a:xfrm>
            <a:off x="899593" y="1597360"/>
            <a:ext cx="3205606" cy="23619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75857" y="2448102"/>
            <a:ext cx="3888432" cy="1993924"/>
          </a:xfrm>
          <a:prstGeom prst="rect">
            <a:avLst/>
          </a:prstGeom>
          <a:noFill/>
          <a:ln>
            <a:noFill/>
          </a:ln>
        </p:spPr>
        <p:txBody>
          <a:bodyPr wrap="square" lIns="84879" tIns="42440" rIns="84879" bIns="42440" rtlCol="0">
            <a:spAutoFit/>
          </a:bodyPr>
          <a:lstStyle/>
          <a:p>
            <a:r>
              <a:rPr lang="en-US" altLang="ko-KR" i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Check The Truth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3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∨ </a:t>
            </a:r>
            <a:r>
              <a:rPr lang="ko-KR" altLang="en-US" sz="3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정의를 실현하다</a:t>
            </a:r>
            <a:endParaRPr lang="en-US" altLang="ko-KR" sz="3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- </a:t>
            </a:r>
            <a:r>
              <a:rPr lang="ko-KR" altLang="en-US" sz="2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팩트</a:t>
            </a:r>
            <a:r>
              <a:rPr lang="ko-KR" altLang="en-US" sz="2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체크 기술구현 </a:t>
            </a:r>
            <a:r>
              <a:rPr lang="en-US" altLang="ko-KR" sz="2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  <a:p>
            <a:endParaRPr lang="ko-KR" altLang="en-US" sz="3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0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72271" y="5298141"/>
            <a:ext cx="203377" cy="37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437787"/>
            <a:ext cx="1368152" cy="2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9638" y="741859"/>
            <a:ext cx="8404725" cy="362708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당신과 함께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진실을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찾는 팩트체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4332" y="5266965"/>
            <a:ext cx="1440159" cy="239597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진실을 ∨체크하다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" y="-187196"/>
            <a:ext cx="2900453" cy="1858111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855280" y="1047793"/>
            <a:ext cx="5577849" cy="4829061"/>
            <a:chOff x="926555" y="1257351"/>
            <a:chExt cx="6042669" cy="5794873"/>
          </a:xfrm>
        </p:grpSpPr>
        <p:grpSp>
          <p:nvGrpSpPr>
            <p:cNvPr id="3" name="그룹 2"/>
            <p:cNvGrpSpPr/>
            <p:nvPr/>
          </p:nvGrpSpPr>
          <p:grpSpPr>
            <a:xfrm>
              <a:off x="2576736" y="1257351"/>
              <a:ext cx="4392488" cy="5794873"/>
              <a:chOff x="2756756" y="1059496"/>
              <a:chExt cx="4392488" cy="5794873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82" t="25223" r="60923" b="27388"/>
              <a:stretch/>
            </p:blipFill>
            <p:spPr>
              <a:xfrm>
                <a:off x="2756756" y="1059496"/>
                <a:ext cx="4392488" cy="5794873"/>
              </a:xfrm>
              <a:prstGeom prst="rect">
                <a:avLst/>
              </a:prstGeom>
            </p:spPr>
          </p:pic>
          <p:pic>
            <p:nvPicPr>
              <p:cNvPr id="2050" name="Picture 2" descr="C:\Users\LG\Desktop\19369767_1804321619896443_1624765833_n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6484" y="1970934"/>
                <a:ext cx="2330820" cy="36030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926555" y="2737723"/>
              <a:ext cx="2232248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앱 실행 화면</a:t>
              </a:r>
              <a:endPara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61530" y="1034150"/>
            <a:ext cx="7246793" cy="4829061"/>
            <a:chOff x="496319" y="1299034"/>
            <a:chExt cx="7850692" cy="5794873"/>
          </a:xfrm>
        </p:grpSpPr>
        <p:grpSp>
          <p:nvGrpSpPr>
            <p:cNvPr id="22" name="그룹 21"/>
            <p:cNvGrpSpPr/>
            <p:nvPr/>
          </p:nvGrpSpPr>
          <p:grpSpPr>
            <a:xfrm>
              <a:off x="496319" y="1299034"/>
              <a:ext cx="7850692" cy="5794873"/>
              <a:chOff x="-7762414" y="1822288"/>
              <a:chExt cx="7850692" cy="5794873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7762414" y="1838538"/>
                <a:ext cx="7850692" cy="53952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-5488160" y="1822288"/>
                <a:ext cx="4392488" cy="5794873"/>
                <a:chOff x="8085348" y="1203275"/>
                <a:chExt cx="4392488" cy="5794873"/>
              </a:xfrm>
            </p:grpSpPr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682" t="25223" r="60923" b="27388"/>
                <a:stretch/>
              </p:blipFill>
              <p:spPr>
                <a:xfrm>
                  <a:off x="8085348" y="1203275"/>
                  <a:ext cx="4392488" cy="5794873"/>
                </a:xfrm>
                <a:prstGeom prst="rect">
                  <a:avLst/>
                </a:prstGeom>
              </p:spPr>
            </p:pic>
            <p:pic>
              <p:nvPicPr>
                <p:cNvPr id="2051" name="Picture 3" descr="C:\Users\LG\Desktop\움짤.gif"/>
                <p:cNvPicPr>
                  <a:picLocks noChangeAspect="1" noChangeArrowheads="1" noCrop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06868" y="2139379"/>
                  <a:ext cx="2261950" cy="35283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4" name="TextBox 23"/>
            <p:cNvSpPr txBox="1"/>
            <p:nvPr/>
          </p:nvSpPr>
          <p:spPr>
            <a:xfrm>
              <a:off x="1050202" y="3036326"/>
              <a:ext cx="2304256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진실을 체크하는 중</a:t>
              </a:r>
              <a:endPara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-944921" y="1034149"/>
            <a:ext cx="7378050" cy="4829061"/>
            <a:chOff x="9201472" y="656793"/>
            <a:chExt cx="7992888" cy="5794873"/>
          </a:xfrm>
        </p:grpSpPr>
        <p:sp>
          <p:nvSpPr>
            <p:cNvPr id="30" name="직사각형 29"/>
            <p:cNvSpPr/>
            <p:nvPr/>
          </p:nvSpPr>
          <p:spPr>
            <a:xfrm>
              <a:off x="9201472" y="822145"/>
              <a:ext cx="7850692" cy="53952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 </a:t>
              </a:r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801872" y="656793"/>
              <a:ext cx="4392488" cy="5794873"/>
              <a:chOff x="-1276078" y="1103125"/>
              <a:chExt cx="4392488" cy="5794873"/>
            </a:xfrm>
          </p:grpSpPr>
          <p:pic>
            <p:nvPicPr>
              <p:cNvPr id="2052" name="Picture 4" descr="C:\Users\LG\Desktop\19389765_1804321626563109_1895061718_n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46816" y="2017006"/>
                <a:ext cx="2260800" cy="3573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82" t="25223" r="60923" b="27388"/>
              <a:stretch/>
            </p:blipFill>
            <p:spPr>
              <a:xfrm>
                <a:off x="-1276078" y="1103125"/>
                <a:ext cx="4392488" cy="5794873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10785648" y="1732166"/>
              <a:ext cx="2736304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Url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입력할 수 있다 →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13347" y="2525511"/>
              <a:ext cx="2736304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원본 기사 →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36678" y="3365123"/>
              <a:ext cx="273630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신문사 관련기사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</a:t>
              </a:r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조선</a:t>
              </a:r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중앙</a:t>
              </a:r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한겨레</a:t>
              </a:r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</a:p>
            <a:p>
              <a:pPr algn="r"/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동아</a:t>
              </a:r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서울</a:t>
              </a:r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경향</a:t>
              </a:r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95019" y="4571836"/>
              <a:ext cx="2736304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커뮤니티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반응들 →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1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72271" y="5298141"/>
            <a:ext cx="203377" cy="37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437787"/>
            <a:ext cx="1368152" cy="2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27969" y="5283061"/>
            <a:ext cx="1136521" cy="239597"/>
          </a:xfrm>
          <a:prstGeom prst="rect">
            <a:avLst/>
          </a:prstGeom>
          <a:noFill/>
        </p:spPr>
        <p:txBody>
          <a:bodyPr wrap="square" lIns="84879" tIns="42440" rIns="84879" bIns="42440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진실을 ∨체크하다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4" t="72713" r="55933" b="14684"/>
          <a:stretch/>
        </p:blipFill>
        <p:spPr>
          <a:xfrm>
            <a:off x="2614528" y="4012152"/>
            <a:ext cx="1093379" cy="72320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3" t="64747" r="42434" b="4836"/>
          <a:stretch/>
        </p:blipFill>
        <p:spPr>
          <a:xfrm>
            <a:off x="3846862" y="3757602"/>
            <a:ext cx="1350376" cy="165786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0" t="72612" r="30823" b="11659"/>
          <a:stretch/>
        </p:blipFill>
        <p:spPr>
          <a:xfrm>
            <a:off x="5436096" y="3997630"/>
            <a:ext cx="1057851" cy="9025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7" t="60109" r="15213" b="14684"/>
          <a:stretch/>
        </p:blipFill>
        <p:spPr>
          <a:xfrm>
            <a:off x="6770735" y="3881064"/>
            <a:ext cx="1329660" cy="137389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0" t="43939" r="19408" b="39890"/>
          <a:stretch/>
        </p:blipFill>
        <p:spPr>
          <a:xfrm>
            <a:off x="6983218" y="2709713"/>
            <a:ext cx="925619" cy="9278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62" t="20228" r="15213" b="56061"/>
          <a:stretch/>
        </p:blipFill>
        <p:spPr>
          <a:xfrm>
            <a:off x="6804249" y="1385119"/>
            <a:ext cx="1313841" cy="129236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6" t="12611" r="31999" b="72156"/>
          <a:stretch/>
        </p:blipFill>
        <p:spPr>
          <a:xfrm>
            <a:off x="5381389" y="1563370"/>
            <a:ext cx="935789" cy="87408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7" t="6267" r="44250" b="69947"/>
          <a:stretch/>
        </p:blipFill>
        <p:spPr>
          <a:xfrm>
            <a:off x="3971304" y="960971"/>
            <a:ext cx="1032747" cy="129646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4" t="12611" r="55933" b="74777"/>
          <a:stretch/>
        </p:blipFill>
        <p:spPr>
          <a:xfrm>
            <a:off x="2487499" y="1593785"/>
            <a:ext cx="1093377" cy="72365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2" t="25223" r="60923" b="27388"/>
          <a:stretch/>
        </p:blipFill>
        <p:spPr>
          <a:xfrm>
            <a:off x="857976" y="2077415"/>
            <a:ext cx="1786794" cy="240026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5496" y="2175205"/>
            <a:ext cx="1135735" cy="502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79" tIns="42440" rIns="84879" bIns="42440"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50964" y="555025"/>
            <a:ext cx="953086" cy="502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79" tIns="42440" rIns="84879" bIns="42440"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813076" y="1794275"/>
            <a:ext cx="953086" cy="502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79" tIns="42440" rIns="84879" bIns="42440"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75778" y="3855390"/>
            <a:ext cx="953086" cy="502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79" tIns="42440" rIns="84879" bIns="42440"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07906" y="5025719"/>
            <a:ext cx="1600568" cy="634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79" tIns="42440" rIns="84879" bIns="42440"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507" y="3374390"/>
            <a:ext cx="953086" cy="502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79" tIns="42440" rIns="84879" bIns="42440"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앱실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" y="-187196"/>
            <a:ext cx="2900453" cy="18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4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432</Words>
  <Application>Microsoft Office PowerPoint</Application>
  <PresentationFormat>화면 슬라이드 쇼(16:10)</PresentationFormat>
  <Paragraphs>115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Arial</vt:lpstr>
      <vt:lpstr>Noto Sans CJK KR Thin</vt:lpstr>
      <vt:lpstr>a타이틀고딕5</vt:lpstr>
      <vt:lpstr>맑은 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Hansung</dc:creator>
  <cp:lastModifiedBy>LG</cp:lastModifiedBy>
  <cp:revision>61</cp:revision>
  <dcterms:created xsi:type="dcterms:W3CDTF">2017-06-08T14:05:05Z</dcterms:created>
  <dcterms:modified xsi:type="dcterms:W3CDTF">2017-06-20T04:39:17Z</dcterms:modified>
</cp:coreProperties>
</file>