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0" r:id="rId2"/>
    <p:sldMasterId id="2147483692" r:id="rId3"/>
  </p:sldMasterIdLst>
  <p:notesMasterIdLst>
    <p:notesMasterId r:id="rId10"/>
  </p:notesMasterIdLst>
  <p:handoutMasterIdLst>
    <p:handoutMasterId r:id="rId11"/>
  </p:handoutMasterIdLst>
  <p:sldIdLst>
    <p:sldId id="2748" r:id="rId4"/>
    <p:sldId id="3051" r:id="rId5"/>
    <p:sldId id="3069" r:id="rId6"/>
    <p:sldId id="3076" r:id="rId7"/>
    <p:sldId id="3078" r:id="rId8"/>
    <p:sldId id="3077" r:id="rId9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1pPr>
    <a:lvl2pPr marL="455613" indent="1588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2pPr>
    <a:lvl3pPr marL="912813" indent="1588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3pPr>
    <a:lvl4pPr marL="1370013" indent="1588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4pPr>
    <a:lvl5pPr marL="1825625" indent="3175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orient="horz" pos="1593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4315">
          <p15:clr>
            <a:srgbClr val="A4A3A4"/>
          </p15:clr>
        </p15:guide>
        <p15:guide id="7" pos="3120">
          <p15:clr>
            <a:srgbClr val="A4A3A4"/>
          </p15:clr>
        </p15:guide>
        <p15:guide id="8" pos="5978">
          <p15:clr>
            <a:srgbClr val="A4A3A4"/>
          </p15:clr>
        </p15:guide>
        <p15:guide id="9" pos="217" userDrawn="1">
          <p15:clr>
            <a:srgbClr val="A4A3A4"/>
          </p15:clr>
        </p15:guide>
        <p15:guide id="10" pos="4685" userDrawn="1">
          <p15:clr>
            <a:srgbClr val="A4A3A4"/>
          </p15:clr>
        </p15:guide>
        <p15:guide id="11" orient="horz" pos="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CCCC00"/>
    <a:srgbClr val="FF9933"/>
    <a:srgbClr val="FF9966"/>
    <a:srgbClr val="FF9999"/>
    <a:srgbClr val="54727C"/>
    <a:srgbClr val="FFFF00"/>
    <a:srgbClr val="FF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91" autoAdjust="0"/>
    <p:restoredTop sz="86341" autoAdjust="0"/>
  </p:normalViewPr>
  <p:slideViewPr>
    <p:cSldViewPr>
      <p:cViewPr varScale="1">
        <p:scale>
          <a:sx n="62" d="100"/>
          <a:sy n="62" d="100"/>
        </p:scale>
        <p:origin x="1050" y="72"/>
      </p:cViewPr>
      <p:guideLst>
        <p:guide orient="horz" pos="3135"/>
        <p:guide orient="horz" pos="595"/>
        <p:guide orient="horz" pos="4042"/>
        <p:guide orient="horz" pos="1593"/>
        <p:guide orient="horz" pos="2704"/>
        <p:guide orient="horz" pos="4315"/>
        <p:guide pos="3120"/>
        <p:guide pos="5978"/>
        <p:guide pos="217"/>
        <p:guide pos="4685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255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1363" y="639763"/>
            <a:ext cx="5357812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609" y="4721226"/>
            <a:ext cx="544798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7" tIns="45903" rIns="91807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855688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5625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3625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50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85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800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26" tIns="46113" rIns="92226" bIns="46113" anchor="b"/>
          <a:lstStyle/>
          <a:p>
            <a:pPr algn="r"/>
            <a:fld id="{68A3B4D7-5204-4F48-9037-A46813787B2C}" type="slidenum">
              <a:rPr lang="en-US" altLang="ko-KR"/>
              <a:pPr algn="r"/>
              <a:t>1</a:t>
            </a:fld>
            <a:endParaRPr lang="en-US" altLang="ko-KR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/>
              <a:t>이 장에서 구체적인 평가기준을 다룰 예정입니다</a:t>
            </a:r>
          </a:p>
        </p:txBody>
      </p:sp>
    </p:spTree>
    <p:extLst>
      <p:ext uri="{BB962C8B-B14F-4D97-AF65-F5344CB8AC3E}">
        <p14:creationId xmlns:p14="http://schemas.microsoft.com/office/powerpoint/2010/main" val="293600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06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26" tIns="46113" rIns="92226" bIns="46113" anchor="b"/>
          <a:lstStyle/>
          <a:p>
            <a:pPr algn="r"/>
            <a:fld id="{68A3B4D7-5204-4F48-9037-A46813787B2C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/>
              <a:t>이 장에서 구체적인 평가기준을 다룰 예정입니다</a:t>
            </a:r>
          </a:p>
        </p:txBody>
      </p:sp>
    </p:spTree>
    <p:extLst>
      <p:ext uri="{BB962C8B-B14F-4D97-AF65-F5344CB8AC3E}">
        <p14:creationId xmlns:p14="http://schemas.microsoft.com/office/powerpoint/2010/main" val="42389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2" y="2144987"/>
            <a:ext cx="7090991" cy="786495"/>
          </a:xfrm>
        </p:spPr>
        <p:txBody>
          <a:bodyPr/>
          <a:lstStyle>
            <a:lvl1pPr>
              <a:defRPr sz="4000" smtClean="0"/>
            </a:lvl1pPr>
          </a:lstStyle>
          <a:p>
            <a:endParaRPr lang="en-US" altLang="ko-KR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2" y="2998513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/>
            </a:lvl1pPr>
          </a:lstStyle>
          <a:p>
            <a:endParaRPr lang="ko-KR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1551" y="186197"/>
            <a:ext cx="8877294" cy="60700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75" marR="0" indent="-215875" algn="l" defTabSz="86349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726" marR="0" indent="-215726" algn="l" defTabSz="862902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1551" y="186197"/>
            <a:ext cx="8877294" cy="60700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36600" y="615950"/>
            <a:ext cx="1035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2" y="2144987"/>
            <a:ext cx="7090991" cy="786495"/>
          </a:xfrm>
        </p:spPr>
        <p:txBody>
          <a:bodyPr/>
          <a:lstStyle>
            <a:lvl1pPr>
              <a:defRPr sz="4000" smtClean="0"/>
            </a:lvl1pPr>
          </a:lstStyle>
          <a:p>
            <a:endParaRPr lang="en-US" altLang="ko-KR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2" y="2998513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/>
            </a:lvl1pPr>
          </a:lstStyle>
          <a:p>
            <a:endParaRPr lang="ko-KR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785" marR="0" indent="-215785" algn="l" defTabSz="86314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185738"/>
            <a:ext cx="8877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90" tIns="43145" rIns="86290" bIns="43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854075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90" tIns="43145" rIns="86290" bIns="43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5913" y="6454775"/>
            <a:ext cx="727075" cy="246063"/>
          </a:xfrm>
          <a:prstGeom prst="rect">
            <a:avLst/>
          </a:prstGeom>
          <a:noFill/>
        </p:spPr>
        <p:txBody>
          <a:bodyPr lIns="86290" tIns="43145" rIns="86290" bIns="43145">
            <a:spAutoFit/>
          </a:bodyPr>
          <a:lstStyle/>
          <a:p>
            <a:pPr algn="l">
              <a:defRPr/>
            </a:pPr>
            <a:fld id="{44A5D428-4822-4410-A945-1C5B0FD4E6BE}" type="slidenum">
              <a:rPr lang="ko-KR" altLang="en-US" sz="800">
                <a:latin typeface="맑은 고딕" pitchFamily="50" charset="-127"/>
              </a:rPr>
              <a:pPr algn="l">
                <a:defRPr/>
              </a:pPr>
              <a:t>‹#›</a:t>
            </a:fld>
            <a:endParaRPr lang="en-US" altLang="ko-KR" sz="800" dirty="0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4" r:id="rId2"/>
    <p:sldLayoutId id="2147483945" r:id="rId3"/>
    <p:sldLayoutId id="2147483946" r:id="rId4"/>
    <p:sldLayoutId id="2147483947" r:id="rId5"/>
    <p:sldLayoutId id="2147483948" r:id="rId6"/>
  </p:sldLayoutIdLst>
  <p:hf hdr="0" ftr="0"/>
  <p:txStyles>
    <p:titleStyle>
      <a:lvl1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2pPr>
      <a:lvl3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3pPr>
      <a:lvl4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4pPr>
      <a:lvl5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5pPr>
      <a:lvl6pPr marL="431451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290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35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581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defTabSz="898525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4975" indent="-82550" algn="l" defTabSz="8985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6925" indent="-92075" algn="l" defTabSz="8985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1900" indent="-176213" algn="l" defTabSz="898525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0888" indent="-223838" algn="l" defTabSz="8985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2981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4429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5882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7327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451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2902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352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5810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7252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8704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0155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1608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5" descr="1-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185738"/>
            <a:ext cx="8877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14" tIns="43157" rIns="86314" bIns="43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854075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14" tIns="43157" rIns="86314" bIns="43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5913" y="6454775"/>
            <a:ext cx="727075" cy="246063"/>
          </a:xfrm>
          <a:prstGeom prst="rect">
            <a:avLst/>
          </a:prstGeom>
          <a:noFill/>
        </p:spPr>
        <p:txBody>
          <a:bodyPr lIns="86314" tIns="43157" rIns="86314" bIns="43157">
            <a:spAutoFit/>
          </a:bodyPr>
          <a:lstStyle/>
          <a:p>
            <a:pPr algn="l">
              <a:defRPr/>
            </a:pPr>
            <a:fld id="{8157C627-0C7A-4F70-8209-64519FA7EC95}" type="slidenum">
              <a:rPr lang="ko-KR" altLang="en-US" sz="800">
                <a:latin typeface="맑은 고딕" pitchFamily="50" charset="-127"/>
              </a:rPr>
              <a:pPr algn="l">
                <a:defRPr/>
              </a:pPr>
              <a:t>‹#›</a:t>
            </a:fld>
            <a:endParaRPr lang="en-US" altLang="ko-KR" sz="800" dirty="0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</p:sldLayoutIdLst>
  <p:hf hdr="0" ftr="0"/>
  <p:txStyles>
    <p:titleStyle>
      <a:lvl1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2pPr>
      <a:lvl3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3pPr>
      <a:lvl4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4pPr>
      <a:lvl5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5pPr>
      <a:lvl6pPr marL="43157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14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711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286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defTabSz="898525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4975" indent="-82550" algn="l" defTabSz="8985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6925" indent="-92075" algn="l" defTabSz="8985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1900" indent="-176213" algn="l" defTabSz="898525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2475" indent="-223838" algn="l" defTabSz="8985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3638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207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6779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8343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57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14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711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286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785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422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0993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2564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906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254000"/>
            <a:ext cx="5875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50" tIns="43175" rIns="86350" bIns="43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854075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50" tIns="43175" rIns="86350" bIns="43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110663" y="6570663"/>
            <a:ext cx="727075" cy="244475"/>
          </a:xfrm>
          <a:prstGeom prst="rect">
            <a:avLst/>
          </a:prstGeom>
          <a:noFill/>
        </p:spPr>
        <p:txBody>
          <a:bodyPr lIns="86350" tIns="43175" rIns="86350" bIns="43175">
            <a:spAutoFit/>
          </a:bodyPr>
          <a:lstStyle/>
          <a:p>
            <a:pPr algn="r" latinLnBrk="1">
              <a:defRPr/>
            </a:pPr>
            <a:fld id="{D446EBE6-B861-49A2-AB5B-99E9549010A8}" type="slidenum">
              <a:rPr kumimoji="1" lang="ko-KR" altLang="en-US" sz="800">
                <a:solidFill>
                  <a:schemeClr val="tx1"/>
                </a:solidFill>
              </a:rPr>
              <a:pPr algn="r" latinLnBrk="1">
                <a:defRPr/>
              </a:pPr>
              <a:t>‹#›</a:t>
            </a:fld>
            <a:endParaRPr kumimoji="1" lang="en-US" altLang="ko-KR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</p:sldLayoutIdLst>
  <p:hf hdr="0" ftr="0"/>
  <p:txStyles>
    <p:titleStyle>
      <a:lvl1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3175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49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524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700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defTabSz="898525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4975" indent="-82550" algn="l" defTabSz="8985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6925" indent="-92075" algn="l" defTabSz="8985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3488" indent="-176213" algn="l" defTabSz="898525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2475" indent="-223838" algn="l" defTabSz="8985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4624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6373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8124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9872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750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49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24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000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748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49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24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998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academy.sktechx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92488" y="4617380"/>
            <a:ext cx="3252787" cy="431800"/>
          </a:xfrm>
        </p:spPr>
        <p:txBody>
          <a:bodyPr/>
          <a:lstStyle/>
          <a:p>
            <a:pPr algn="ctr" defTabSz="898855">
              <a:defRPr/>
            </a:pPr>
            <a:r>
              <a:rPr lang="en-US" altLang="ko-KR" dirty="0">
                <a:latin typeface="Moebius" pitchFamily="18" charset="0"/>
                <a:ea typeface="맑은 고딕" pitchFamily="50" charset="-127"/>
              </a:rPr>
              <a:t>2018. 05 </a:t>
            </a:r>
            <a:endParaRPr lang="ko-KR" altLang="en-US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60512" y="1808820"/>
            <a:ext cx="8784976" cy="1296144"/>
          </a:xfrm>
          <a:prstGeom prst="foldedCorner">
            <a:avLst>
              <a:gd name="adj" fmla="val 0"/>
            </a:avLst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0" tIns="10794" rIns="0" bIns="10794" anchor="ctr"/>
          <a:lstStyle/>
          <a:p>
            <a:pPr marL="932480" indent="-399635">
              <a:lnSpc>
                <a:spcPct val="100000"/>
              </a:lnSpc>
              <a:defRPr/>
            </a:pPr>
            <a:r>
              <a:rPr lang="en-US" altLang="ko-KR" sz="4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STA</a:t>
            </a:r>
            <a:r>
              <a:rPr kumimoji="1" lang="en-US" altLang="ko-KR" sz="4000" b="0" baseline="30000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+</a:t>
            </a:r>
            <a:r>
              <a:rPr lang="en-US" altLang="ko-KR" sz="4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C 2018 </a:t>
            </a:r>
            <a:r>
              <a:rPr lang="ko-KR" altLang="en-US" sz="4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본선 발표 및 접수 </a:t>
            </a:r>
            <a:r>
              <a:rPr lang="en-US" altLang="ko-KR" sz="4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0538" y="114164"/>
            <a:ext cx="3730246" cy="4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작성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스토리 구성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Moebius" pitchFamily="18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524508" y="1119343"/>
            <a:ext cx="9037577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내 </a:t>
            </a:r>
            <a:r>
              <a:rPr lang="en-US" altLang="ko-KR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Idea</a:t>
            </a:r>
            <a:r>
              <a:rPr lang="ko-KR" altLang="en-US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가  새로운 서비스 인지</a:t>
            </a:r>
            <a:r>
              <a:rPr lang="en-US" altLang="ko-KR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개선서비스 인지에  </a:t>
            </a:r>
            <a:endParaRPr lang="en-US" altLang="ko-KR" sz="28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 </a:t>
            </a:r>
            <a:r>
              <a:rPr lang="ko-KR" altLang="en-US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따라 발표 스토리 재구성 필요</a:t>
            </a:r>
            <a:endParaRPr lang="en-US" altLang="ko-KR" sz="28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 o </a:t>
            </a:r>
            <a:r>
              <a:rPr lang="ko-KR" altLang="en-US" sz="2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새로운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서비스 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내 서비스를 원하는 새로운 고객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시장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이 있다는 것</a:t>
            </a:r>
            <a:r>
              <a:rPr lang="ko-KR" altLang="en-US" sz="2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을 입증</a:t>
            </a:r>
            <a:endParaRPr lang="en-US" altLang="ko-KR" sz="20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     -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새로운 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Idea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가 나오게 된 배경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시장 환경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내가 발견한 고객 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Needs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등</a:t>
            </a:r>
            <a:endParaRPr lang="en-US" altLang="ko-KR" sz="20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 </a:t>
            </a:r>
            <a:r>
              <a:rPr lang="en-US" altLang="ko-KR" sz="2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o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개선 서비스 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:  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이미 나와있는 서비스와 다른 점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차별 점</a:t>
            </a:r>
            <a:r>
              <a:rPr lang="en-US" altLang="ko-KR" sz="2000" b="1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)  </a:t>
            </a:r>
            <a:r>
              <a:rPr lang="ko-KR" altLang="en-US" sz="2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강조</a:t>
            </a:r>
            <a:endParaRPr lang="en-US" altLang="ko-KR" sz="2000" b="1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     -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기존 서비스의 불편함 및 사용자 불만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경쟁서비스와 내 제안의 비교 분석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 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           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및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차별화</a:t>
            </a:r>
            <a:r>
              <a:rPr lang="en-US" altLang="ko-KR" sz="2000" b="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Moebius" pitchFamily="18" charset="0"/>
                <a:ea typeface="맑은 고딕" pitchFamily="50" charset="-127"/>
              </a:rPr>
              <a:t>요소 강조</a:t>
            </a:r>
            <a:endParaRPr lang="en-US" altLang="ko-KR" sz="20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5" name="직사각형 2">
            <a:extLst>
              <a:ext uri="{FF2B5EF4-FFF2-40B4-BE49-F238E27FC236}">
                <a16:creationId xmlns:a16="http://schemas.microsoft.com/office/drawing/2014/main" id="{00A573BD-3A40-4761-B133-479B0FA9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08" y="4575727"/>
            <a:ext cx="9145017" cy="112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가장 자신 있고 자랑하고 싶은 항목부터 앞에서 소개</a:t>
            </a:r>
            <a:endParaRPr lang="en-US" altLang="ko-KR" sz="28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 </a:t>
            </a:r>
            <a:r>
              <a:rPr lang="ko-KR" altLang="en-US" sz="28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하고 일반적인 내용을 뒤에 소개함</a:t>
            </a:r>
            <a:endParaRPr lang="en-US" altLang="ko-KR" sz="28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AEEFE247-51CC-48BF-B3D9-43CFD78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00" y="1144042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27" name="AutoShape 21">
            <a:extLst>
              <a:ext uri="{FF2B5EF4-FFF2-40B4-BE49-F238E27FC236}">
                <a16:creationId xmlns:a16="http://schemas.microsoft.com/office/drawing/2014/main" id="{777AF91E-D1BA-475B-B594-E09619C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629252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488950" y="114164"/>
            <a:ext cx="3795970" cy="4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작성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분야별 특징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Moebius" pitchFamily="18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60512" y="960497"/>
            <a:ext cx="1728191" cy="10652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ko-KR" altLang="en-US" sz="2400" dirty="0"/>
              <a:t>생활정보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2396716" y="950286"/>
            <a:ext cx="7093358" cy="107750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"/>
            </a:pP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제안 배경 및 개념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서비스의 주요 기능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기존 서비스 대비 차별 점 등을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논리적으로 설명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60513" y="2278318"/>
            <a:ext cx="1728191" cy="1037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ko-KR" altLang="en-US" sz="2400" dirty="0" err="1"/>
              <a:t>엔터테인</a:t>
            </a:r>
            <a:endParaRPr lang="en-US" altLang="ko-KR" sz="2400" dirty="0"/>
          </a:p>
          <a:p>
            <a:r>
              <a:rPr lang="ko-KR" altLang="en-US" sz="2400" dirty="0" err="1"/>
              <a:t>먼트</a:t>
            </a:r>
            <a:endParaRPr lang="ko-KR" altLang="en-US" sz="2400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gray">
          <a:xfrm>
            <a:off x="2396717" y="2278318"/>
            <a:ext cx="7093358" cy="103762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"/>
            </a:pP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서비스 개념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게임 시나리오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조작 방법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등을 실제 게임 이미지와 함께 설명 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</a:t>
            </a:r>
            <a:endParaRPr lang="en-US" altLang="ko-KR" sz="1600" b="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marL="174625" indent="-174625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"/>
            </a:pPr>
            <a:r>
              <a:rPr lang="ko-KR" altLang="en-US" sz="1600" b="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게임 개발 방법 및 팀원 개발 능력도 구체적으로 설명</a:t>
            </a:r>
            <a:endParaRPr lang="en-US" altLang="ko-KR" sz="1600" b="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60513" y="3586006"/>
            <a:ext cx="1728191" cy="1528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en-US" altLang="ko-KR" sz="2400" dirty="0"/>
              <a:t>IoT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gray">
          <a:xfrm>
            <a:off x="2396717" y="3586006"/>
            <a:ext cx="7128791" cy="152833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"/>
            </a:pP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서비스 개념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서비스의 주요 기능과 함께 이를 구현하기 위한 부품리스트는</a:t>
            </a:r>
            <a:endParaRPr lang="en-US" altLang="ko-KR" sz="16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100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만원까지 작성가능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STAC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사무국에서의 팀별 부품 지원은 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30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만원으로 </a:t>
            </a:r>
            <a:endParaRPr lang="en-US" altLang="ko-KR" sz="16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제한함</a:t>
            </a:r>
            <a:endParaRPr lang="en-US" altLang="ko-KR" sz="16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marL="174625" indent="-174625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"/>
            </a:pPr>
            <a:r>
              <a:rPr lang="ko-KR" altLang="en-US" sz="1600" b="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앱으로 만들 수 있는 서비스를 </a:t>
            </a:r>
            <a:r>
              <a:rPr lang="en-US" altLang="ko-KR" sz="1600" b="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IoT</a:t>
            </a:r>
            <a:r>
              <a:rPr lang="ko-KR" altLang="en-US" sz="1600" b="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로 보이기 위해 일부러 부품을 사용하면</a:t>
            </a:r>
            <a:endParaRPr lang="en-US" altLang="ko-KR" sz="1600" b="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ko-KR" sz="1600" b="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 </a:t>
            </a:r>
            <a:r>
              <a:rPr lang="ko-KR" altLang="en-US" sz="1600" b="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낮은 점수를 받게 됨</a:t>
            </a:r>
            <a:endParaRPr lang="en-US" altLang="ko-KR" sz="1600" b="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3A936E8A-47DF-4B69-A99D-082A72E2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5404176"/>
            <a:ext cx="1728191" cy="977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en-US"/>
            </a:defPPr>
            <a:lvl1pPr>
              <a:lnSpc>
                <a:spcPct val="110000"/>
              </a:lnSpc>
              <a:defRPr sz="3000">
                <a:latin typeface="Moebius" pitchFamily="18" charset="0"/>
                <a:ea typeface="맑은 고딕" pitchFamily="50" charset="-127"/>
              </a:defRPr>
            </a:lvl1pPr>
          </a:lstStyle>
          <a:p>
            <a:r>
              <a:rPr lang="en-US" altLang="ko-KR" sz="2400" dirty="0"/>
              <a:t>VR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12654DB-410A-4C72-8EBD-B28E747609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6716" y="5404176"/>
            <a:ext cx="7128791" cy="97715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 anchor="ctr" anchorCtr="0">
            <a:noAutofit/>
          </a:bodyPr>
          <a:lstStyle/>
          <a:p>
            <a:pPr marL="174625" indent="-174625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"/>
            </a:pP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서비스 개념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주요 서비스 기능과 함께 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VR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만이 가지는 독특한 게임성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멀미가 나지 않는 시스템 설계</a:t>
            </a:r>
            <a:r>
              <a:rPr lang="en-US" altLang="ko-KR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프레임 </a:t>
            </a:r>
            <a:r>
              <a:rPr lang="ko-KR" altLang="en-US" sz="1600" dirty="0" err="1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레이트</a:t>
            </a:r>
            <a:r>
              <a:rPr lang="ko-KR" altLang="en-US" sz="1600" dirty="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rPr>
              <a:t> 최적화 등을 구체적으로 작성</a:t>
            </a:r>
            <a:endParaRPr lang="en-US" altLang="ko-KR" sz="1600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488950" y="133496"/>
            <a:ext cx="2829358" cy="45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작성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기타</a:t>
            </a:r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Moebius" pitchFamily="18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1343865" y="1412776"/>
            <a:ext cx="7821603" cy="39165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제목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컨셉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타겟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서비스 기능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경쟁서비스 분석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차별화 요소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팀 소개 등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471329" y="890325"/>
            <a:ext cx="6857312" cy="52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예선 제안서 항목을 기준으로 작성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67801" y="980728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gray">
          <a:xfrm>
            <a:off x="1358140" y="2785064"/>
            <a:ext cx="7821603" cy="79042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디자인이 나온 팀은 디자인과 서비스 플로우를 발표자료에 포함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디자인이 없는 팀은 어떤 서비스를 만들 것인지 스케치나 유사 이미지 제시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485604" y="2262613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서비스에 대한 와이어 프레임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240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목업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)</a:t>
            </a:r>
            <a:r>
              <a:rPr lang="ko-KR" altLang="en-US" sz="240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은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40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필수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782076" y="2353016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64F8454-FF51-477D-9A4F-77B20529CF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8140" y="4477252"/>
            <a:ext cx="7821603" cy="75194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평가 기준의 개발 능력을 입증하기 위해서는 좋은 개발자와 디자이너가 필수임 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5" name="직사각형 2">
            <a:extLst>
              <a:ext uri="{FF2B5EF4-FFF2-40B4-BE49-F238E27FC236}">
                <a16:creationId xmlns:a16="http://schemas.microsoft.com/office/drawing/2014/main" id="{DC686919-FECE-400A-8C3A-50B6FFD3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04" y="3932080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개발자와 디자이너를 포함하여 </a:t>
            </a:r>
            <a:r>
              <a:rPr lang="ko-KR" altLang="en-US" sz="2400" dirty="0" err="1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팀구성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FD3337EC-440E-4AF3-B756-9D518B78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76" y="4022483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646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0538" y="114164"/>
            <a:ext cx="1538941" cy="4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평가 기준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56755" y="1561157"/>
            <a:ext cx="6733319" cy="720080"/>
          </a:xfrm>
          <a:prstGeom prst="roundRect">
            <a:avLst>
              <a:gd name="adj" fmla="val 119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성장 가능성 및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로드맵 제시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56755" y="2924944"/>
            <a:ext cx="6733319" cy="1584176"/>
          </a:xfrm>
          <a:prstGeom prst="roundRect">
            <a:avLst>
              <a:gd name="adj" fmla="val 119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ts val="4000"/>
              </a:lnSpc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- 9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월말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결선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 개발 가능성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ts val="4000"/>
              </a:lnSpc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팀원의 개발능력 증명</a:t>
            </a:r>
            <a:endParaRPr lang="en-US" altLang="ko-KR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4000"/>
              </a:lnSpc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이슈 파악 및 해결 방안 제시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56755" y="4833156"/>
            <a:ext cx="6733319" cy="1296144"/>
          </a:xfrm>
          <a:prstGeom prst="roundRect">
            <a:avLst>
              <a:gd name="adj" fmla="val 1195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 발표시간 준수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심사위원 질문에 대한 적절한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FB9C3733-2704-4800-A0AE-5B173F7C9DA4}"/>
              </a:ext>
            </a:extLst>
          </p:cNvPr>
          <p:cNvSpPr/>
          <p:nvPr/>
        </p:nvSpPr>
        <p:spPr>
          <a:xfrm>
            <a:off x="416611" y="2924943"/>
            <a:ext cx="2196244" cy="1584177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>
                <a:latin typeface="Moebius" pitchFamily="18" charset="0"/>
                <a:ea typeface="맑은 고딕" pitchFamily="50" charset="-127"/>
              </a:rPr>
              <a:t>실현가능성</a:t>
            </a:r>
            <a:endParaRPr lang="en-US" altLang="ko-KR" sz="24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5F58EC1E-9976-4373-99F3-B0A4134C3D5B}"/>
              </a:ext>
            </a:extLst>
          </p:cNvPr>
          <p:cNvSpPr/>
          <p:nvPr/>
        </p:nvSpPr>
        <p:spPr>
          <a:xfrm>
            <a:off x="416496" y="4833155"/>
            <a:ext cx="2196244" cy="1296144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>
                <a:latin typeface="Moebius" pitchFamily="18" charset="0"/>
                <a:ea typeface="맑은 고딕" pitchFamily="50" charset="-127"/>
              </a:rPr>
              <a:t>발표능력</a:t>
            </a:r>
            <a:endParaRPr lang="en-US" altLang="ko-KR" sz="240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EA9E66D2-CBDC-4698-8F12-7E90E795B5E4}"/>
              </a:ext>
            </a:extLst>
          </p:cNvPr>
          <p:cNvSpPr/>
          <p:nvPr/>
        </p:nvSpPr>
        <p:spPr>
          <a:xfrm>
            <a:off x="431994" y="1304764"/>
            <a:ext cx="2196244" cy="1296144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>
              <a:lnSpc>
                <a:spcPct val="110000"/>
              </a:lnSpc>
              <a:defRPr/>
            </a:pPr>
            <a:r>
              <a:rPr lang="ko-KR" altLang="en-US" sz="2400" dirty="0">
                <a:latin typeface="Moebius" pitchFamily="18" charset="0"/>
                <a:ea typeface="맑은 고딕" pitchFamily="50" charset="-127"/>
              </a:rPr>
              <a:t>서비스확장성</a:t>
            </a:r>
            <a:endParaRPr lang="en-US" altLang="ko-KR" sz="2400" dirty="0">
              <a:latin typeface="Moebius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18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1" grpId="0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488950" y="114164"/>
            <a:ext cx="2696309" cy="4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3. </a:t>
            </a:r>
            <a:r>
              <a:rPr lang="ko-KR" altLang="en-US" sz="2000" dirty="0">
                <a:solidFill>
                  <a:schemeClr val="tx2"/>
                </a:solidFill>
                <a:latin typeface="Moebius" pitchFamily="18" charset="0"/>
                <a:ea typeface="맑은 고딕" pitchFamily="50" charset="-127"/>
                <a:cs typeface="Tahoma" pitchFamily="34" charset="0"/>
              </a:rPr>
              <a:t>발표 자료 접수 방법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1358140" y="1425274"/>
            <a:ext cx="8419396" cy="116129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홈페이지 메인 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&gt; </a:t>
            </a: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스마틴앱챌린지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&gt;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소개 및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접수 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&gt; STAC 2018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본선 안내 페이지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홈페이지 중간 </a:t>
            </a: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메트로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 배너 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&gt; STAC 2018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본선 안내 페이지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제출 파일명 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: </a:t>
            </a: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서비스명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_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팀장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예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) </a:t>
            </a: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온더훅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_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홍길동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1485604" y="880102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홈페이지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2"/>
              </a:rPr>
              <a:t>http://tacademy.sktechx.com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접수</a:t>
            </a:r>
            <a:endParaRPr lang="en-US" altLang="ko-KR" sz="2400" b="1" dirty="0">
              <a:solidFill>
                <a:schemeClr val="tx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782076" y="970505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1350686" y="3217179"/>
            <a:ext cx="7821603" cy="1161291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키노트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작성자는 </a:t>
            </a:r>
            <a:r>
              <a:rPr lang="en-US" altLang="ko-KR" sz="1800" b="0" dirty="0" err="1">
                <a:latin typeface="Moebius" pitchFamily="18" charset="0"/>
                <a:ea typeface="맑은 고딕" pitchFamily="50" charset="-127"/>
              </a:rPr>
              <a:t>pdf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로 접수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. </a:t>
            </a:r>
            <a:r>
              <a:rPr lang="ko-KR" altLang="en-US" sz="1800" b="0" dirty="0" err="1">
                <a:latin typeface="Moebius" pitchFamily="18" charset="0"/>
                <a:ea typeface="맑은 고딕" pitchFamily="50" charset="-127"/>
              </a:rPr>
              <a:t>맥북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 발표자는 제출 내용으로 발표 해야 함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접수한 자료로만 발표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.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접수 이후에 제출한 자료는 인정하지 않음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발표 당일 자료 변경 시 </a:t>
            </a:r>
            <a:r>
              <a:rPr lang="en-US" altLang="ko-KR" sz="1800" b="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“</a:t>
            </a:r>
            <a:r>
              <a:rPr lang="ko-KR" altLang="en-US" sz="1800" b="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발표 능력</a:t>
            </a:r>
            <a:r>
              <a:rPr lang="en-US" altLang="ko-KR" sz="1800" b="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”</a:t>
            </a:r>
            <a:r>
              <a:rPr lang="ko-KR" altLang="en-US" sz="1800" b="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 평가 요소에서 감점 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예정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1478150" y="2672007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접수 일시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6.21(</a:t>
            </a:r>
            <a:r>
              <a:rPr lang="ko-KR" altLang="en-US" sz="240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목</a:t>
            </a:r>
            <a:r>
              <a:rPr lang="en-US" altLang="ko-KR" sz="2400" dirty="0">
                <a:solidFill>
                  <a:srgbClr val="FF0000"/>
                </a:solidFill>
                <a:latin typeface="Moebius" pitchFamily="18" charset="0"/>
                <a:ea typeface="맑은 고딕" pitchFamily="50" charset="-127"/>
              </a:rPr>
              <a:t>)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 </a:t>
            </a: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자정까지</a:t>
            </a:r>
            <a:r>
              <a:rPr lang="en-US" altLang="ko-KR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) </a:t>
            </a: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및 방법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774622" y="2762410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1369146" y="5103662"/>
            <a:ext cx="7821603" cy="149369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개인 정보 입력은 필수 사항 이므로 팀원 및 담당교사 정보 재 입력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개인정보수집 이용 및 제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3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자 제공동의서 스캔본 재등록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(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필수 사항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)</a:t>
            </a: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팀원이 변경된 경우 개인정보수집 이용 및 제</a:t>
            </a:r>
            <a:r>
              <a:rPr lang="en-US" altLang="ko-KR" sz="1800" b="0" dirty="0">
                <a:latin typeface="Moebius" pitchFamily="18" charset="0"/>
                <a:ea typeface="맑은 고딕" pitchFamily="50" charset="-127"/>
              </a:rPr>
              <a:t>3</a:t>
            </a:r>
            <a:r>
              <a:rPr lang="ko-KR" altLang="en-US" sz="1800" b="0" dirty="0">
                <a:latin typeface="Moebius" pitchFamily="18" charset="0"/>
                <a:ea typeface="맑은 고딕" pitchFamily="50" charset="-127"/>
              </a:rPr>
              <a:t>자 제공동의서를 다시 작성하여 스캔본 등록 필요</a:t>
            </a:r>
            <a:endParaRPr lang="en-US" altLang="ko-KR" sz="1800" b="0" dirty="0"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1496610" y="4558490"/>
            <a:ext cx="7416830" cy="52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Moebius" pitchFamily="18" charset="0"/>
                <a:ea typeface="맑은 고딕" pitchFamily="50" charset="-127"/>
              </a:rPr>
              <a:t>개인 정보 관련 정보 입력 및 서류 사본 제출 </a:t>
            </a:r>
            <a:endParaRPr lang="en-US" altLang="ko-KR" sz="2400" b="1" dirty="0">
              <a:solidFill>
                <a:schemeClr val="bg1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793082" y="4648893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Moebius" pitchFamily="18" charset="0"/>
                <a:ea typeface="맑은 고딕" pitchFamily="50" charset="-127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6467901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1474035545</TotalTime>
  <Pages>39</Pages>
  <Words>535</Words>
  <Application>Microsoft Office PowerPoint</Application>
  <PresentationFormat>A4 용지(210x297mm)</PresentationFormat>
  <Paragraphs>72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Arials</vt:lpstr>
      <vt:lpstr>HY태고딕</vt:lpstr>
      <vt:lpstr>Optima</vt:lpstr>
      <vt:lpstr>굴림</vt:lpstr>
      <vt:lpstr>맑은 고딕</vt:lpstr>
      <vt:lpstr>Arial</vt:lpstr>
      <vt:lpstr>Moebius</vt:lpstr>
      <vt:lpstr>Tahoma</vt:lpstr>
      <vt:lpstr>Wingdings</vt:lpstr>
      <vt:lpstr>3_디자인 사용자 지정</vt:lpstr>
      <vt:lpstr>4_디자인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개선과제 보고서</dc:title>
  <dc:creator>User</dc:creator>
  <cp:lastModifiedBy>현아 오</cp:lastModifiedBy>
  <cp:revision>5909</cp:revision>
  <cp:lastPrinted>2014-06-09T01:17:52Z</cp:lastPrinted>
  <dcterms:created xsi:type="dcterms:W3CDTF">1996-10-14T12:11:22Z</dcterms:created>
  <dcterms:modified xsi:type="dcterms:W3CDTF">2018-05-20T13:10:16Z</dcterms:modified>
</cp:coreProperties>
</file>