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7" r:id="rId2"/>
    <p:sldId id="256" r:id="rId3"/>
    <p:sldId id="266" r:id="rId4"/>
    <p:sldId id="264" r:id="rId5"/>
    <p:sldId id="269" r:id="rId6"/>
    <p:sldId id="265" r:id="rId7"/>
    <p:sldId id="267" r:id="rId8"/>
    <p:sldId id="270" r:id="rId9"/>
    <p:sldId id="288" r:id="rId10"/>
    <p:sldId id="271" r:id="rId11"/>
    <p:sldId id="289" r:id="rId12"/>
    <p:sldId id="286" r:id="rId13"/>
    <p:sldId id="272" r:id="rId14"/>
    <p:sldId id="274" r:id="rId15"/>
    <p:sldId id="290" r:id="rId16"/>
    <p:sldId id="295" r:id="rId17"/>
    <p:sldId id="292" r:id="rId18"/>
    <p:sldId id="296" r:id="rId19"/>
    <p:sldId id="277" r:id="rId20"/>
    <p:sldId id="279" r:id="rId21"/>
    <p:sldId id="278" r:id="rId22"/>
    <p:sldId id="28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912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BDD87-8601-44C0-8762-86821ADC035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C4DA3-AEDD-4EA0-BA24-E52EB4A7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88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// </a:t>
            </a:r>
            <a:r>
              <a:rPr lang="ko-KR" altLang="en-US"/>
              <a:t>지윤 </a:t>
            </a:r>
            <a:r>
              <a:rPr lang="en-US" altLang="ko-KR"/>
              <a:t>– </a:t>
            </a:r>
            <a:r>
              <a:rPr lang="ko-KR" altLang="en-US"/>
              <a:t>전투 및 클래스 중심</a:t>
            </a:r>
            <a:r>
              <a:rPr lang="en-US" altLang="ko-KR"/>
              <a:t>, </a:t>
            </a:r>
            <a:r>
              <a:rPr lang="ko-KR" altLang="en-US"/>
              <a:t>형민 </a:t>
            </a:r>
            <a:r>
              <a:rPr lang="en-US" altLang="ko-KR"/>
              <a:t>– </a:t>
            </a:r>
            <a:r>
              <a:rPr lang="ko-KR" altLang="en-US"/>
              <a:t>회복 아이템 및 퀘스트 구현</a:t>
            </a:r>
            <a:r>
              <a:rPr lang="en-US" altLang="ko-KR"/>
              <a:t>, </a:t>
            </a:r>
            <a:r>
              <a:rPr lang="ko-KR" altLang="en-US"/>
              <a:t>윤진 </a:t>
            </a:r>
            <a:r>
              <a:rPr lang="en-US" altLang="ko-KR"/>
              <a:t>– </a:t>
            </a:r>
            <a:r>
              <a:rPr lang="ko-KR" altLang="en-US"/>
              <a:t>미니게임 및 회복 클래스 구현 식으로 가볍게 설명하고 자세한 건 노션 보라고 하면 될 것 같습니다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227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MakeMonster </a:t>
            </a:r>
            <a:r>
              <a:rPr lang="ko-KR" altLang="en-US"/>
              <a:t>함수로 넘어가보면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먼저 </a:t>
            </a:r>
            <a:r>
              <a:rPr lang="en-US" altLang="ko-KR"/>
              <a:t>numberOfDraws</a:t>
            </a:r>
            <a:r>
              <a:rPr lang="ko-KR" altLang="en-US"/>
              <a:t>에 </a:t>
            </a:r>
            <a:r>
              <a:rPr lang="en-US" altLang="ko-KR"/>
              <a:t>1~4</a:t>
            </a:r>
            <a:r>
              <a:rPr lang="ko-KR" altLang="en-US"/>
              <a:t> 사이의 랜덤 수를 뽑습니다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그리고 이렇게 뽑은 랜덤 개수까지 돌아가는 </a:t>
            </a:r>
            <a:r>
              <a:rPr lang="en-US" altLang="ko-KR"/>
              <a:t>for </a:t>
            </a:r>
            <a:r>
              <a:rPr lang="ko-KR" altLang="en-US"/>
              <a:t>문을 작성하는데요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이 </a:t>
            </a:r>
            <a:r>
              <a:rPr lang="en-US" altLang="ko-KR"/>
              <a:t>for </a:t>
            </a:r>
            <a:r>
              <a:rPr lang="ko-KR" altLang="en-US"/>
              <a:t>문에서 몬스터 리스트에 있는 몬스터를 랜덤으로 가져와서 몬스터 인덱스에 저장을 하고</a:t>
            </a:r>
            <a:r>
              <a:rPr lang="en-US" altLang="ko-KR"/>
              <a:t>,</a:t>
            </a:r>
            <a:br>
              <a:rPr lang="en-US" altLang="ko-KR"/>
            </a:br>
            <a:r>
              <a:rPr lang="ko-KR" altLang="en-US"/>
              <a:t>이 몬스터 인덱스를 클론으로 만들어 몬스터 </a:t>
            </a:r>
            <a:r>
              <a:rPr lang="en-US" altLang="ko-KR"/>
              <a:t>Q</a:t>
            </a:r>
            <a:r>
              <a:rPr lang="ko-KR" altLang="en-US"/>
              <a:t>에 최종적으로 넣게</a:t>
            </a:r>
            <a:r>
              <a:rPr lang="en-US" altLang="ko-KR"/>
              <a:t>(add)</a:t>
            </a:r>
            <a:r>
              <a:rPr lang="ko-KR" altLang="en-US"/>
              <a:t> 됩니다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 쉽게 설명을 하면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위에서 뽑았던 랜덤 함수로 몬스터가 앉을 좌석이 몇 개인지 뽑고</a:t>
            </a:r>
            <a:r>
              <a:rPr lang="en-US" altLang="ko-KR"/>
              <a:t>, for </a:t>
            </a:r>
            <a:r>
              <a:rPr lang="ko-KR" altLang="en-US"/>
              <a:t>문으로 이 좌석에 순차적으로 앉힐 몬스터를 랜덤으로 뽑아서 넣는다</a:t>
            </a:r>
            <a:r>
              <a:rPr lang="en-US" altLang="ko-KR"/>
              <a:t>. </a:t>
            </a:r>
            <a:r>
              <a:rPr lang="ko-KR" altLang="en-US"/>
              <a:t>그 몬스터들이 몬스터</a:t>
            </a:r>
            <a:r>
              <a:rPr lang="en-US" altLang="ko-KR"/>
              <a:t>Q</a:t>
            </a:r>
            <a:r>
              <a:rPr lang="ko-KR" altLang="en-US"/>
              <a:t>로 저장된다</a:t>
            </a:r>
            <a:r>
              <a:rPr lang="en-US" altLang="ko-KR"/>
              <a:t>. </a:t>
            </a:r>
            <a:r>
              <a:rPr lang="ko-KR" altLang="en-US"/>
              <a:t>라고 생각하시면 될 것 같아요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771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그래서 배틀 함수로 들어가면</a:t>
            </a:r>
            <a:r>
              <a:rPr lang="en-US" altLang="ko-KR"/>
              <a:t>,</a:t>
            </a:r>
            <a:br>
              <a:rPr lang="en-US" altLang="ko-KR"/>
            </a:br>
            <a:r>
              <a:rPr lang="en-US" altLang="ko-KR"/>
              <a:t>while </a:t>
            </a:r>
            <a:r>
              <a:rPr lang="ko-KR" altLang="en-US"/>
              <a:t>문이 시작이 되는데요</a:t>
            </a:r>
            <a:r>
              <a:rPr lang="en-US" altLang="ko-KR"/>
              <a:t>. While</a:t>
            </a:r>
            <a:r>
              <a:rPr lang="ko-KR" altLang="en-US"/>
              <a:t> 문으로 들어가서 전투 </a:t>
            </a:r>
            <a:r>
              <a:rPr lang="en-US" altLang="ko-KR"/>
              <a:t>UI</a:t>
            </a:r>
            <a:r>
              <a:rPr lang="ko-KR" altLang="en-US"/>
              <a:t>가 띄워지고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전투 </a:t>
            </a:r>
            <a:r>
              <a:rPr lang="en-US" altLang="ko-KR"/>
              <a:t>UI</a:t>
            </a:r>
            <a:r>
              <a:rPr lang="ko-KR" altLang="en-US"/>
              <a:t>에서 대상을 선택 및 플레이어</a:t>
            </a:r>
            <a:r>
              <a:rPr lang="en-US" altLang="ko-KR"/>
              <a:t>-</a:t>
            </a:r>
            <a:r>
              <a:rPr lang="ko-KR" altLang="en-US"/>
              <a:t>몬스터 턴을 한 번 거치고 </a:t>
            </a:r>
            <a:br>
              <a:rPr lang="en-US" altLang="ko-KR"/>
            </a:br>
            <a:r>
              <a:rPr lang="ko-KR" altLang="en-US"/>
              <a:t>만약 둘 중 누구도 죽지 않았다면 다시 배틀</a:t>
            </a:r>
            <a:r>
              <a:rPr lang="en-US" altLang="ko-KR"/>
              <a:t>UI</a:t>
            </a:r>
            <a:r>
              <a:rPr lang="ko-KR" altLang="en-US"/>
              <a:t>가 뜨게 되는 반복 구조입니다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그 아래에는 저희가 도망치기 기능까지 구현을 해서 </a:t>
            </a:r>
            <a:r>
              <a:rPr lang="en-US" altLang="ko-KR"/>
              <a:t>while </a:t>
            </a:r>
            <a:r>
              <a:rPr lang="ko-KR" altLang="en-US"/>
              <a:t>문을 빠져나갈 수 있는 </a:t>
            </a:r>
            <a:r>
              <a:rPr lang="en-US" altLang="ko-KR"/>
              <a:t>if</a:t>
            </a:r>
            <a:r>
              <a:rPr lang="ko-KR" altLang="en-US"/>
              <a:t> 문까지 구현을 해둔 상태입니다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53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뒷부분까지 보시면 </a:t>
            </a:r>
            <a:r>
              <a:rPr lang="en-US" altLang="ko-KR"/>
              <a:t>isDead </a:t>
            </a:r>
            <a:r>
              <a:rPr lang="ko-KR" altLang="en-US"/>
              <a:t>죽음 여부를 체크를 해서 </a:t>
            </a:r>
            <a:br>
              <a:rPr lang="en-US" altLang="ko-KR"/>
            </a:br>
            <a:r>
              <a:rPr lang="ko-KR" altLang="en-US"/>
              <a:t>만약에 한쪽이 전멸을 했다</a:t>
            </a:r>
            <a:r>
              <a:rPr lang="en-US" altLang="ko-KR"/>
              <a:t>, </a:t>
            </a:r>
            <a:r>
              <a:rPr lang="ko-KR" altLang="en-US"/>
              <a:t>하면 다른 </a:t>
            </a:r>
            <a:r>
              <a:rPr lang="en-US" altLang="ko-KR"/>
              <a:t>UI</a:t>
            </a:r>
            <a:r>
              <a:rPr lang="ko-KR" altLang="en-US"/>
              <a:t>로 넘어가도록 작업을 했습니다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23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뒷부분까지 보시면 </a:t>
            </a:r>
            <a:r>
              <a:rPr lang="en-US" altLang="ko-KR"/>
              <a:t>isDead </a:t>
            </a:r>
            <a:r>
              <a:rPr lang="ko-KR" altLang="en-US"/>
              <a:t>죽음 여부를 체크를 해서 </a:t>
            </a:r>
            <a:br>
              <a:rPr lang="en-US" altLang="ko-KR"/>
            </a:br>
            <a:r>
              <a:rPr lang="ko-KR" altLang="en-US"/>
              <a:t>만약에 한쪽이 전멸을 했다</a:t>
            </a:r>
            <a:r>
              <a:rPr lang="en-US" altLang="ko-KR"/>
              <a:t>, </a:t>
            </a:r>
            <a:r>
              <a:rPr lang="ko-KR" altLang="en-US"/>
              <a:t>하면 다른 </a:t>
            </a:r>
            <a:r>
              <a:rPr lang="en-US" altLang="ko-KR"/>
              <a:t>UI</a:t>
            </a:r>
            <a:r>
              <a:rPr lang="ko-KR" altLang="en-US"/>
              <a:t>로 넘어가도록 작업을 했습니다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6C4DA3-AEDD-4EA0-BA24-E52EB4A7AD0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292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뒷부분까지 보시면 </a:t>
            </a:r>
            <a:r>
              <a:rPr lang="en-US" altLang="ko-KR"/>
              <a:t>isDead </a:t>
            </a:r>
            <a:r>
              <a:rPr lang="ko-KR" altLang="en-US"/>
              <a:t>죽음 여부를 체크를 해서 </a:t>
            </a:r>
            <a:br>
              <a:rPr lang="en-US" altLang="ko-KR"/>
            </a:br>
            <a:r>
              <a:rPr lang="ko-KR" altLang="en-US"/>
              <a:t>만약에 한쪽이 전멸을 했다</a:t>
            </a:r>
            <a:r>
              <a:rPr lang="en-US" altLang="ko-KR"/>
              <a:t>, </a:t>
            </a:r>
            <a:r>
              <a:rPr lang="ko-KR" altLang="en-US"/>
              <a:t>하면 다른 </a:t>
            </a:r>
            <a:r>
              <a:rPr lang="en-US" altLang="ko-KR"/>
              <a:t>UI</a:t>
            </a:r>
            <a:r>
              <a:rPr lang="ko-KR" altLang="en-US"/>
              <a:t>로 넘어가도록 작업을 했습니다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6C4DA3-AEDD-4EA0-BA24-E52EB4A7AD0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906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스킬셋이라는 클래스 안에 직업벼로 스킬 리스트 넣음</a:t>
            </a:r>
            <a:r>
              <a:rPr lang="en-US" altLang="ko-KR"/>
              <a:t>}</a:t>
            </a:r>
            <a:br>
              <a:rPr lang="en-US" altLang="ko-KR"/>
            </a:br>
            <a:r>
              <a:rPr lang="ko-KR" altLang="en-US"/>
              <a:t>내 직업별에 맞는 스킬 리스트를 불러와서 던전에 사용할  스킬 리스트에서 넣어준다 </a:t>
            </a:r>
            <a:br>
              <a:rPr lang="en-US" altLang="ko-KR"/>
            </a:br>
            <a:br>
              <a:rPr lang="en-US" altLang="ko-KR"/>
            </a:b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6C4DA3-AEDD-4EA0-BA24-E52EB4A7AD0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716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던전에 입장하면 사용할 변수들이 초기화되고 몬스터와 스킬이 생성되는데요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스킬은 스킬 파트에서 보고</a:t>
            </a:r>
            <a:r>
              <a:rPr lang="en-US" altLang="ko-KR"/>
              <a:t>, </a:t>
            </a:r>
            <a:r>
              <a:rPr lang="ko-KR" altLang="en-US"/>
              <a:t>몬스터 생성 로직부터 살펴보겠습니다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보시면 몬스터</a:t>
            </a:r>
            <a:r>
              <a:rPr lang="en-US" altLang="ko-KR"/>
              <a:t>Q(</a:t>
            </a:r>
            <a:r>
              <a:rPr lang="ko-KR" altLang="en-US"/>
              <a:t>몬스터 대기열</a:t>
            </a:r>
            <a:r>
              <a:rPr lang="en-US" altLang="ko-KR"/>
              <a:t>)</a:t>
            </a:r>
            <a:r>
              <a:rPr lang="ko-KR" altLang="en-US"/>
              <a:t>에 </a:t>
            </a:r>
            <a:r>
              <a:rPr lang="en-US" altLang="ko-KR"/>
              <a:t>makeMonster </a:t>
            </a:r>
            <a:r>
              <a:rPr lang="ko-KR" altLang="en-US"/>
              <a:t>함수가 할당되고 있는데요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6C4DA3-AEDD-4EA0-BA24-E52EB4A7AD0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8889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뒷부분까지 보시면 </a:t>
            </a:r>
            <a:r>
              <a:rPr lang="en-US" altLang="ko-KR"/>
              <a:t>isDead </a:t>
            </a:r>
            <a:r>
              <a:rPr lang="ko-KR" altLang="en-US"/>
              <a:t>죽음 여부를 체크를 해서 </a:t>
            </a:r>
            <a:br>
              <a:rPr lang="en-US" altLang="ko-KR"/>
            </a:br>
            <a:r>
              <a:rPr lang="ko-KR" altLang="en-US"/>
              <a:t>만약에 한쪽이 전멸을 했다</a:t>
            </a:r>
            <a:r>
              <a:rPr lang="en-US" altLang="ko-KR"/>
              <a:t>, </a:t>
            </a:r>
            <a:r>
              <a:rPr lang="ko-KR" altLang="en-US"/>
              <a:t>하면 다른 </a:t>
            </a:r>
            <a:r>
              <a:rPr lang="en-US" altLang="ko-KR"/>
              <a:t>UI</a:t>
            </a:r>
            <a:r>
              <a:rPr lang="ko-KR" altLang="en-US"/>
              <a:t>로 넘어가도록 작업을 했습니다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277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39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375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노션 페이지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9757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741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// </a:t>
            </a:r>
            <a:r>
              <a:rPr lang="ko-KR" altLang="en-US"/>
              <a:t>메인화면에서 나오는 </a:t>
            </a:r>
            <a:r>
              <a:rPr lang="en-US" altLang="ko-KR"/>
              <a:t>7</a:t>
            </a:r>
            <a:r>
              <a:rPr lang="ko-KR" altLang="en-US"/>
              <a:t>가지 기능은 각각의 클래스로 구현하고 그 클래스 내에서 필요한 기능이나 서브 </a:t>
            </a:r>
            <a:r>
              <a:rPr lang="en-US" altLang="ko-KR"/>
              <a:t>UI</a:t>
            </a:r>
            <a:r>
              <a:rPr lang="ko-KR" altLang="en-US"/>
              <a:t>를 구상했습니다 식으로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657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// 1</a:t>
            </a:r>
            <a:r>
              <a:rPr lang="ko-KR" altLang="en-US"/>
              <a:t>분 </a:t>
            </a:r>
            <a:r>
              <a:rPr lang="en-US" altLang="ko-KR"/>
              <a:t>30</a:t>
            </a:r>
            <a:r>
              <a:rPr lang="ko-KR" altLang="en-US"/>
              <a:t>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965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분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054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던전에 입장하면 사용할 변수들이 초기화되고 몬스터와 스킬이 생성되는데요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스킬은 스킬 파트에서 보고</a:t>
            </a:r>
            <a:r>
              <a:rPr lang="en-US" altLang="ko-KR"/>
              <a:t>, </a:t>
            </a:r>
            <a:r>
              <a:rPr lang="ko-KR" altLang="en-US"/>
              <a:t>몬스터 생성 로직부터 살펴보겠습니다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보시면 몬스터</a:t>
            </a:r>
            <a:r>
              <a:rPr lang="en-US" altLang="ko-KR"/>
              <a:t>Q(</a:t>
            </a:r>
            <a:r>
              <a:rPr lang="ko-KR" altLang="en-US"/>
              <a:t>몬스터 대기열</a:t>
            </a:r>
            <a:r>
              <a:rPr lang="en-US" altLang="ko-KR"/>
              <a:t>)</a:t>
            </a:r>
            <a:r>
              <a:rPr lang="ko-KR" altLang="en-US"/>
              <a:t>에 </a:t>
            </a:r>
            <a:r>
              <a:rPr lang="en-US" altLang="ko-KR"/>
              <a:t>makeMonster </a:t>
            </a:r>
            <a:r>
              <a:rPr lang="ko-KR" altLang="en-US"/>
              <a:t>함수가 할당되고 있는데요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81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REF </a:t>
            </a:r>
            <a:r>
              <a:rPr lang="ko-KR" altLang="en-US"/>
              <a:t>사용이유</a:t>
            </a:r>
            <a:br>
              <a:rPr lang="en-US" altLang="ko-KR"/>
            </a:br>
            <a:r>
              <a:rPr lang="ko-KR" altLang="en-US"/>
              <a:t>그리고 이렇게 뽑은 랜덤 개수까지 돌아가는 </a:t>
            </a:r>
            <a:r>
              <a:rPr lang="en-US" altLang="ko-KR"/>
              <a:t>for </a:t>
            </a:r>
            <a:r>
              <a:rPr lang="ko-KR" altLang="en-US"/>
              <a:t>문을 작성하는데요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이 </a:t>
            </a:r>
            <a:r>
              <a:rPr lang="en-US" altLang="ko-KR"/>
              <a:t>for </a:t>
            </a:r>
            <a:r>
              <a:rPr lang="ko-KR" altLang="en-US"/>
              <a:t>문에서 몬스터 리스트에 있는 몬스터를 랜덤으로 가져와서 몬스터 인덱스에 저장을 하고</a:t>
            </a:r>
            <a:r>
              <a:rPr lang="en-US" altLang="ko-KR"/>
              <a:t>,</a:t>
            </a:r>
            <a:br>
              <a:rPr lang="en-US" altLang="ko-KR"/>
            </a:br>
            <a:r>
              <a:rPr lang="ko-KR" altLang="en-US"/>
              <a:t>이 몬스터 인덱스를 클론으로 만들어 몬스터 </a:t>
            </a:r>
            <a:r>
              <a:rPr lang="en-US" altLang="ko-KR"/>
              <a:t>Q</a:t>
            </a:r>
            <a:r>
              <a:rPr lang="ko-KR" altLang="en-US"/>
              <a:t>에 최종적으로 넣게</a:t>
            </a:r>
            <a:r>
              <a:rPr lang="en-US" altLang="ko-KR"/>
              <a:t>(add)</a:t>
            </a:r>
            <a:r>
              <a:rPr lang="ko-KR" altLang="en-US"/>
              <a:t> 됩니다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 쉽게 설명을 하면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위에서 뽑았던 랜덤 함수로 몬스터가 앉을 좌석이 몇 개인지 뽑고</a:t>
            </a:r>
            <a:r>
              <a:rPr lang="en-US" altLang="ko-KR"/>
              <a:t>, for </a:t>
            </a:r>
            <a:r>
              <a:rPr lang="ko-KR" altLang="en-US"/>
              <a:t>문으로 이 좌석에 순차적으로 앉힐 몬스터를 랜덤으로 뽑아서 넣는다</a:t>
            </a:r>
            <a:r>
              <a:rPr lang="en-US" altLang="ko-KR"/>
              <a:t>. </a:t>
            </a:r>
            <a:r>
              <a:rPr lang="ko-KR" altLang="en-US"/>
              <a:t>그 몬스터들이 몬스터</a:t>
            </a:r>
            <a:r>
              <a:rPr lang="en-US" altLang="ko-KR"/>
              <a:t>Q</a:t>
            </a:r>
            <a:r>
              <a:rPr lang="ko-KR" altLang="en-US"/>
              <a:t>로 저장된다</a:t>
            </a:r>
            <a:r>
              <a:rPr lang="en-US" altLang="ko-KR"/>
              <a:t>. </a:t>
            </a:r>
            <a:r>
              <a:rPr lang="ko-KR" altLang="en-US"/>
              <a:t>라고 생각하시면 될 것 같아요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75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REF </a:t>
            </a:r>
            <a:r>
              <a:rPr lang="ko-KR" altLang="en-US"/>
              <a:t>사용이유</a:t>
            </a:r>
            <a:br>
              <a:rPr lang="en-US" altLang="ko-KR"/>
            </a:br>
            <a:r>
              <a:rPr lang="ko-KR" altLang="en-US"/>
              <a:t>그리고 이렇게 뽑은 랜덤 개수까지 돌아가는 </a:t>
            </a:r>
            <a:r>
              <a:rPr lang="en-US" altLang="ko-KR"/>
              <a:t>for </a:t>
            </a:r>
            <a:r>
              <a:rPr lang="ko-KR" altLang="en-US"/>
              <a:t>문을 작성하는데요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이 </a:t>
            </a:r>
            <a:r>
              <a:rPr lang="en-US" altLang="ko-KR"/>
              <a:t>for </a:t>
            </a:r>
            <a:r>
              <a:rPr lang="ko-KR" altLang="en-US"/>
              <a:t>문에서 몬스터 리스트에 있는 몬스터를 랜덤으로 가져와서 몬스터 인덱스에 저장을 하고</a:t>
            </a:r>
            <a:r>
              <a:rPr lang="en-US" altLang="ko-KR"/>
              <a:t>,</a:t>
            </a:r>
            <a:br>
              <a:rPr lang="en-US" altLang="ko-KR"/>
            </a:br>
            <a:r>
              <a:rPr lang="ko-KR" altLang="en-US"/>
              <a:t>이 몬스터 인덱스를 클론으로 만들어 몬스터 </a:t>
            </a:r>
            <a:r>
              <a:rPr lang="en-US" altLang="ko-KR"/>
              <a:t>Q</a:t>
            </a:r>
            <a:r>
              <a:rPr lang="ko-KR" altLang="en-US"/>
              <a:t>에 최종적으로 넣게</a:t>
            </a:r>
            <a:r>
              <a:rPr lang="en-US" altLang="ko-KR"/>
              <a:t>(add)</a:t>
            </a:r>
            <a:r>
              <a:rPr lang="ko-KR" altLang="en-US"/>
              <a:t> 됩니다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 쉽게 설명을 하면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위에서 뽑았던 랜덤 함수로 몬스터가 앉을 좌석이 몇 개인지 뽑고</a:t>
            </a:r>
            <a:r>
              <a:rPr lang="en-US" altLang="ko-KR"/>
              <a:t>, for </a:t>
            </a:r>
            <a:r>
              <a:rPr lang="ko-KR" altLang="en-US"/>
              <a:t>문으로 이 좌석에 순차적으로 앉힐 몬스터를 랜덤으로 뽑아서 넣는다</a:t>
            </a:r>
            <a:r>
              <a:rPr lang="en-US" altLang="ko-KR"/>
              <a:t>. </a:t>
            </a:r>
            <a:r>
              <a:rPr lang="ko-KR" altLang="en-US"/>
              <a:t>그 몬스터들이 몬스터</a:t>
            </a:r>
            <a:r>
              <a:rPr lang="en-US" altLang="ko-KR"/>
              <a:t>Q</a:t>
            </a:r>
            <a:r>
              <a:rPr lang="ko-KR" altLang="en-US"/>
              <a:t>로 저장된다</a:t>
            </a:r>
            <a:r>
              <a:rPr lang="en-US" altLang="ko-KR"/>
              <a:t>. </a:t>
            </a:r>
            <a:r>
              <a:rPr lang="ko-KR" altLang="en-US"/>
              <a:t>라고 생각하시면 될 것 같아요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73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REF </a:t>
            </a:r>
            <a:r>
              <a:rPr lang="ko-KR" altLang="en-US"/>
              <a:t>사용이유</a:t>
            </a:r>
            <a:br>
              <a:rPr lang="en-US" altLang="ko-KR"/>
            </a:br>
            <a:r>
              <a:rPr lang="ko-KR" altLang="en-US"/>
              <a:t>그리고 이렇게 뽑은 랜덤 개수까지 돌아가는 </a:t>
            </a:r>
            <a:r>
              <a:rPr lang="en-US" altLang="ko-KR"/>
              <a:t>for </a:t>
            </a:r>
            <a:r>
              <a:rPr lang="ko-KR" altLang="en-US"/>
              <a:t>문을 작성하는데요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이 </a:t>
            </a:r>
            <a:r>
              <a:rPr lang="en-US" altLang="ko-KR"/>
              <a:t>for </a:t>
            </a:r>
            <a:r>
              <a:rPr lang="ko-KR" altLang="en-US"/>
              <a:t>문에서 몬스터 리스트에 있는 몬스터를 랜덤으로 가져와서 몬스터 인덱스에 저장을 하고</a:t>
            </a:r>
            <a:r>
              <a:rPr lang="en-US" altLang="ko-KR"/>
              <a:t>,</a:t>
            </a:r>
            <a:br>
              <a:rPr lang="en-US" altLang="ko-KR"/>
            </a:br>
            <a:r>
              <a:rPr lang="ko-KR" altLang="en-US"/>
              <a:t>이 몬스터 인덱스를 클론으로 만들어 몬스터 </a:t>
            </a:r>
            <a:r>
              <a:rPr lang="en-US" altLang="ko-KR"/>
              <a:t>Q</a:t>
            </a:r>
            <a:r>
              <a:rPr lang="ko-KR" altLang="en-US"/>
              <a:t>에 최종적으로 넣게</a:t>
            </a:r>
            <a:r>
              <a:rPr lang="en-US" altLang="ko-KR"/>
              <a:t>(add)</a:t>
            </a:r>
            <a:r>
              <a:rPr lang="ko-KR" altLang="en-US"/>
              <a:t> 됩니다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 쉽게 설명을 하면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위에서 뽑았던 랜덤 함수로 몬스터가 앉을 좌석이 몇 개인지 뽑고</a:t>
            </a:r>
            <a:r>
              <a:rPr lang="en-US" altLang="ko-KR"/>
              <a:t>, for </a:t>
            </a:r>
            <a:r>
              <a:rPr lang="ko-KR" altLang="en-US"/>
              <a:t>문으로 이 좌석에 순차적으로 앉힐 몬스터를 랜덤으로 뽑아서 넣는다</a:t>
            </a:r>
            <a:r>
              <a:rPr lang="en-US" altLang="ko-KR"/>
              <a:t>. </a:t>
            </a:r>
            <a:r>
              <a:rPr lang="ko-KR" altLang="en-US"/>
              <a:t>그 몬스터들이 몬스터</a:t>
            </a:r>
            <a:r>
              <a:rPr lang="en-US" altLang="ko-KR"/>
              <a:t>Q</a:t>
            </a:r>
            <a:r>
              <a:rPr lang="ko-KR" altLang="en-US"/>
              <a:t>로 저장된다</a:t>
            </a:r>
            <a:r>
              <a:rPr lang="en-US" altLang="ko-KR"/>
              <a:t>. </a:t>
            </a:r>
            <a:r>
              <a:rPr lang="ko-KR" altLang="en-US"/>
              <a:t>라고 생각하시면 될 것 같아요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513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2261A-F6A9-D38C-D922-F0A8B00B0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1A2DC0-1EB3-8DEC-3F4C-C9776E8B9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A1762-F8AC-4076-9079-5C7CEA3E1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A45D5-4998-EA26-7128-82A45779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98EA-2010-2D9E-7161-C68F8432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1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5579E-332F-70E8-4DC0-C4232E1F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F27B08-EB04-C3DC-BC04-324E5107E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59730-BB25-3167-4653-C59159C7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DC57-56EF-4115-49AB-C12A54E7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C71F5-E04B-FC8C-7462-13815FBA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D1E401-D750-14B6-048C-08554A641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1FC524-1E62-9EDE-45A9-E8A2B44DB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94C0FC-4334-27D5-1BD3-2906AFFEC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139E7-801D-C01A-566E-9FA9A7FF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37DD02-3F4B-D083-2DEF-E36A9419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56507-4033-8920-2722-0BAA89A5C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18ADAC-10D4-4234-49DF-461761FA6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2D570-3A9E-6934-DD88-3A6388CA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5EE57-9F30-FF9F-01B9-55FAD326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12322A-E61A-0EA0-D34D-9F75C497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00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D6B89-8F48-9E50-7539-0AF85DBA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A5EEE6-5E51-F664-8B9F-57A750537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2801B-53BE-0AAE-DD8F-72670F20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64EDBF-837E-7850-A46A-F2BB775BF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8689B4-1CD7-91F7-4C31-E72E4DE1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03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9D808-5E7D-4290-BC19-6F25D19D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71CBB-C1ED-5DEE-D966-8C4787AF7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5B3CAB-6E08-D73F-EEE8-A20A5D491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3FE2D3-1CC2-C4DA-0AA7-4B1251CA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0F0E19-C1C1-6D18-336A-30D019F36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05CE2A-C3D4-C58B-B0DE-21FD75A3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27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97636-FC37-5E36-6530-1CE4B6CBC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C34BAE-732B-990C-34DF-AB10D6BCE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8125C5-02FC-4235-4C3A-0635ECE9A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2A8A0D-ADB3-ECD7-E430-4FD7C6F26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DE777F-983A-E63E-3DB7-DFDA21221F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93B277-69BA-60E8-74DB-A97F0176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609A19-5FCA-45AF-83C0-1EE984D2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1A32CC-068F-EE20-ADAB-59A13DF1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26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52F04-69DC-9E92-FD7F-3D99F746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4E1D23-5ACE-1DB0-11BA-4B0B4EC2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CA048C-F57A-F99B-DB5A-74D59238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867527-5986-93A2-69A9-E427DE8D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80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C01704-316D-1CE2-4FED-64B7DAD8A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CE8C89-878E-44E4-5B6C-82BDB778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7F5BE9-E22B-84CE-B733-89B172C1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33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96B9C-B549-308D-0B8F-8807D28D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91941-1F76-011C-8326-21FF9E256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A0771D-23ED-D857-B5FA-3E9818E69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98ECB0-356A-C58C-9563-368B0A35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3D04F2-A9E4-E50C-6C22-4469AF513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CB07BF-C5C1-0A33-67B3-EFEBDF87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90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41538-0DF8-6FF2-F60B-65308567E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913460-4860-5310-E78D-92C23A8E2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754304-F0F0-EC5A-1719-35FC4ABC9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5B87D5-F430-C9BE-15F7-B66FCD19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79107F-4179-6842-E59B-384D963D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3E9CEC-3202-8499-1F12-2056A2E3A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5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9232D1-EAE8-094E-471A-AA10BE71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FA4B56-9594-4BF6-1C10-58DEC795D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F761D5-23C3-43BF-D3F8-52176E079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9F591-FFDA-58BB-03A2-D0E9A50D6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E5EEA-B35A-9C9F-133D-C20A37A65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088F67-3DB0-96AB-A80D-2768269F3737}"/>
              </a:ext>
            </a:extLst>
          </p:cNvPr>
          <p:cNvSpPr txBox="1"/>
          <p:nvPr/>
        </p:nvSpPr>
        <p:spPr>
          <a:xfrm>
            <a:off x="1153838" y="2403415"/>
            <a:ext cx="3656770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000">
                <a:latin typeface="HG꼬딕씨_Pro 99g" panose="02020603020101020101" pitchFamily="18" charset="-127"/>
                <a:ea typeface="HG꼬딕씨_Pro 99g" panose="02020603020101020101" pitchFamily="18" charset="-127"/>
                <a:cs typeface="Pretendard Black" panose="02000A03000000020004" pitchFamily="50" charset="-127"/>
              </a:rPr>
              <a:t>내향형 트리오의 </a:t>
            </a:r>
            <a:br>
              <a:rPr lang="en-US" altLang="ko-KR" sz="4000">
                <a:latin typeface="HG꼬딕씨_Pro 99g" panose="02020603020101020101" pitchFamily="18" charset="-127"/>
                <a:ea typeface="HG꼬딕씨_Pro 99g" panose="02020603020101020101" pitchFamily="18" charset="-127"/>
                <a:cs typeface="Pretendard Black" panose="02000A03000000020004" pitchFamily="50" charset="-127"/>
              </a:rPr>
            </a:br>
            <a:r>
              <a:rPr lang="en-US" altLang="ko-KR" sz="4000">
                <a:latin typeface="HG꼬딕씨_Pro 99g" panose="02020603020101020101" pitchFamily="18" charset="-127"/>
                <a:ea typeface="HG꼬딕씨_Pro 99g" panose="02020603020101020101" pitchFamily="18" charset="-127"/>
                <a:cs typeface="Pretendard Black" panose="02000A03000000020004" pitchFamily="50" charset="-127"/>
              </a:rPr>
              <a:t>TRPG </a:t>
            </a:r>
            <a:r>
              <a:rPr lang="ko-KR" altLang="en-US" sz="4000">
                <a:latin typeface="HG꼬딕씨_Pro 99g" panose="02020603020101020101" pitchFamily="18" charset="-127"/>
                <a:ea typeface="HG꼬딕씨_Pro 99g" panose="02020603020101020101" pitchFamily="18" charset="-127"/>
                <a:cs typeface="Pretendard Black" panose="02000A03000000020004" pitchFamily="50" charset="-127"/>
              </a:rPr>
              <a:t>프로젝트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900427-D360-2428-2E99-2C6DEB2CC198}"/>
              </a:ext>
            </a:extLst>
          </p:cNvPr>
          <p:cNvSpPr txBox="1"/>
          <p:nvPr/>
        </p:nvSpPr>
        <p:spPr>
          <a:xfrm>
            <a:off x="1153838" y="3968947"/>
            <a:ext cx="1465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HG꼬딕씨_Pro 80g" panose="02020603020101020101" pitchFamily="18" charset="-127"/>
                <a:ea typeface="HG꼬딕씨_Pro 80g" panose="02020603020101020101" pitchFamily="18" charset="-127"/>
                <a:cs typeface="Pretendard Black" panose="02000A03000000020004" pitchFamily="50" charset="-127"/>
              </a:rPr>
              <a:t>매니저님밥</a:t>
            </a:r>
            <a:r>
              <a:rPr lang="en-US" altLang="ko-KR" sz="1400">
                <a:latin typeface="HG꼬딕씨_Pro 80g" panose="02020603020101020101" pitchFamily="18" charset="-127"/>
                <a:ea typeface="HG꼬딕씨_Pro 80g" panose="02020603020101020101" pitchFamily="18" charset="-127"/>
                <a:cs typeface="Pretendard Black" panose="02000A03000000020004" pitchFamily="50" charset="-127"/>
              </a:rPr>
              <a:t>4</a:t>
            </a:r>
            <a:r>
              <a:rPr lang="ko-KR" altLang="en-US" sz="1400">
                <a:latin typeface="HG꼬딕씨_Pro 80g" panose="02020603020101020101" pitchFamily="18" charset="-127"/>
                <a:ea typeface="HG꼬딕씨_Pro 80g" panose="02020603020101020101" pitchFamily="18" charset="-127"/>
                <a:cs typeface="Pretendard Black" panose="02000A03000000020004" pitchFamily="50" charset="-127"/>
              </a:rPr>
              <a:t>조</a:t>
            </a:r>
            <a:b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1400" spc="-15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조윤진 이지윤 손형민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14AE956-FF6D-5DD4-4556-AC70FE0F7611}"/>
              </a:ext>
            </a:extLst>
          </p:cNvPr>
          <p:cNvGrpSpPr/>
          <p:nvPr/>
        </p:nvGrpSpPr>
        <p:grpSpPr>
          <a:xfrm>
            <a:off x="1273106" y="3807057"/>
            <a:ext cx="4273757" cy="50387"/>
            <a:chOff x="1153838" y="3807057"/>
            <a:chExt cx="4273757" cy="50387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2D3B3BA-C4FC-4171-C164-D3D87E2650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3838" y="3807057"/>
              <a:ext cx="4273757" cy="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9D7A789-0826-3EF5-038C-D15455CC37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3838" y="3857443"/>
              <a:ext cx="4273757" cy="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2177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F339974-E42F-D8DE-5AED-DD9427901C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289"/>
          <a:stretch/>
        </p:blipFill>
        <p:spPr>
          <a:xfrm>
            <a:off x="4326134" y="2403415"/>
            <a:ext cx="8096917" cy="28987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2765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For 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문으로 몬스터</a:t>
            </a:r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Q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에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랜덤 생성된 몬스터를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할당해요</a:t>
            </a: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646D3C56-A8E9-5E6C-6569-C5C9A1688F84}"/>
              </a:ext>
            </a:extLst>
          </p:cNvPr>
          <p:cNvSpPr/>
          <p:nvPr/>
        </p:nvSpPr>
        <p:spPr>
          <a:xfrm>
            <a:off x="1153838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E01C9DD7-CA58-EC76-0899-F27C6E769A81}"/>
              </a:ext>
            </a:extLst>
          </p:cNvPr>
          <p:cNvSpPr/>
          <p:nvPr/>
        </p:nvSpPr>
        <p:spPr>
          <a:xfrm>
            <a:off x="1474861" y="1556951"/>
            <a:ext cx="216000" cy="216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4819C9CC-F8A6-CBCA-E0B8-ACCBE392E7B8}"/>
              </a:ext>
            </a:extLst>
          </p:cNvPr>
          <p:cNvSpPr/>
          <p:nvPr/>
        </p:nvSpPr>
        <p:spPr>
          <a:xfrm>
            <a:off x="1795884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D4937FB7-A1E4-C4EE-0822-8EE8AE365542}"/>
              </a:ext>
            </a:extLst>
          </p:cNvPr>
          <p:cNvSpPr/>
          <p:nvPr/>
        </p:nvSpPr>
        <p:spPr>
          <a:xfrm>
            <a:off x="2116907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48A71E-900E-4C57-35BC-5F82D1572F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B26DF6FD-46E6-1E0F-7BEA-B88D6D05DD5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970"/>
          <a:stretch/>
        </p:blipFill>
        <p:spPr>
          <a:xfrm>
            <a:off x="4326134" y="1085643"/>
            <a:ext cx="6214180" cy="5110567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1EC7A84A-F782-F5C0-4588-4B859137E3D0}"/>
              </a:ext>
            </a:extLst>
          </p:cNvPr>
          <p:cNvGrpSpPr/>
          <p:nvPr/>
        </p:nvGrpSpPr>
        <p:grpSpPr>
          <a:xfrm>
            <a:off x="4326134" y="693696"/>
            <a:ext cx="1389238" cy="307777"/>
            <a:chOff x="5416406" y="3098416"/>
            <a:chExt cx="1389238" cy="3077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DBD063-68E0-C8CD-F425-3E17484736E1}"/>
                </a:ext>
              </a:extLst>
            </p:cNvPr>
            <p:cNvSpPr txBox="1"/>
            <p:nvPr/>
          </p:nvSpPr>
          <p:spPr>
            <a:xfrm>
              <a:off x="5562996" y="3098416"/>
              <a:ext cx="12426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1">
                      <a:lumMod val="7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몬스터 프리셋</a:t>
              </a:r>
              <a:r>
                <a:rPr lang="en-US" altLang="ko-KR" sz="1400">
                  <a:solidFill>
                    <a:schemeClr val="bg1">
                      <a:lumMod val="7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?</a:t>
              </a:r>
              <a:endParaRPr lang="ko-KR" altLang="en-US" sz="1400">
                <a:solidFill>
                  <a:schemeClr val="bg1">
                    <a:lumMod val="7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3623AC4D-21FC-B0E0-EF9A-5B15F61A72A2}"/>
                </a:ext>
              </a:extLst>
            </p:cNvPr>
            <p:cNvSpPr/>
            <p:nvPr/>
          </p:nvSpPr>
          <p:spPr>
            <a:xfrm rot="5400000">
              <a:off x="5404679" y="3168455"/>
              <a:ext cx="170044" cy="146589"/>
            </a:xfrm>
            <a:prstGeom prst="triangle">
              <a:avLst/>
            </a:prstGeom>
            <a:solidFill>
              <a:schemeClr val="bg1">
                <a:alpha val="7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3422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F339974-E42F-D8DE-5AED-DD9427901C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289"/>
          <a:stretch/>
        </p:blipFill>
        <p:spPr>
          <a:xfrm>
            <a:off x="4326134" y="2403415"/>
            <a:ext cx="8096917" cy="28987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000" spc="-15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defRPr>
            </a:lvl1pPr>
          </a:lstStyle>
          <a:p>
            <a:r>
              <a:rPr lang="ko-KR" altLang="en-US"/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2765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For 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문으로 몬스터</a:t>
            </a:r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Q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에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랜덤 생성된 몬스터를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할당해요</a:t>
            </a: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646D3C56-A8E9-5E6C-6569-C5C9A1688F84}"/>
              </a:ext>
            </a:extLst>
          </p:cNvPr>
          <p:cNvSpPr/>
          <p:nvPr/>
        </p:nvSpPr>
        <p:spPr>
          <a:xfrm>
            <a:off x="1153838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E01C9DD7-CA58-EC76-0899-F27C6E769A81}"/>
              </a:ext>
            </a:extLst>
          </p:cNvPr>
          <p:cNvSpPr/>
          <p:nvPr/>
        </p:nvSpPr>
        <p:spPr>
          <a:xfrm>
            <a:off x="1474861" y="1556951"/>
            <a:ext cx="216000" cy="216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4819C9CC-F8A6-CBCA-E0B8-ACCBE392E7B8}"/>
              </a:ext>
            </a:extLst>
          </p:cNvPr>
          <p:cNvSpPr/>
          <p:nvPr/>
        </p:nvSpPr>
        <p:spPr>
          <a:xfrm>
            <a:off x="1795884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D4937FB7-A1E4-C4EE-0822-8EE8AE365542}"/>
              </a:ext>
            </a:extLst>
          </p:cNvPr>
          <p:cNvSpPr/>
          <p:nvPr/>
        </p:nvSpPr>
        <p:spPr>
          <a:xfrm>
            <a:off x="2116907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19B92B-85D1-CDFD-070A-D07261AF39FF}"/>
              </a:ext>
            </a:extLst>
          </p:cNvPr>
          <p:cNvSpPr/>
          <p:nvPr/>
        </p:nvSpPr>
        <p:spPr>
          <a:xfrm>
            <a:off x="11209020" y="4148759"/>
            <a:ext cx="883920" cy="2926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165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000" spc="-15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defRPr>
            </a:lvl1pPr>
          </a:lstStyle>
          <a:p>
            <a:r>
              <a:rPr lang="ko-KR" altLang="en-US"/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550698" cy="101566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Clone은 객체를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동일하게 복사해서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새로운 객체를 만드는 기능</a:t>
            </a:r>
            <a:endParaRPr lang="ko-KR" altLang="en-US" sz="2000" spc="-150" dirty="0">
              <a:solidFill>
                <a:schemeClr val="bg1"/>
              </a:solidFill>
              <a:latin typeface="AppleSDGothicNeoB00" panose="02000503000000000000" pitchFamily="2" charset="-127"/>
              <a:ea typeface="AppleSDGothicNeoB00"/>
              <a:cs typeface="Pretendard Black" panose="02000A03000000020004" pitchFamily="50" charset="-127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F05BD105-3D9A-C28C-60F3-7F742C1DC3CB}"/>
              </a:ext>
            </a:extLst>
          </p:cNvPr>
          <p:cNvSpPr/>
          <p:nvPr/>
        </p:nvSpPr>
        <p:spPr>
          <a:xfrm>
            <a:off x="1153838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0323FC09-6D79-2B14-9C92-D63365BAC625}"/>
              </a:ext>
            </a:extLst>
          </p:cNvPr>
          <p:cNvSpPr/>
          <p:nvPr/>
        </p:nvSpPr>
        <p:spPr>
          <a:xfrm>
            <a:off x="1474861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46A9F0F7-7667-D8DE-9A19-A43DE44221F6}"/>
              </a:ext>
            </a:extLst>
          </p:cNvPr>
          <p:cNvSpPr/>
          <p:nvPr/>
        </p:nvSpPr>
        <p:spPr>
          <a:xfrm>
            <a:off x="1795884" y="1556951"/>
            <a:ext cx="216000" cy="216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23F3D897-D8BE-0837-78F9-C88252E701A1}"/>
              </a:ext>
            </a:extLst>
          </p:cNvPr>
          <p:cNvSpPr/>
          <p:nvPr/>
        </p:nvSpPr>
        <p:spPr>
          <a:xfrm>
            <a:off x="2116907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BA23A907-43E5-8925-D40E-7F59737AC0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3218" b="43037"/>
          <a:stretch/>
        </p:blipFill>
        <p:spPr>
          <a:xfrm>
            <a:off x="4326134" y="5896030"/>
            <a:ext cx="6301074" cy="771141"/>
          </a:xfrm>
          <a:prstGeom prst="rect">
            <a:avLst/>
          </a:prstGeom>
        </p:spPr>
      </p:pic>
      <p:pic>
        <p:nvPicPr>
          <p:cNvPr id="10" name="그림 9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0AC87B97-00F1-F6D3-C01B-646371A3F6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9362"/>
          <a:stretch/>
        </p:blipFill>
        <p:spPr>
          <a:xfrm>
            <a:off x="4326132" y="4177147"/>
            <a:ext cx="6301076" cy="1718883"/>
          </a:xfrm>
          <a:prstGeom prst="rect">
            <a:avLst/>
          </a:prstGeom>
        </p:spPr>
      </p:pic>
      <p:pic>
        <p:nvPicPr>
          <p:cNvPr id="2" name="그림 1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EFA54084-6AF7-D4C7-F34C-F7E780684C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6827"/>
          <a:stretch/>
        </p:blipFill>
        <p:spPr>
          <a:xfrm>
            <a:off x="4326134" y="2403415"/>
            <a:ext cx="6301074" cy="186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26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000" spc="-15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defRPr>
            </a:lvl1pPr>
          </a:lstStyle>
          <a:p>
            <a:r>
              <a:rPr lang="ko-KR" altLang="en-US"/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1467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While 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문으로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몬스터나 플레이어가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전멸할 때까지 전투를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반복해요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D5BC9B5-EB1E-3D60-A107-C4976D778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4980"/>
          <a:stretch/>
        </p:blipFill>
        <p:spPr>
          <a:xfrm>
            <a:off x="4326134" y="2487311"/>
            <a:ext cx="6277021" cy="3603685"/>
          </a:xfrm>
          <a:prstGeom prst="rect">
            <a:avLst/>
          </a:prstGeom>
        </p:spPr>
      </p:pic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47799863-667C-FCD3-EBF8-278E53876E8E}"/>
              </a:ext>
            </a:extLst>
          </p:cNvPr>
          <p:cNvSpPr/>
          <p:nvPr/>
        </p:nvSpPr>
        <p:spPr>
          <a:xfrm>
            <a:off x="1153838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AE447F85-7E1E-EB31-C8D1-273C0D13ABF2}"/>
              </a:ext>
            </a:extLst>
          </p:cNvPr>
          <p:cNvSpPr/>
          <p:nvPr/>
        </p:nvSpPr>
        <p:spPr>
          <a:xfrm>
            <a:off x="1474861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E8C90895-45AD-1C5B-9350-B8B7321962CC}"/>
              </a:ext>
            </a:extLst>
          </p:cNvPr>
          <p:cNvSpPr/>
          <p:nvPr/>
        </p:nvSpPr>
        <p:spPr>
          <a:xfrm>
            <a:off x="1795884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7FCDE013-6BD0-914F-5602-57BD1F86E596}"/>
              </a:ext>
            </a:extLst>
          </p:cNvPr>
          <p:cNvSpPr/>
          <p:nvPr/>
        </p:nvSpPr>
        <p:spPr>
          <a:xfrm>
            <a:off x="2116907" y="1556951"/>
            <a:ext cx="216000" cy="216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31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401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000" spc="-15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defRPr>
            </a:lvl1pPr>
          </a:lstStyle>
          <a:p>
            <a:r>
              <a:rPr lang="ko-KR" altLang="en-US"/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1467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While 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문으로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몬스터나 플레이어가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전멸할 때까지 전투를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반복해요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FF49FB-C7A8-E54D-681A-B2A10511A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134" y="2487311"/>
            <a:ext cx="5800767" cy="3800503"/>
          </a:xfrm>
          <a:prstGeom prst="rect">
            <a:avLst/>
          </a:prstGeom>
        </p:spPr>
      </p:pic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8AA00B8E-EFC1-073B-0231-19292063CB2D}"/>
              </a:ext>
            </a:extLst>
          </p:cNvPr>
          <p:cNvSpPr/>
          <p:nvPr/>
        </p:nvSpPr>
        <p:spPr>
          <a:xfrm>
            <a:off x="1153838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1A3BF27B-9FD9-B330-A949-C1C615F2C48C}"/>
              </a:ext>
            </a:extLst>
          </p:cNvPr>
          <p:cNvSpPr/>
          <p:nvPr/>
        </p:nvSpPr>
        <p:spPr>
          <a:xfrm>
            <a:off x="1474861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CE3734AE-AF48-2194-6B0E-615A69CB8D7F}"/>
              </a:ext>
            </a:extLst>
          </p:cNvPr>
          <p:cNvSpPr/>
          <p:nvPr/>
        </p:nvSpPr>
        <p:spPr>
          <a:xfrm>
            <a:off x="1795884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E9E0F404-05DE-6E2D-230E-FD062F3AEC0C}"/>
              </a:ext>
            </a:extLst>
          </p:cNvPr>
          <p:cNvSpPr/>
          <p:nvPr/>
        </p:nvSpPr>
        <p:spPr>
          <a:xfrm>
            <a:off x="2116907" y="1556951"/>
            <a:ext cx="216000" cy="216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36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221133" y="2403415"/>
            <a:ext cx="2930610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/>
                <a:cs typeface="Pretendard Black" panose="02000A03000000020004" pitchFamily="50" charset="-127"/>
              </a:rPr>
              <a:t>스킬 클래스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098651" cy="101566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스킬</a:t>
            </a:r>
            <a:r>
              <a:rPr kumimoji="0" lang="en-US" altLang="ko-KR" sz="2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 클래스</a:t>
            </a:r>
            <a:r>
              <a:rPr kumimoji="0" lang="ko-KR" altLang="en-US" sz="2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에서</a:t>
            </a:r>
            <a:br>
              <a:rPr kumimoji="0" lang="en-US" altLang="ko-KR" sz="2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</a:br>
            <a:r>
              <a:rPr kumimoji="0" lang="ko-KR" altLang="en-US" sz="2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스킬 세부사항을 넣을</a:t>
            </a:r>
            <a:br>
              <a:rPr kumimoji="0" lang="en-US" altLang="ko-KR" sz="2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</a:br>
            <a:r>
              <a:rPr kumimoji="0" lang="ko-KR" altLang="en-US" sz="2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틀을 만들어요</a:t>
            </a:r>
            <a:endParaRPr kumimoji="0" lang="en-US" altLang="ko-KR" sz="2000" b="0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pleSDGothicNeoB00" panose="02000503000000000000" pitchFamily="2" charset="-127"/>
              <a:ea typeface="AppleSDGothicNeoB00"/>
              <a:cs typeface="Pretendard Black" panose="02000A03000000020004" pitchFamily="50" charset="-127"/>
            </a:endParaRPr>
          </a:p>
        </p:txBody>
      </p:sp>
      <p:pic>
        <p:nvPicPr>
          <p:cNvPr id="2" name="그림 1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E890D527-BCE5-23F5-F197-1E2F7A0DAC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25"/>
          <a:stretch/>
        </p:blipFill>
        <p:spPr>
          <a:xfrm>
            <a:off x="4326134" y="2487311"/>
            <a:ext cx="7786641" cy="4508575"/>
          </a:xfrm>
          <a:prstGeom prst="rect">
            <a:avLst/>
          </a:prstGeom>
        </p:spPr>
      </p:pic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1B1FB99B-7B36-D372-6170-F118107813B2}"/>
              </a:ext>
            </a:extLst>
          </p:cNvPr>
          <p:cNvSpPr/>
          <p:nvPr/>
        </p:nvSpPr>
        <p:spPr>
          <a:xfrm>
            <a:off x="1153838" y="1556951"/>
            <a:ext cx="216000" cy="216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F6950B16-4C3D-EBAC-1EF3-229625039ED1}"/>
              </a:ext>
            </a:extLst>
          </p:cNvPr>
          <p:cNvSpPr/>
          <p:nvPr/>
        </p:nvSpPr>
        <p:spPr>
          <a:xfrm>
            <a:off x="1474861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7BCB4AD7-76FA-0A85-20E1-18D291017518}"/>
              </a:ext>
            </a:extLst>
          </p:cNvPr>
          <p:cNvSpPr/>
          <p:nvPr/>
        </p:nvSpPr>
        <p:spPr>
          <a:xfrm>
            <a:off x="1795884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346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856787" y="2403415"/>
            <a:ext cx="2930610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/>
                <a:cs typeface="Pretendard Black" panose="02000A03000000020004" pitchFamily="50" charset="-127"/>
              </a:rPr>
              <a:t>스킬 클래스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888478" y="3133096"/>
            <a:ext cx="1986441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스킬</a:t>
            </a: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 </a:t>
            </a:r>
            <a:r>
              <a:rPr kumimoji="0" lang="en-US" altLang="ko-KR" sz="2000" b="0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프리셋</a:t>
            </a: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 </a:t>
            </a:r>
            <a:r>
              <a:rPr kumimoji="0" lang="en-US" altLang="ko-KR" sz="2000" b="0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생성</a:t>
            </a:r>
          </a:p>
        </p:txBody>
      </p:sp>
      <p:pic>
        <p:nvPicPr>
          <p:cNvPr id="2" name="그림 1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772306EF-C56C-25F5-55DE-09806A75A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949" y="2403415"/>
            <a:ext cx="6276813" cy="382127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C692AD6-7861-B378-8239-337E24A7D4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A9971D72-2401-8659-CF06-DB664C7EA37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9388"/>
          <a:stretch/>
        </p:blipFill>
        <p:spPr>
          <a:xfrm>
            <a:off x="1094310" y="1830106"/>
            <a:ext cx="10003379" cy="448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5095E0-EE14-2A04-43AF-7AF4CDC9AB40}"/>
              </a:ext>
            </a:extLst>
          </p:cNvPr>
          <p:cNvSpPr txBox="1"/>
          <p:nvPr/>
        </p:nvSpPr>
        <p:spPr>
          <a:xfrm>
            <a:off x="1240899" y="1522329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>
                    <a:lumMod val="7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스킬셋 클래스</a:t>
            </a:r>
            <a:r>
              <a:rPr lang="en-US" altLang="ko-KR" sz="1400">
                <a:solidFill>
                  <a:schemeClr val="bg1">
                    <a:lumMod val="7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?</a:t>
            </a:r>
            <a:endParaRPr lang="ko-KR" altLang="en-US" sz="1400">
              <a:solidFill>
                <a:schemeClr val="bg1">
                  <a:lumMod val="75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8D3C1AA6-3E1F-E242-110C-E236E3461570}"/>
              </a:ext>
            </a:extLst>
          </p:cNvPr>
          <p:cNvSpPr/>
          <p:nvPr/>
        </p:nvSpPr>
        <p:spPr>
          <a:xfrm rot="5400000">
            <a:off x="1082582" y="1592368"/>
            <a:ext cx="170044" cy="146589"/>
          </a:xfrm>
          <a:prstGeom prst="triangle">
            <a:avLst/>
          </a:prstGeom>
          <a:solidFill>
            <a:schemeClr val="bg1">
              <a:alpha val="7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733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772306EF-C56C-25F5-55DE-09806A75A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949" y="2403415"/>
            <a:ext cx="6276813" cy="38212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C96B96-9A65-9172-F786-47F21C61D1BE}"/>
              </a:ext>
            </a:extLst>
          </p:cNvPr>
          <p:cNvSpPr txBox="1"/>
          <p:nvPr/>
        </p:nvSpPr>
        <p:spPr>
          <a:xfrm>
            <a:off x="1221133" y="2403415"/>
            <a:ext cx="2930610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/>
                <a:cs typeface="Pretendard Black" panose="02000A03000000020004" pitchFamily="50" charset="-127"/>
              </a:rPr>
              <a:t>스킬 클래스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E1CD65-AACE-AB31-1BE8-2240A3FDD20D}"/>
              </a:ext>
            </a:extLst>
          </p:cNvPr>
          <p:cNvSpPr txBox="1"/>
          <p:nvPr/>
        </p:nvSpPr>
        <p:spPr>
          <a:xfrm>
            <a:off x="1185529" y="3133096"/>
            <a:ext cx="2300630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스킬</a:t>
            </a:r>
            <a:r>
              <a:rPr lang="ko-KR" altLang="en-US" sz="2000" spc="-150">
                <a:solidFill>
                  <a:prstClr val="white"/>
                </a:solidFill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 리스트를</a:t>
            </a:r>
            <a:r>
              <a:rPr kumimoji="0" lang="ko-KR" altLang="en-US" sz="2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 생성해요</a:t>
            </a:r>
            <a:endParaRPr kumimoji="0" lang="en-US" altLang="ko-KR" sz="2000" b="0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pleSDGothicNeoB00" panose="02000503000000000000" pitchFamily="2" charset="-127"/>
              <a:ea typeface="AppleSDGothicNeoB00"/>
              <a:cs typeface="Pretendard Black" panose="02000A03000000020004" pitchFamily="50" charset="-127"/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5B6CD26B-196E-AB45-6F02-4EF4A9E6A158}"/>
              </a:ext>
            </a:extLst>
          </p:cNvPr>
          <p:cNvSpPr/>
          <p:nvPr/>
        </p:nvSpPr>
        <p:spPr>
          <a:xfrm>
            <a:off x="1153838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01A78D8F-182D-06F8-D08A-36DDD2090E87}"/>
              </a:ext>
            </a:extLst>
          </p:cNvPr>
          <p:cNvSpPr/>
          <p:nvPr/>
        </p:nvSpPr>
        <p:spPr>
          <a:xfrm>
            <a:off x="1474861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D2D87451-BD6C-622D-05B0-E9195150C053}"/>
              </a:ext>
            </a:extLst>
          </p:cNvPr>
          <p:cNvSpPr/>
          <p:nvPr/>
        </p:nvSpPr>
        <p:spPr>
          <a:xfrm>
            <a:off x="1795884" y="1556951"/>
            <a:ext cx="216000" cy="216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47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021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던전에 입장하면 </a:t>
            </a:r>
            <a:b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몬스터를 생성해요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C25684F-806A-D145-5A70-B9FB43B7C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888" y="2403415"/>
            <a:ext cx="6753274" cy="329567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3796590-AD75-BA38-BDAD-ADD84E8DA917}"/>
              </a:ext>
            </a:extLst>
          </p:cNvPr>
          <p:cNvGrpSpPr/>
          <p:nvPr/>
        </p:nvGrpSpPr>
        <p:grpSpPr>
          <a:xfrm>
            <a:off x="1238081" y="1684242"/>
            <a:ext cx="2432793" cy="307777"/>
            <a:chOff x="3019483" y="1445703"/>
            <a:chExt cx="2432793" cy="3077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D4A7E0-3E3D-D076-0982-3926A9393567}"/>
                </a:ext>
              </a:extLst>
            </p:cNvPr>
            <p:cNvSpPr txBox="1"/>
            <p:nvPr/>
          </p:nvSpPr>
          <p:spPr>
            <a:xfrm>
              <a:off x="3166073" y="1445703"/>
              <a:ext cx="22862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1">
                      <a:lumMod val="7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던전 입장 함수를 다시 봅시다</a:t>
              </a:r>
              <a:r>
                <a:rPr lang="en-US" altLang="ko-KR" sz="1400">
                  <a:solidFill>
                    <a:schemeClr val="bg1">
                      <a:lumMod val="7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!</a:t>
              </a:r>
              <a:endParaRPr lang="ko-KR" altLang="en-US" sz="1400">
                <a:solidFill>
                  <a:schemeClr val="bg1">
                    <a:lumMod val="7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73AAC910-2293-9533-3C4E-619A17551B43}"/>
                </a:ext>
              </a:extLst>
            </p:cNvPr>
            <p:cNvSpPr/>
            <p:nvPr/>
          </p:nvSpPr>
          <p:spPr>
            <a:xfrm rot="5400000">
              <a:off x="3007756" y="1515742"/>
              <a:ext cx="170044" cy="146589"/>
            </a:xfrm>
            <a:prstGeom prst="triangle">
              <a:avLst/>
            </a:prstGeom>
            <a:solidFill>
              <a:schemeClr val="bg1">
                <a:alpha val="7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C422B2-12AE-C97B-7959-072760D419F7}"/>
              </a:ext>
            </a:extLst>
          </p:cNvPr>
          <p:cNvSpPr/>
          <p:nvPr/>
        </p:nvSpPr>
        <p:spPr>
          <a:xfrm>
            <a:off x="4735829" y="4553086"/>
            <a:ext cx="5223179" cy="2926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608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000" spc="-15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defRPr>
            </a:lvl1pPr>
          </a:lstStyle>
          <a:p>
            <a:r>
              <a:rPr lang="ko-KR" altLang="en-US" dirty="0"/>
              <a:t>퀘스트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56593" y="3113805"/>
            <a:ext cx="35669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ea typeface="AppleSDGothicNeoB00"/>
              </a:rPr>
              <a:t>퀘스트의 </a:t>
            </a:r>
            <a:r>
              <a:rPr lang="ko-KR" altLang="en-US" sz="2000" spc="-150">
                <a:solidFill>
                  <a:schemeClr val="bg1"/>
                </a:solidFill>
                <a:ea typeface="AppleSDGothicNeoB00"/>
              </a:rPr>
              <a:t>내용</a:t>
            </a:r>
            <a:r>
              <a:rPr lang="en-US" altLang="ko-KR" sz="2000" spc="-150">
                <a:solidFill>
                  <a:schemeClr val="bg1"/>
                </a:solidFill>
                <a:ea typeface="AppleSDGothicNeoB00"/>
              </a:rPr>
              <a:t>에 </a:t>
            </a:r>
            <a:r>
              <a:rPr lang="ko-KR" altLang="en-US" sz="2000" spc="-150">
                <a:solidFill>
                  <a:schemeClr val="bg1"/>
                </a:solidFill>
                <a:ea typeface="AppleSDGothicNeoB00"/>
              </a:rPr>
              <a:t>따라</a:t>
            </a:r>
            <a:endParaRPr lang="en-US" altLang="ko-KR" sz="2000" spc="-150" dirty="0" err="1">
              <a:solidFill>
                <a:schemeClr val="bg1"/>
              </a:solidFill>
              <a:ea typeface="AppleSDGothicNeoB00"/>
            </a:endParaRPr>
          </a:p>
          <a:p>
            <a:r>
              <a:rPr lang="en-US" altLang="ko-KR" sz="2000" spc="-150" err="1">
                <a:solidFill>
                  <a:schemeClr val="bg1"/>
                </a:solidFill>
                <a:ea typeface="AppleSDGothicNeoB00"/>
              </a:rPr>
              <a:t>자식클래스</a:t>
            </a:r>
            <a:r>
              <a:rPr lang="en-US" altLang="ko-KR" sz="2000" spc="-150">
                <a:solidFill>
                  <a:schemeClr val="bg1"/>
                </a:solidFill>
                <a:ea typeface="AppleSDGothicNeoB00"/>
              </a:rPr>
              <a:t> 생성</a:t>
            </a:r>
            <a:r>
              <a:rPr lang="ko-KR" altLang="en-US" sz="2000" spc="-150">
                <a:solidFill>
                  <a:schemeClr val="bg1"/>
                </a:solidFill>
                <a:ea typeface="AppleSDGothicNeoB00"/>
              </a:rPr>
              <a:t>해요</a:t>
            </a:r>
            <a:endParaRPr lang="en-US" altLang="ko-KR" sz="2000" spc="-150" dirty="0" err="1">
              <a:solidFill>
                <a:schemeClr val="bg1"/>
              </a:solidFill>
              <a:ea typeface="AppleSDGothicNeoB0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5A8CE37-0688-0B99-AA3E-24159D34D27F}"/>
              </a:ext>
            </a:extLst>
          </p:cNvPr>
          <p:cNvGrpSpPr/>
          <p:nvPr/>
        </p:nvGrpSpPr>
        <p:grpSpPr>
          <a:xfrm>
            <a:off x="4326132" y="2403415"/>
            <a:ext cx="5010873" cy="2244228"/>
            <a:chOff x="5416406" y="2403415"/>
            <a:chExt cx="5010873" cy="2244228"/>
          </a:xfrm>
        </p:grpSpPr>
        <p:pic>
          <p:nvPicPr>
            <p:cNvPr id="2" name="그림 1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AF832BAC-6276-4623-838E-8B046A088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8562"/>
            <a:stretch/>
          </p:blipFill>
          <p:spPr>
            <a:xfrm>
              <a:off x="5416407" y="3632047"/>
              <a:ext cx="5010871" cy="635854"/>
            </a:xfrm>
            <a:prstGeom prst="rect">
              <a:avLst/>
            </a:prstGeom>
          </p:spPr>
        </p:pic>
        <p:pic>
          <p:nvPicPr>
            <p:cNvPr id="5" name="그림 4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4325BD59-4A52-AFEC-2801-D96D98313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50000"/>
            <a:stretch/>
          </p:blipFill>
          <p:spPr>
            <a:xfrm>
              <a:off x="5416408" y="2403415"/>
              <a:ext cx="5010871" cy="61808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713C17-6794-B6DF-671B-2669438C0F5D}"/>
                </a:ext>
              </a:extLst>
            </p:cNvPr>
            <p:cNvSpPr txBox="1"/>
            <p:nvPr/>
          </p:nvSpPr>
          <p:spPr>
            <a:xfrm>
              <a:off x="5562996" y="4339866"/>
              <a:ext cx="2861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1">
                      <a:lumMod val="7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인벤토리에 특정 아이템을 장착하세요</a:t>
              </a:r>
              <a:r>
                <a:rPr lang="en-US" altLang="ko-KR" sz="1400">
                  <a:solidFill>
                    <a:schemeClr val="bg1">
                      <a:lumMod val="7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!</a:t>
              </a:r>
              <a:endParaRPr lang="ko-KR" altLang="en-US" sz="1400">
                <a:solidFill>
                  <a:schemeClr val="bg1">
                    <a:lumMod val="7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2E33DBA-5EBD-A37E-0675-234D6980853C}"/>
                </a:ext>
              </a:extLst>
            </p:cNvPr>
            <p:cNvGrpSpPr/>
            <p:nvPr/>
          </p:nvGrpSpPr>
          <p:grpSpPr>
            <a:xfrm>
              <a:off x="5416406" y="3098416"/>
              <a:ext cx="2899267" cy="307777"/>
              <a:chOff x="5416406" y="3098416"/>
              <a:chExt cx="2899267" cy="30777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F725AB-3B4E-4A48-E851-CCE4101001C3}"/>
                  </a:ext>
                </a:extLst>
              </p:cNvPr>
              <p:cNvSpPr txBox="1"/>
              <p:nvPr/>
            </p:nvSpPr>
            <p:spPr>
              <a:xfrm>
                <a:off x="5562996" y="3098416"/>
                <a:ext cx="27526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>
                    <a:solidFill>
                      <a:schemeClr val="bg1">
                        <a:lumMod val="75000"/>
                      </a:schemeClr>
                    </a:solidFill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일정 횟수 이상 던전을 클리어하세요</a:t>
                </a:r>
                <a:r>
                  <a:rPr lang="en-US" altLang="ko-KR" sz="1400">
                    <a:solidFill>
                      <a:schemeClr val="bg1">
                        <a:lumMod val="75000"/>
                      </a:schemeClr>
                    </a:solidFill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!</a:t>
                </a:r>
                <a:endParaRPr lang="ko-KR" altLang="en-US" sz="1400">
                  <a:solidFill>
                    <a:schemeClr val="bg1">
                      <a:lumMod val="7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endParaRPr>
              </a:p>
            </p:txBody>
          </p:sp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45820476-7D5C-83CE-2451-EC220966A142}"/>
                  </a:ext>
                </a:extLst>
              </p:cNvPr>
              <p:cNvSpPr/>
              <p:nvPr/>
            </p:nvSpPr>
            <p:spPr>
              <a:xfrm rot="5400000">
                <a:off x="5404679" y="3168455"/>
                <a:ext cx="170044" cy="146589"/>
              </a:xfrm>
              <a:prstGeom prst="triangle">
                <a:avLst/>
              </a:prstGeom>
              <a:solidFill>
                <a:schemeClr val="bg1">
                  <a:alpha val="7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8629CF60-618B-72F9-B0C3-994173F00439}"/>
                </a:ext>
              </a:extLst>
            </p:cNvPr>
            <p:cNvSpPr/>
            <p:nvPr/>
          </p:nvSpPr>
          <p:spPr>
            <a:xfrm rot="5400000">
              <a:off x="5405075" y="4420628"/>
              <a:ext cx="170044" cy="146589"/>
            </a:xfrm>
            <a:prstGeom prst="triangle">
              <a:avLst/>
            </a:prstGeom>
            <a:solidFill>
              <a:schemeClr val="bg1">
                <a:alpha val="7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9F315E1D-78B7-5D12-5EB9-E05A39AB46D9}"/>
              </a:ext>
            </a:extLst>
          </p:cNvPr>
          <p:cNvSpPr/>
          <p:nvPr/>
        </p:nvSpPr>
        <p:spPr>
          <a:xfrm>
            <a:off x="1153838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E6519E4D-7B44-5826-BDDD-AB21DCC87EA2}"/>
              </a:ext>
            </a:extLst>
          </p:cNvPr>
          <p:cNvSpPr/>
          <p:nvPr/>
        </p:nvSpPr>
        <p:spPr>
          <a:xfrm>
            <a:off x="1474861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A86C499A-081F-7077-EF14-7890A36FE6A5}"/>
              </a:ext>
            </a:extLst>
          </p:cNvPr>
          <p:cNvSpPr/>
          <p:nvPr/>
        </p:nvSpPr>
        <p:spPr>
          <a:xfrm>
            <a:off x="1795884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3BC0F6FF-3D57-2A48-4A9F-7E947FB96DDD}"/>
              </a:ext>
            </a:extLst>
          </p:cNvPr>
          <p:cNvSpPr/>
          <p:nvPr/>
        </p:nvSpPr>
        <p:spPr>
          <a:xfrm>
            <a:off x="2116907" y="1556951"/>
            <a:ext cx="216000" cy="216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1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E9F22563-C548-CDE8-29DE-E949743F8A4F}"/>
              </a:ext>
            </a:extLst>
          </p:cNvPr>
          <p:cNvSpPr/>
          <p:nvPr/>
        </p:nvSpPr>
        <p:spPr>
          <a:xfrm>
            <a:off x="1153838" y="2431203"/>
            <a:ext cx="250301" cy="250301"/>
          </a:xfrm>
          <a:prstGeom prst="flowChartConnector">
            <a:avLst/>
          </a:prstGeom>
          <a:solidFill>
            <a:srgbClr val="FFAF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팀원소개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EA6440-2213-0476-8839-99B6B93FA4A1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7075484-568E-E61C-0890-90688671A2D0}"/>
              </a:ext>
            </a:extLst>
          </p:cNvPr>
          <p:cNvGrpSpPr/>
          <p:nvPr/>
        </p:nvGrpSpPr>
        <p:grpSpPr>
          <a:xfrm>
            <a:off x="4353489" y="2403415"/>
            <a:ext cx="6684673" cy="2400947"/>
            <a:chOff x="4296000" y="2388031"/>
            <a:chExt cx="6684673" cy="2400947"/>
          </a:xfrm>
        </p:grpSpPr>
        <p:pic>
          <p:nvPicPr>
            <p:cNvPr id="3074" name="Picture 2" descr="별의 커비">
              <a:extLst>
                <a:ext uri="{FF2B5EF4-FFF2-40B4-BE49-F238E27FC236}">
                  <a16:creationId xmlns:a16="http://schemas.microsoft.com/office/drawing/2014/main" id="{10C4BB59-281E-1346-0106-F3AD4A44478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6000" y="2403415"/>
              <a:ext cx="1800000" cy="1859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별의 커비' : 네이버 블로그">
              <a:extLst>
                <a:ext uri="{FF2B5EF4-FFF2-40B4-BE49-F238E27FC236}">
                  <a16:creationId xmlns:a16="http://schemas.microsoft.com/office/drawing/2014/main" id="{80BF5BBF-A3EE-72B7-BE1E-9FF389D0329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7549" y="2388031"/>
              <a:ext cx="2321964" cy="1859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22EA2E4-2C15-0A58-57C7-4B50CA027817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56925" y="2445157"/>
              <a:ext cx="1502213" cy="17452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B0D183-5F3B-F755-652F-8E7054BF3292}"/>
                </a:ext>
              </a:extLst>
            </p:cNvPr>
            <p:cNvSpPr txBox="1"/>
            <p:nvPr/>
          </p:nvSpPr>
          <p:spPr>
            <a:xfrm>
              <a:off x="4296000" y="4381979"/>
              <a:ext cx="19351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이지윤 </a:t>
              </a:r>
              <a:r>
                <a:rPr lang="en-US" altLang="ko-KR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(Lv.</a:t>
              </a:r>
              <a:r>
                <a:rPr lang="ko-KR" altLang="en-US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조장</a:t>
              </a:r>
              <a:r>
                <a:rPr lang="en-US" altLang="ko-KR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)</a:t>
              </a:r>
              <a:endPara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D355A0-2C50-EE26-0DAB-8C118947EB81}"/>
                </a:ext>
              </a:extLst>
            </p:cNvPr>
            <p:cNvSpPr txBox="1"/>
            <p:nvPr/>
          </p:nvSpPr>
          <p:spPr>
            <a:xfrm>
              <a:off x="6669962" y="4388868"/>
              <a:ext cx="19351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손형민 </a:t>
              </a:r>
              <a:r>
                <a:rPr lang="en-US" altLang="ko-KR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(Lv.</a:t>
              </a:r>
              <a:r>
                <a:rPr lang="ko-KR" altLang="en-US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조원</a:t>
              </a:r>
              <a:r>
                <a:rPr lang="en-US" altLang="ko-KR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)</a:t>
              </a:r>
              <a:endPara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D33F86-AE12-C68B-D3D4-15B8CB61F864}"/>
                </a:ext>
              </a:extLst>
            </p:cNvPr>
            <p:cNvSpPr txBox="1"/>
            <p:nvPr/>
          </p:nvSpPr>
          <p:spPr>
            <a:xfrm>
              <a:off x="9043924" y="4381979"/>
              <a:ext cx="19367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조윤진 </a:t>
              </a:r>
              <a:r>
                <a:rPr lang="en-US" altLang="ko-KR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(Lv.</a:t>
              </a:r>
              <a:r>
                <a:rPr lang="ko-KR" altLang="en-US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조원</a:t>
              </a:r>
              <a:r>
                <a:rPr lang="en-US" altLang="ko-KR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)</a:t>
              </a:r>
              <a:endPara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‘</a:t>
            </a:r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매니저님밥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4</a:t>
            </a:r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조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’</a:t>
            </a:r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는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?</a:t>
            </a:r>
            <a:endParaRPr lang="ko-KR" altLang="en-US" sz="20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396E6E-D44B-712D-EC2F-2BD81181648D}"/>
              </a:ext>
            </a:extLst>
          </p:cNvPr>
          <p:cNvSpPr txBox="1"/>
          <p:nvPr/>
        </p:nvSpPr>
        <p:spPr>
          <a:xfrm>
            <a:off x="1185134" y="3746700"/>
            <a:ext cx="2286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상세한 역할 분담은 노션 확인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!</a:t>
            </a:r>
            <a:endParaRPr lang="ko-KR" altLang="en-US" sz="14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01B4D3-6BEE-6EFC-7EE8-FFFC8B73751D}"/>
              </a:ext>
            </a:extLst>
          </p:cNvPr>
          <p:cNvSpPr txBox="1"/>
          <p:nvPr/>
        </p:nvSpPr>
        <p:spPr>
          <a:xfrm>
            <a:off x="1185134" y="3974965"/>
            <a:ext cx="2547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진짜 밥 사달라고 하지 않읍니다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…</a:t>
            </a:r>
            <a:endParaRPr lang="ko-KR" altLang="en-US" sz="14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3302E6-F731-CF37-EF93-67C7638137AA}"/>
              </a:ext>
            </a:extLst>
          </p:cNvPr>
          <p:cNvSpPr txBox="1"/>
          <p:nvPr/>
        </p:nvSpPr>
        <p:spPr>
          <a:xfrm>
            <a:off x="4826929" y="4804362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대문자 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I</a:t>
            </a:r>
            <a:endParaRPr lang="ko-KR" altLang="en-US" sz="14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1F34B7-08E4-F3C5-F946-E82721D88F33}"/>
              </a:ext>
            </a:extLst>
          </p:cNvPr>
          <p:cNvSpPr txBox="1"/>
          <p:nvPr/>
        </p:nvSpPr>
        <p:spPr>
          <a:xfrm>
            <a:off x="7159460" y="4804362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극강의 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I</a:t>
            </a:r>
            <a:endParaRPr lang="ko-KR" altLang="en-US" sz="14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B74096-0EF5-EA6B-A406-7DD970496BB2}"/>
              </a:ext>
            </a:extLst>
          </p:cNvPr>
          <p:cNvSpPr txBox="1"/>
          <p:nvPr/>
        </p:nvSpPr>
        <p:spPr>
          <a:xfrm>
            <a:off x="9690257" y="4804362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확신의 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I</a:t>
            </a:r>
            <a:endParaRPr lang="ko-KR" altLang="en-US" sz="14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3456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021707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/>
                <a:cs typeface="Pretendard Black" panose="02000A03000000020004" pitchFamily="50" charset="-127"/>
              </a:rPr>
              <a:t>퀘스트</a:t>
            </a:r>
            <a:r>
              <a:rPr lang="en-US" altLang="ko-KR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/>
                <a:cs typeface="Pretendard Black" panose="02000A03000000020004" pitchFamily="50" charset="-127"/>
              </a:rPr>
              <a:t>UI</a:t>
            </a:r>
            <a:endParaRPr lang="ko-KR" altLang="en-US" sz="4000" dirty="0">
              <a:solidFill>
                <a:schemeClr val="bg1"/>
              </a:solidFill>
              <a:latin typeface="Pretendard Black" panose="02000A03000000020004" pitchFamily="50" charset="-127"/>
              <a:ea typeface="Pretendard Black"/>
              <a:cs typeface="Pretendard Black" panose="02000A0300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56593" y="3113805"/>
            <a:ext cx="35669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ea typeface="AppleSDGothicNeoB00"/>
              </a:rPr>
              <a:t>퀘스</a:t>
            </a:r>
            <a:r>
              <a:rPr lang="ko-KR" altLang="en-US" sz="2000" spc="-150">
                <a:solidFill>
                  <a:schemeClr val="bg1"/>
                </a:solidFill>
                <a:ea typeface="AppleSDGothicNeoB00"/>
              </a:rPr>
              <a:t>트</a:t>
            </a:r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UI</a:t>
            </a:r>
            <a:r>
              <a:rPr lang="ko-KR" altLang="en-US" sz="2000" spc="-150">
                <a:solidFill>
                  <a:schemeClr val="bg1"/>
                </a:solidFill>
                <a:ea typeface="AppleSDGothicNeoB00"/>
              </a:rPr>
              <a:t>에서 </a:t>
            </a:r>
            <a:r>
              <a:rPr lang="en-US" altLang="ko-KR" sz="2000" spc="-150">
                <a:solidFill>
                  <a:schemeClr val="bg1"/>
                </a:solidFill>
                <a:ea typeface="AppleSDGothicNeoB00"/>
              </a:rPr>
              <a:t>퀘스트 </a:t>
            </a:r>
            <a:br>
              <a:rPr lang="en-US" altLang="ko-KR" sz="2000" spc="-150">
                <a:solidFill>
                  <a:schemeClr val="bg1"/>
                </a:solidFill>
                <a:ea typeface="AppleSDGothicNeoB00"/>
              </a:rPr>
            </a:br>
            <a:r>
              <a:rPr lang="en-US" altLang="ko-KR" sz="2000" spc="-150">
                <a:solidFill>
                  <a:schemeClr val="bg1"/>
                </a:solidFill>
                <a:ea typeface="AppleSDGothicNeoB00"/>
              </a:rPr>
              <a:t>성공여부를 </a:t>
            </a:r>
            <a:r>
              <a:rPr lang="en-US" altLang="ko-KR" sz="2000" spc="-150" err="1">
                <a:solidFill>
                  <a:schemeClr val="bg1"/>
                </a:solidFill>
                <a:ea typeface="AppleSDGothicNeoB00"/>
              </a:rPr>
              <a:t>항상</a:t>
            </a:r>
            <a:r>
              <a:rPr lang="en-US" altLang="ko-KR" sz="2000" spc="-150">
                <a:solidFill>
                  <a:schemeClr val="bg1"/>
                </a:solidFill>
                <a:ea typeface="AppleSDGothicNeoB00"/>
              </a:rPr>
              <a:t> 체크</a:t>
            </a:r>
            <a:r>
              <a:rPr lang="ko-KR" altLang="en-US" sz="2000" spc="-150">
                <a:solidFill>
                  <a:schemeClr val="bg1"/>
                </a:solidFill>
                <a:ea typeface="AppleSDGothicNeoB00"/>
              </a:rPr>
              <a:t>해요</a:t>
            </a:r>
            <a:endParaRPr lang="en-US" altLang="ko-KR" sz="2000" spc="-150" dirty="0" err="1">
              <a:solidFill>
                <a:schemeClr val="bg1"/>
              </a:solidFill>
              <a:ea typeface="AppleSDGothicNeoB00"/>
            </a:endParaRPr>
          </a:p>
        </p:txBody>
      </p:sp>
      <p:pic>
        <p:nvPicPr>
          <p:cNvPr id="2" name="그림 1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72366E56-DDF7-80E0-3FC6-D90118FB58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4888"/>
          <a:stretch/>
        </p:blipFill>
        <p:spPr>
          <a:xfrm>
            <a:off x="4326132" y="2500011"/>
            <a:ext cx="7271226" cy="425639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0212E26-602F-A658-3F30-021416F27442}"/>
              </a:ext>
            </a:extLst>
          </p:cNvPr>
          <p:cNvSpPr/>
          <p:nvPr/>
        </p:nvSpPr>
        <p:spPr>
          <a:xfrm>
            <a:off x="5956300" y="4406900"/>
            <a:ext cx="1174750" cy="2095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8A7A7DE9-4B5E-3D60-D119-319A8991B345}"/>
              </a:ext>
            </a:extLst>
          </p:cNvPr>
          <p:cNvSpPr/>
          <p:nvPr/>
        </p:nvSpPr>
        <p:spPr>
          <a:xfrm>
            <a:off x="1153838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D4789622-F30F-3E95-1086-523CD09DCA7C}"/>
              </a:ext>
            </a:extLst>
          </p:cNvPr>
          <p:cNvSpPr/>
          <p:nvPr/>
        </p:nvSpPr>
        <p:spPr>
          <a:xfrm>
            <a:off x="1474861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E90B53AE-42FE-49A4-DE4A-D3E1A5F2D0D1}"/>
              </a:ext>
            </a:extLst>
          </p:cNvPr>
          <p:cNvSpPr/>
          <p:nvPr/>
        </p:nvSpPr>
        <p:spPr>
          <a:xfrm>
            <a:off x="1795884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18AE8155-0420-4EE2-6B5A-FDABC9411330}"/>
              </a:ext>
            </a:extLst>
          </p:cNvPr>
          <p:cNvSpPr/>
          <p:nvPr/>
        </p:nvSpPr>
        <p:spPr>
          <a:xfrm>
            <a:off x="2116907" y="1556951"/>
            <a:ext cx="216000" cy="216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2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000" spc="-15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defRPr>
            </a:lvl1pPr>
          </a:lstStyle>
          <a:p>
            <a:r>
              <a:rPr lang="ko-KR" altLang="en-US" dirty="0"/>
              <a:t>퀘스트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56593" y="3113805"/>
            <a:ext cx="35669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ea typeface="AppleSDGothicNeoB00"/>
              </a:rPr>
              <a:t>각 </a:t>
            </a:r>
            <a:r>
              <a:rPr lang="ko-KR" altLang="en-US" sz="2000" spc="-150">
                <a:solidFill>
                  <a:schemeClr val="bg1"/>
                </a:solidFill>
                <a:ea typeface="AppleSDGothicNeoB00"/>
              </a:rPr>
              <a:t>클래스에서 성공여부를</a:t>
            </a:r>
            <a:br>
              <a:rPr lang="en-US" altLang="ko-KR" sz="2000" spc="-150">
                <a:solidFill>
                  <a:schemeClr val="bg1"/>
                </a:solidFill>
                <a:ea typeface="AppleSDGothicNeoB00"/>
              </a:rPr>
            </a:br>
            <a:r>
              <a:rPr lang="ko-KR" altLang="en-US" sz="2000" spc="-150">
                <a:solidFill>
                  <a:schemeClr val="bg1"/>
                </a:solidFill>
                <a:ea typeface="AppleSDGothicNeoB00"/>
              </a:rPr>
              <a:t>체크하는 함수를 넣었어요</a:t>
            </a:r>
            <a:endParaRPr lang="en-US" altLang="ko-KR" sz="2000" spc="-150" dirty="0" err="1">
              <a:solidFill>
                <a:schemeClr val="bg1"/>
              </a:solidFill>
              <a:ea typeface="AppleSDGothicNeoB00"/>
            </a:endParaRPr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88325F8-0317-179A-9CC9-BD3544390E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530" b="23515"/>
          <a:stretch/>
        </p:blipFill>
        <p:spPr>
          <a:xfrm>
            <a:off x="4326132" y="2400911"/>
            <a:ext cx="4985915" cy="1879600"/>
          </a:xfrm>
          <a:prstGeom prst="rect">
            <a:avLst/>
          </a:prstGeom>
        </p:spPr>
      </p:pic>
      <p:pic>
        <p:nvPicPr>
          <p:cNvPr id="4" name="그림 3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B81D2848-CED8-026F-46D7-80A908C33A7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524" b="30987"/>
          <a:stretch/>
        </p:blipFill>
        <p:spPr>
          <a:xfrm>
            <a:off x="4326132" y="4364639"/>
            <a:ext cx="8195966" cy="1349513"/>
          </a:xfrm>
          <a:prstGeom prst="rect">
            <a:avLst/>
          </a:prstGeom>
        </p:spPr>
      </p:pic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A5578A5A-85A9-1684-7297-BBB2F8B704E6}"/>
              </a:ext>
            </a:extLst>
          </p:cNvPr>
          <p:cNvSpPr/>
          <p:nvPr/>
        </p:nvSpPr>
        <p:spPr>
          <a:xfrm>
            <a:off x="1153838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A5906D58-DA37-42C8-3A60-5F2F2D5F65AA}"/>
              </a:ext>
            </a:extLst>
          </p:cNvPr>
          <p:cNvSpPr/>
          <p:nvPr/>
        </p:nvSpPr>
        <p:spPr>
          <a:xfrm>
            <a:off x="1474861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3F832FC1-E277-18C0-3CD8-BB78C45693E0}"/>
              </a:ext>
            </a:extLst>
          </p:cNvPr>
          <p:cNvSpPr/>
          <p:nvPr/>
        </p:nvSpPr>
        <p:spPr>
          <a:xfrm>
            <a:off x="1795884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BE693B72-9D37-B9C2-C286-F3D2AFA9B0C9}"/>
              </a:ext>
            </a:extLst>
          </p:cNvPr>
          <p:cNvSpPr/>
          <p:nvPr/>
        </p:nvSpPr>
        <p:spPr>
          <a:xfrm>
            <a:off x="2116907" y="1556951"/>
            <a:ext cx="216000" cy="216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87C767-B3D3-521E-EEDA-B4CECDFB4DBF}"/>
              </a:ext>
            </a:extLst>
          </p:cNvPr>
          <p:cNvSpPr/>
          <p:nvPr/>
        </p:nvSpPr>
        <p:spPr>
          <a:xfrm>
            <a:off x="5144408" y="3935990"/>
            <a:ext cx="1294492" cy="2309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A20859-5AB5-6D8C-131B-98A5E343BD4B}"/>
              </a:ext>
            </a:extLst>
          </p:cNvPr>
          <p:cNvSpPr/>
          <p:nvPr/>
        </p:nvSpPr>
        <p:spPr>
          <a:xfrm>
            <a:off x="5277758" y="5463709"/>
            <a:ext cx="1294492" cy="2309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390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021707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err="1">
                <a:solidFill>
                  <a:schemeClr val="bg1"/>
                </a:solidFill>
                <a:latin typeface="Pretendard Black" panose="02000A03000000020004" pitchFamily="50" charset="-127"/>
                <a:ea typeface="Pretendard Black"/>
                <a:cs typeface="Pretendard Black" panose="02000A03000000020004" pitchFamily="50" charset="-127"/>
              </a:rPr>
              <a:t>퀘스트</a:t>
            </a:r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/>
                <a:cs typeface="Pretendard Black" panose="02000A03000000020004" pitchFamily="50" charset="-127"/>
              </a:rPr>
              <a:t>UI</a:t>
            </a:r>
            <a:endParaRPr lang="ko-KR" altLang="en-US" sz="4000" dirty="0">
              <a:solidFill>
                <a:schemeClr val="bg1"/>
              </a:solidFill>
              <a:latin typeface="Pretendard Black" panose="02000A03000000020004" pitchFamily="50" charset="-127"/>
              <a:ea typeface="Pretendard Black"/>
              <a:cs typeface="Pretendard Black" panose="02000A0300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56593" y="3113805"/>
            <a:ext cx="35669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spc="-150" err="1">
                <a:solidFill>
                  <a:schemeClr val="bg1"/>
                </a:solidFill>
                <a:ea typeface="AppleSDGothicNeoB00"/>
              </a:rPr>
              <a:t>현재</a:t>
            </a:r>
            <a:r>
              <a:rPr lang="en-US" altLang="ko-KR" sz="2000" spc="-150">
                <a:solidFill>
                  <a:schemeClr val="bg1"/>
                </a:solidFill>
                <a:ea typeface="AppleSDGothicNeoB00"/>
              </a:rPr>
              <a:t> 퀘스트가 </a:t>
            </a:r>
            <a:br>
              <a:rPr lang="en-US" altLang="ko-KR" sz="2000" spc="-150">
                <a:solidFill>
                  <a:schemeClr val="bg1"/>
                </a:solidFill>
                <a:ea typeface="AppleSDGothicNeoB00"/>
              </a:rPr>
            </a:br>
            <a:r>
              <a:rPr lang="ko-KR" altLang="en-US" sz="2000" spc="-150">
                <a:solidFill>
                  <a:schemeClr val="bg1"/>
                </a:solidFill>
                <a:ea typeface="AppleSDGothicNeoB00"/>
              </a:rPr>
              <a:t>어떤 상태인지 확인해요</a:t>
            </a:r>
            <a:endParaRPr lang="en-US" altLang="ko-KR" sz="2000" spc="-150" dirty="0" err="1">
              <a:solidFill>
                <a:schemeClr val="bg1"/>
              </a:solidFill>
              <a:ea typeface="AppleSDGothicNeoB00"/>
            </a:endParaRPr>
          </a:p>
        </p:txBody>
      </p:sp>
      <p:pic>
        <p:nvPicPr>
          <p:cNvPr id="3" name="그림 2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665259E5-C1A4-770A-E799-5E22845E0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014" y="2403415"/>
            <a:ext cx="6258940" cy="5754546"/>
          </a:xfrm>
          <a:prstGeom prst="rect">
            <a:avLst/>
          </a:prstGeom>
        </p:spPr>
      </p:pic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5D85B11D-FE8D-C73E-6386-E4B7B5EB0D21}"/>
              </a:ext>
            </a:extLst>
          </p:cNvPr>
          <p:cNvSpPr/>
          <p:nvPr/>
        </p:nvSpPr>
        <p:spPr>
          <a:xfrm>
            <a:off x="1153838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36982FFD-C1B9-9E18-1C1A-5343B73B7149}"/>
              </a:ext>
            </a:extLst>
          </p:cNvPr>
          <p:cNvSpPr/>
          <p:nvPr/>
        </p:nvSpPr>
        <p:spPr>
          <a:xfrm>
            <a:off x="1474861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4DC386CA-9B49-A972-FA46-9CE63FD15CDD}"/>
              </a:ext>
            </a:extLst>
          </p:cNvPr>
          <p:cNvSpPr/>
          <p:nvPr/>
        </p:nvSpPr>
        <p:spPr>
          <a:xfrm>
            <a:off x="1795884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88FDF90F-9BAC-3DD5-7A8B-36EB18A5350A}"/>
              </a:ext>
            </a:extLst>
          </p:cNvPr>
          <p:cNvSpPr/>
          <p:nvPr/>
        </p:nvSpPr>
        <p:spPr>
          <a:xfrm>
            <a:off x="2116907" y="1556951"/>
            <a:ext cx="216000" cy="216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72FF40-CCFC-6DE1-2012-5431F8A36CA9}"/>
              </a:ext>
            </a:extLst>
          </p:cNvPr>
          <p:cNvSpPr/>
          <p:nvPr/>
        </p:nvSpPr>
        <p:spPr>
          <a:xfrm rot="5400000">
            <a:off x="6294917" y="4162581"/>
            <a:ext cx="2793565" cy="17119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83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EC725ED6-7827-079B-5466-A2FA16E9C0EE}"/>
              </a:ext>
            </a:extLst>
          </p:cNvPr>
          <p:cNvSpPr/>
          <p:nvPr/>
        </p:nvSpPr>
        <p:spPr>
          <a:xfrm>
            <a:off x="1153838" y="2431203"/>
            <a:ext cx="250301" cy="250301"/>
          </a:xfrm>
          <a:prstGeom prst="flowChartConnector">
            <a:avLst/>
          </a:prstGeom>
          <a:solidFill>
            <a:srgbClr val="FFAF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게임소개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1713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컨셉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(concept)</a:t>
            </a:r>
            <a:endParaRPr lang="ko-KR" altLang="en-US" sz="20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396E6E-D44B-712D-EC2F-2BD81181648D}"/>
              </a:ext>
            </a:extLst>
          </p:cNvPr>
          <p:cNvSpPr txBox="1"/>
          <p:nvPr/>
        </p:nvSpPr>
        <p:spPr>
          <a:xfrm>
            <a:off x="1185134" y="3746700"/>
            <a:ext cx="2957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배고픈 내향형 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I</a:t>
            </a:r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들이 한끼줍쇼하는 게임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01B4D3-6BEE-6EFC-7EE8-FFFC8B73751D}"/>
              </a:ext>
            </a:extLst>
          </p:cNvPr>
          <p:cNvSpPr txBox="1"/>
          <p:nvPr/>
        </p:nvSpPr>
        <p:spPr>
          <a:xfrm>
            <a:off x="1185134" y="4054477"/>
            <a:ext cx="3884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2024</a:t>
            </a:r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년 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10</a:t>
            </a:r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월 어느 날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, </a:t>
            </a:r>
          </a:p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스파르타 던전에서 조용한 구걸 사태가 벌어지는데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…</a:t>
            </a:r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4BDB8E-7E41-FBB2-6AF8-CDA42AF6A8F6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159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D0CBB37E-E5E6-4BE7-CBCD-2F9B830355DE}"/>
              </a:ext>
            </a:extLst>
          </p:cNvPr>
          <p:cNvSpPr/>
          <p:nvPr/>
        </p:nvSpPr>
        <p:spPr>
          <a:xfrm>
            <a:off x="1153838" y="2431203"/>
            <a:ext cx="250301" cy="250301"/>
          </a:xfrm>
          <a:prstGeom prst="flowChartConnector">
            <a:avLst/>
          </a:prstGeom>
          <a:solidFill>
            <a:srgbClr val="FFAF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68F43E3-EA4D-4A47-927D-C432EC1AEF10}"/>
              </a:ext>
            </a:extLst>
          </p:cNvPr>
          <p:cNvCxnSpPr/>
          <p:nvPr/>
        </p:nvCxnSpPr>
        <p:spPr>
          <a:xfrm>
            <a:off x="5462702" y="3746450"/>
            <a:ext cx="826072" cy="2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게임소개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1511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와이어프레임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39F688C-5455-A90D-8560-24CE6F98092F}"/>
              </a:ext>
            </a:extLst>
          </p:cNvPr>
          <p:cNvSpPr/>
          <p:nvPr/>
        </p:nvSpPr>
        <p:spPr>
          <a:xfrm>
            <a:off x="6278587" y="1598973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31751D5-FF32-4C69-9DA0-6B2A2632A59C}"/>
              </a:ext>
            </a:extLst>
          </p:cNvPr>
          <p:cNvSpPr/>
          <p:nvPr/>
        </p:nvSpPr>
        <p:spPr>
          <a:xfrm>
            <a:off x="6278587" y="2223129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72E9502-C606-F555-5B92-EBACDB6628C1}"/>
              </a:ext>
            </a:extLst>
          </p:cNvPr>
          <p:cNvSpPr/>
          <p:nvPr/>
        </p:nvSpPr>
        <p:spPr>
          <a:xfrm>
            <a:off x="6278587" y="2847285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D793690-1D06-304A-B9C6-A1A9C7C98404}"/>
              </a:ext>
            </a:extLst>
          </p:cNvPr>
          <p:cNvSpPr/>
          <p:nvPr/>
        </p:nvSpPr>
        <p:spPr>
          <a:xfrm>
            <a:off x="6278587" y="3471441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BB078C4-2C55-37A6-E40C-D97CD299DFE6}"/>
              </a:ext>
            </a:extLst>
          </p:cNvPr>
          <p:cNvSpPr/>
          <p:nvPr/>
        </p:nvSpPr>
        <p:spPr>
          <a:xfrm>
            <a:off x="6278587" y="4095597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4D1E1EC-06EA-2579-F693-EF427A7448C0}"/>
              </a:ext>
            </a:extLst>
          </p:cNvPr>
          <p:cNvSpPr/>
          <p:nvPr/>
        </p:nvSpPr>
        <p:spPr>
          <a:xfrm>
            <a:off x="6278587" y="4719753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09E8114-6188-4DCE-8C10-AA7651F8F624}"/>
              </a:ext>
            </a:extLst>
          </p:cNvPr>
          <p:cNvSpPr/>
          <p:nvPr/>
        </p:nvSpPr>
        <p:spPr>
          <a:xfrm>
            <a:off x="6278587" y="5361715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A2D6318-7438-3299-3305-FB13F49BEE2C}"/>
              </a:ext>
            </a:extLst>
          </p:cNvPr>
          <p:cNvSpPr/>
          <p:nvPr/>
        </p:nvSpPr>
        <p:spPr>
          <a:xfrm>
            <a:off x="7874466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9E199DD-6FDB-FBA6-1847-1F2920EAAE38}"/>
              </a:ext>
            </a:extLst>
          </p:cNvPr>
          <p:cNvSpPr/>
          <p:nvPr/>
        </p:nvSpPr>
        <p:spPr>
          <a:xfrm>
            <a:off x="9470345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7496F3E-9AF7-12AA-4FD1-3E987174172D}"/>
              </a:ext>
            </a:extLst>
          </p:cNvPr>
          <p:cNvSpPr/>
          <p:nvPr/>
        </p:nvSpPr>
        <p:spPr>
          <a:xfrm>
            <a:off x="11066224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A283B26-CE85-9005-9A1F-E507B6856F18}"/>
              </a:ext>
            </a:extLst>
          </p:cNvPr>
          <p:cNvSpPr/>
          <p:nvPr/>
        </p:nvSpPr>
        <p:spPr>
          <a:xfrm>
            <a:off x="7874466" y="4097728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65CC71A-CEDD-B4EE-E7A1-5281D8E9EFD3}"/>
              </a:ext>
            </a:extLst>
          </p:cNvPr>
          <p:cNvSpPr/>
          <p:nvPr/>
        </p:nvSpPr>
        <p:spPr>
          <a:xfrm>
            <a:off x="9470343" y="4103762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BD5C789-699D-19CD-6211-715DB4391945}"/>
              </a:ext>
            </a:extLst>
          </p:cNvPr>
          <p:cNvSpPr/>
          <p:nvPr/>
        </p:nvSpPr>
        <p:spPr>
          <a:xfrm>
            <a:off x="7874466" y="5361715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4F22B9E-3A7C-8330-0651-7F38B08CAFD3}"/>
              </a:ext>
            </a:extLst>
          </p:cNvPr>
          <p:cNvSpPr/>
          <p:nvPr/>
        </p:nvSpPr>
        <p:spPr>
          <a:xfrm>
            <a:off x="9470343" y="5367749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0EF203F-460C-26E5-A40C-84A1CBCC1E15}"/>
              </a:ext>
            </a:extLst>
          </p:cNvPr>
          <p:cNvSpPr/>
          <p:nvPr/>
        </p:nvSpPr>
        <p:spPr>
          <a:xfrm>
            <a:off x="7874466" y="2236245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A144CDA-8878-3B9B-A80B-A0E67D5DC459}"/>
              </a:ext>
            </a:extLst>
          </p:cNvPr>
          <p:cNvSpPr/>
          <p:nvPr/>
        </p:nvSpPr>
        <p:spPr>
          <a:xfrm>
            <a:off x="7874466" y="2850189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FA2C18E-AC19-FB99-3EF5-97BCFBE8F301}"/>
              </a:ext>
            </a:extLst>
          </p:cNvPr>
          <p:cNvSpPr/>
          <p:nvPr/>
        </p:nvSpPr>
        <p:spPr>
          <a:xfrm>
            <a:off x="9470343" y="2838582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36F31AA-52F7-FFE3-E9A4-E1B3F2CD6B0D}"/>
              </a:ext>
            </a:extLst>
          </p:cNvPr>
          <p:cNvGrpSpPr/>
          <p:nvPr/>
        </p:nvGrpSpPr>
        <p:grpSpPr>
          <a:xfrm>
            <a:off x="6614626" y="1720094"/>
            <a:ext cx="5711433" cy="4079770"/>
            <a:chOff x="6627158" y="1708223"/>
            <a:chExt cx="5711433" cy="407977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7B5922-F35B-EF88-AA8A-2745A3B3148A}"/>
                </a:ext>
              </a:extLst>
            </p:cNvPr>
            <p:cNvSpPr txBox="1"/>
            <p:nvPr/>
          </p:nvSpPr>
          <p:spPr>
            <a:xfrm>
              <a:off x="6627158" y="1708223"/>
              <a:ext cx="80663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상태보기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8069BDC-E26B-3D7E-3970-FE00BD317CBF}"/>
                </a:ext>
              </a:extLst>
            </p:cNvPr>
            <p:cNvSpPr txBox="1"/>
            <p:nvPr/>
          </p:nvSpPr>
          <p:spPr>
            <a:xfrm>
              <a:off x="6627159" y="2332379"/>
              <a:ext cx="80663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인벤토리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56B0F0-A670-6C46-33F1-A09EE8892752}"/>
                </a:ext>
              </a:extLst>
            </p:cNvPr>
            <p:cNvSpPr txBox="1"/>
            <p:nvPr/>
          </p:nvSpPr>
          <p:spPr>
            <a:xfrm>
              <a:off x="6798827" y="2956535"/>
              <a:ext cx="495649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상점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93B67BF-784F-D2AD-8C50-1BA5E0D0E209}"/>
                </a:ext>
              </a:extLst>
            </p:cNvPr>
            <p:cNvSpPr txBox="1"/>
            <p:nvPr/>
          </p:nvSpPr>
          <p:spPr>
            <a:xfrm>
              <a:off x="6798825" y="3580691"/>
              <a:ext cx="495649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던전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37BE9E-C563-9742-7EDE-BEA2EAF5FADA}"/>
                </a:ext>
              </a:extLst>
            </p:cNvPr>
            <p:cNvSpPr txBox="1"/>
            <p:nvPr/>
          </p:nvSpPr>
          <p:spPr>
            <a:xfrm>
              <a:off x="6643334" y="4204847"/>
              <a:ext cx="80663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휴식하기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D686BC8-B9E7-8B8C-52B6-20101ACC8D2F}"/>
                </a:ext>
              </a:extLst>
            </p:cNvPr>
            <p:cNvSpPr txBox="1"/>
            <p:nvPr/>
          </p:nvSpPr>
          <p:spPr>
            <a:xfrm>
              <a:off x="6643334" y="4829003"/>
              <a:ext cx="80663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미니게임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16E01F-2ADB-3F06-6C22-7E89CFECCC52}"/>
                </a:ext>
              </a:extLst>
            </p:cNvPr>
            <p:cNvSpPr txBox="1"/>
            <p:nvPr/>
          </p:nvSpPr>
          <p:spPr>
            <a:xfrm>
              <a:off x="6721078" y="5470965"/>
              <a:ext cx="651139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퀘스트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7FFE246-D0C6-3BFA-A98A-5A6C85C71A85}"/>
                </a:ext>
              </a:extLst>
            </p:cNvPr>
            <p:cNvSpPr txBox="1"/>
            <p:nvPr/>
          </p:nvSpPr>
          <p:spPr>
            <a:xfrm>
              <a:off x="8138223" y="3580691"/>
              <a:ext cx="1008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몬스터 생성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8EC2622-3800-23E3-F486-77EF77F8FDB2}"/>
                </a:ext>
              </a:extLst>
            </p:cNvPr>
            <p:cNvSpPr txBox="1"/>
            <p:nvPr/>
          </p:nvSpPr>
          <p:spPr>
            <a:xfrm>
              <a:off x="9656357" y="3580691"/>
              <a:ext cx="1164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플레이어 공격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011959-4A50-3EBC-770A-35687D20A725}"/>
                </a:ext>
              </a:extLst>
            </p:cNvPr>
            <p:cNvSpPr txBox="1"/>
            <p:nvPr/>
          </p:nvSpPr>
          <p:spPr>
            <a:xfrm>
              <a:off x="11329982" y="3580691"/>
              <a:ext cx="1008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몬스터 공격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2BE6325-8545-9DA7-197E-22E93B71F46F}"/>
                </a:ext>
              </a:extLst>
            </p:cNvPr>
            <p:cNvSpPr txBox="1"/>
            <p:nvPr/>
          </p:nvSpPr>
          <p:spPr>
            <a:xfrm>
              <a:off x="8242786" y="4204846"/>
              <a:ext cx="8066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회복하기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F312B0D-3AF2-F19F-6264-900DA6598E83}"/>
                </a:ext>
              </a:extLst>
            </p:cNvPr>
            <p:cNvSpPr txBox="1"/>
            <p:nvPr/>
          </p:nvSpPr>
          <p:spPr>
            <a:xfrm>
              <a:off x="9912836" y="4204845"/>
              <a:ext cx="651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나들이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7F06B10-87DB-A783-CB98-E54D14254F9C}"/>
                </a:ext>
              </a:extLst>
            </p:cNvPr>
            <p:cNvSpPr txBox="1"/>
            <p:nvPr/>
          </p:nvSpPr>
          <p:spPr>
            <a:xfrm>
              <a:off x="8242785" y="2343363"/>
              <a:ext cx="8066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장착관리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793AE4C-E0D3-D6F4-FF47-8C4A1611FDF4}"/>
                </a:ext>
              </a:extLst>
            </p:cNvPr>
            <p:cNvSpPr txBox="1"/>
            <p:nvPr/>
          </p:nvSpPr>
          <p:spPr>
            <a:xfrm>
              <a:off x="8161466" y="2951272"/>
              <a:ext cx="962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아이템구매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DD44F34-FE59-E54B-45A8-8409EC62F9FB}"/>
                </a:ext>
              </a:extLst>
            </p:cNvPr>
            <p:cNvSpPr txBox="1"/>
            <p:nvPr/>
          </p:nvSpPr>
          <p:spPr>
            <a:xfrm>
              <a:off x="9757343" y="2939665"/>
              <a:ext cx="962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아이템판매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A1D1DDA-AB0B-623F-25E9-62590D98A98D}"/>
                </a:ext>
              </a:extLst>
            </p:cNvPr>
            <p:cNvSpPr txBox="1"/>
            <p:nvPr/>
          </p:nvSpPr>
          <p:spPr>
            <a:xfrm>
              <a:off x="8239210" y="5470965"/>
              <a:ext cx="8066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수락하기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AF92225-E223-64DE-DA91-12EBA81C93D3}"/>
                </a:ext>
              </a:extLst>
            </p:cNvPr>
            <p:cNvSpPr txBox="1"/>
            <p:nvPr/>
          </p:nvSpPr>
          <p:spPr>
            <a:xfrm>
              <a:off x="9835087" y="5480216"/>
              <a:ext cx="8066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보상획득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3A535FC-0024-FAFC-CBA4-E4B5576DABC3}"/>
              </a:ext>
            </a:extLst>
          </p:cNvPr>
          <p:cNvGrpSpPr/>
          <p:nvPr/>
        </p:nvGrpSpPr>
        <p:grpSpPr>
          <a:xfrm>
            <a:off x="4014458" y="3468539"/>
            <a:ext cx="1536128" cy="532712"/>
            <a:chOff x="3988295" y="3047979"/>
            <a:chExt cx="1536128" cy="532712"/>
          </a:xfrm>
          <a:solidFill>
            <a:schemeClr val="bg1">
              <a:lumMod val="75000"/>
            </a:schemeClr>
          </a:solidFill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DCCDA9A3-250C-E304-7315-AD516418AC12}"/>
                </a:ext>
              </a:extLst>
            </p:cNvPr>
            <p:cNvSpPr/>
            <p:nvPr/>
          </p:nvSpPr>
          <p:spPr>
            <a:xfrm>
              <a:off x="3988295" y="3047979"/>
              <a:ext cx="1536128" cy="5327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CAFCEB0-67D0-CD19-B3C1-CE268868DFD7}"/>
                </a:ext>
              </a:extLst>
            </p:cNvPr>
            <p:cNvSpPr txBox="1"/>
            <p:nvPr/>
          </p:nvSpPr>
          <p:spPr>
            <a:xfrm>
              <a:off x="4064642" y="3160447"/>
              <a:ext cx="141256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이름</a:t>
              </a:r>
              <a:r>
                <a:rPr lang="en-US" altLang="ko-KR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 </a:t>
              </a:r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및 직업 선택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26DB1D1-1F53-889D-38DE-DE4616AAF254}"/>
              </a:ext>
            </a:extLst>
          </p:cNvPr>
          <p:cNvSpPr txBox="1"/>
          <p:nvPr/>
        </p:nvSpPr>
        <p:spPr>
          <a:xfrm>
            <a:off x="7874466" y="1966254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필요한 기능과 </a:t>
            </a:r>
            <a:r>
              <a:rPr lang="en-US" altLang="ko-KR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UI</a:t>
            </a:r>
            <a:endParaRPr lang="ko-KR" altLang="en-US" sz="120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9A6BCD-65EB-17E0-709E-9EA0106E0ACA}"/>
              </a:ext>
            </a:extLst>
          </p:cNvPr>
          <p:cNvSpPr txBox="1"/>
          <p:nvPr/>
        </p:nvSpPr>
        <p:spPr>
          <a:xfrm>
            <a:off x="6244356" y="1321974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클래스로 구분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0C2CB22-C573-A4C4-EF0B-5BA11A4BBC9F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428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144599B-F3E5-0913-AB49-32B4889EDD38}"/>
              </a:ext>
            </a:extLst>
          </p:cNvPr>
          <p:cNvSpPr/>
          <p:nvPr/>
        </p:nvSpPr>
        <p:spPr>
          <a:xfrm>
            <a:off x="841851" y="3288883"/>
            <a:ext cx="3514250" cy="940535"/>
          </a:xfrm>
          <a:prstGeom prst="round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39F688C-5455-A90D-8560-24CE6F98092F}"/>
              </a:ext>
            </a:extLst>
          </p:cNvPr>
          <p:cNvSpPr/>
          <p:nvPr/>
        </p:nvSpPr>
        <p:spPr>
          <a:xfrm>
            <a:off x="-2150809" y="1598973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31751D5-FF32-4C69-9DA0-6B2A2632A59C}"/>
              </a:ext>
            </a:extLst>
          </p:cNvPr>
          <p:cNvSpPr/>
          <p:nvPr/>
        </p:nvSpPr>
        <p:spPr>
          <a:xfrm>
            <a:off x="-2150809" y="2223129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72E9502-C606-F555-5B92-EBACDB6628C1}"/>
              </a:ext>
            </a:extLst>
          </p:cNvPr>
          <p:cNvSpPr/>
          <p:nvPr/>
        </p:nvSpPr>
        <p:spPr>
          <a:xfrm>
            <a:off x="-2150809" y="2847285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D793690-1D06-304A-B9C6-A1A9C7C98404}"/>
              </a:ext>
            </a:extLst>
          </p:cNvPr>
          <p:cNvSpPr/>
          <p:nvPr/>
        </p:nvSpPr>
        <p:spPr>
          <a:xfrm>
            <a:off x="-2150809" y="3471441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BB078C4-2C55-37A6-E40C-D97CD299DFE6}"/>
              </a:ext>
            </a:extLst>
          </p:cNvPr>
          <p:cNvSpPr/>
          <p:nvPr/>
        </p:nvSpPr>
        <p:spPr>
          <a:xfrm>
            <a:off x="-2150809" y="4095597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4D1E1EC-06EA-2579-F693-EF427A7448C0}"/>
              </a:ext>
            </a:extLst>
          </p:cNvPr>
          <p:cNvSpPr/>
          <p:nvPr/>
        </p:nvSpPr>
        <p:spPr>
          <a:xfrm>
            <a:off x="-2150809" y="4719753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09E8114-6188-4DCE-8C10-AA7651F8F624}"/>
              </a:ext>
            </a:extLst>
          </p:cNvPr>
          <p:cNvSpPr/>
          <p:nvPr/>
        </p:nvSpPr>
        <p:spPr>
          <a:xfrm>
            <a:off x="-2150809" y="5361715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A2D6318-7438-3299-3305-FB13F49BEE2C}"/>
              </a:ext>
            </a:extLst>
          </p:cNvPr>
          <p:cNvSpPr/>
          <p:nvPr/>
        </p:nvSpPr>
        <p:spPr>
          <a:xfrm>
            <a:off x="-554930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9E199DD-6FDB-FBA6-1847-1F2920EAAE38}"/>
              </a:ext>
            </a:extLst>
          </p:cNvPr>
          <p:cNvSpPr/>
          <p:nvPr/>
        </p:nvSpPr>
        <p:spPr>
          <a:xfrm>
            <a:off x="1040949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7496F3E-9AF7-12AA-4FD1-3E987174172D}"/>
              </a:ext>
            </a:extLst>
          </p:cNvPr>
          <p:cNvSpPr/>
          <p:nvPr/>
        </p:nvSpPr>
        <p:spPr>
          <a:xfrm>
            <a:off x="2636828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7B5922-F35B-EF88-AA8A-2745A3B3148A}"/>
              </a:ext>
            </a:extLst>
          </p:cNvPr>
          <p:cNvSpPr txBox="1"/>
          <p:nvPr/>
        </p:nvSpPr>
        <p:spPr>
          <a:xfrm>
            <a:off x="-1814770" y="1720094"/>
            <a:ext cx="80663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상태보기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069BDC-E26B-3D7E-3970-FE00BD317CBF}"/>
              </a:ext>
            </a:extLst>
          </p:cNvPr>
          <p:cNvSpPr txBox="1"/>
          <p:nvPr/>
        </p:nvSpPr>
        <p:spPr>
          <a:xfrm>
            <a:off x="-1814769" y="2344250"/>
            <a:ext cx="80663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인벤토리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56B0F0-A670-6C46-33F1-A09EE8892752}"/>
              </a:ext>
            </a:extLst>
          </p:cNvPr>
          <p:cNvSpPr txBox="1"/>
          <p:nvPr/>
        </p:nvSpPr>
        <p:spPr>
          <a:xfrm>
            <a:off x="-1643101" y="2968406"/>
            <a:ext cx="495649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상점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3B67BF-784F-D2AD-8C50-1BA5E0D0E209}"/>
              </a:ext>
            </a:extLst>
          </p:cNvPr>
          <p:cNvSpPr txBox="1"/>
          <p:nvPr/>
        </p:nvSpPr>
        <p:spPr>
          <a:xfrm>
            <a:off x="-1643103" y="3592562"/>
            <a:ext cx="495649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던전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37BE9E-C563-9742-7EDE-BEA2EAF5FADA}"/>
              </a:ext>
            </a:extLst>
          </p:cNvPr>
          <p:cNvSpPr txBox="1"/>
          <p:nvPr/>
        </p:nvSpPr>
        <p:spPr>
          <a:xfrm>
            <a:off x="-1798594" y="4216718"/>
            <a:ext cx="80663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휴식하기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686BC8-B9E7-8B8C-52B6-20101ACC8D2F}"/>
              </a:ext>
            </a:extLst>
          </p:cNvPr>
          <p:cNvSpPr txBox="1"/>
          <p:nvPr/>
        </p:nvSpPr>
        <p:spPr>
          <a:xfrm>
            <a:off x="-1798594" y="4840874"/>
            <a:ext cx="80663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미니게임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16E01F-2ADB-3F06-6C22-7E89CFECCC52}"/>
              </a:ext>
            </a:extLst>
          </p:cNvPr>
          <p:cNvSpPr txBox="1"/>
          <p:nvPr/>
        </p:nvSpPr>
        <p:spPr>
          <a:xfrm>
            <a:off x="-1720850" y="5482836"/>
            <a:ext cx="651139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퀘스트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FFE246-D0C6-3BFA-A98A-5A6C85C71A85}"/>
              </a:ext>
            </a:extLst>
          </p:cNvPr>
          <p:cNvSpPr txBox="1"/>
          <p:nvPr/>
        </p:nvSpPr>
        <p:spPr>
          <a:xfrm>
            <a:off x="-303705" y="3592562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몬스터 생성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EC2622-3800-23E3-F486-77EF77F8FDB2}"/>
              </a:ext>
            </a:extLst>
          </p:cNvPr>
          <p:cNvSpPr txBox="1"/>
          <p:nvPr/>
        </p:nvSpPr>
        <p:spPr>
          <a:xfrm>
            <a:off x="1214429" y="3592562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플레이어 공격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011959-4A50-3EBC-770A-35687D20A725}"/>
              </a:ext>
            </a:extLst>
          </p:cNvPr>
          <p:cNvSpPr txBox="1"/>
          <p:nvPr/>
        </p:nvSpPr>
        <p:spPr>
          <a:xfrm>
            <a:off x="2888054" y="3592562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몬스터 공격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9A6BCD-65EB-17E0-709E-9EA0106E0ACA}"/>
              </a:ext>
            </a:extLst>
          </p:cNvPr>
          <p:cNvSpPr txBox="1"/>
          <p:nvPr/>
        </p:nvSpPr>
        <p:spPr>
          <a:xfrm>
            <a:off x="-2185040" y="1321974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클래스로 구분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37B3731-A662-CFD1-915D-FBCAB2786AFA}"/>
              </a:ext>
            </a:extLst>
          </p:cNvPr>
          <p:cNvSpPr/>
          <p:nvPr/>
        </p:nvSpPr>
        <p:spPr>
          <a:xfrm>
            <a:off x="4999028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E6B669-A40D-29AA-89FF-015C54F14B1E}"/>
              </a:ext>
            </a:extLst>
          </p:cNvPr>
          <p:cNvSpPr txBox="1"/>
          <p:nvPr/>
        </p:nvSpPr>
        <p:spPr>
          <a:xfrm>
            <a:off x="5084049" y="3592562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모든 몬스터 처치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C83A3B0-3052-4D69-2494-3D398CBB9191}"/>
              </a:ext>
            </a:extLst>
          </p:cNvPr>
          <p:cNvSpPr/>
          <p:nvPr/>
        </p:nvSpPr>
        <p:spPr>
          <a:xfrm>
            <a:off x="4999028" y="4095597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056EF4-6F42-40CB-F76A-853369548E06}"/>
              </a:ext>
            </a:extLst>
          </p:cNvPr>
          <p:cNvSpPr txBox="1"/>
          <p:nvPr/>
        </p:nvSpPr>
        <p:spPr>
          <a:xfrm>
            <a:off x="5185037" y="4216718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플레이어 다운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9CF74B5-59D4-A269-0271-976EB88DDC46}"/>
              </a:ext>
            </a:extLst>
          </p:cNvPr>
          <p:cNvCxnSpPr>
            <a:stCxn id="3" idx="3"/>
            <a:endCxn id="29" idx="1"/>
          </p:cNvCxnSpPr>
          <p:nvPr/>
        </p:nvCxnSpPr>
        <p:spPr>
          <a:xfrm>
            <a:off x="6535156" y="3737797"/>
            <a:ext cx="304053" cy="2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6A8754F-C6ED-68B5-76F0-C81308353AFA}"/>
              </a:ext>
            </a:extLst>
          </p:cNvPr>
          <p:cNvSpPr txBox="1"/>
          <p:nvPr/>
        </p:nvSpPr>
        <p:spPr>
          <a:xfrm>
            <a:off x="981198" y="2995382"/>
            <a:ext cx="2627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결과가 나올 때까지 </a:t>
            </a:r>
            <a:r>
              <a:rPr lang="en-US" altLang="ko-KR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while </a:t>
            </a:r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문으로 턴 반복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32D439C-0D52-4A1A-6162-C30B39367CCC}"/>
              </a:ext>
            </a:extLst>
          </p:cNvPr>
          <p:cNvSpPr txBox="1"/>
          <p:nvPr/>
        </p:nvSpPr>
        <p:spPr>
          <a:xfrm>
            <a:off x="4999028" y="2995382"/>
            <a:ext cx="1808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전투 결과에 따른 승패 확인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A8A08CF-FE76-2CD9-A63A-8F34C4C8001A}"/>
              </a:ext>
            </a:extLst>
          </p:cNvPr>
          <p:cNvCxnSpPr/>
          <p:nvPr/>
        </p:nvCxnSpPr>
        <p:spPr>
          <a:xfrm>
            <a:off x="4172956" y="3735623"/>
            <a:ext cx="826072" cy="2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DDD030D6-8FA8-DF61-C84C-E6439159BCF5}"/>
              </a:ext>
            </a:extLst>
          </p:cNvPr>
          <p:cNvCxnSpPr/>
          <p:nvPr/>
        </p:nvCxnSpPr>
        <p:spPr>
          <a:xfrm>
            <a:off x="6535156" y="4370606"/>
            <a:ext cx="826072" cy="2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DE1FFE1-EB8C-2591-C723-272E03334C6B}"/>
              </a:ext>
            </a:extLst>
          </p:cNvPr>
          <p:cNvGrpSpPr/>
          <p:nvPr/>
        </p:nvGrpSpPr>
        <p:grpSpPr>
          <a:xfrm>
            <a:off x="6839209" y="3473615"/>
            <a:ext cx="1536128" cy="1154694"/>
            <a:chOff x="7767818" y="3473615"/>
            <a:chExt cx="1536128" cy="1154694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DA970100-408D-CA7A-75E6-7784E1E40034}"/>
                </a:ext>
              </a:extLst>
            </p:cNvPr>
            <p:cNvSpPr/>
            <p:nvPr/>
          </p:nvSpPr>
          <p:spPr>
            <a:xfrm>
              <a:off x="7767818" y="3473615"/>
              <a:ext cx="1536128" cy="53271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D57A24A-150B-3F13-24D9-6A8A5D028626}"/>
                </a:ext>
              </a:extLst>
            </p:cNvPr>
            <p:cNvSpPr txBox="1"/>
            <p:nvPr/>
          </p:nvSpPr>
          <p:spPr>
            <a:xfrm>
              <a:off x="8288050" y="3594736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승리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B5B110C0-1B6A-7DC9-3BBD-BAAE561A41DA}"/>
                </a:ext>
              </a:extLst>
            </p:cNvPr>
            <p:cNvSpPr/>
            <p:nvPr/>
          </p:nvSpPr>
          <p:spPr>
            <a:xfrm>
              <a:off x="7767818" y="4095597"/>
              <a:ext cx="1536128" cy="53271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A1FAC6B-F72C-5CDD-12FF-7B0A6C977989}"/>
                </a:ext>
              </a:extLst>
            </p:cNvPr>
            <p:cNvSpPr txBox="1"/>
            <p:nvPr/>
          </p:nvSpPr>
          <p:spPr>
            <a:xfrm>
              <a:off x="8288048" y="4216718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패배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2DFCFEEA-027E-6402-5454-0185FADC6ABD}"/>
              </a:ext>
            </a:extLst>
          </p:cNvPr>
          <p:cNvSpPr txBox="1"/>
          <p:nvPr/>
        </p:nvSpPr>
        <p:spPr>
          <a:xfrm>
            <a:off x="4999028" y="3198533"/>
            <a:ext cx="166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isDead </a:t>
            </a:r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값으로 확인 가능</a:t>
            </a:r>
          </a:p>
        </p:txBody>
      </p:sp>
    </p:spTree>
    <p:extLst>
      <p:ext uri="{BB962C8B-B14F-4D97-AF65-F5344CB8AC3E}">
        <p14:creationId xmlns:p14="http://schemas.microsoft.com/office/powerpoint/2010/main" val="3506189294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82BF9DF7-5CB8-1824-7D7D-D3A5F0D01ADC}"/>
              </a:ext>
            </a:extLst>
          </p:cNvPr>
          <p:cNvSpPr/>
          <p:nvPr/>
        </p:nvSpPr>
        <p:spPr>
          <a:xfrm>
            <a:off x="1153838" y="2431203"/>
            <a:ext cx="250301" cy="250301"/>
          </a:xfrm>
          <a:prstGeom prst="flowChartConnector">
            <a:avLst/>
          </a:prstGeom>
          <a:solidFill>
            <a:srgbClr val="FFAF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시연영상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3114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실제로 구현된 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&lt;</a:t>
            </a:r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한끼줍쇼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&gt;</a:t>
            </a:r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는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?</a:t>
            </a:r>
            <a:endParaRPr lang="ko-KR" altLang="en-US" sz="20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E513A-2A7B-7924-23B6-47D3E7FE4D39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822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중심기능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191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핵심적인 로직은</a:t>
            </a:r>
            <a:r>
              <a:rPr lang="en-US" altLang="ko-KR" sz="200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?</a:t>
            </a:r>
            <a:endParaRPr lang="ko-KR" altLang="en-US" sz="2000">
              <a:solidFill>
                <a:schemeClr val="bg1"/>
              </a:solidFill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A1B821E-BA34-3F6A-EB47-47F38FEABCF0}"/>
              </a:ext>
            </a:extLst>
          </p:cNvPr>
          <p:cNvSpPr/>
          <p:nvPr/>
        </p:nvSpPr>
        <p:spPr>
          <a:xfrm>
            <a:off x="4228733" y="2433098"/>
            <a:ext cx="2160000" cy="2799245"/>
          </a:xfrm>
          <a:prstGeom prst="round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20A9DB-E7D5-045A-CF0D-C7487C4CFC20}"/>
              </a:ext>
            </a:extLst>
          </p:cNvPr>
          <p:cNvSpPr txBox="1"/>
          <p:nvPr/>
        </p:nvSpPr>
        <p:spPr>
          <a:xfrm>
            <a:off x="4415357" y="2771504"/>
            <a:ext cx="178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1.</a:t>
            </a:r>
          </a:p>
          <a:p>
            <a:r>
              <a:rPr lang="ko-KR" altLang="en-US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던전 클래스</a:t>
            </a:r>
            <a:endParaRPr lang="en-US" altLang="ko-KR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B15F1C-F617-7CB5-689B-F3EE17301DEC}"/>
              </a:ext>
            </a:extLst>
          </p:cNvPr>
          <p:cNvSpPr txBox="1"/>
          <p:nvPr/>
        </p:nvSpPr>
        <p:spPr>
          <a:xfrm>
            <a:off x="4398311" y="3769901"/>
            <a:ext cx="1642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클론을 이용한 </a:t>
            </a:r>
            <a:br>
              <a:rPr lang="en-US" altLang="ko-KR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</a:br>
            <a:r>
              <a:rPr lang="ko-KR" altLang="en-US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몬스터 대기열 생성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9773561-6B13-D92B-B398-243E94308DFD}"/>
              </a:ext>
            </a:extLst>
          </p:cNvPr>
          <p:cNvGrpSpPr/>
          <p:nvPr/>
        </p:nvGrpSpPr>
        <p:grpSpPr>
          <a:xfrm>
            <a:off x="6555739" y="2428812"/>
            <a:ext cx="2160000" cy="2799245"/>
            <a:chOff x="3494844" y="3428997"/>
            <a:chExt cx="2160000" cy="2799245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66C6CF84-244F-CCEE-394F-F841BC0FB91E}"/>
                </a:ext>
              </a:extLst>
            </p:cNvPr>
            <p:cNvSpPr/>
            <p:nvPr/>
          </p:nvSpPr>
          <p:spPr>
            <a:xfrm>
              <a:off x="3494844" y="3428997"/>
              <a:ext cx="2160000" cy="2799245"/>
            </a:xfrm>
            <a:prstGeom prst="roundRect">
              <a:avLst>
                <a:gd name="adj" fmla="val 13642"/>
              </a:avLst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AD5292-BC08-C7D8-D4B5-C7C6F9849915}"/>
                </a:ext>
              </a:extLst>
            </p:cNvPr>
            <p:cNvSpPr txBox="1"/>
            <p:nvPr/>
          </p:nvSpPr>
          <p:spPr>
            <a:xfrm>
              <a:off x="3681468" y="3797086"/>
              <a:ext cx="15219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2.</a:t>
              </a:r>
            </a:p>
            <a:p>
              <a:r>
                <a:rPr lang="ko-KR" altLang="en-US"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스킬 구현</a:t>
              </a:r>
              <a:endParaRPr lang="en-US" altLang="ko-KR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1E5787-4731-A25A-B0EF-03489236E64E}"/>
                </a:ext>
              </a:extLst>
            </p:cNvPr>
            <p:cNvSpPr txBox="1"/>
            <p:nvPr/>
          </p:nvSpPr>
          <p:spPr>
            <a:xfrm>
              <a:off x="3681468" y="4779125"/>
              <a:ext cx="16428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스킬 프리셋 생성</a:t>
              </a:r>
              <a:endParaRPr lang="en-US" altLang="ko-KR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B7D4379-F5FF-75B5-85BE-7ABF699DD5A8}"/>
              </a:ext>
            </a:extLst>
          </p:cNvPr>
          <p:cNvGrpSpPr/>
          <p:nvPr/>
        </p:nvGrpSpPr>
        <p:grpSpPr>
          <a:xfrm>
            <a:off x="8878162" y="2403415"/>
            <a:ext cx="2160000" cy="2799245"/>
            <a:chOff x="5835850" y="3428997"/>
            <a:chExt cx="2160000" cy="2799245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FF0ED61-6D31-A629-1561-AE1B3BCA0D83}"/>
                </a:ext>
              </a:extLst>
            </p:cNvPr>
            <p:cNvSpPr/>
            <p:nvPr/>
          </p:nvSpPr>
          <p:spPr>
            <a:xfrm>
              <a:off x="5835850" y="3428997"/>
              <a:ext cx="2160000" cy="279924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A843FB-2879-0D01-2179-8FF6AB4E9DFC}"/>
                </a:ext>
              </a:extLst>
            </p:cNvPr>
            <p:cNvSpPr txBox="1"/>
            <p:nvPr/>
          </p:nvSpPr>
          <p:spPr>
            <a:xfrm>
              <a:off x="6022474" y="3797086"/>
              <a:ext cx="1786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3.</a:t>
              </a:r>
              <a:br>
                <a:rPr lang="en-US" altLang="ko-KR"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</a:br>
              <a:r>
                <a:rPr lang="ko-KR" altLang="en-US"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퀘스트 클래스</a:t>
              </a:r>
              <a:endParaRPr lang="en-US" altLang="ko-KR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EB2186F-D0E4-CD2E-0D45-7B981D0B56BD}"/>
                </a:ext>
              </a:extLst>
            </p:cNvPr>
            <p:cNvSpPr txBox="1"/>
            <p:nvPr/>
          </p:nvSpPr>
          <p:spPr>
            <a:xfrm>
              <a:off x="6002856" y="4779126"/>
              <a:ext cx="168049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진행도를 확인하기 </a:t>
              </a:r>
              <a:br>
                <a:rPr lang="en-US" altLang="ko-KR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</a:br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위해 세가지 변수 </a:t>
              </a:r>
              <a:br>
                <a:rPr lang="en-US" altLang="ko-KR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</a:br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이용</a:t>
              </a:r>
              <a:endParaRPr lang="en-US" altLang="ko-KR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602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021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던전에 입장하면 </a:t>
            </a:r>
            <a:br>
              <a:rPr lang="en-US" altLang="ko-KR" sz="200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몬스터를 생성해요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C25684F-806A-D145-5A70-B9FB43B7C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888" y="2403415"/>
            <a:ext cx="6753274" cy="3295674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BE6E2BFE-77E7-A2AC-EF05-122CFBB6D7BE}"/>
              </a:ext>
            </a:extLst>
          </p:cNvPr>
          <p:cNvGrpSpPr/>
          <p:nvPr/>
        </p:nvGrpSpPr>
        <p:grpSpPr>
          <a:xfrm>
            <a:off x="1153838" y="1556951"/>
            <a:ext cx="1179069" cy="216000"/>
            <a:chOff x="1185529" y="1556951"/>
            <a:chExt cx="1179069" cy="216000"/>
          </a:xfrm>
        </p:grpSpPr>
        <p:sp>
          <p:nvSpPr>
            <p:cNvPr id="2" name="순서도: 연결자 1">
              <a:extLst>
                <a:ext uri="{FF2B5EF4-FFF2-40B4-BE49-F238E27FC236}">
                  <a16:creationId xmlns:a16="http://schemas.microsoft.com/office/drawing/2014/main" id="{20AFF79A-4F94-4154-DC64-299006FD9515}"/>
                </a:ext>
              </a:extLst>
            </p:cNvPr>
            <p:cNvSpPr/>
            <p:nvPr/>
          </p:nvSpPr>
          <p:spPr>
            <a:xfrm>
              <a:off x="1185529" y="1556951"/>
              <a:ext cx="216000" cy="216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순서도: 연결자 2">
              <a:extLst>
                <a:ext uri="{FF2B5EF4-FFF2-40B4-BE49-F238E27FC236}">
                  <a16:creationId xmlns:a16="http://schemas.microsoft.com/office/drawing/2014/main" id="{CDF78C4E-688C-D9EB-618B-ECC4A30D7B0E}"/>
                </a:ext>
              </a:extLst>
            </p:cNvPr>
            <p:cNvSpPr/>
            <p:nvPr/>
          </p:nvSpPr>
          <p:spPr>
            <a:xfrm>
              <a:off x="1506552" y="1556951"/>
              <a:ext cx="216000" cy="216000"/>
            </a:xfrm>
            <a:prstGeom prst="flowChartConnector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순서도: 연결자 3">
              <a:extLst>
                <a:ext uri="{FF2B5EF4-FFF2-40B4-BE49-F238E27FC236}">
                  <a16:creationId xmlns:a16="http://schemas.microsoft.com/office/drawing/2014/main" id="{10D61F41-619C-5B08-736B-4347CE57620D}"/>
                </a:ext>
              </a:extLst>
            </p:cNvPr>
            <p:cNvSpPr/>
            <p:nvPr/>
          </p:nvSpPr>
          <p:spPr>
            <a:xfrm>
              <a:off x="1827575" y="1556951"/>
              <a:ext cx="216000" cy="216000"/>
            </a:xfrm>
            <a:prstGeom prst="flowChartConnector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연결자 4">
              <a:extLst>
                <a:ext uri="{FF2B5EF4-FFF2-40B4-BE49-F238E27FC236}">
                  <a16:creationId xmlns:a16="http://schemas.microsoft.com/office/drawing/2014/main" id="{C8FCC972-D57C-43DC-E256-650479322C1F}"/>
                </a:ext>
              </a:extLst>
            </p:cNvPr>
            <p:cNvSpPr/>
            <p:nvPr/>
          </p:nvSpPr>
          <p:spPr>
            <a:xfrm>
              <a:off x="2148598" y="1556951"/>
              <a:ext cx="216000" cy="216000"/>
            </a:xfrm>
            <a:prstGeom prst="flowChartConnector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480669-7CD2-FC37-E349-A1787C6EA0B3}"/>
              </a:ext>
            </a:extLst>
          </p:cNvPr>
          <p:cNvSpPr/>
          <p:nvPr/>
        </p:nvSpPr>
        <p:spPr>
          <a:xfrm>
            <a:off x="4728706" y="5291759"/>
            <a:ext cx="6104945" cy="2926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550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F339974-E42F-D8DE-5AED-DD9427901C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289"/>
          <a:stretch/>
        </p:blipFill>
        <p:spPr>
          <a:xfrm>
            <a:off x="4326134" y="2403415"/>
            <a:ext cx="8096917" cy="28987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2765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For 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문으로 몬스터</a:t>
            </a:r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Q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에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랜덤 생성된 몬스터를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할당해요</a:t>
            </a: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646D3C56-A8E9-5E6C-6569-C5C9A1688F84}"/>
              </a:ext>
            </a:extLst>
          </p:cNvPr>
          <p:cNvSpPr/>
          <p:nvPr/>
        </p:nvSpPr>
        <p:spPr>
          <a:xfrm>
            <a:off x="1153838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E01C9DD7-CA58-EC76-0899-F27C6E769A81}"/>
              </a:ext>
            </a:extLst>
          </p:cNvPr>
          <p:cNvSpPr/>
          <p:nvPr/>
        </p:nvSpPr>
        <p:spPr>
          <a:xfrm>
            <a:off x="1474861" y="1556951"/>
            <a:ext cx="216000" cy="216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4819C9CC-F8A6-CBCA-E0B8-ACCBE392E7B8}"/>
              </a:ext>
            </a:extLst>
          </p:cNvPr>
          <p:cNvSpPr/>
          <p:nvPr/>
        </p:nvSpPr>
        <p:spPr>
          <a:xfrm>
            <a:off x="1795884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D4937FB7-A1E4-C4EE-0822-8EE8AE365542}"/>
              </a:ext>
            </a:extLst>
          </p:cNvPr>
          <p:cNvSpPr/>
          <p:nvPr/>
        </p:nvSpPr>
        <p:spPr>
          <a:xfrm>
            <a:off x="2116907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94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1074</Words>
  <Application>Microsoft Office PowerPoint</Application>
  <PresentationFormat>와이드스크린</PresentationFormat>
  <Paragraphs>146</Paragraphs>
  <Slides>22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3" baseType="lpstr">
      <vt:lpstr>AppleSDGothicNeoB00</vt:lpstr>
      <vt:lpstr>AppleSDGothicNeoL00</vt:lpstr>
      <vt:lpstr>AppleSDGothicNeoM00</vt:lpstr>
      <vt:lpstr>HG꼬딕씨_Pro 80g</vt:lpstr>
      <vt:lpstr>HG꼬딕씨_Pro 99g</vt:lpstr>
      <vt:lpstr>Pretendard</vt:lpstr>
      <vt:lpstr>Pretendard Black</vt:lpstr>
      <vt:lpstr>Pretendard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조윤진</dc:creator>
  <cp:lastModifiedBy>조윤진</cp:lastModifiedBy>
  <cp:revision>107</cp:revision>
  <dcterms:created xsi:type="dcterms:W3CDTF">2024-10-02T10:50:55Z</dcterms:created>
  <dcterms:modified xsi:type="dcterms:W3CDTF">2024-10-04T03:30:01Z</dcterms:modified>
</cp:coreProperties>
</file>