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9" r:id="rId3"/>
    <p:sldId id="260" r:id="rId4"/>
    <p:sldId id="281" r:id="rId5"/>
    <p:sldId id="284" r:id="rId6"/>
    <p:sldId id="282" r:id="rId7"/>
    <p:sldId id="285" r:id="rId8"/>
    <p:sldId id="286" r:id="rId9"/>
    <p:sldId id="283" r:id="rId10"/>
    <p:sldId id="264" r:id="rId11"/>
    <p:sldId id="287" r:id="rId12"/>
    <p:sldId id="288" r:id="rId13"/>
    <p:sldId id="266" r:id="rId14"/>
    <p:sldId id="289" r:id="rId15"/>
    <p:sldId id="268" r:id="rId16"/>
    <p:sldId id="294" r:id="rId17"/>
    <p:sldId id="292" r:id="rId18"/>
    <p:sldId id="276" r:id="rId19"/>
    <p:sldId id="295" r:id="rId20"/>
    <p:sldId id="28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29" autoAdjust="0"/>
  </p:normalViewPr>
  <p:slideViewPr>
    <p:cSldViewPr snapToGrid="0" snapToObjects="1">
      <p:cViewPr varScale="1">
        <p:scale>
          <a:sx n="106" d="100"/>
          <a:sy n="106" d="100"/>
        </p:scale>
        <p:origin x="176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zh-cn/download/package-manag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dev/reference/version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@angular/cli/v/15.2.9?activeTab=readm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onny-huang.github.io/angular/training/00_development_environment_windows/" TargetMode="External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90483"/>
            <a:ext cx="6400800" cy="1752600"/>
          </a:xfrm>
        </p:spPr>
        <p:txBody>
          <a:bodyPr/>
          <a:lstStyle/>
          <a:p>
            <a:r>
              <a:rPr dirty="0" err="1"/>
              <a:t>Angular課程心得分享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SPA與Angular開發架構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單頁應用概念</a:t>
            </a:r>
            <a:endParaRPr dirty="0"/>
          </a:p>
          <a:p>
            <a:r>
              <a:rPr dirty="0" err="1"/>
              <a:t>MVC模型介紹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單頁應用概念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300000"/>
              </a:lnSpc>
              <a:buFont typeface="Wingdings" panose="05000000000000000000" pitchFamily="2" charset="2"/>
              <a:buChar char="u"/>
            </a:pPr>
            <a:endParaRPr lang="en-US" altLang="zh-TW" sz="1800" dirty="0"/>
          </a:p>
          <a:p>
            <a:pPr>
              <a:lnSpc>
                <a:spcPct val="300000"/>
              </a:lnSpc>
              <a:buFont typeface="Wingdings" panose="05000000000000000000" pitchFamily="2" charset="2"/>
              <a:buChar char="u"/>
            </a:pPr>
            <a:r>
              <a:rPr lang="zh-TW" altLang="en-US" sz="1800" dirty="0"/>
              <a:t>更快的響應速度</a:t>
            </a:r>
            <a:r>
              <a:rPr lang="en-US" altLang="zh-TW" sz="1800" dirty="0"/>
              <a:t>︰</a:t>
            </a:r>
            <a:r>
              <a:rPr lang="zh-TW" altLang="en-US" sz="1800" dirty="0"/>
              <a:t>因為只需要加載和渲染部分頁面內容。</a:t>
            </a:r>
          </a:p>
          <a:p>
            <a:pPr>
              <a:lnSpc>
                <a:spcPct val="300000"/>
              </a:lnSpc>
              <a:buFont typeface="Wingdings" panose="05000000000000000000" pitchFamily="2" charset="2"/>
              <a:buChar char="u"/>
            </a:pPr>
            <a:r>
              <a:rPr lang="zh-TW" altLang="en-US" sz="1800" dirty="0"/>
              <a:t>更好的用戶體驗</a:t>
            </a:r>
            <a:r>
              <a:rPr lang="en-US" altLang="zh-TW" sz="1800" dirty="0"/>
              <a:t>︰</a:t>
            </a:r>
            <a:r>
              <a:rPr lang="zh-TW" altLang="en-US" sz="1800" dirty="0"/>
              <a:t>因為使用者可以無需等待頁面刷新即可立即獲得內容。</a:t>
            </a:r>
          </a:p>
          <a:p>
            <a:pPr marL="0" indent="0">
              <a:lnSpc>
                <a:spcPct val="300000"/>
              </a:lnSpc>
              <a:buNone/>
            </a:pPr>
            <a:endParaRPr lang="en-US" altLang="zh-TW" sz="1800" dirty="0"/>
          </a:p>
          <a:p>
            <a:pPr>
              <a:lnSpc>
                <a:spcPct val="300000"/>
              </a:lnSpc>
              <a:buFont typeface="Wingdings" panose="05000000000000000000" pitchFamily="2" charset="2"/>
              <a:buChar char="u"/>
            </a:pP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2921519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MVC</a:t>
            </a:r>
            <a:r>
              <a:rPr lang="zh-TW" altLang="en-US" dirty="0"/>
              <a:t>模型介紹</a:t>
            </a:r>
          </a:p>
        </p:txBody>
      </p:sp>
      <p:pic>
        <p:nvPicPr>
          <p:cNvPr id="8" name="內容版面配置區 7" descr="一張含有 螢幕擷取畫面, 黑暗, 黑色, 行 的圖片&#10;&#10;自動產生的描述">
            <a:extLst>
              <a:ext uri="{FF2B5EF4-FFF2-40B4-BE49-F238E27FC236}">
                <a16:creationId xmlns:a16="http://schemas.microsoft.com/office/drawing/2014/main" id="{C6EA1F8F-A158-43D5-8F3D-71E591B62D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566" y="1783594"/>
            <a:ext cx="7658867" cy="4159175"/>
          </a:xfrm>
        </p:spPr>
      </p:pic>
    </p:spTree>
    <p:extLst>
      <p:ext uri="{BB962C8B-B14F-4D97-AF65-F5344CB8AC3E}">
        <p14:creationId xmlns:p14="http://schemas.microsoft.com/office/powerpoint/2010/main" val="1781224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Angular基礎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元件生命週期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元件生命週期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0BD8512-2E8B-8F54-4023-2ABB5AD2B3D1}"/>
              </a:ext>
            </a:extLst>
          </p:cNvPr>
          <p:cNvGrpSpPr/>
          <p:nvPr/>
        </p:nvGrpSpPr>
        <p:grpSpPr>
          <a:xfrm>
            <a:off x="479847" y="1633730"/>
            <a:ext cx="3465658" cy="4880434"/>
            <a:chOff x="2906161" y="1633730"/>
            <a:chExt cx="3465658" cy="4880434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84A943B7-3D32-D7DC-4157-89CE5DD59AB0}"/>
                </a:ext>
              </a:extLst>
            </p:cNvPr>
            <p:cNvSpPr/>
            <p:nvPr/>
          </p:nvSpPr>
          <p:spPr>
            <a:xfrm>
              <a:off x="2906161" y="2195091"/>
              <a:ext cx="2592000" cy="461727"/>
            </a:xfrm>
            <a:prstGeom prst="roundRect">
              <a:avLst/>
            </a:prstGeom>
            <a:solidFill>
              <a:srgbClr val="00B0F0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solidFill>
                    <a:schemeClr val="tx1"/>
                  </a:solidFill>
                </a:rPr>
                <a:t>ngOnChanges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B0AC8217-9B95-8238-8758-CCF778CE5D64}"/>
                </a:ext>
              </a:extLst>
            </p:cNvPr>
            <p:cNvSpPr/>
            <p:nvPr/>
          </p:nvSpPr>
          <p:spPr>
            <a:xfrm>
              <a:off x="2906161" y="2756452"/>
              <a:ext cx="2592000" cy="461727"/>
            </a:xfrm>
            <a:prstGeom prst="roundRect">
              <a:avLst/>
            </a:prstGeom>
            <a:solidFill>
              <a:srgbClr val="00B0F0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solidFill>
                    <a:schemeClr val="tx1"/>
                  </a:solidFill>
                </a:rPr>
                <a:t>ngOnInit</a:t>
              </a:r>
              <a:r>
                <a:rPr lang="en-US" altLang="zh-TW" dirty="0"/>
                <a:t> </a:t>
              </a:r>
              <a:endParaRPr lang="zh-TW" altLang="en-US" dirty="0"/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274E0C49-8A0A-1BF7-60BA-D1E79927D1E8}"/>
                </a:ext>
              </a:extLst>
            </p:cNvPr>
            <p:cNvSpPr/>
            <p:nvPr/>
          </p:nvSpPr>
          <p:spPr>
            <a:xfrm>
              <a:off x="2906161" y="3317813"/>
              <a:ext cx="2592000" cy="461727"/>
            </a:xfrm>
            <a:prstGeom prst="roundRect">
              <a:avLst/>
            </a:prstGeom>
            <a:solidFill>
              <a:srgbClr val="00B0F0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solidFill>
                    <a:schemeClr val="tx1"/>
                  </a:solidFill>
                </a:rPr>
                <a:t>ngDoCheck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291821A5-FB51-BCDF-8B84-4CC1D319DB04}"/>
                </a:ext>
              </a:extLst>
            </p:cNvPr>
            <p:cNvSpPr/>
            <p:nvPr/>
          </p:nvSpPr>
          <p:spPr>
            <a:xfrm>
              <a:off x="2906161" y="6052437"/>
              <a:ext cx="2592000" cy="461727"/>
            </a:xfrm>
            <a:prstGeom prst="roundRect">
              <a:avLst/>
            </a:prstGeom>
            <a:solidFill>
              <a:srgbClr val="00B0F0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solidFill>
                    <a:schemeClr val="tx1"/>
                  </a:solidFill>
                </a:rPr>
                <a:t>ngOnDestory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B855F027-E9A1-6ABA-31B1-8E0CD2E4B49C}"/>
                </a:ext>
              </a:extLst>
            </p:cNvPr>
            <p:cNvSpPr/>
            <p:nvPr/>
          </p:nvSpPr>
          <p:spPr>
            <a:xfrm>
              <a:off x="2906161" y="1633730"/>
              <a:ext cx="2592000" cy="4617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Constructor</a:t>
              </a:r>
              <a:r>
                <a:rPr lang="en-US" altLang="zh-TW" dirty="0"/>
                <a:t> </a:t>
              </a:r>
              <a:endParaRPr lang="zh-TW" altLang="en-US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C31527A1-ACE4-B626-E446-DC3BED502FB9}"/>
                </a:ext>
              </a:extLst>
            </p:cNvPr>
            <p:cNvSpPr/>
            <p:nvPr/>
          </p:nvSpPr>
          <p:spPr>
            <a:xfrm>
              <a:off x="3779819" y="3862285"/>
              <a:ext cx="2592000" cy="461727"/>
            </a:xfrm>
            <a:prstGeom prst="roundRect">
              <a:avLst/>
            </a:prstGeom>
            <a:solidFill>
              <a:srgbClr val="FFC000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solidFill>
                    <a:schemeClr val="tx1"/>
                  </a:solidFill>
                </a:rPr>
                <a:t>ngAfterContentInit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8F0275C7-77C8-B39D-461A-8DAB3E1A9976}"/>
                </a:ext>
              </a:extLst>
            </p:cNvPr>
            <p:cNvSpPr/>
            <p:nvPr/>
          </p:nvSpPr>
          <p:spPr>
            <a:xfrm>
              <a:off x="3779819" y="4419021"/>
              <a:ext cx="2592000" cy="461727"/>
            </a:xfrm>
            <a:prstGeom prst="roundRect">
              <a:avLst/>
            </a:prstGeom>
            <a:solidFill>
              <a:srgbClr val="FFC000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solidFill>
                    <a:schemeClr val="tx1"/>
                  </a:solidFill>
                </a:rPr>
                <a:t>ngAftertContentChecked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9DFB9176-7D41-6F41-95D6-E61AFABF8E4C}"/>
                </a:ext>
              </a:extLst>
            </p:cNvPr>
            <p:cNvSpPr/>
            <p:nvPr/>
          </p:nvSpPr>
          <p:spPr>
            <a:xfrm>
              <a:off x="3779818" y="4963493"/>
              <a:ext cx="2592000" cy="461727"/>
            </a:xfrm>
            <a:prstGeom prst="roundRect">
              <a:avLst/>
            </a:prstGeom>
            <a:solidFill>
              <a:srgbClr val="FFC000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solidFill>
                    <a:schemeClr val="tx1"/>
                  </a:solidFill>
                </a:rPr>
                <a:t>ngAfterViewInit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1ABA4741-1667-7FBD-7219-2759F167AF21}"/>
                </a:ext>
              </a:extLst>
            </p:cNvPr>
            <p:cNvSpPr/>
            <p:nvPr/>
          </p:nvSpPr>
          <p:spPr>
            <a:xfrm>
              <a:off x="3779819" y="5507965"/>
              <a:ext cx="2592000" cy="461727"/>
            </a:xfrm>
            <a:prstGeom prst="roundRect">
              <a:avLst/>
            </a:prstGeom>
            <a:solidFill>
              <a:srgbClr val="FFC000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solidFill>
                    <a:schemeClr val="tx1"/>
                  </a:solidFill>
                </a:rPr>
                <a:t>ngAfterViewChecked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語音泡泡: 矩形 13">
            <a:extLst>
              <a:ext uri="{FF2B5EF4-FFF2-40B4-BE49-F238E27FC236}">
                <a16:creationId xmlns:a16="http://schemas.microsoft.com/office/drawing/2014/main" id="{CBECB577-2F95-6264-8723-1EE2D0D134DC}"/>
              </a:ext>
            </a:extLst>
          </p:cNvPr>
          <p:cNvSpPr/>
          <p:nvPr/>
        </p:nvSpPr>
        <p:spPr>
          <a:xfrm>
            <a:off x="3896614" y="1600200"/>
            <a:ext cx="4140000" cy="461727"/>
          </a:xfrm>
          <a:prstGeom prst="wedgeRectCallout">
            <a:avLst>
              <a:gd name="adj1" fmla="val -69746"/>
              <a:gd name="adj2" fmla="val -2965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constructor() </a:t>
            </a:r>
            <a:r>
              <a:rPr lang="zh-TW" altLang="en-US" sz="1400" dirty="0">
                <a:solidFill>
                  <a:schemeClr val="tx1"/>
                </a:solidFill>
              </a:rPr>
              <a:t>會在 </a:t>
            </a:r>
            <a:r>
              <a:rPr lang="en-US" altLang="zh-TW" sz="1400" dirty="0">
                <a:solidFill>
                  <a:schemeClr val="tx1"/>
                </a:solidFill>
              </a:rPr>
              <a:t>class</a:t>
            </a:r>
            <a:r>
              <a:rPr lang="zh-TW" altLang="en-US" sz="1400" dirty="0">
                <a:solidFill>
                  <a:schemeClr val="tx1"/>
                </a:solidFill>
              </a:rPr>
              <a:t>（類別）建立時最先被執行</a:t>
            </a:r>
          </a:p>
        </p:txBody>
      </p:sp>
      <p:sp>
        <p:nvSpPr>
          <p:cNvPr id="15" name="語音泡泡: 矩形 14">
            <a:extLst>
              <a:ext uri="{FF2B5EF4-FFF2-40B4-BE49-F238E27FC236}">
                <a16:creationId xmlns:a16="http://schemas.microsoft.com/office/drawing/2014/main" id="{C780EEAA-36BB-5D55-8A13-6F76BBD86E0E}"/>
              </a:ext>
            </a:extLst>
          </p:cNvPr>
          <p:cNvSpPr/>
          <p:nvPr/>
        </p:nvSpPr>
        <p:spPr>
          <a:xfrm>
            <a:off x="3896614" y="2161378"/>
            <a:ext cx="4140000" cy="461727"/>
          </a:xfrm>
          <a:prstGeom prst="wedgeRectCallout">
            <a:avLst>
              <a:gd name="adj1" fmla="val -69746"/>
              <a:gd name="adj2" fmla="val -2965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當元件 </a:t>
            </a:r>
            <a:r>
              <a:rPr lang="en-US" altLang="zh-TW" sz="1400" dirty="0">
                <a:solidFill>
                  <a:schemeClr val="tx1"/>
                </a:solidFill>
              </a:rPr>
              <a:t>@Input/@Output </a:t>
            </a:r>
            <a:r>
              <a:rPr lang="zh-TW" altLang="en-US" sz="1400" dirty="0">
                <a:solidFill>
                  <a:schemeClr val="tx1"/>
                </a:solidFill>
              </a:rPr>
              <a:t>綁定的值發生變化時觸發</a:t>
            </a:r>
          </a:p>
        </p:txBody>
      </p:sp>
      <p:sp>
        <p:nvSpPr>
          <p:cNvPr id="16" name="語音泡泡: 矩形 15">
            <a:extLst>
              <a:ext uri="{FF2B5EF4-FFF2-40B4-BE49-F238E27FC236}">
                <a16:creationId xmlns:a16="http://schemas.microsoft.com/office/drawing/2014/main" id="{D0934478-6036-6157-7CD0-A8D7C30E75F9}"/>
              </a:ext>
            </a:extLst>
          </p:cNvPr>
          <p:cNvSpPr/>
          <p:nvPr/>
        </p:nvSpPr>
        <p:spPr>
          <a:xfrm>
            <a:off x="3896614" y="2743924"/>
            <a:ext cx="4140000" cy="461727"/>
          </a:xfrm>
          <a:prstGeom prst="wedgeRectCallout">
            <a:avLst>
              <a:gd name="adj1" fmla="val -69746"/>
              <a:gd name="adj2" fmla="val -2965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用來初始化頁面內容，顯示數據綁定、設置 </a:t>
            </a:r>
            <a:r>
              <a:rPr lang="en-US" altLang="zh-TW" sz="1400" dirty="0">
                <a:solidFill>
                  <a:schemeClr val="tx1"/>
                </a:solidFill>
              </a:rPr>
              <a:t>directive </a:t>
            </a:r>
            <a:r>
              <a:rPr lang="zh-TW" altLang="en-US" sz="1400" dirty="0">
                <a:solidFill>
                  <a:schemeClr val="tx1"/>
                </a:solidFill>
              </a:rPr>
              <a:t>和輸入屬性只會執行一次</a:t>
            </a:r>
          </a:p>
        </p:txBody>
      </p:sp>
      <p:sp>
        <p:nvSpPr>
          <p:cNvPr id="17" name="語音泡泡: 矩形 16">
            <a:extLst>
              <a:ext uri="{FF2B5EF4-FFF2-40B4-BE49-F238E27FC236}">
                <a16:creationId xmlns:a16="http://schemas.microsoft.com/office/drawing/2014/main" id="{DFD02E44-9986-03D7-05F8-6832A4B2FF71}"/>
              </a:ext>
            </a:extLst>
          </p:cNvPr>
          <p:cNvSpPr/>
          <p:nvPr/>
        </p:nvSpPr>
        <p:spPr>
          <a:xfrm>
            <a:off x="3896614" y="3286985"/>
            <a:ext cx="4140000" cy="461727"/>
          </a:xfrm>
          <a:prstGeom prst="wedgeRectCallout">
            <a:avLst>
              <a:gd name="adj1" fmla="val -69746"/>
              <a:gd name="adj2" fmla="val -2965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於每次檢測變化時執行</a:t>
            </a:r>
          </a:p>
        </p:txBody>
      </p:sp>
      <p:sp>
        <p:nvSpPr>
          <p:cNvPr id="18" name="語音泡泡: 矩形 17">
            <a:extLst>
              <a:ext uri="{FF2B5EF4-FFF2-40B4-BE49-F238E27FC236}">
                <a16:creationId xmlns:a16="http://schemas.microsoft.com/office/drawing/2014/main" id="{9077218C-A28E-AEC5-5B6E-0C6BF94B649F}"/>
              </a:ext>
            </a:extLst>
          </p:cNvPr>
          <p:cNvSpPr/>
          <p:nvPr/>
        </p:nvSpPr>
        <p:spPr>
          <a:xfrm>
            <a:off x="4771633" y="3862285"/>
            <a:ext cx="4140000" cy="461727"/>
          </a:xfrm>
          <a:prstGeom prst="wedgeRectCallout">
            <a:avLst>
              <a:gd name="adj1" fmla="val -69746"/>
              <a:gd name="adj2" fmla="val -2965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頁面有使用 </a:t>
            </a:r>
            <a:r>
              <a:rPr lang="en-US" altLang="zh-TW" sz="1400" dirty="0">
                <a:solidFill>
                  <a:schemeClr val="tx1"/>
                </a:solidFill>
              </a:rPr>
              <a:t>ng-content </a:t>
            </a:r>
            <a:r>
              <a:rPr lang="zh-TW" altLang="en-US" sz="1400" dirty="0">
                <a:solidFill>
                  <a:schemeClr val="tx1"/>
                </a:solidFill>
              </a:rPr>
              <a:t>進行元件內容投射在初始化之後會執行一次</a:t>
            </a:r>
          </a:p>
        </p:txBody>
      </p:sp>
      <p:sp>
        <p:nvSpPr>
          <p:cNvPr id="19" name="語音泡泡: 矩形 18">
            <a:extLst>
              <a:ext uri="{FF2B5EF4-FFF2-40B4-BE49-F238E27FC236}">
                <a16:creationId xmlns:a16="http://schemas.microsoft.com/office/drawing/2014/main" id="{D6E2F62B-E9BC-D13B-D9AE-E1FCC014FA68}"/>
              </a:ext>
            </a:extLst>
          </p:cNvPr>
          <p:cNvSpPr/>
          <p:nvPr/>
        </p:nvSpPr>
        <p:spPr>
          <a:xfrm>
            <a:off x="4771633" y="4433232"/>
            <a:ext cx="4140000" cy="461727"/>
          </a:xfrm>
          <a:prstGeom prst="wedgeRectCallout">
            <a:avLst>
              <a:gd name="adj1" fmla="val -69746"/>
              <a:gd name="adj2" fmla="val -2965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在每次檢查投射內容時執行在每次呼叫 </a:t>
            </a:r>
            <a:r>
              <a:rPr lang="en-US" altLang="zh-TW" sz="1400" dirty="0" err="1">
                <a:solidFill>
                  <a:schemeClr val="tx1"/>
                </a:solidFill>
              </a:rPr>
              <a:t>ngDoCheck</a:t>
            </a:r>
            <a:r>
              <a:rPr lang="en-US" altLang="zh-TW" sz="1400" dirty="0">
                <a:solidFill>
                  <a:schemeClr val="tx1"/>
                </a:solidFill>
              </a:rPr>
              <a:t> </a:t>
            </a:r>
            <a:r>
              <a:rPr lang="zh-TW" altLang="en-US" sz="1400" dirty="0">
                <a:solidFill>
                  <a:schemeClr val="tx1"/>
                </a:solidFill>
              </a:rPr>
              <a:t>之後觸發</a:t>
            </a:r>
          </a:p>
        </p:txBody>
      </p:sp>
      <p:sp>
        <p:nvSpPr>
          <p:cNvPr id="20" name="語音泡泡: 矩形 19">
            <a:extLst>
              <a:ext uri="{FF2B5EF4-FFF2-40B4-BE49-F238E27FC236}">
                <a16:creationId xmlns:a16="http://schemas.microsoft.com/office/drawing/2014/main" id="{9D84402C-C49F-1FB3-0682-DD70997E1254}"/>
              </a:ext>
            </a:extLst>
          </p:cNvPr>
          <p:cNvSpPr/>
          <p:nvPr/>
        </p:nvSpPr>
        <p:spPr>
          <a:xfrm>
            <a:off x="4771633" y="4995139"/>
            <a:ext cx="4140000" cy="461727"/>
          </a:xfrm>
          <a:prstGeom prst="wedgeRectCallout">
            <a:avLst>
              <a:gd name="adj1" fmla="val -69746"/>
              <a:gd name="adj2" fmla="val -2965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在元件或其子元件檢視初始化之後，會執行一次</a:t>
            </a:r>
          </a:p>
        </p:txBody>
      </p:sp>
      <p:sp>
        <p:nvSpPr>
          <p:cNvPr id="21" name="語音泡泡: 矩形 20">
            <a:extLst>
              <a:ext uri="{FF2B5EF4-FFF2-40B4-BE49-F238E27FC236}">
                <a16:creationId xmlns:a16="http://schemas.microsoft.com/office/drawing/2014/main" id="{89A1537E-0044-2DA8-4271-61AB47A11E9B}"/>
              </a:ext>
            </a:extLst>
          </p:cNvPr>
          <p:cNvSpPr/>
          <p:nvPr/>
        </p:nvSpPr>
        <p:spPr>
          <a:xfrm>
            <a:off x="4771633" y="5563192"/>
            <a:ext cx="4140000" cy="461727"/>
          </a:xfrm>
          <a:prstGeom prst="wedgeRectCallout">
            <a:avLst>
              <a:gd name="adj1" fmla="val -69746"/>
              <a:gd name="adj2" fmla="val -2965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在每次檢視元件或其子元件之後觸發</a:t>
            </a:r>
          </a:p>
        </p:txBody>
      </p:sp>
      <p:sp>
        <p:nvSpPr>
          <p:cNvPr id="22" name="語音泡泡: 矩形 21">
            <a:extLst>
              <a:ext uri="{FF2B5EF4-FFF2-40B4-BE49-F238E27FC236}">
                <a16:creationId xmlns:a16="http://schemas.microsoft.com/office/drawing/2014/main" id="{250BB5A3-A1C4-2A36-9361-37A897E75A44}"/>
              </a:ext>
            </a:extLst>
          </p:cNvPr>
          <p:cNvSpPr/>
          <p:nvPr/>
        </p:nvSpPr>
        <p:spPr>
          <a:xfrm>
            <a:off x="3896614" y="6088075"/>
            <a:ext cx="4140000" cy="461727"/>
          </a:xfrm>
          <a:prstGeom prst="wedgeRectCallout">
            <a:avLst>
              <a:gd name="adj1" fmla="val -69746"/>
              <a:gd name="adj2" fmla="val -2965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在元件被摧毀之前執行</a:t>
            </a:r>
          </a:p>
        </p:txBody>
      </p:sp>
    </p:spTree>
    <p:extLst>
      <p:ext uri="{BB962C8B-B14F-4D97-AF65-F5344CB8AC3E}">
        <p14:creationId xmlns:p14="http://schemas.microsoft.com/office/powerpoint/2010/main" val="380613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路由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RouteLink和Router</a:t>
            </a:r>
            <a:r>
              <a:rPr dirty="0"/>
              <a:t>-Outlet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Service與依存注入</a:t>
            </a:r>
            <a:r>
              <a:rPr dirty="0"/>
              <a:t>(DI)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5C201D6-1449-B1D4-07B7-3030B8E5E7E6}"/>
              </a:ext>
            </a:extLst>
          </p:cNvPr>
          <p:cNvSpPr/>
          <p:nvPr/>
        </p:nvSpPr>
        <p:spPr>
          <a:xfrm>
            <a:off x="135801" y="1699403"/>
            <a:ext cx="8229600" cy="432755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266C3A-F130-1BE0-89CC-9981042477A1}"/>
              </a:ext>
            </a:extLst>
          </p:cNvPr>
          <p:cNvSpPr/>
          <p:nvPr/>
        </p:nvSpPr>
        <p:spPr>
          <a:xfrm>
            <a:off x="2317687" y="2404827"/>
            <a:ext cx="5232903" cy="340183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3961004-5D87-17D9-22C8-EC652BC0034F}"/>
              </a:ext>
            </a:extLst>
          </p:cNvPr>
          <p:cNvSpPr txBox="1"/>
          <p:nvPr/>
        </p:nvSpPr>
        <p:spPr>
          <a:xfrm>
            <a:off x="217283" y="1818639"/>
            <a:ext cx="2027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@injectable</a:t>
            </a:r>
          </a:p>
          <a:p>
            <a:r>
              <a:rPr lang="zh-TW" altLang="en-US" dirty="0"/>
              <a:t>作用在整個應用程式程式中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0E72229-2E84-26B0-B2EC-AE4C057D1CE2}"/>
              </a:ext>
            </a:extLst>
          </p:cNvPr>
          <p:cNvSpPr txBox="1"/>
          <p:nvPr/>
        </p:nvSpPr>
        <p:spPr>
          <a:xfrm>
            <a:off x="2388604" y="2404827"/>
            <a:ext cx="2328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@ngModule</a:t>
            </a:r>
          </a:p>
          <a:p>
            <a:r>
              <a:rPr lang="zh-TW" altLang="en-US" dirty="0"/>
              <a:t>作用在這個</a:t>
            </a:r>
            <a:r>
              <a:rPr lang="en-US" altLang="zh-TW" dirty="0"/>
              <a:t>Module</a:t>
            </a:r>
            <a:endParaRPr lang="zh-TW" altLang="en-US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3175CFAF-902D-DEC2-7710-7F0AB3BA7002}"/>
              </a:ext>
            </a:extLst>
          </p:cNvPr>
          <p:cNvGrpSpPr/>
          <p:nvPr/>
        </p:nvGrpSpPr>
        <p:grpSpPr>
          <a:xfrm>
            <a:off x="4449778" y="3650052"/>
            <a:ext cx="2706986" cy="1819746"/>
            <a:chOff x="4449778" y="3650052"/>
            <a:chExt cx="2706986" cy="181974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C135A50-8B47-B1F7-F788-D554A5A327FB}"/>
                </a:ext>
              </a:extLst>
            </p:cNvPr>
            <p:cNvSpPr/>
            <p:nvPr/>
          </p:nvSpPr>
          <p:spPr>
            <a:xfrm>
              <a:off x="4449778" y="3650052"/>
              <a:ext cx="2706986" cy="181974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AE99BBC6-659E-4580-7CD6-AADD6C032E81}"/>
                </a:ext>
              </a:extLst>
            </p:cNvPr>
            <p:cNvSpPr txBox="1"/>
            <p:nvPr/>
          </p:nvSpPr>
          <p:spPr>
            <a:xfrm>
              <a:off x="4449778" y="3756582"/>
              <a:ext cx="25032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@component</a:t>
              </a:r>
            </a:p>
            <a:p>
              <a:r>
                <a:rPr lang="zh-TW" altLang="en-US" dirty="0"/>
                <a:t>作用在這個</a:t>
              </a:r>
              <a:r>
                <a:rPr lang="en-US" altLang="zh-TW" dirty="0"/>
                <a:t>Component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47909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HTTPClient</a:t>
            </a:r>
            <a:r>
              <a:rPr lang="zh-TW" altLang="en-US" dirty="0"/>
              <a:t>的使用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先匯入</a:t>
            </a:r>
            <a:r>
              <a:rPr lang="en-US" altLang="zh-TW" sz="1800" dirty="0"/>
              <a:t>@angular/common/http</a:t>
            </a:r>
            <a:r>
              <a:rPr lang="zh-TW" altLang="en-US" sz="1800" dirty="0"/>
              <a:t>中的</a:t>
            </a:r>
            <a:r>
              <a:rPr lang="en-US" altLang="zh-TW" sz="1800" dirty="0" err="1"/>
              <a:t>HttpClientModule</a:t>
            </a:r>
            <a:endParaRPr lang="en-US" altLang="zh-TW" sz="1800" dirty="0"/>
          </a:p>
          <a:p>
            <a:pPr marL="457200" lvl="1" indent="0">
              <a:buNone/>
            </a:pPr>
            <a:r>
              <a:rPr lang="zh-TW" altLang="en-US" sz="1400" b="1" dirty="0">
                <a:solidFill>
                  <a:srgbClr val="FF0000"/>
                </a:solidFill>
              </a:rPr>
              <a:t>要寫在</a:t>
            </a:r>
            <a:r>
              <a:rPr lang="en-US" altLang="zh-TW" sz="1400" b="1" dirty="0" err="1">
                <a:solidFill>
                  <a:srgbClr val="FF0000"/>
                </a:solidFill>
              </a:rPr>
              <a:t>BrowserModule</a:t>
            </a:r>
            <a:r>
              <a:rPr lang="zh-TW" altLang="en-US" sz="1400" b="1" dirty="0">
                <a:solidFill>
                  <a:srgbClr val="FF0000"/>
                </a:solidFill>
              </a:rPr>
              <a:t> 之後</a:t>
            </a:r>
            <a:endParaRPr lang="en-US" altLang="zh-TW" sz="1400" b="1" dirty="0">
              <a:solidFill>
                <a:srgbClr val="FF0000"/>
              </a:solidFill>
            </a:endParaRPr>
          </a:p>
          <a:p>
            <a:r>
              <a:rPr lang="zh-TW" altLang="en-US" sz="1800" dirty="0"/>
              <a:t>使用</a:t>
            </a:r>
            <a:r>
              <a:rPr lang="en-US" altLang="zh-TW" sz="1800" dirty="0"/>
              <a:t>DI</a:t>
            </a:r>
            <a:r>
              <a:rPr lang="zh-TW" altLang="en-US" sz="1800" dirty="0"/>
              <a:t>注入方式 </a:t>
            </a:r>
            <a:r>
              <a:rPr lang="en-US" altLang="zh-TW" sz="1800" dirty="0" err="1"/>
              <a:t>HTTPClient</a:t>
            </a:r>
            <a:endParaRPr lang="en-US" altLang="zh-TW" sz="1800" dirty="0"/>
          </a:p>
          <a:p>
            <a:pPr lvl="1"/>
            <a:r>
              <a:rPr lang="en-US" sz="1400" dirty="0"/>
              <a:t>get()</a:t>
            </a:r>
          </a:p>
          <a:p>
            <a:pPr lvl="1"/>
            <a:r>
              <a:rPr lang="en-US" sz="1400" dirty="0"/>
              <a:t>post()</a:t>
            </a:r>
          </a:p>
          <a:p>
            <a:pPr lvl="1"/>
            <a:r>
              <a:rPr lang="en-US" sz="1400" dirty="0"/>
              <a:t>put()</a:t>
            </a:r>
          </a:p>
          <a:p>
            <a:pPr lvl="1"/>
            <a:r>
              <a:rPr lang="en-US" sz="1400" dirty="0"/>
              <a:t>delete()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87505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結合後端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CORS問題解決</a:t>
            </a:r>
            <a:endParaRPr lang="zh-TW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CORS</a:t>
            </a:r>
            <a:r>
              <a:rPr lang="zh-TW" altLang="en-US" dirty="0"/>
              <a:t>問題解決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0286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CD0954-F78C-3BB7-C9D0-53B9ED1D5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摘要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222CE6-9512-8B6F-A1E4-85F8ACCE7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/>
              <a:t>套件安裝與工具</a:t>
            </a:r>
            <a:endParaRPr lang="en-US" altLang="zh-TW" dirty="0"/>
          </a:p>
          <a:p>
            <a:r>
              <a:rPr lang="zh-TW" altLang="en-US" dirty="0"/>
              <a:t>認識專案結構</a:t>
            </a:r>
            <a:endParaRPr lang="en-US" altLang="zh-TW" dirty="0"/>
          </a:p>
          <a:p>
            <a:r>
              <a:rPr lang="en-US" altLang="zh-TW" dirty="0"/>
              <a:t>SPA</a:t>
            </a:r>
            <a:r>
              <a:rPr lang="zh-TW" altLang="en-US" dirty="0"/>
              <a:t>與</a:t>
            </a:r>
            <a:r>
              <a:rPr lang="en-US" altLang="zh-TW" dirty="0"/>
              <a:t>Angular</a:t>
            </a:r>
            <a:r>
              <a:rPr lang="zh-TW" altLang="en-US" dirty="0"/>
              <a:t>開發架構</a:t>
            </a:r>
            <a:endParaRPr lang="en-US" altLang="zh-TW" dirty="0"/>
          </a:p>
          <a:p>
            <a:r>
              <a:rPr lang="en-US" altLang="zh-TW" dirty="0"/>
              <a:t>Angular</a:t>
            </a:r>
            <a:r>
              <a:rPr lang="zh-TW" altLang="en-US" dirty="0"/>
              <a:t>基礎</a:t>
            </a:r>
            <a:endParaRPr lang="en-US" altLang="zh-TW" dirty="0"/>
          </a:p>
          <a:p>
            <a:r>
              <a:rPr lang="zh-TW" altLang="en-US" dirty="0"/>
              <a:t>路由</a:t>
            </a:r>
            <a:endParaRPr lang="en-US" altLang="zh-TW" dirty="0"/>
          </a:p>
          <a:p>
            <a:r>
              <a:rPr lang="zh-TW" altLang="en-US" dirty="0"/>
              <a:t>屬性綁定與事件綁定</a:t>
            </a:r>
            <a:endParaRPr lang="en-US" altLang="zh-TW" dirty="0"/>
          </a:p>
          <a:p>
            <a:r>
              <a:rPr lang="zh-TW" altLang="en-US" dirty="0"/>
              <a:t>表單與驗證</a:t>
            </a:r>
            <a:endParaRPr lang="en-US" altLang="zh-TW" dirty="0"/>
          </a:p>
          <a:p>
            <a:r>
              <a:rPr lang="en-US" altLang="zh-TW" dirty="0"/>
              <a:t>Service</a:t>
            </a:r>
            <a:r>
              <a:rPr lang="zh-TW" altLang="en-US" dirty="0"/>
              <a:t>與依存注入</a:t>
            </a:r>
            <a:r>
              <a:rPr lang="en-US" altLang="zh-TW" dirty="0"/>
              <a:t>(DI)</a:t>
            </a:r>
          </a:p>
          <a:p>
            <a:r>
              <a:rPr lang="en-US" altLang="zh-TW" dirty="0" err="1"/>
              <a:t>HTTPClient</a:t>
            </a:r>
            <a:r>
              <a:rPr lang="zh-TW" altLang="en-US" dirty="0"/>
              <a:t>的使用</a:t>
            </a:r>
            <a:endParaRPr lang="en-US" altLang="zh-TW" dirty="0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BE076199-A855-1B14-FEAD-C7AB7EC672AB}"/>
              </a:ext>
            </a:extLst>
          </p:cNvPr>
          <p:cNvCxnSpPr>
            <a:cxnSpLocks/>
          </p:cNvCxnSpPr>
          <p:nvPr/>
        </p:nvCxnSpPr>
        <p:spPr>
          <a:xfrm flipH="1">
            <a:off x="609600" y="2239512"/>
            <a:ext cx="29681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BC87392C-B1E2-A3A1-93F1-4B35E8F2D968}"/>
              </a:ext>
            </a:extLst>
          </p:cNvPr>
          <p:cNvCxnSpPr>
            <a:cxnSpLocks/>
          </p:cNvCxnSpPr>
          <p:nvPr/>
        </p:nvCxnSpPr>
        <p:spPr>
          <a:xfrm flipH="1">
            <a:off x="609600" y="4093386"/>
            <a:ext cx="29681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3B511A31-E6AC-C49A-DBA0-85706D1B8F67}"/>
              </a:ext>
            </a:extLst>
          </p:cNvPr>
          <p:cNvCxnSpPr>
            <a:cxnSpLocks/>
          </p:cNvCxnSpPr>
          <p:nvPr/>
        </p:nvCxnSpPr>
        <p:spPr>
          <a:xfrm flipH="1">
            <a:off x="609600" y="4517822"/>
            <a:ext cx="29681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4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298C44-691A-274B-00D2-068FAE629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en-US" altLang="zh-TW" dirty="0"/>
              <a:t>Thank you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3200400" lvl="7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8368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套件安裝與工具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Node.js與npm的安裝</a:t>
            </a:r>
          </a:p>
          <a:p>
            <a:r>
              <a:t>Angular CLI的安裝和使用</a:t>
            </a:r>
          </a:p>
          <a:p>
            <a:r>
              <a:t>開發工具如VSCode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Node.js</a:t>
            </a:r>
            <a:r>
              <a:rPr lang="zh-TW" altLang="en-US"/>
              <a:t>與</a:t>
            </a:r>
            <a:r>
              <a:rPr lang="en-US" altLang="zh-TW"/>
              <a:t>npm</a:t>
            </a:r>
            <a:r>
              <a:rPr lang="zh-TW" altLang="en-US"/>
              <a:t>的安裝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1800" dirty="0"/>
              <a:t>官網下載</a:t>
            </a:r>
            <a:endParaRPr lang="en-US" altLang="zh-TW" sz="1800" dirty="0"/>
          </a:p>
          <a:p>
            <a:r>
              <a:rPr lang="en-US" sz="1800" dirty="0">
                <a:hlinkClick r:id="rId2"/>
              </a:rPr>
              <a:t>https://nodejs.org/zh-cn/download/package-manager</a:t>
            </a:r>
            <a:endParaRPr lang="en-US" sz="1800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5971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Node.js</a:t>
            </a:r>
            <a:r>
              <a:rPr lang="zh-TW" altLang="en-US"/>
              <a:t>與</a:t>
            </a:r>
            <a:r>
              <a:rPr lang="en-US" altLang="zh-TW"/>
              <a:t>npm</a:t>
            </a:r>
            <a:r>
              <a:rPr lang="zh-TW" altLang="en-US"/>
              <a:t>的安裝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1800" dirty="0"/>
              <a:t>版本確認</a:t>
            </a:r>
            <a:endParaRPr lang="en-US" altLang="zh-TW" sz="1800" dirty="0"/>
          </a:p>
          <a:p>
            <a:r>
              <a:rPr lang="en-US" altLang="zh-TW" sz="1800" dirty="0"/>
              <a:t>node -v</a:t>
            </a:r>
            <a:endParaRPr lang="zh-TW" altLang="en-US" sz="1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AA12B05-0715-5E70-28E4-8F996B5B9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58" y="2457314"/>
            <a:ext cx="5900140" cy="268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710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Angular CLI</a:t>
            </a:r>
            <a:r>
              <a:rPr lang="zh-TW" altLang="en-US" dirty="0"/>
              <a:t>的安裝和使用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1800" dirty="0"/>
              <a:t>版本對照</a:t>
            </a:r>
            <a:endParaRPr lang="en-US" altLang="zh-TW" sz="1800" dirty="0"/>
          </a:p>
          <a:p>
            <a:r>
              <a:rPr lang="en-US" sz="1800" dirty="0">
                <a:hlinkClick r:id="rId2"/>
              </a:rPr>
              <a:t>https://angular.dev/reference/versions</a:t>
            </a:r>
            <a:endParaRPr lang="en-US" sz="1800" dirty="0"/>
          </a:p>
          <a:p>
            <a:endParaRPr lang="en-US" dirty="0"/>
          </a:p>
          <a:p>
            <a:r>
              <a:rPr lang="en-US" altLang="zh-TW" sz="1800" dirty="0"/>
              <a:t>^</a:t>
            </a:r>
            <a:r>
              <a:rPr lang="zh-TW" altLang="en-US" sz="1800" dirty="0"/>
              <a:t>：鎖住第一碼不得變更。如</a:t>
            </a:r>
            <a:r>
              <a:rPr lang="en-US" altLang="zh-TW" sz="1800" dirty="0"/>
              <a:t>^1.2.2</a:t>
            </a:r>
            <a:r>
              <a:rPr lang="zh-TW" altLang="en-US" sz="1800" dirty="0"/>
              <a:t>，</a:t>
            </a:r>
            <a:r>
              <a:rPr lang="zh-TW" altLang="en-US" sz="1800" dirty="0">
                <a:solidFill>
                  <a:srgbClr val="FF0000"/>
                </a:solidFill>
              </a:rPr>
              <a:t>則安裝範圍是</a:t>
            </a:r>
            <a:r>
              <a:rPr lang="en-US" altLang="zh-TW" sz="1800" dirty="0">
                <a:solidFill>
                  <a:srgbClr val="FF0000"/>
                </a:solidFill>
              </a:rPr>
              <a:t>&gt;=1.2.2 </a:t>
            </a:r>
            <a:r>
              <a:rPr lang="zh-TW" altLang="en-US" sz="1800" dirty="0">
                <a:solidFill>
                  <a:srgbClr val="FF0000"/>
                </a:solidFill>
              </a:rPr>
              <a:t>且 </a:t>
            </a:r>
            <a:r>
              <a:rPr lang="en-US" altLang="zh-TW" sz="1800" dirty="0">
                <a:solidFill>
                  <a:srgbClr val="FF0000"/>
                </a:solidFill>
              </a:rPr>
              <a:t>&lt;2.0.0</a:t>
            </a:r>
            <a:r>
              <a:rPr lang="zh-TW" altLang="en-US" sz="1800" dirty="0"/>
              <a:t>。即須符合</a:t>
            </a:r>
            <a:r>
              <a:rPr lang="en-US" altLang="zh-TW" sz="1800" dirty="0"/>
              <a:t>1.*.*</a:t>
            </a:r>
            <a:r>
              <a:rPr lang="zh-TW" altLang="en-US" sz="1800" dirty="0"/>
              <a:t>。</a:t>
            </a:r>
            <a:endParaRPr lang="en-US" altLang="zh-TW" sz="1800" dirty="0"/>
          </a:p>
          <a:p>
            <a:endParaRPr lang="zh-TW" altLang="en-US" sz="1800" dirty="0"/>
          </a:p>
          <a:p>
            <a:r>
              <a:rPr lang="en-US" altLang="zh-TW" sz="1800" dirty="0"/>
              <a:t>~</a:t>
            </a:r>
            <a:r>
              <a:rPr lang="zh-TW" altLang="en-US" sz="1800" dirty="0"/>
              <a:t>：鎖住第二碼不得變更。如</a:t>
            </a:r>
            <a:r>
              <a:rPr lang="en-US" altLang="zh-TW" sz="1800" dirty="0"/>
              <a:t>~1.2.2</a:t>
            </a:r>
            <a:r>
              <a:rPr lang="zh-TW" altLang="en-US" sz="1800" dirty="0"/>
              <a:t>，</a:t>
            </a:r>
            <a:r>
              <a:rPr lang="zh-TW" altLang="en-US" sz="1800" dirty="0">
                <a:solidFill>
                  <a:srgbClr val="FF0000"/>
                </a:solidFill>
              </a:rPr>
              <a:t>則安裝範圍是</a:t>
            </a:r>
            <a:r>
              <a:rPr lang="en-US" altLang="zh-TW" sz="1800" dirty="0">
                <a:solidFill>
                  <a:srgbClr val="FF0000"/>
                </a:solidFill>
              </a:rPr>
              <a:t>&gt;=1.2.2</a:t>
            </a:r>
            <a:r>
              <a:rPr lang="zh-TW" altLang="en-US" sz="1800" dirty="0">
                <a:solidFill>
                  <a:srgbClr val="FF0000"/>
                </a:solidFill>
              </a:rPr>
              <a:t>且</a:t>
            </a:r>
            <a:r>
              <a:rPr lang="en-US" altLang="zh-TW" sz="1800" dirty="0">
                <a:solidFill>
                  <a:srgbClr val="FF0000"/>
                </a:solidFill>
              </a:rPr>
              <a:t>&lt;1.3.0</a:t>
            </a:r>
            <a:r>
              <a:rPr lang="zh-TW" altLang="en-US" sz="1800" dirty="0"/>
              <a:t>。即須符合</a:t>
            </a:r>
            <a:r>
              <a:rPr lang="en-US" altLang="zh-TW" sz="1800" dirty="0"/>
              <a:t>1.2.*</a:t>
            </a:r>
            <a:r>
              <a:rPr lang="zh-TW" altLang="en-US" sz="1800" dirty="0"/>
              <a:t>。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74888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Angular CLI</a:t>
            </a:r>
            <a:r>
              <a:rPr lang="zh-TW" altLang="en-US" dirty="0"/>
              <a:t>的安裝和使用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1800" dirty="0"/>
              <a:t> 安裝指令</a:t>
            </a:r>
            <a:endParaRPr lang="en-US" altLang="zh-TW" sz="1800" dirty="0"/>
          </a:p>
          <a:p>
            <a:r>
              <a:rPr lang="en-US" sz="1800" dirty="0" err="1"/>
              <a:t>npm</a:t>
            </a:r>
            <a:r>
              <a:rPr lang="en-US" sz="1800" dirty="0"/>
              <a:t> install -g @angular/</a:t>
            </a:r>
            <a:r>
              <a:rPr lang="en-US" sz="1800" b="1" dirty="0"/>
              <a:t>cli</a:t>
            </a:r>
            <a:r>
              <a:rPr lang="en-US" sz="1800" b="1" dirty="0">
                <a:solidFill>
                  <a:srgbClr val="FF0000"/>
                </a:solidFill>
              </a:rPr>
              <a:t>@17</a:t>
            </a:r>
          </a:p>
          <a:p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hlinkClick r:id="rId2"/>
              </a:rPr>
              <a:t>https://www.npmjs.com/package/@angular/cli/v/15.2.9?activeTab=readme</a:t>
            </a:r>
            <a:endParaRPr lang="en-US" sz="1800" b="1" dirty="0"/>
          </a:p>
          <a:p>
            <a:pPr marL="0" indent="0"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22456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Angular CLI</a:t>
            </a:r>
            <a:r>
              <a:rPr lang="zh-TW" altLang="en-US" dirty="0"/>
              <a:t>的安裝和使用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b="1" dirty="0"/>
              <a:t>常用指令</a:t>
            </a:r>
            <a:endParaRPr lang="en-US" altLang="zh-TW" sz="2000" b="1" dirty="0"/>
          </a:p>
          <a:p>
            <a:r>
              <a:rPr lang="en-US" sz="2000" b="1" dirty="0"/>
              <a:t>ng new </a:t>
            </a:r>
            <a:r>
              <a:rPr lang="en-US" sz="2000" b="1" dirty="0">
                <a:solidFill>
                  <a:srgbClr val="FF0000"/>
                </a:solidFill>
              </a:rPr>
              <a:t>my-first-project</a:t>
            </a:r>
          </a:p>
          <a:p>
            <a:r>
              <a:rPr lang="en-US" sz="2000" b="1" dirty="0"/>
              <a:t>ng serve</a:t>
            </a:r>
            <a:r>
              <a:rPr lang="zh-TW" altLang="en-US" sz="2000" b="1" dirty="0"/>
              <a:t> </a:t>
            </a:r>
            <a:r>
              <a:rPr lang="en-US" altLang="zh-TW" sz="2000" b="1" dirty="0"/>
              <a:t> </a:t>
            </a:r>
            <a:r>
              <a:rPr lang="en-US" altLang="zh-TW" sz="2000" b="1" dirty="0">
                <a:solidFill>
                  <a:srgbClr val="FF0000"/>
                </a:solidFill>
              </a:rPr>
              <a:t>--port 4200 </a:t>
            </a:r>
          </a:p>
          <a:p>
            <a:r>
              <a:rPr lang="en-US" altLang="zh-TW" sz="2000" b="1" dirty="0"/>
              <a:t>ng build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altLang="zh-TW" sz="2000" b="1" dirty="0"/>
              <a:t>ng generate interface</a:t>
            </a:r>
            <a:r>
              <a:rPr lang="en-US" altLang="zh-TW" sz="2000" b="1" dirty="0">
                <a:solidFill>
                  <a:srgbClr val="FF0000"/>
                </a:solidFill>
              </a:rPr>
              <a:t> [name] </a:t>
            </a:r>
            <a:r>
              <a:rPr lang="en-US" altLang="zh-TW" sz="2000" b="1" dirty="0"/>
              <a:t> -&gt; ng g </a:t>
            </a:r>
            <a:r>
              <a:rPr lang="en-US" altLang="zh-TW" sz="2000" b="1" dirty="0" err="1"/>
              <a:t>i</a:t>
            </a:r>
            <a:r>
              <a:rPr lang="en-US" altLang="zh-TW" sz="2000" b="1" dirty="0"/>
              <a:t> </a:t>
            </a:r>
            <a:r>
              <a:rPr lang="en-US" altLang="zh-TW" sz="2000" b="1" dirty="0">
                <a:solidFill>
                  <a:srgbClr val="FF0000"/>
                </a:solidFill>
              </a:rPr>
              <a:t>[name] 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/>
              <a:t>ng generate class </a:t>
            </a:r>
            <a:r>
              <a:rPr lang="en-US" sz="2000" b="1" dirty="0">
                <a:solidFill>
                  <a:srgbClr val="FF0000"/>
                </a:solidFill>
              </a:rPr>
              <a:t>[name]   </a:t>
            </a:r>
            <a:r>
              <a:rPr lang="en-US" sz="2000" b="1" dirty="0"/>
              <a:t>-&gt; </a:t>
            </a:r>
            <a:r>
              <a:rPr lang="en-US" altLang="zh-TW" sz="2000" b="1" dirty="0"/>
              <a:t>ng g cl </a:t>
            </a:r>
            <a:r>
              <a:rPr lang="en-US" altLang="zh-TW" sz="2000" b="1" dirty="0">
                <a:solidFill>
                  <a:srgbClr val="FF0000"/>
                </a:solidFill>
              </a:rPr>
              <a:t>[name] </a:t>
            </a:r>
          </a:p>
          <a:p>
            <a:r>
              <a:rPr lang="en-US" altLang="zh-TW" sz="2000" b="1" dirty="0"/>
              <a:t>ng generate service </a:t>
            </a:r>
            <a:r>
              <a:rPr lang="en-US" altLang="zh-TW" sz="2000" b="1" dirty="0">
                <a:solidFill>
                  <a:srgbClr val="FF0000"/>
                </a:solidFill>
              </a:rPr>
              <a:t>[name]  </a:t>
            </a:r>
            <a:r>
              <a:rPr lang="en-US" altLang="zh-TW" sz="2000" b="1" dirty="0"/>
              <a:t>-&gt; ng g s </a:t>
            </a:r>
            <a:r>
              <a:rPr lang="en-US" altLang="zh-TW" sz="2000" b="1" dirty="0">
                <a:solidFill>
                  <a:srgbClr val="FF0000"/>
                </a:solidFill>
              </a:rPr>
              <a:t>[name]</a:t>
            </a:r>
          </a:p>
          <a:p>
            <a:r>
              <a:rPr lang="en-US" altLang="zh-TW" sz="2000" b="1" dirty="0"/>
              <a:t>ng generate component </a:t>
            </a:r>
            <a:r>
              <a:rPr lang="en-US" altLang="zh-TW" sz="2000" b="1" dirty="0">
                <a:solidFill>
                  <a:srgbClr val="FF0000"/>
                </a:solidFill>
              </a:rPr>
              <a:t>[name]  </a:t>
            </a:r>
            <a:r>
              <a:rPr lang="en-US" altLang="zh-TW" sz="2000" b="1" dirty="0"/>
              <a:t>-&gt; ng g c </a:t>
            </a:r>
            <a:r>
              <a:rPr lang="en-US" altLang="zh-TW" sz="2000" b="1" dirty="0">
                <a:solidFill>
                  <a:srgbClr val="FF0000"/>
                </a:solidFill>
              </a:rPr>
              <a:t>[name]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altLang="zh-TW" sz="2000" b="1" dirty="0"/>
              <a:t>ng generate module </a:t>
            </a:r>
            <a:r>
              <a:rPr lang="en-US" altLang="zh-TW" sz="2000" b="1" dirty="0">
                <a:solidFill>
                  <a:srgbClr val="FF0000"/>
                </a:solidFill>
              </a:rPr>
              <a:t>[name]  </a:t>
            </a:r>
            <a:r>
              <a:rPr lang="en-US" altLang="zh-TW" sz="2000" b="1" dirty="0"/>
              <a:t>-&gt; ng g m </a:t>
            </a:r>
            <a:r>
              <a:rPr lang="en-US" altLang="zh-TW" sz="2000" b="1" dirty="0">
                <a:solidFill>
                  <a:srgbClr val="FF0000"/>
                </a:solidFill>
              </a:rPr>
              <a:t>[name]</a:t>
            </a:r>
            <a:endParaRPr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355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開發工具如</a:t>
            </a:r>
            <a:r>
              <a:rPr lang="en-US" altLang="zh-TW" dirty="0" err="1"/>
              <a:t>VSCode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1800" dirty="0"/>
              <a:t>官網下載</a:t>
            </a:r>
            <a:endParaRPr lang="en-US" altLang="zh-TW" sz="1800" dirty="0"/>
          </a:p>
          <a:p>
            <a:r>
              <a:rPr lang="en-US" altLang="zh-TW" sz="1800" dirty="0">
                <a:hlinkClick r:id="rId2"/>
              </a:rPr>
              <a:t>https://code.visualstudio.com/download</a:t>
            </a:r>
            <a:endParaRPr lang="en-US" altLang="zh-TW" sz="1800" dirty="0"/>
          </a:p>
          <a:p>
            <a:endParaRPr lang="en-US" altLang="zh-TW" sz="1800" dirty="0"/>
          </a:p>
          <a:p>
            <a:r>
              <a:rPr lang="zh-TW" altLang="en-US" sz="1800" dirty="0"/>
              <a:t>步驟</a:t>
            </a:r>
            <a:endParaRPr lang="en-US" altLang="zh-TW" sz="1800" dirty="0"/>
          </a:p>
          <a:p>
            <a:r>
              <a:rPr lang="en-US" altLang="zh-TW" sz="1800" dirty="0">
                <a:hlinkClick r:id="rId3"/>
              </a:rPr>
              <a:t>https://jonny-huang.github.io/angular/training/00_development_environment_windows/</a:t>
            </a:r>
            <a:endParaRPr lang="en-US" altLang="zh-TW" sz="1800" dirty="0"/>
          </a:p>
          <a:p>
            <a:endParaRPr lang="en-US" altLang="zh-TW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49373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1563</TotalTime>
  <Words>562</Words>
  <Application>Microsoft Office PowerPoint</Application>
  <PresentationFormat>如螢幕大小 (4:3)</PresentationFormat>
  <Paragraphs>107</Paragraphs>
  <Slides>20</Slides>
  <Notes>0</Notes>
  <HiddenSlides>2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Office Theme</vt:lpstr>
      <vt:lpstr>PowerPoint 簡報</vt:lpstr>
      <vt:lpstr>摘要</vt:lpstr>
      <vt:lpstr>套件安裝與工具</vt:lpstr>
      <vt:lpstr>Node.js與npm的安裝</vt:lpstr>
      <vt:lpstr>Node.js與npm的安裝</vt:lpstr>
      <vt:lpstr>Angular CLI的安裝和使用</vt:lpstr>
      <vt:lpstr>Angular CLI的安裝和使用</vt:lpstr>
      <vt:lpstr>Angular CLI的安裝和使用</vt:lpstr>
      <vt:lpstr>開發工具如VSCode</vt:lpstr>
      <vt:lpstr>SPA與Angular開發架構</vt:lpstr>
      <vt:lpstr>單頁應用概念</vt:lpstr>
      <vt:lpstr>MVC模型介紹</vt:lpstr>
      <vt:lpstr>Angular基礎</vt:lpstr>
      <vt:lpstr>元件生命週期</vt:lpstr>
      <vt:lpstr>路由</vt:lpstr>
      <vt:lpstr>Service與依存注入(DI)</vt:lpstr>
      <vt:lpstr>HTTPClient的使用</vt:lpstr>
      <vt:lpstr>結合後端</vt:lpstr>
      <vt:lpstr>CORS問題解決</vt:lpstr>
      <vt:lpstr>PowerPoint 簡報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亦然 李</cp:lastModifiedBy>
  <cp:revision>13</cp:revision>
  <dcterms:created xsi:type="dcterms:W3CDTF">2013-01-27T09:14:16Z</dcterms:created>
  <dcterms:modified xsi:type="dcterms:W3CDTF">2024-07-28T14:52:12Z</dcterms:modified>
  <cp:category/>
</cp:coreProperties>
</file>