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4" r:id="rId41"/>
    <p:sldId id="305" r:id="rId42"/>
    <p:sldId id="276" r:id="rId43"/>
    <p:sldId id="296" r:id="rId44"/>
    <p:sldId id="297" r:id="rId45"/>
    <p:sldId id="298" r:id="rId46"/>
    <p:sldId id="277" r:id="rId47"/>
    <p:sldId id="301" r:id="rId48"/>
    <p:sldId id="300" r:id="rId49"/>
    <p:sldId id="299" r:id="rId50"/>
    <p:sldId id="278" r:id="rId51"/>
    <p:sldId id="309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7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 dirty="0"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625" y="2680408"/>
            <a:ext cx="3793928" cy="1904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677093" y="2551068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017606" y="2524703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400" b="1" dirty="0">
                <a:solidFill>
                  <a:srgbClr val="C00000"/>
                </a:solidFill>
              </a:rPr>
              <a:t>Rock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7AA81-A345-48A9-2576-BEC3C16B88CB}"/>
              </a:ext>
            </a:extLst>
          </p:cNvPr>
          <p:cNvSpPr/>
          <p:nvPr/>
        </p:nvSpPr>
        <p:spPr>
          <a:xfrm>
            <a:off x="4991851" y="3893059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C084A-062E-75F9-58A4-F6C937FD554E}"/>
              </a:ext>
            </a:extLst>
          </p:cNvPr>
          <p:cNvSpPr/>
          <p:nvPr/>
        </p:nvSpPr>
        <p:spPr>
          <a:xfrm>
            <a:off x="4998287" y="4187092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6FE5D-E96E-0540-4F22-F680A0D670EE}"/>
              </a:ext>
            </a:extLst>
          </p:cNvPr>
          <p:cNvSpPr/>
          <p:nvPr/>
        </p:nvSpPr>
        <p:spPr>
          <a:xfrm>
            <a:off x="2644896" y="3748508"/>
            <a:ext cx="1041901" cy="18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131;p51">
            <a:extLst>
              <a:ext uri="{FF2B5EF4-FFF2-40B4-BE49-F238E27FC236}">
                <a16:creationId xmlns:a16="http://schemas.microsoft.com/office/drawing/2014/main" id="{E1857BEB-CE0A-3A39-9E69-567B919B156C}"/>
              </a:ext>
            </a:extLst>
          </p:cNvPr>
          <p:cNvSpPr txBox="1">
            <a:spLocks/>
          </p:cNvSpPr>
          <p:nvPr/>
        </p:nvSpPr>
        <p:spPr>
          <a:xfrm rot="16200000">
            <a:off x="1906779" y="3403110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PITCHES</a:t>
            </a:r>
          </a:p>
        </p:txBody>
      </p:sp>
      <p:sp>
        <p:nvSpPr>
          <p:cNvPr id="18" name="Google Shape;131;p51">
            <a:extLst>
              <a:ext uri="{FF2B5EF4-FFF2-40B4-BE49-F238E27FC236}">
                <a16:creationId xmlns:a16="http://schemas.microsoft.com/office/drawing/2014/main" id="{8D61E303-F61A-0293-8FC2-4E9B7EABB344}"/>
              </a:ext>
            </a:extLst>
          </p:cNvPr>
          <p:cNvSpPr txBox="1">
            <a:spLocks/>
          </p:cNvSpPr>
          <p:nvPr/>
        </p:nvSpPr>
        <p:spPr>
          <a:xfrm>
            <a:off x="4167499" y="4637024"/>
            <a:ext cx="964631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b="1" dirty="0">
                <a:solidFill>
                  <a:srgbClr val="C00000"/>
                </a:solidFill>
              </a:rPr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FC8420-7C96-097E-B335-404926D0F13B}"/>
              </a:ext>
            </a:extLst>
          </p:cNvPr>
          <p:cNvCxnSpPr>
            <a:cxnSpLocks/>
          </p:cNvCxnSpPr>
          <p:nvPr/>
        </p:nvCxnSpPr>
        <p:spPr>
          <a:xfrm flipV="1">
            <a:off x="2511233" y="2523856"/>
            <a:ext cx="0" cy="20832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43EDC3-FC00-1B10-3B1F-484D557BDFFB}"/>
              </a:ext>
            </a:extLst>
          </p:cNvPr>
          <p:cNvCxnSpPr>
            <a:cxnSpLocks/>
          </p:cNvCxnSpPr>
          <p:nvPr/>
        </p:nvCxnSpPr>
        <p:spPr>
          <a:xfrm>
            <a:off x="2504275" y="4607112"/>
            <a:ext cx="3807937" cy="12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Entropy</a:t>
            </a:r>
            <a:r>
              <a:rPr lang="en-US" dirty="0"/>
              <a:t> used as purity measure of the </a:t>
            </a:r>
            <a:r>
              <a:rPr lang="en-US" b="1" dirty="0"/>
              <a:t>pitches</a:t>
            </a:r>
            <a:br>
              <a:rPr lang="en-US" b="1" dirty="0"/>
            </a:br>
            <a:endParaRPr lang="en-US" b="1" dirty="0"/>
          </a:p>
          <a:p>
            <a:pPr marL="342900" lvl="0">
              <a:spcBef>
                <a:spcPts val="0"/>
              </a:spcBef>
              <a:buSzPts val="2100"/>
            </a:pPr>
            <a:r>
              <a:rPr lang="en-US" dirty="0"/>
              <a:t>Nightingale songs entropy compared with 2 sets of different audios: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Instrumental music set </a:t>
            </a:r>
            <a:r>
              <a:rPr lang="en-US" dirty="0"/>
              <a:t>gave very similar values</a:t>
            </a:r>
          </a:p>
          <a:p>
            <a:pPr marL="800100" lvl="1">
              <a:spcBef>
                <a:spcPts val="0"/>
              </a:spcBef>
              <a:buSzPts val="2100"/>
              <a:buFont typeface="Courier New" panose="02070309020205020404" pitchFamily="49" charset="0"/>
              <a:buChar char="o"/>
            </a:pPr>
            <a:r>
              <a:rPr lang="en-US" b="1" dirty="0"/>
              <a:t>Noisy recordings set </a:t>
            </a:r>
            <a:r>
              <a:rPr lang="en-US" dirty="0"/>
              <a:t>gave very different value</a:t>
            </a:r>
            <a:br>
              <a:rPr lang="en-US" dirty="0"/>
            </a:b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Nightingale songs can be approximately considered as </a:t>
            </a:r>
            <a:r>
              <a:rPr lang="en-US" b="1" dirty="0"/>
              <a:t>pieces of music</a:t>
            </a:r>
            <a:br>
              <a:rPr lang="en-US" b="1" dirty="0"/>
            </a:br>
            <a:endParaRPr lang="en-US" b="1"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Could represent a valid </a:t>
            </a:r>
            <a:r>
              <a:rPr lang="en-US" b="1" dirty="0"/>
              <a:t>alternative to Mel-Spectrograms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generated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hyper-parameters, such as: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Number of dense layers and their number of units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Latent space size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And more…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nightingale.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944948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06F4F4F2-5AD6-3365-AD68-3FE21C60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551764-C206-BC77-5CCC-19DF82C935D0}"/>
              </a:ext>
            </a:extLst>
          </p:cNvPr>
          <p:cNvSpPr/>
          <p:nvPr/>
        </p:nvSpPr>
        <p:spPr>
          <a:xfrm>
            <a:off x="1928232" y="2644452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8D462F-2C7A-4A96-9F57-58078EE78E21}"/>
              </a:ext>
            </a:extLst>
          </p:cNvPr>
          <p:cNvCxnSpPr>
            <a:cxnSpLocks/>
          </p:cNvCxnSpPr>
          <p:nvPr/>
        </p:nvCxnSpPr>
        <p:spPr>
          <a:xfrm>
            <a:off x="2092879" y="2919146"/>
            <a:ext cx="969158" cy="115936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987484-9406-A67E-A10B-3FDBF6EA8963}"/>
              </a:ext>
            </a:extLst>
          </p:cNvPr>
          <p:cNvSpPr txBox="1">
            <a:spLocks/>
          </p:cNvSpPr>
          <p:nvPr/>
        </p:nvSpPr>
        <p:spPr>
          <a:xfrm>
            <a:off x="2657196" y="3996328"/>
            <a:ext cx="1256197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Dot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E9C56-C80E-56DB-3C8E-E3170F2D1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613" y="4315238"/>
            <a:ext cx="974241" cy="284643"/>
          </a:xfrm>
          <a:prstGeom prst="rect">
            <a:avLst/>
          </a:prstGeom>
          <a:ln w="2222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Decide which </a:t>
            </a:r>
            <a:r>
              <a:rPr lang="en-US" b="1" dirty="0"/>
              <a:t>clustering algorithms </a:t>
            </a:r>
            <a:r>
              <a:rPr lang="en-US" dirty="0"/>
              <a:t>to use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  <p:pic>
        <p:nvPicPr>
          <p:cNvPr id="11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6551AF4D-53CA-2C11-D673-1B78674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1AD89CD0-0BB1-2E93-DC7E-18D96F37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br>
              <a:rPr lang="it-IT" dirty="0"/>
            </a:b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  <a:br>
              <a:rPr lang="it-IT" dirty="0"/>
            </a:br>
            <a:endParaRPr lang="it-IT" dirty="0"/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2482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6836F3-7C75-5596-4D2F-A0202D3E0009}"/>
              </a:ext>
            </a:extLst>
          </p:cNvPr>
          <p:cNvSpPr/>
          <p:nvPr/>
        </p:nvSpPr>
        <p:spPr>
          <a:xfrm>
            <a:off x="3474779" y="2596747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7E5354-5AF2-57CC-5DD6-BA6CEF094AA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523718" y="2295070"/>
            <a:ext cx="45191" cy="30167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AE661-CB1F-12E2-ED43-03247CEF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722" y="3749152"/>
            <a:ext cx="2484628" cy="88357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EfficientNet-B0</a:t>
            </a:r>
            <a:r>
              <a:rPr lang="en-US" dirty="0"/>
              <a:t>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</a:t>
            </a:r>
            <a:r>
              <a:rPr lang="en-US" b="1" dirty="0"/>
              <a:t>margin</a:t>
            </a:r>
            <a:r>
              <a:rPr lang="en-US" dirty="0"/>
              <a:t> and </a:t>
            </a:r>
            <a:r>
              <a:rPr lang="en-US" b="1" dirty="0"/>
              <a:t>scale</a:t>
            </a:r>
            <a:r>
              <a:rPr lang="en-US" dirty="0"/>
              <a:t> parameters</a:t>
            </a:r>
          </a:p>
          <a:p>
            <a:pPr marL="476250">
              <a:buSzPts val="2100"/>
            </a:pPr>
            <a:r>
              <a:rPr lang="en-US" dirty="0"/>
              <a:t>Train for more </a:t>
            </a:r>
            <a:r>
              <a:rPr lang="en-US" b="1" dirty="0"/>
              <a:t>epochs</a:t>
            </a:r>
          </a:p>
          <a:p>
            <a:pPr marL="476250">
              <a:buSzPts val="2100"/>
            </a:pPr>
            <a:r>
              <a:rPr lang="en-US" dirty="0"/>
              <a:t>Substitute Mel-spectrograms  with </a:t>
            </a:r>
            <a:r>
              <a:rPr lang="en-US" b="1" dirty="0"/>
              <a:t>chromagrams</a:t>
            </a:r>
            <a:r>
              <a:rPr lang="en-US" dirty="0"/>
              <a:t> or </a:t>
            </a:r>
            <a:r>
              <a:rPr lang="en-US" b="1" dirty="0"/>
              <a:t>raw waveforms</a:t>
            </a:r>
          </a:p>
          <a:p>
            <a:pPr marL="476250">
              <a:buSzPts val="2100"/>
            </a:pPr>
            <a:r>
              <a:rPr lang="en-US" dirty="0"/>
              <a:t>Try other </a:t>
            </a:r>
            <a:r>
              <a:rPr lang="en-US" b="1" dirty="0"/>
              <a:t>augmentation</a:t>
            </a:r>
            <a:r>
              <a:rPr lang="en-US" dirty="0"/>
              <a:t>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 songs and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architectures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1477</Words>
  <Application>Microsoft Macintosh PowerPoint</Application>
  <PresentationFormat>On-screen Show (16:9)</PresentationFormat>
  <Paragraphs>290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33</cp:revision>
  <dcterms:created xsi:type="dcterms:W3CDTF">2021-03-31T07:20:27Z</dcterms:created>
  <dcterms:modified xsi:type="dcterms:W3CDTF">2022-05-12T14:41:13Z</dcterms:modified>
</cp:coreProperties>
</file>