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306" r:id="rId4"/>
    <p:sldId id="258" r:id="rId5"/>
    <p:sldId id="265" r:id="rId6"/>
    <p:sldId id="259" r:id="rId7"/>
    <p:sldId id="260" r:id="rId8"/>
    <p:sldId id="261" r:id="rId9"/>
    <p:sldId id="311" r:id="rId10"/>
    <p:sldId id="263" r:id="rId11"/>
    <p:sldId id="264" r:id="rId12"/>
    <p:sldId id="266" r:id="rId13"/>
    <p:sldId id="267" r:id="rId14"/>
    <p:sldId id="279" r:id="rId15"/>
    <p:sldId id="280" r:id="rId16"/>
    <p:sldId id="281" r:id="rId17"/>
    <p:sldId id="268" r:id="rId18"/>
    <p:sldId id="269" r:id="rId19"/>
    <p:sldId id="270" r:id="rId20"/>
    <p:sldId id="283" r:id="rId21"/>
    <p:sldId id="282" r:id="rId22"/>
    <p:sldId id="271" r:id="rId23"/>
    <p:sldId id="292" r:id="rId24"/>
    <p:sldId id="293" r:id="rId25"/>
    <p:sldId id="273" r:id="rId26"/>
    <p:sldId id="274" r:id="rId27"/>
    <p:sldId id="307" r:id="rId28"/>
    <p:sldId id="310" r:id="rId29"/>
    <p:sldId id="308" r:id="rId30"/>
    <p:sldId id="275" r:id="rId31"/>
    <p:sldId id="284" r:id="rId32"/>
    <p:sldId id="285" r:id="rId33"/>
    <p:sldId id="286" r:id="rId34"/>
    <p:sldId id="287" r:id="rId35"/>
    <p:sldId id="288" r:id="rId36"/>
    <p:sldId id="289" r:id="rId37"/>
    <p:sldId id="294" r:id="rId38"/>
    <p:sldId id="295" r:id="rId39"/>
    <p:sldId id="302" r:id="rId40"/>
    <p:sldId id="303" r:id="rId41"/>
    <p:sldId id="304" r:id="rId42"/>
    <p:sldId id="305" r:id="rId43"/>
    <p:sldId id="276" r:id="rId44"/>
    <p:sldId id="296" r:id="rId45"/>
    <p:sldId id="297" r:id="rId46"/>
    <p:sldId id="298" r:id="rId47"/>
    <p:sldId id="277" r:id="rId48"/>
    <p:sldId id="301" r:id="rId49"/>
    <p:sldId id="300" r:id="rId50"/>
    <p:sldId id="299" r:id="rId51"/>
    <p:sldId id="278" r:id="rId52"/>
    <p:sldId id="309" r:id="rId5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g4HEnSfMocqsXlYeOUhWhSEmD4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66"/>
    <p:restoredTop sz="94709"/>
  </p:normalViewPr>
  <p:slideViewPr>
    <p:cSldViewPr snapToGrid="0" snapToObjects="1">
      <p:cViewPr varScale="1">
        <p:scale>
          <a:sx n="172" d="100"/>
          <a:sy n="172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270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051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3866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7037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0671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7605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7666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4673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5267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13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137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98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3396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2683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7046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3382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2511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8310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170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392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25495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51419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4794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87622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72736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66145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59572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523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35927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761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248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body" idx="1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B2E29"/>
              </a:buClr>
              <a:buSzPts val="1200"/>
              <a:buNone/>
              <a:defRPr sz="1200" cap="none">
                <a:solidFill>
                  <a:srgbClr val="BB2E2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" name="Google Shape;17;p31"/>
          <p:cNvSpPr>
            <a:spLocks noGrp="1"/>
          </p:cNvSpPr>
          <p:nvPr>
            <p:ph type="pic" idx="2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sp>
      <p:sp>
        <p:nvSpPr>
          <p:cNvPr id="18" name="Google Shape;18;p31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/>
        </p:nvSpPr>
        <p:spPr>
          <a:xfrm>
            <a:off x="60325" y="79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3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body" idx="2"/>
          </p:nvPr>
        </p:nvSpPr>
        <p:spPr>
          <a:xfrm>
            <a:off x="4876800" y="908685"/>
            <a:ext cx="3779838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Horizontal">
  <p:cSld name="Two Content Horizontal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body" idx="1"/>
          </p:nvPr>
        </p:nvSpPr>
        <p:spPr>
          <a:xfrm>
            <a:off x="948777" y="908685"/>
            <a:ext cx="7707862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body" idx="2"/>
          </p:nvPr>
        </p:nvSpPr>
        <p:spPr>
          <a:xfrm>
            <a:off x="949327" y="2841313"/>
            <a:ext cx="7707313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body" idx="2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3"/>
          </p:nvPr>
        </p:nvSpPr>
        <p:spPr>
          <a:xfrm>
            <a:off x="4876800" y="2837497"/>
            <a:ext cx="3779838" cy="183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body" idx="1"/>
          </p:nvPr>
        </p:nvSpPr>
        <p:spPr>
          <a:xfrm>
            <a:off x="949327" y="908686"/>
            <a:ext cx="3787775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body" idx="2"/>
          </p:nvPr>
        </p:nvSpPr>
        <p:spPr>
          <a:xfrm>
            <a:off x="955677" y="2840613"/>
            <a:ext cx="3781425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body" idx="3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4"/>
          </p:nvPr>
        </p:nvSpPr>
        <p:spPr>
          <a:xfrm>
            <a:off x="4876800" y="2840613"/>
            <a:ext cx="3779838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  <a:defRPr>
                <a:solidFill>
                  <a:srgbClr val="BB2E2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0"/>
          <p:cNvSpPr txBox="1"/>
          <p:nvPr/>
        </p:nvSpPr>
        <p:spPr>
          <a:xfrm>
            <a:off x="7340600" y="4815417"/>
            <a:ext cx="144303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NSCNet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1399923" y="1538765"/>
            <a:ext cx="3157792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NSCNet – A Nightingale Songs Clustering Network</a:t>
            </a:r>
            <a:endParaRPr/>
          </a:p>
        </p:txBody>
      </p:sp>
      <p:pic>
        <p:nvPicPr>
          <p:cNvPr id="80" name="Google Shape;80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5580" r="15580"/>
          <a:stretch/>
        </p:blipFill>
        <p:spPr>
          <a:xfrm>
            <a:off x="4665662" y="1535112"/>
            <a:ext cx="2772001" cy="1944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pic>
      <p:sp>
        <p:nvSpPr>
          <p:cNvPr id="81" name="Google Shape;81;p1"/>
          <p:cNvSpPr txBox="1"/>
          <p:nvPr/>
        </p:nvSpPr>
        <p:spPr>
          <a:xfrm>
            <a:off x="1711325" y="2881993"/>
            <a:ext cx="2954337" cy="59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SIMONE MARASI</a:t>
            </a:r>
            <a:b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GAETANO SIGNORELLI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DANIELE SIROCCHI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1" name="Google Shape;131;p5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10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Based on </a:t>
            </a:r>
            <a:r>
              <a:rPr lang="en-US" b="1" dirty="0"/>
              <a:t>pitches</a:t>
            </a:r>
            <a:r>
              <a:rPr lang="en-US" dirty="0"/>
              <a:t> and </a:t>
            </a:r>
            <a:r>
              <a:rPr lang="en-US" b="1" dirty="0"/>
              <a:t>octaves</a:t>
            </a:r>
            <a:endParaRPr b="1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Affinities with </a:t>
            </a:r>
            <a:r>
              <a:rPr lang="en-US" b="1" dirty="0"/>
              <a:t>musical notes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Useful for </a:t>
            </a:r>
            <a:r>
              <a:rPr lang="en-US" b="1" dirty="0"/>
              <a:t>many tasks </a:t>
            </a:r>
            <a:r>
              <a:rPr lang="en-US" dirty="0"/>
              <a:t>related to music (e.g., as genre classification)</a:t>
            </a:r>
            <a:endParaRPr dirty="0"/>
          </a:p>
          <a:p>
            <a:pPr marL="3429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32" name="Google Shape;13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8711" y="2671863"/>
            <a:ext cx="4129612" cy="21367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1;p51">
            <a:extLst>
              <a:ext uri="{FF2B5EF4-FFF2-40B4-BE49-F238E27FC236}">
                <a16:creationId xmlns:a16="http://schemas.microsoft.com/office/drawing/2014/main" id="{2EFB955D-AEF6-883C-816A-A2C52D0DD103}"/>
              </a:ext>
            </a:extLst>
          </p:cNvPr>
          <p:cNvSpPr txBox="1">
            <a:spLocks/>
          </p:cNvSpPr>
          <p:nvPr/>
        </p:nvSpPr>
        <p:spPr>
          <a:xfrm>
            <a:off x="2587625" y="2551068"/>
            <a:ext cx="1054100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dirty="0">
                <a:solidFill>
                  <a:srgbClr val="C00000"/>
                </a:solidFill>
              </a:rPr>
              <a:t>R&amp;B</a:t>
            </a:r>
          </a:p>
        </p:txBody>
      </p:sp>
      <p:sp>
        <p:nvSpPr>
          <p:cNvPr id="8" name="Google Shape;131;p51">
            <a:extLst>
              <a:ext uri="{FF2B5EF4-FFF2-40B4-BE49-F238E27FC236}">
                <a16:creationId xmlns:a16="http://schemas.microsoft.com/office/drawing/2014/main" id="{0E623187-6693-7404-A838-71F9651FE5D1}"/>
              </a:ext>
            </a:extLst>
          </p:cNvPr>
          <p:cNvSpPr txBox="1">
            <a:spLocks/>
          </p:cNvSpPr>
          <p:nvPr/>
        </p:nvSpPr>
        <p:spPr>
          <a:xfrm>
            <a:off x="3854592" y="2548361"/>
            <a:ext cx="1054100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dirty="0">
                <a:solidFill>
                  <a:srgbClr val="C00000"/>
                </a:solidFill>
              </a:rPr>
              <a:t>Rap</a:t>
            </a:r>
          </a:p>
        </p:txBody>
      </p:sp>
      <p:sp>
        <p:nvSpPr>
          <p:cNvPr id="9" name="Google Shape;131;p51">
            <a:extLst>
              <a:ext uri="{FF2B5EF4-FFF2-40B4-BE49-F238E27FC236}">
                <a16:creationId xmlns:a16="http://schemas.microsoft.com/office/drawing/2014/main" id="{4451E79F-42F7-8868-6C90-EE7E4EC79E51}"/>
              </a:ext>
            </a:extLst>
          </p:cNvPr>
          <p:cNvSpPr txBox="1">
            <a:spLocks/>
          </p:cNvSpPr>
          <p:nvPr/>
        </p:nvSpPr>
        <p:spPr>
          <a:xfrm>
            <a:off x="5133607" y="2552858"/>
            <a:ext cx="1054100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dirty="0">
                <a:solidFill>
                  <a:srgbClr val="C00000"/>
                </a:solidFill>
              </a:rPr>
              <a:t>Rock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8" name="Google Shape;138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Could represent a valid alternative to Mel-Spectrograms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Nightingale songs can be approximately considered as pieces of music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pic>
        <p:nvPicPr>
          <p:cNvPr id="139" name="Google Shape;139;p52"/>
          <p:cNvPicPr preferRelativeResize="0"/>
          <p:nvPr/>
        </p:nvPicPr>
        <p:blipFill rotWithShape="1">
          <a:blip r:embed="rId3">
            <a:alphaModFix/>
          </a:blip>
          <a:srcRect t="6148" b="9124"/>
          <a:stretch/>
        </p:blipFill>
        <p:spPr>
          <a:xfrm>
            <a:off x="2707004" y="2363950"/>
            <a:ext cx="3729990" cy="23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Preprocessing</a:t>
            </a:r>
            <a:endParaRPr dirty="0"/>
          </a:p>
        </p:txBody>
      </p:sp>
      <p:sp>
        <p:nvSpPr>
          <p:cNvPr id="151" name="Google Shape;151;p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Padding</a:t>
            </a:r>
            <a:r>
              <a:rPr lang="en-US" dirty="0"/>
              <a:t> and </a:t>
            </a:r>
            <a:r>
              <a:rPr lang="en-US" b="1" dirty="0"/>
              <a:t>trimming</a:t>
            </a:r>
            <a:r>
              <a:rPr lang="en-US" dirty="0"/>
              <a:t> has been applied on Mel-spectrograms, based on the average duration of the songs</a:t>
            </a:r>
          </a:p>
          <a:p>
            <a:pPr marL="476250">
              <a:buSzPts val="2100"/>
            </a:pPr>
            <a:r>
              <a:rPr lang="en-US" dirty="0"/>
              <a:t>Applied high-pass filter for noise removal</a:t>
            </a:r>
          </a:p>
          <a:p>
            <a:pPr marL="476250">
              <a:buSzPts val="2100"/>
            </a:pPr>
            <a:r>
              <a:rPr lang="en-US" dirty="0"/>
              <a:t>Image dimension fixed to 512x64 pixels</a:t>
            </a:r>
          </a:p>
          <a:p>
            <a:pPr marL="476250">
              <a:buSzPts val="2100"/>
            </a:pPr>
            <a:r>
              <a:rPr lang="en-US" dirty="0"/>
              <a:t>Other pre-processing operations are applied directly by each model during the training (e.g., whitening and normalization)</a:t>
            </a: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Many alternatives in the literature: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Partitioning-based (e.g., k-means)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Model-Based (e.g., Gaussian)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Hierarchical-based (e.g., agglomerative or divisive)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Density-based (e.g., DBSCAN)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Our choices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p5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476250">
                  <a:buSzPts val="2100"/>
                </a:pPr>
                <a:r>
                  <a:rPr lang="en-US" b="1" dirty="0"/>
                  <a:t>k-means: </a:t>
                </a:r>
              </a:p>
              <a:p>
                <a:pPr marL="933450" lvl="1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Partitioning based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Simple, fast, efficient and the most widely used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Need to know the number of clusters in advance</a:t>
                </a:r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Problem with non-convex clusters, noise, outliers</a:t>
                </a:r>
              </a:p>
              <a:p>
                <a:pPr marL="133350" indent="0">
                  <a:buSzPts val="21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7" name="Google Shape;157;p5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1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133350" indent="0">
                  <a:buSzPts val="2100"/>
                  <a:buNone/>
                </a:pPr>
                <a:r>
                  <a:rPr lang="en-US" b="1" dirty="0"/>
                  <a:t>OPTICS:</a:t>
                </a:r>
              </a:p>
              <a:p>
                <a:pPr marL="476250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Density based (DBSCAN generalization)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It works with any cluster shape, and it is very robust to noise and outliers. 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No need to know in advance the number of clusters</a:t>
                </a:r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Sensitive to </a:t>
                </a:r>
                <a:r>
                  <a:rPr lang="en-US" i="1" dirty="0"/>
                  <a:t>min_samples </a:t>
                </a:r>
                <a:r>
                  <a:rPr lang="en-US" dirty="0"/>
                  <a:t>tuning</a:t>
                </a:r>
              </a:p>
            </p:txBody>
          </p:sp>
        </mc:Choice>
        <mc:Fallback xmlns="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blipFill>
                <a:blip r:embed="rId4"/>
                <a:stretch>
                  <a:fillRect r="-6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84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Evaluation Criteria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5348201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Inertia (elbow method)</a:t>
            </a:r>
          </a:p>
          <a:p>
            <a:pPr marL="933450" lvl="1">
              <a:buSzPts val="2100"/>
            </a:pPr>
            <a:r>
              <a:rPr lang="en-US" dirty="0"/>
              <a:t>How far away the points within a cluster are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slope change</a:t>
            </a:r>
          </a:p>
          <a:p>
            <a:pPr marL="933450" lvl="1">
              <a:buSzPts val="2100"/>
            </a:pPr>
            <a:endParaRPr lang="en-US" dirty="0"/>
          </a:p>
          <a:p>
            <a:pPr marL="476250">
              <a:buSzPts val="2100"/>
            </a:pPr>
            <a:r>
              <a:rPr lang="en-US" dirty="0"/>
              <a:t>Silhouette</a:t>
            </a:r>
          </a:p>
          <a:p>
            <a:pPr marL="933450" lvl="1">
              <a:buSzPts val="2100"/>
            </a:pPr>
            <a:r>
              <a:rPr lang="en-US" dirty="0"/>
              <a:t>How far away the datapoints in one cluster are WRT the datapoints in another cluster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peak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AD8EF26-46C3-39B7-D70A-1EE2DD56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71" y="3000971"/>
            <a:ext cx="2531250" cy="1800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9D2B451-5505-534D-8931-E49373C3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94" y="1105953"/>
            <a:ext cx="2656800" cy="18007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8371D0-9A44-B044-7102-2A82059091F1}"/>
              </a:ext>
            </a:extLst>
          </p:cNvPr>
          <p:cNvSpPr/>
          <p:nvPr/>
        </p:nvSpPr>
        <p:spPr>
          <a:xfrm>
            <a:off x="6794071" y="2358571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DEC4AA-B8F4-78BF-4CE5-DADAAC15887B}"/>
              </a:ext>
            </a:extLst>
          </p:cNvPr>
          <p:cNvSpPr/>
          <p:nvPr/>
        </p:nvSpPr>
        <p:spPr>
          <a:xfrm>
            <a:off x="7419094" y="3176979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F7B616-30A3-B39F-94DB-BA6BC21EC607}"/>
              </a:ext>
            </a:extLst>
          </p:cNvPr>
          <p:cNvCxnSpPr>
            <a:cxnSpLocks/>
          </p:cNvCxnSpPr>
          <p:nvPr/>
        </p:nvCxnSpPr>
        <p:spPr>
          <a:xfrm flipH="1">
            <a:off x="6919686" y="2100125"/>
            <a:ext cx="341270" cy="25844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EF20B7-50A5-A5CD-E8E9-AE7AC4E4B22F}"/>
              </a:ext>
            </a:extLst>
          </p:cNvPr>
          <p:cNvCxnSpPr>
            <a:cxnSpLocks/>
          </p:cNvCxnSpPr>
          <p:nvPr/>
        </p:nvCxnSpPr>
        <p:spPr>
          <a:xfrm flipH="1" flipV="1">
            <a:off x="7565380" y="3235234"/>
            <a:ext cx="426426" cy="191378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57;p54">
            <a:extLst>
              <a:ext uri="{FF2B5EF4-FFF2-40B4-BE49-F238E27FC236}">
                <a16:creationId xmlns:a16="http://schemas.microsoft.com/office/drawing/2014/main" id="{9F0A7424-B69E-558A-C91C-F87A5317DB2A}"/>
              </a:ext>
            </a:extLst>
          </p:cNvPr>
          <p:cNvSpPr txBox="1">
            <a:spLocks/>
          </p:cNvSpPr>
          <p:nvPr/>
        </p:nvSpPr>
        <p:spPr>
          <a:xfrm>
            <a:off x="7090321" y="1809193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25" name="Google Shape;157;p54">
            <a:extLst>
              <a:ext uri="{FF2B5EF4-FFF2-40B4-BE49-F238E27FC236}">
                <a16:creationId xmlns:a16="http://schemas.microsoft.com/office/drawing/2014/main" id="{520F6324-DB63-7BEF-5CD3-86531B4590BE}"/>
              </a:ext>
            </a:extLst>
          </p:cNvPr>
          <p:cNvSpPr txBox="1">
            <a:spLocks/>
          </p:cNvSpPr>
          <p:nvPr/>
        </p:nvSpPr>
        <p:spPr>
          <a:xfrm>
            <a:off x="7844311" y="3228342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>
                <a:solidFill>
                  <a:srgbClr val="C00000"/>
                </a:solidFill>
              </a:rPr>
              <a:t>Peak</a:t>
            </a:r>
          </a:p>
        </p:txBody>
      </p:sp>
    </p:spTree>
    <p:extLst>
      <p:ext uri="{BB962C8B-B14F-4D97-AF65-F5344CB8AC3E}">
        <p14:creationId xmlns:p14="http://schemas.microsoft.com/office/powerpoint/2010/main" val="11416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– LDA Visualization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Linear Discriminant Analysis (LDA):</a:t>
            </a:r>
          </a:p>
          <a:p>
            <a:pPr marL="933450" lvl="1">
              <a:buSzPts val="2100"/>
            </a:pPr>
            <a:r>
              <a:rPr lang="en-US" dirty="0"/>
              <a:t>Typically used not only for dimensionality reduction (as PCA), but also for classification.</a:t>
            </a:r>
          </a:p>
          <a:p>
            <a:pPr marL="933450" lvl="1">
              <a:buSzPts val="2100"/>
            </a:pPr>
            <a:r>
              <a:rPr lang="en-US" dirty="0"/>
              <a:t>Exploit the generate labels for a better representation</a:t>
            </a:r>
          </a:p>
          <a:p>
            <a:pPr marL="933450" lvl="1">
              <a:buSzPts val="2100"/>
            </a:pPr>
            <a:endParaRPr lang="en-US" dirty="0"/>
          </a:p>
          <a:p>
            <a:pPr marL="933450" lvl="1">
              <a:buSzPts val="2100"/>
            </a:pPr>
            <a:endParaRPr lang="en-US" dirty="0"/>
          </a:p>
          <a:p>
            <a:pPr marL="590550" lvl="1" indent="0">
              <a:buSzPts val="2100"/>
              <a:buNone/>
            </a:pPr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3D82638-368C-C819-2B03-5DB320CA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54" y="2940492"/>
            <a:ext cx="2745371" cy="183998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A9D0ADE-0CA4-EE75-668C-829AAD6E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498" y="2940492"/>
            <a:ext cx="2359156" cy="18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3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Architectures</a:t>
            </a:r>
            <a:endParaRPr/>
          </a:p>
        </p:txBody>
      </p:sp>
      <p:sp>
        <p:nvSpPr>
          <p:cNvPr id="163" name="Google Shape;163;p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BASENet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VAENet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NSCNet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- Architecture Overview</a:t>
            </a:r>
            <a:endParaRPr dirty="0"/>
          </a:p>
        </p:txBody>
      </p:sp>
      <p:sp>
        <p:nvSpPr>
          <p:cNvPr id="169" name="Google Shape;169;p56"/>
          <p:cNvSpPr txBox="1">
            <a:spLocks noGrp="1"/>
          </p:cNvSpPr>
          <p:nvPr>
            <p:ph type="body" idx="1"/>
          </p:nvPr>
        </p:nvSpPr>
        <p:spPr>
          <a:xfrm>
            <a:off x="628650" y="3135085"/>
            <a:ext cx="7886700" cy="149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it-IT" dirty="0"/>
              <a:t> </a:t>
            </a: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EB84A93-828B-AD17-4645-0CCFA8068F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33" y="2183574"/>
            <a:ext cx="6010333" cy="9515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439"/>
            <a:ext cx="7886700" cy="313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64,  128 and 256 dimensions for </a:t>
            </a:r>
            <a:r>
              <a:rPr lang="en-US" b="1" dirty="0"/>
              <a:t>PCA</a:t>
            </a:r>
            <a:r>
              <a:rPr lang="en-US" dirty="0"/>
              <a:t>, but no relevant difference noticed in the experiments</a:t>
            </a:r>
            <a:br>
              <a:rPr lang="en-US" dirty="0"/>
            </a:br>
            <a:endParaRPr lang="en-US" dirty="0"/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Deep Clustering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Classical clustering techniques </a:t>
            </a:r>
            <a:r>
              <a:rPr lang="en-US" b="1" dirty="0"/>
              <a:t>struggle</a:t>
            </a:r>
            <a:r>
              <a:rPr lang="en-US" dirty="0"/>
              <a:t> to find good results on </a:t>
            </a:r>
            <a:r>
              <a:rPr lang="en-US" b="1" dirty="0"/>
              <a:t>high-dimensional data</a:t>
            </a:r>
            <a:r>
              <a:rPr lang="en-US" dirty="0"/>
              <a:t>.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b="1" dirty="0"/>
              <a:t>Deep Clustering </a:t>
            </a:r>
            <a:r>
              <a:rPr lang="en-US" dirty="0"/>
              <a:t>is the combination of Deep Learning and classical clustering techniques.</a:t>
            </a: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The goal is to create </a:t>
            </a:r>
            <a:r>
              <a:rPr lang="en-US" b="1" dirty="0"/>
              <a:t>groups of similar samples </a:t>
            </a:r>
            <a:r>
              <a:rPr lang="en-US" dirty="0"/>
              <a:t>in an unlabeled dataset.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Most common techniques: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CNNs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Transformers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GANs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VAEs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And many others…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B61B972-3FB0-0CBC-5C47-53D98DE55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" y="1770229"/>
            <a:ext cx="2544318" cy="252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FE57EB70-28DA-0AF1-B4B1-FA95756B8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38" y="2076537"/>
            <a:ext cx="2418715" cy="17995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0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- Experiments and Results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983556" y="2557955"/>
            <a:ext cx="36805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343143" y="4042966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B57882E-6557-46B6-BB89-5F01DF608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54" y="2243376"/>
            <a:ext cx="2472690" cy="1799590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A7C9EF88-E407-AE2D-D687-AF94019152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66720"/>
            <a:ext cx="4035425" cy="991235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51F11952-11DE-3BEA-726F-5236C17264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06" y="3103977"/>
            <a:ext cx="1497330" cy="143954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8397EA3-4F49-11A1-2023-D5E270C631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47" y="3103977"/>
            <a:ext cx="1504315" cy="14395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03F300-2691-1DFA-2364-C27C4A580860}"/>
              </a:ext>
            </a:extLst>
          </p:cNvPr>
          <p:cNvSpPr/>
          <p:nvPr/>
        </p:nvSpPr>
        <p:spPr>
          <a:xfrm>
            <a:off x="1131506" y="4543522"/>
            <a:ext cx="33790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obtained varying </a:t>
            </a:r>
            <a:r>
              <a:rPr lang="en-US" sz="10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min_samples</a:t>
            </a:r>
            <a:endParaRPr lang="en-IT" sz="11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Google Shape;175;p57">
            <a:extLst>
              <a:ext uri="{FF2B5EF4-FFF2-40B4-BE49-F238E27FC236}">
                <a16:creationId xmlns:a16="http://schemas.microsoft.com/office/drawing/2014/main" id="{CC2E53AE-7EB5-6CBF-18F7-CC77F08E14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48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8440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Error analysis and future work</a:t>
            </a:r>
            <a:endParaRPr dirty="0"/>
          </a:p>
        </p:txBody>
      </p:sp>
      <p:sp>
        <p:nvSpPr>
          <p:cNvPr id="181" name="Google Shape;181;p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No great expectations </a:t>
            </a:r>
            <a:r>
              <a:rPr lang="en-US" dirty="0"/>
              <a:t>from this architecture</a:t>
            </a:r>
          </a:p>
          <a:p>
            <a:pPr marL="476250">
              <a:buSzPts val="2100"/>
            </a:pPr>
            <a:r>
              <a:rPr lang="en-US" b="1" dirty="0"/>
              <a:t>Baseline</a:t>
            </a:r>
            <a:r>
              <a:rPr lang="en-US" dirty="0"/>
              <a:t> results for other models</a:t>
            </a:r>
          </a:p>
          <a:p>
            <a:pPr marL="476250">
              <a:buSzPts val="2100"/>
            </a:pPr>
            <a:r>
              <a:rPr lang="en-US" b="1" dirty="0"/>
              <a:t>Images</a:t>
            </a:r>
            <a:r>
              <a:rPr lang="en-US" dirty="0"/>
              <a:t> are very complex and high-dimensional data</a:t>
            </a:r>
          </a:p>
          <a:p>
            <a:pPr marL="476250">
              <a:buSzPts val="2100"/>
            </a:pPr>
            <a:r>
              <a:rPr lang="en-US" dirty="0"/>
              <a:t>Use </a:t>
            </a:r>
            <a:r>
              <a:rPr lang="en-US" b="1" dirty="0"/>
              <a:t>different techniques </a:t>
            </a:r>
            <a:r>
              <a:rPr lang="en-US" dirty="0"/>
              <a:t>for other models that can cope with this complexity</a:t>
            </a:r>
          </a:p>
          <a:p>
            <a:pPr marL="476250">
              <a:buSzPts val="2100"/>
            </a:pPr>
            <a:r>
              <a:rPr lang="en-US" dirty="0"/>
              <a:t>Required to increase </a:t>
            </a:r>
            <a:r>
              <a:rPr lang="en-US" b="1" dirty="0"/>
              <a:t>model capacity</a:t>
            </a:r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VAENet - Overview</a:t>
            </a: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5A42C-1FDF-8BDF-5213-737188537218}"/>
              </a:ext>
            </a:extLst>
          </p:cNvPr>
          <p:cNvSpPr/>
          <p:nvPr/>
        </p:nvSpPr>
        <p:spPr>
          <a:xfrm>
            <a:off x="471638" y="1943816"/>
            <a:ext cx="1530417" cy="6671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FDD38-FB58-127A-ECE3-B2D871B5A259}"/>
              </a:ext>
            </a:extLst>
          </p:cNvPr>
          <p:cNvSpPr/>
          <p:nvPr/>
        </p:nvSpPr>
        <p:spPr>
          <a:xfrm>
            <a:off x="471638" y="2610917"/>
            <a:ext cx="15304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39318-469F-FC5F-FAD4-0B2839C5D926}"/>
              </a:ext>
            </a:extLst>
          </p:cNvPr>
          <p:cNvSpPr/>
          <p:nvPr/>
        </p:nvSpPr>
        <p:spPr>
          <a:xfrm>
            <a:off x="7185245" y="1932559"/>
            <a:ext cx="1487117" cy="6391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92BB4-DFE0-9ACB-FC6E-C6602B5D1A4C}"/>
              </a:ext>
            </a:extLst>
          </p:cNvPr>
          <p:cNvSpPr/>
          <p:nvPr/>
        </p:nvSpPr>
        <p:spPr>
          <a:xfrm>
            <a:off x="7185245" y="2613689"/>
            <a:ext cx="14871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4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VAENet - Overview</a:t>
            </a:r>
            <a:endParaRPr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A7CC58-B232-92D1-81D2-46EB9221606F}"/>
              </a:ext>
            </a:extLst>
          </p:cNvPr>
          <p:cNvSpPr/>
          <p:nvPr/>
        </p:nvSpPr>
        <p:spPr>
          <a:xfrm>
            <a:off x="3811604" y="3007897"/>
            <a:ext cx="2685449" cy="1564104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C026D-A02B-BC69-1654-ED748EA6D119}"/>
              </a:ext>
            </a:extLst>
          </p:cNvPr>
          <p:cNvSpPr/>
          <p:nvPr/>
        </p:nvSpPr>
        <p:spPr>
          <a:xfrm>
            <a:off x="2430380" y="4181439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2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9E0231-4CA8-67FF-4A3F-2690F1988F29}"/>
              </a:ext>
            </a:extLst>
          </p:cNvPr>
          <p:cNvSpPr/>
          <p:nvPr/>
        </p:nvSpPr>
        <p:spPr>
          <a:xfrm>
            <a:off x="7380169" y="3778226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1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8BB8E0-4448-0475-A05F-65DCF91B75A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120992" y="3789949"/>
            <a:ext cx="690612" cy="39149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A8000B-657A-6674-6AD5-26555E7382FB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7360919" y="3264991"/>
            <a:ext cx="709877" cy="513235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5E3DB20-853D-3C51-064F-78210683C12D}"/>
              </a:ext>
            </a:extLst>
          </p:cNvPr>
          <p:cNvSpPr/>
          <p:nvPr/>
        </p:nvSpPr>
        <p:spPr>
          <a:xfrm>
            <a:off x="5714999" y="938304"/>
            <a:ext cx="3291839" cy="2326687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193" name="Google Shape;193;p6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Tuned several hyper-parameters:</a:t>
            </a:r>
          </a:p>
          <a:p>
            <a:pPr marL="933450" lvl="1">
              <a:buSzPts val="2100"/>
            </a:pPr>
            <a:r>
              <a:rPr lang="en-US" dirty="0"/>
              <a:t>Number of convolutional filters in the encoder and decoder</a:t>
            </a:r>
          </a:p>
          <a:p>
            <a:pPr marL="933450" lvl="1">
              <a:buSzPts val="2100"/>
            </a:pPr>
            <a:r>
              <a:rPr lang="en-US" dirty="0"/>
              <a:t>Number of dense layers and their number of units</a:t>
            </a:r>
          </a:p>
          <a:p>
            <a:pPr marL="476250">
              <a:buSzPts val="2100"/>
            </a:pPr>
            <a:r>
              <a:rPr lang="en-US" dirty="0"/>
              <a:t>Tested also on images dataset (e.g., MNIST)</a:t>
            </a:r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98379D-EA1F-F3A3-537F-FA6BCF06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40" y="1770648"/>
            <a:ext cx="2639962" cy="25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C92F99-4F9B-29FB-4883-7882C2011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582" y="2110167"/>
            <a:ext cx="267822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938784" y="3445110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485638" y="3747322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25.png" descr="Chart, line chart&#10;&#10;Description automatically generated">
            <a:extLst>
              <a:ext uri="{FF2B5EF4-FFF2-40B4-BE49-F238E27FC236}">
                <a16:creationId xmlns:a16="http://schemas.microsoft.com/office/drawing/2014/main" id="{C5E2BB01-9888-B5C7-2A0A-ED31249031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5280" y="2316866"/>
            <a:ext cx="4236720" cy="1036320"/>
          </a:xfrm>
          <a:prstGeom prst="rect">
            <a:avLst/>
          </a:prstGeom>
          <a:ln/>
        </p:spPr>
      </p:pic>
      <p:pic>
        <p:nvPicPr>
          <p:cNvPr id="9" name="image22.png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D6109163-C140-5869-B1CC-671757F5AD8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59599" y="1756597"/>
            <a:ext cx="2959100" cy="1990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44590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469849" y="1784075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Original Images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4572000" y="1786071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Reconstructed Images</a:t>
            </a:r>
          </a:p>
        </p:txBody>
      </p:sp>
      <p:pic>
        <p:nvPicPr>
          <p:cNvPr id="10" name="image26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E23AC9D-944A-510D-0EA5-808889C7389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9849" y="2102485"/>
            <a:ext cx="3792855" cy="469265"/>
          </a:xfrm>
          <a:prstGeom prst="rect">
            <a:avLst/>
          </a:prstGeom>
          <a:ln/>
        </p:spPr>
      </p:pic>
      <p:pic>
        <p:nvPicPr>
          <p:cNvPr id="11" name="image21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8BCC55E-9FB5-7EDB-B220-26DEFC6C41E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16450" y="2091852"/>
            <a:ext cx="3792856" cy="479898"/>
          </a:xfrm>
          <a:prstGeom prst="rect">
            <a:avLst/>
          </a:prstGeom>
          <a:ln/>
        </p:spPr>
      </p:pic>
      <p:pic>
        <p:nvPicPr>
          <p:cNvPr id="12" name="image19.jpg">
            <a:extLst>
              <a:ext uri="{FF2B5EF4-FFF2-40B4-BE49-F238E27FC236}">
                <a16:creationId xmlns:a16="http://schemas.microsoft.com/office/drawing/2014/main" id="{14FF14A0-8C00-D6BC-B76E-30B974B3A43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69849" y="2709955"/>
            <a:ext cx="3898900" cy="482600"/>
          </a:xfrm>
          <a:prstGeom prst="rect">
            <a:avLst/>
          </a:prstGeom>
          <a:ln/>
        </p:spPr>
      </p:pic>
      <p:pic>
        <p:nvPicPr>
          <p:cNvPr id="13" name="image24.jpg" descr="No image&#10;&#10;Description automatically generated">
            <a:extLst>
              <a:ext uri="{FF2B5EF4-FFF2-40B4-BE49-F238E27FC236}">
                <a16:creationId xmlns:a16="http://schemas.microsoft.com/office/drawing/2014/main" id="{C1E2C9F0-1B69-06F2-F179-37B7B73E5CE9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616450" y="2709955"/>
            <a:ext cx="3898900" cy="482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33535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Error analysis and future work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7808-4524-A929-CDC4-8C17F361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40074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Performances</a:t>
            </a:r>
            <a:r>
              <a:rPr lang="en-US" dirty="0"/>
              <a:t> under our expectations</a:t>
            </a:r>
          </a:p>
          <a:p>
            <a:r>
              <a:rPr lang="en-US" b="1" dirty="0"/>
              <a:t>Loss</a:t>
            </a:r>
            <a:r>
              <a:rPr lang="en-US" dirty="0"/>
              <a:t> stops decreasing quite early</a:t>
            </a:r>
          </a:p>
          <a:p>
            <a:r>
              <a:rPr lang="en-US" dirty="0"/>
              <a:t>Reconstructed images are </a:t>
            </a:r>
            <a:r>
              <a:rPr lang="en-US" b="1" dirty="0"/>
              <a:t>blurred</a:t>
            </a:r>
            <a:r>
              <a:rPr lang="en-US" dirty="0"/>
              <a:t> </a:t>
            </a:r>
          </a:p>
          <a:p>
            <a:r>
              <a:rPr lang="en-US" b="1" dirty="0"/>
              <a:t>Vanilla VAEs </a:t>
            </a:r>
            <a:r>
              <a:rPr lang="en-US" dirty="0"/>
              <a:t>seem not suitable to work properly with Mel-spectrograms</a:t>
            </a:r>
          </a:p>
          <a:p>
            <a:r>
              <a:rPr lang="en-US" dirty="0"/>
              <a:t>Applying techniques that </a:t>
            </a:r>
            <a:r>
              <a:rPr lang="en-US" b="1" dirty="0"/>
              <a:t>improve the reconstructed </a:t>
            </a:r>
            <a:r>
              <a:rPr lang="en-US" dirty="0"/>
              <a:t>images could help to enhance the clustering results</a:t>
            </a:r>
          </a:p>
          <a:p>
            <a:r>
              <a:rPr lang="en-US" dirty="0"/>
              <a:t>Several architectures and statistical </a:t>
            </a:r>
            <a:r>
              <a:rPr lang="en-US" b="1" dirty="0"/>
              <a:t>enhancements</a:t>
            </a:r>
            <a:r>
              <a:rPr lang="en-US" dirty="0"/>
              <a:t> could be applied (e.g., pooling operations, residual links, use together with a GAN, …)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9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/>
            <a:r>
              <a:rPr lang="en-US" dirty="0"/>
              <a:t>Custom dataset of </a:t>
            </a:r>
            <a:r>
              <a:rPr lang="en-US" b="1" dirty="0"/>
              <a:t>nightingale songs</a:t>
            </a:r>
            <a:r>
              <a:rPr lang="en-US" dirty="0"/>
              <a:t>, kindly provided by Costalunga, G. (</a:t>
            </a:r>
            <a:r>
              <a:rPr lang="en-GB" dirty="0"/>
              <a:t>Ph.D. student at the Max Plank Institute of Biological Intelligence in Munich)</a:t>
            </a: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Composed by </a:t>
            </a:r>
            <a:r>
              <a:rPr lang="en-US" b="1" dirty="0"/>
              <a:t>raw waveforms</a:t>
            </a:r>
          </a:p>
          <a:p>
            <a:pPr lvl="0"/>
            <a:r>
              <a:rPr lang="en-US" dirty="0"/>
              <a:t>Songs are about recordings of </a:t>
            </a:r>
            <a:r>
              <a:rPr lang="en-US" b="1" dirty="0"/>
              <a:t>36</a:t>
            </a:r>
            <a:r>
              <a:rPr lang="en-US" dirty="0"/>
              <a:t> </a:t>
            </a:r>
            <a:r>
              <a:rPr lang="en-US" b="1" dirty="0"/>
              <a:t>nightingales</a:t>
            </a:r>
            <a:r>
              <a:rPr lang="en-US" dirty="0"/>
              <a:t> coming from all over the world, from Berlin to Ghana</a:t>
            </a:r>
          </a:p>
          <a:p>
            <a:pPr lvl="0"/>
            <a:r>
              <a:rPr lang="en-US" dirty="0"/>
              <a:t>Divided in </a:t>
            </a:r>
            <a:r>
              <a:rPr lang="en-US" b="1" dirty="0"/>
              <a:t>2 channels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CH1</a:t>
            </a:r>
            <a:r>
              <a:rPr lang="en-US" dirty="0"/>
              <a:t>: </a:t>
            </a:r>
            <a:r>
              <a:rPr lang="en-GB" dirty="0"/>
              <a:t>set of previously recorded nightingale songs used as stimuli to induce the following singing (CH2)</a:t>
            </a:r>
            <a:endParaRPr lang="en-US" dirty="0"/>
          </a:p>
          <a:p>
            <a:pPr lvl="1"/>
            <a:r>
              <a:rPr lang="en-US" b="1" dirty="0"/>
              <a:t>CH2</a:t>
            </a:r>
            <a:r>
              <a:rPr lang="en-US" dirty="0"/>
              <a:t>: </a:t>
            </a:r>
            <a:r>
              <a:rPr lang="en-GB" dirty="0"/>
              <a:t> the actual recording of a nightingale: it represents an answer to the stimulus arrived from CH1</a:t>
            </a:r>
            <a:endParaRPr lang="en-US" dirty="0"/>
          </a:p>
          <a:p>
            <a:pPr marL="5715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73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5566" y="1467651"/>
            <a:ext cx="729984" cy="468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4203166" y="3465499"/>
            <a:ext cx="1260182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7E762F-A11E-067C-9197-08535F463CF3}"/>
              </a:ext>
            </a:extLst>
          </p:cNvPr>
          <p:cNvSpPr/>
          <p:nvPr/>
        </p:nvSpPr>
        <p:spPr>
          <a:xfrm>
            <a:off x="1436914" y="1404897"/>
            <a:ext cx="1305006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2827723" y="1375442"/>
            <a:ext cx="1536807" cy="1367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04457" y="2773935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19825" y="3411710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86400" y="3373291"/>
            <a:ext cx="3112034" cy="7914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Training Details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Normalized Mutual Information (</a:t>
            </a:r>
            <a:r>
              <a:rPr lang="en-US" b="1" dirty="0"/>
              <a:t>NMI</a:t>
            </a:r>
            <a:r>
              <a:rPr lang="en-US" dirty="0"/>
              <a:t>) for early stopping: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2 different </a:t>
            </a:r>
            <a:r>
              <a:rPr lang="en-US" b="1" dirty="0"/>
              <a:t>losses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Softmax Loss (softmax followed by cross-entropy)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ArcFace Loss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CCC4C-4A37-800D-D407-EE677B589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90" y="2055105"/>
            <a:ext cx="2463800" cy="78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69796-A0CC-C10E-2083-F2760ADCC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660" y="2144005"/>
            <a:ext cx="3340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50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ts val="2100"/>
            </a:pPr>
            <a:r>
              <a:rPr lang="en-US" dirty="0"/>
              <a:t>Born for solving </a:t>
            </a:r>
            <a:r>
              <a:rPr lang="en-US" b="1" dirty="0"/>
              <a:t>Face Recognition </a:t>
            </a:r>
            <a:r>
              <a:rPr lang="en-US" dirty="0"/>
              <a:t>tasks</a:t>
            </a:r>
          </a:p>
          <a:p>
            <a:pPr>
              <a:buSzPts val="2100"/>
            </a:pPr>
            <a:r>
              <a:rPr lang="en-US" dirty="0"/>
              <a:t>Modify the latent space: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high intra-class similarity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small inter-class similarity</a:t>
            </a:r>
          </a:p>
        </p:txBody>
      </p:sp>
      <p:pic>
        <p:nvPicPr>
          <p:cNvPr id="1026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9CB3F040-0B31-5498-B038-2E68B136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377" y="3030142"/>
            <a:ext cx="2977243" cy="1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EDE355-95A5-5C8F-73E5-28F4DB6C0110}"/>
              </a:ext>
            </a:extLst>
          </p:cNvPr>
          <p:cNvSpPr/>
          <p:nvPr/>
        </p:nvSpPr>
        <p:spPr>
          <a:xfrm>
            <a:off x="1457324" y="4201836"/>
            <a:ext cx="62293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GB" sz="1000" dirty="0">
                <a:latin typeface="Times New Roman" panose="02020603050405020304" pitchFamily="18" charset="0"/>
              </a:rPr>
              <a:t>2D features example with 8 possible classes (straight lines).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left, the 2D features distribution when the cross-entropy loss is applied.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right, the 2D features distribution when the ArcFace loss is used.</a:t>
            </a:r>
            <a:endParaRPr lang="en-GB" sz="1000" dirty="0"/>
          </a:p>
          <a:p>
            <a:br>
              <a:rPr lang="en-GB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3284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351064" y="1657350"/>
            <a:ext cx="1583872" cy="23431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Preliminary Steps</a:t>
            </a:r>
            <a:endParaRPr dirty="0"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1599"/>
            <a:ext cx="7886700" cy="3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Steps required </a:t>
            </a:r>
            <a:r>
              <a:rPr lang="en-US" b="1" dirty="0"/>
              <a:t>before starting the project implementation</a:t>
            </a:r>
            <a:r>
              <a:rPr lang="en-US" dirty="0"/>
              <a:t>:</a:t>
            </a:r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​</a:t>
            </a:r>
            <a:r>
              <a:rPr lang="en-US" b="1" dirty="0"/>
              <a:t>Statistical Analysis </a:t>
            </a:r>
            <a:r>
              <a:rPr lang="en-US" dirty="0"/>
              <a:t>on the data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Find a suitable </a:t>
            </a:r>
            <a:r>
              <a:rPr lang="en-US" b="1" dirty="0"/>
              <a:t>encoding</a:t>
            </a:r>
            <a:r>
              <a:rPr lang="en-US" dirty="0"/>
              <a:t> method for inputting raw waveforms into a ML/DL model 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 </a:t>
            </a:r>
            <a:r>
              <a:rPr lang="en-US" b="1" dirty="0"/>
              <a:t>Preprocessing</a:t>
            </a:r>
            <a:r>
              <a:rPr lang="en-US" dirty="0"/>
              <a:t> operations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1877785" y="2616653"/>
            <a:ext cx="351065" cy="3673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0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2245178" y="2000250"/>
            <a:ext cx="4269921" cy="14858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F1AA07-A412-2FA3-48EF-EE5A8200648E}"/>
              </a:ext>
            </a:extLst>
          </p:cNvPr>
          <p:cNvSpPr/>
          <p:nvPr/>
        </p:nvSpPr>
        <p:spPr>
          <a:xfrm>
            <a:off x="5649686" y="2645229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2EC5B4-1401-7B22-EAF8-8ACB93D47C87}"/>
              </a:ext>
            </a:extLst>
          </p:cNvPr>
          <p:cNvCxnSpPr>
            <a:cxnSpLocks/>
          </p:cNvCxnSpPr>
          <p:nvPr/>
        </p:nvCxnSpPr>
        <p:spPr>
          <a:xfrm flipV="1">
            <a:off x="5796643" y="1500666"/>
            <a:ext cx="766036" cy="114456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2AEFF89-F8E3-3DEB-D041-DCE1F31D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6307" y="1067140"/>
            <a:ext cx="1167492" cy="52489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C00000"/>
                </a:solidFill>
              </a:rPr>
              <a:t>Margin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97E35A-78F2-8BD4-CC53-B009F445A263}"/>
              </a:ext>
            </a:extLst>
          </p:cNvPr>
          <p:cNvSpPr/>
          <p:nvPr/>
        </p:nvSpPr>
        <p:spPr>
          <a:xfrm>
            <a:off x="6012996" y="2547258"/>
            <a:ext cx="269676" cy="2746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6A1AED-DE9B-CCCE-1D0E-DA44CBEFB7CB}"/>
              </a:ext>
            </a:extLst>
          </p:cNvPr>
          <p:cNvCxnSpPr>
            <a:cxnSpLocks/>
          </p:cNvCxnSpPr>
          <p:nvPr/>
        </p:nvCxnSpPr>
        <p:spPr>
          <a:xfrm>
            <a:off x="6177643" y="2821952"/>
            <a:ext cx="912089" cy="112139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2DCAB89-263B-3CE6-77F0-A5F7BB87C26D}"/>
              </a:ext>
            </a:extLst>
          </p:cNvPr>
          <p:cNvSpPr txBox="1">
            <a:spLocks/>
          </p:cNvSpPr>
          <p:nvPr/>
        </p:nvSpPr>
        <p:spPr>
          <a:xfrm>
            <a:off x="6960053" y="3837586"/>
            <a:ext cx="1167492" cy="52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rgbClr val="C00000"/>
                </a:solidFill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38309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2" grpId="0" build="p"/>
      <p:bldP spid="13" grpId="0" animBg="1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6538586" y="2223370"/>
            <a:ext cx="2531822" cy="13950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sp>
        <p:nvSpPr>
          <p:cNvPr id="211" name="Google Shape;211;p6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b="1" dirty="0" err="1"/>
              <a:t>LeakyReLu</a:t>
            </a:r>
            <a:r>
              <a:rPr lang="it-IT" dirty="0"/>
              <a:t> for </a:t>
            </a:r>
            <a:r>
              <a:rPr lang="it-IT" dirty="0" err="1"/>
              <a:t>avoiding</a:t>
            </a:r>
            <a:r>
              <a:rPr lang="it-IT" dirty="0"/>
              <a:t> the «</a:t>
            </a:r>
            <a:r>
              <a:rPr lang="it-IT" b="1" dirty="0" err="1"/>
              <a:t>dying</a:t>
            </a:r>
            <a:r>
              <a:rPr lang="it-IT" b="1" dirty="0"/>
              <a:t> </a:t>
            </a:r>
            <a:r>
              <a:rPr lang="it-IT" b="1" dirty="0" err="1"/>
              <a:t>ReLU</a:t>
            </a:r>
            <a:r>
              <a:rPr lang="it-IT" dirty="0"/>
              <a:t>» </a:t>
            </a:r>
            <a:r>
              <a:rPr lang="it-IT" dirty="0" err="1"/>
              <a:t>effect</a:t>
            </a:r>
            <a:endParaRPr lang="it-IT" dirty="0"/>
          </a:p>
          <a:p>
            <a:pPr marL="476250">
              <a:buSzPts val="2100"/>
            </a:pPr>
            <a:r>
              <a:rPr lang="it-IT" dirty="0"/>
              <a:t>Operations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clustering: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Normalization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/>
              <a:t>PCA</a:t>
            </a:r>
            <a:r>
              <a:rPr lang="it-IT" dirty="0"/>
              <a:t> </a:t>
            </a:r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(128 or 256)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Whitening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b="1" dirty="0"/>
              <a:t>ArcFace</a:t>
            </a:r>
            <a:r>
              <a:rPr lang="it-IT" dirty="0"/>
              <a:t> Loss (</a:t>
            </a:r>
            <a:r>
              <a:rPr lang="it-IT" dirty="0" err="1"/>
              <a:t>true</a:t>
            </a:r>
            <a:r>
              <a:rPr lang="it-IT" dirty="0"/>
              <a:t> of false)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b="1" dirty="0" err="1"/>
              <a:t>Epoch’s</a:t>
            </a:r>
            <a:r>
              <a:rPr lang="it-IT" b="1" dirty="0"/>
              <a:t> </a:t>
            </a:r>
            <a:r>
              <a:rPr lang="it-IT" b="1" dirty="0" err="1"/>
              <a:t>length</a:t>
            </a:r>
            <a:r>
              <a:rPr lang="it-IT" b="1" dirty="0"/>
              <a:t> </a:t>
            </a:r>
            <a:r>
              <a:rPr lang="it-IT" dirty="0"/>
              <a:t>(1 or 3)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dirty="0" err="1"/>
              <a:t>Number</a:t>
            </a:r>
            <a:r>
              <a:rPr lang="it-IT" dirty="0"/>
              <a:t> of clusters </a:t>
            </a:r>
            <a:r>
              <a:rPr lang="it-IT" b="1" dirty="0"/>
              <a:t>K</a:t>
            </a:r>
            <a:r>
              <a:rPr lang="it-IT" dirty="0"/>
              <a:t> (64, 128, 256, 1024, 2048)</a:t>
            </a:r>
          </a:p>
          <a:p>
            <a:pPr marL="476250">
              <a:buSzPts val="2100"/>
            </a:pPr>
            <a:endParaRPr lang="it-IT" dirty="0"/>
          </a:p>
          <a:p>
            <a:pPr marL="476250">
              <a:buSzPts val="2100"/>
            </a:pP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6" name="Immagine 7" descr="Chart, line chart&#10;&#10;Description automatically generated">
            <a:extLst>
              <a:ext uri="{FF2B5EF4-FFF2-40B4-BE49-F238E27FC236}">
                <a16:creationId xmlns:a16="http://schemas.microsoft.com/office/drawing/2014/main" id="{2F883C75-206D-CA67-D558-F0CE20DFD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36" y="1167973"/>
            <a:ext cx="3581327" cy="35533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9385BC1-B0E9-CCCA-C94F-83B2E758634A}"/>
              </a:ext>
            </a:extLst>
          </p:cNvPr>
          <p:cNvSpPr/>
          <p:nvPr/>
        </p:nvSpPr>
        <p:spPr>
          <a:xfrm>
            <a:off x="3286673" y="2617328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BED41D-6FA8-D468-FFB8-11A82BDD12AB}"/>
              </a:ext>
            </a:extLst>
          </p:cNvPr>
          <p:cNvCxnSpPr>
            <a:cxnSpLocks/>
          </p:cNvCxnSpPr>
          <p:nvPr/>
        </p:nvCxnSpPr>
        <p:spPr>
          <a:xfrm flipH="1">
            <a:off x="3335612" y="2297181"/>
            <a:ext cx="233297" cy="32014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57;p54">
            <a:extLst>
              <a:ext uri="{FF2B5EF4-FFF2-40B4-BE49-F238E27FC236}">
                <a16:creationId xmlns:a16="http://schemas.microsoft.com/office/drawing/2014/main" id="{59F38DC5-2D20-5117-D141-BF8BDB816BBB}"/>
              </a:ext>
            </a:extLst>
          </p:cNvPr>
          <p:cNvSpPr txBox="1">
            <a:spLocks/>
          </p:cNvSpPr>
          <p:nvPr/>
        </p:nvSpPr>
        <p:spPr>
          <a:xfrm>
            <a:off x="3379078" y="2052075"/>
            <a:ext cx="94485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9E27D3-4220-95B0-9B3B-8ACB97DF5B18}"/>
              </a:ext>
            </a:extLst>
          </p:cNvPr>
          <p:cNvSpPr/>
          <p:nvPr/>
        </p:nvSpPr>
        <p:spPr>
          <a:xfrm>
            <a:off x="3286673" y="3073158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E1C028-F781-2AA5-5FFD-B515CBB90244}"/>
              </a:ext>
            </a:extLst>
          </p:cNvPr>
          <p:cNvCxnSpPr>
            <a:cxnSpLocks/>
          </p:cNvCxnSpPr>
          <p:nvPr/>
        </p:nvCxnSpPr>
        <p:spPr>
          <a:xfrm flipH="1" flipV="1">
            <a:off x="3386925" y="310021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57;p54">
            <a:extLst>
              <a:ext uri="{FF2B5EF4-FFF2-40B4-BE49-F238E27FC236}">
                <a16:creationId xmlns:a16="http://schemas.microsoft.com/office/drawing/2014/main" id="{3602D613-2080-141D-A1F2-091ACE82A683}"/>
              </a:ext>
            </a:extLst>
          </p:cNvPr>
          <p:cNvSpPr txBox="1">
            <a:spLocks/>
          </p:cNvSpPr>
          <p:nvPr/>
        </p:nvSpPr>
        <p:spPr>
          <a:xfrm>
            <a:off x="3708999" y="305961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>
                <a:solidFill>
                  <a:srgbClr val="C00000"/>
                </a:solidFill>
              </a:rPr>
              <a:t>Best Silhouette score</a:t>
            </a:r>
          </a:p>
        </p:txBody>
      </p:sp>
      <p:sp>
        <p:nvSpPr>
          <p:cNvPr id="19" name="Google Shape;157;p54">
            <a:extLst>
              <a:ext uri="{FF2B5EF4-FFF2-40B4-BE49-F238E27FC236}">
                <a16:creationId xmlns:a16="http://schemas.microsoft.com/office/drawing/2014/main" id="{D8AB3A3E-E548-4A39-6E2D-97166DE12596}"/>
              </a:ext>
            </a:extLst>
          </p:cNvPr>
          <p:cNvSpPr txBox="1">
            <a:spLocks/>
          </p:cNvSpPr>
          <p:nvPr/>
        </p:nvSpPr>
        <p:spPr>
          <a:xfrm>
            <a:off x="1095029" y="2625511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64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3CE3EF-A364-404E-A631-5169EE666816}"/>
              </a:ext>
            </a:extLst>
          </p:cNvPr>
          <p:cNvSpPr/>
          <p:nvPr/>
        </p:nvSpPr>
        <p:spPr>
          <a:xfrm>
            <a:off x="3471031" y="3283864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BACD31-E527-3ED9-F45C-0829ADAC53E7}"/>
              </a:ext>
            </a:extLst>
          </p:cNvPr>
          <p:cNvCxnSpPr>
            <a:cxnSpLocks/>
          </p:cNvCxnSpPr>
          <p:nvPr/>
        </p:nvCxnSpPr>
        <p:spPr>
          <a:xfrm flipH="1" flipV="1">
            <a:off x="3573927" y="335539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57;p54">
            <a:extLst>
              <a:ext uri="{FF2B5EF4-FFF2-40B4-BE49-F238E27FC236}">
                <a16:creationId xmlns:a16="http://schemas.microsoft.com/office/drawing/2014/main" id="{BEEC7752-6C3F-21B7-3D5A-1788FCAA9C07}"/>
              </a:ext>
            </a:extLst>
          </p:cNvPr>
          <p:cNvSpPr txBox="1">
            <a:spLocks/>
          </p:cNvSpPr>
          <p:nvPr/>
        </p:nvSpPr>
        <p:spPr>
          <a:xfrm>
            <a:off x="3889888" y="331479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 err="1">
                <a:solidFill>
                  <a:srgbClr val="C00000"/>
                </a:solidFill>
              </a:rPr>
              <a:t>Secondary</a:t>
            </a:r>
            <a:r>
              <a:rPr lang="it-IT" sz="900" b="1" dirty="0">
                <a:solidFill>
                  <a:srgbClr val="C00000"/>
                </a:solidFill>
              </a:rPr>
              <a:t> silhouette </a:t>
            </a:r>
            <a:r>
              <a:rPr lang="it-IT" sz="900" b="1" dirty="0" err="1">
                <a:solidFill>
                  <a:srgbClr val="C00000"/>
                </a:solidFill>
              </a:rPr>
              <a:t>peak</a:t>
            </a:r>
            <a:endParaRPr lang="it-IT" sz="900" b="1" dirty="0">
              <a:solidFill>
                <a:srgbClr val="C00000"/>
              </a:solidFill>
            </a:endParaRPr>
          </a:p>
        </p:txBody>
      </p:sp>
      <p:sp>
        <p:nvSpPr>
          <p:cNvPr id="23" name="Google Shape;157;p54">
            <a:extLst>
              <a:ext uri="{FF2B5EF4-FFF2-40B4-BE49-F238E27FC236}">
                <a16:creationId xmlns:a16="http://schemas.microsoft.com/office/drawing/2014/main" id="{A26C2061-8980-2591-018D-10594CE51684}"/>
              </a:ext>
            </a:extLst>
          </p:cNvPr>
          <p:cNvSpPr txBox="1">
            <a:spLocks/>
          </p:cNvSpPr>
          <p:nvPr/>
        </p:nvSpPr>
        <p:spPr>
          <a:xfrm>
            <a:off x="1095029" y="3160930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128</a:t>
            </a:r>
          </a:p>
        </p:txBody>
      </p:sp>
    </p:spTree>
    <p:extLst>
      <p:ext uri="{BB962C8B-B14F-4D97-AF65-F5344CB8AC3E}">
        <p14:creationId xmlns:p14="http://schemas.microsoft.com/office/powerpoint/2010/main" val="34729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 animBg="1"/>
      <p:bldP spid="15" grpId="0"/>
      <p:bldP spid="19" grpId="0"/>
      <p:bldP spid="20" grpId="0" animBg="1"/>
      <p:bldP spid="22" grpId="0"/>
      <p:bldP spid="2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4" name="Immagine 8" descr="Shape&#10;&#10;Description automatically generated">
            <a:extLst>
              <a:ext uri="{FF2B5EF4-FFF2-40B4-BE49-F238E27FC236}">
                <a16:creationId xmlns:a16="http://schemas.microsoft.com/office/drawing/2014/main" id="{72193EC4-D70B-275D-ABA9-2809F38E4F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06" y="1698161"/>
            <a:ext cx="3943350" cy="206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9" descr="Chart, scatter chart&#10;&#10;Description automatically generated">
            <a:extLst>
              <a:ext uri="{FF2B5EF4-FFF2-40B4-BE49-F238E27FC236}">
                <a16:creationId xmlns:a16="http://schemas.microsoft.com/office/drawing/2014/main" id="{D3CA6919-583B-2B8A-2443-F77F49310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412" y="1237121"/>
            <a:ext cx="3943350" cy="29360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76BF9-4B7B-29BC-DBB6-F01E2307058F}"/>
              </a:ext>
            </a:extLst>
          </p:cNvPr>
          <p:cNvSpPr/>
          <p:nvPr/>
        </p:nvSpPr>
        <p:spPr>
          <a:xfrm>
            <a:off x="5485638" y="4173143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 with K=64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17D40-BAC1-0524-66A0-C13FA0CB0CE1}"/>
              </a:ext>
            </a:extLst>
          </p:cNvPr>
          <p:cNvSpPr/>
          <p:nvPr/>
        </p:nvSpPr>
        <p:spPr>
          <a:xfrm>
            <a:off x="628650" y="3849133"/>
            <a:ext cx="36129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with K=64</a:t>
            </a:r>
            <a:endParaRPr lang="en-IT" sz="1100" i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33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FC0A0-A389-1B48-B661-8C639B52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145" y="1268016"/>
            <a:ext cx="4713709" cy="339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82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The distribution of the data seems to follow a power-law</a:t>
            </a:r>
            <a:endParaRPr lang="en-US" b="1" dirty="0"/>
          </a:p>
          <a:p>
            <a:pPr marL="476250">
              <a:buSzPts val="2100"/>
            </a:pPr>
            <a:r>
              <a:rPr lang="en-US" b="1" dirty="0"/>
              <a:t>Zipf’s Law </a:t>
            </a:r>
            <a:r>
              <a:rPr lang="en-US" dirty="0"/>
              <a:t>distribution of the data hypothesis</a:t>
            </a:r>
          </a:p>
          <a:p>
            <a:pPr marL="476250">
              <a:buSzPts val="2100"/>
            </a:pPr>
            <a:r>
              <a:rPr lang="en-GB" dirty="0"/>
              <a:t>Affects several natural, biological and linguistical aspects of life</a:t>
            </a:r>
            <a:r>
              <a:rPr lang="en-IT" dirty="0"/>
              <a:t> (e.g., human languages)</a:t>
            </a:r>
          </a:p>
          <a:p>
            <a:pPr marL="476250">
              <a:buSzPts val="2100"/>
            </a:pPr>
            <a:r>
              <a:rPr lang="en-IT" dirty="0"/>
              <a:t>Verified through 3 methods:</a:t>
            </a:r>
          </a:p>
          <a:p>
            <a:pPr marL="933450" lvl="1">
              <a:buSzPts val="2100"/>
            </a:pPr>
            <a:r>
              <a:rPr lang="en-IT" dirty="0"/>
              <a:t>Plotting the expected distrubition</a:t>
            </a:r>
          </a:p>
          <a:p>
            <a:pPr marL="933450" lvl="1">
              <a:buSzPts val="2100"/>
            </a:pPr>
            <a:r>
              <a:rPr lang="en-GB" dirty="0"/>
              <a:t>Kolmogorov-Smirnov test</a:t>
            </a:r>
            <a:r>
              <a:rPr lang="en-IT" dirty="0"/>
              <a:t> </a:t>
            </a:r>
          </a:p>
          <a:p>
            <a:pPr marL="933450" lvl="1">
              <a:buSzPts val="2100"/>
            </a:pPr>
            <a:r>
              <a:rPr lang="en-GB" dirty="0"/>
              <a:t>Chi-squared test</a:t>
            </a:r>
            <a:r>
              <a:rPr lang="en-IT" dirty="0"/>
              <a:t> </a:t>
            </a:r>
            <a:endParaRPr lang="en-US" dirty="0"/>
          </a:p>
          <a:p>
            <a:pPr marL="476250">
              <a:buSzPts val="2100"/>
            </a:pP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2E3BAD43-8E00-2AFC-A11E-39CB3A970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64367"/>
            <a:ext cx="3748800" cy="2811600"/>
          </a:xfrm>
          <a:prstGeom prst="rect">
            <a:avLst/>
          </a:prstGeom>
        </p:spPr>
      </p:pic>
      <p:pic>
        <p:nvPicPr>
          <p:cNvPr id="5" name="Immagine 6">
            <a:extLst>
              <a:ext uri="{FF2B5EF4-FFF2-40B4-BE49-F238E27FC236}">
                <a16:creationId xmlns:a16="http://schemas.microsoft.com/office/drawing/2014/main" id="{A383BFAC-1CD5-5710-949C-74F52822F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15" y="1164367"/>
            <a:ext cx="3748381" cy="281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8269B0-1EBF-2052-55EA-1FB1BB2CC035}"/>
              </a:ext>
            </a:extLst>
          </p:cNvPr>
          <p:cNvSpPr/>
          <p:nvPr/>
        </p:nvSpPr>
        <p:spPr>
          <a:xfrm>
            <a:off x="1108027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K=64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83C65F-C5B4-CEAA-1D7E-A2660D40C8B0}"/>
              </a:ext>
            </a:extLst>
          </p:cNvPr>
          <p:cNvSpPr/>
          <p:nvPr/>
        </p:nvSpPr>
        <p:spPr>
          <a:xfrm>
            <a:off x="5485638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K=128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82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The deep clustering approach used seems to be strengthened by the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dirty="0"/>
              <a:t>Nightingales’ songs may act as </a:t>
            </a:r>
            <a:r>
              <a:rPr lang="en-US" b="1" dirty="0"/>
              <a:t>human languages </a:t>
            </a:r>
          </a:p>
          <a:p>
            <a:pPr marL="476250">
              <a:buSzPts val="2100"/>
            </a:pPr>
            <a:r>
              <a:rPr lang="en-US" dirty="0"/>
              <a:t>The dataset could be highly </a:t>
            </a:r>
            <a:r>
              <a:rPr lang="en-US" b="1" dirty="0"/>
              <a:t>unbalanced</a:t>
            </a:r>
          </a:p>
          <a:p>
            <a:pPr marL="476250">
              <a:buSzPts val="2100"/>
            </a:pPr>
            <a:r>
              <a:rPr lang="en-US" dirty="0"/>
              <a:t>Probable </a:t>
            </a:r>
            <a:r>
              <a:rPr lang="en-US" b="1" dirty="0"/>
              <a:t>under-representation</a:t>
            </a:r>
            <a:r>
              <a:rPr lang="en-US" dirty="0"/>
              <a:t> of some songs</a:t>
            </a:r>
          </a:p>
          <a:p>
            <a:pPr marL="476250">
              <a:buSzPts val="2100"/>
            </a:pPr>
            <a:r>
              <a:rPr lang="en-US" b="1" dirty="0"/>
              <a:t>Contradict</a:t>
            </a:r>
            <a:r>
              <a:rPr lang="en-US" dirty="0"/>
              <a:t> the expectation of having thousands of songs</a:t>
            </a:r>
          </a:p>
          <a:p>
            <a:pPr marL="476250">
              <a:buSzPts val="2100"/>
            </a:pPr>
            <a:r>
              <a:rPr lang="en-US" dirty="0"/>
              <a:t>Consider the </a:t>
            </a:r>
            <a:r>
              <a:rPr lang="en-US" b="1" dirty="0"/>
              <a:t>silhouette</a:t>
            </a:r>
            <a:r>
              <a:rPr lang="en-US" dirty="0"/>
              <a:t> as a way for evaluating how well clustered are the top-K clusters</a:t>
            </a:r>
          </a:p>
          <a:p>
            <a:pPr marL="476250">
              <a:buSzPts val="2100"/>
            </a:pPr>
            <a:r>
              <a:rPr lang="en-US" dirty="0"/>
              <a:t>Best results obtained between </a:t>
            </a:r>
            <a:r>
              <a:rPr lang="en-US" b="1" dirty="0"/>
              <a:t>64</a:t>
            </a:r>
            <a:r>
              <a:rPr lang="en-US" dirty="0"/>
              <a:t> and </a:t>
            </a:r>
            <a:r>
              <a:rPr lang="en-US" b="1" dirty="0"/>
              <a:t>128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3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Statistical Analysis</a:t>
            </a:r>
            <a:endParaRPr dirty="0"/>
          </a:p>
        </p:txBody>
      </p:sp>
      <p:sp>
        <p:nvSpPr>
          <p:cNvPr id="145" name="Google Shape;145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Performed on the five initially provided birds</a:t>
            </a:r>
          </a:p>
          <a:p>
            <a:pPr marL="476250">
              <a:buSzPts val="2100"/>
            </a:pPr>
            <a:r>
              <a:rPr lang="en-US" dirty="0"/>
              <a:t>Analyzed several features: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Amplitude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Duration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zero-crossing rate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frequency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Energy</a:t>
            </a:r>
          </a:p>
          <a:p>
            <a:pPr marL="476250">
              <a:buSzPts val="2100"/>
            </a:pPr>
            <a:r>
              <a:rPr lang="en-GB" dirty="0"/>
              <a:t>Not big insights from this statistical analysis</a:t>
            </a:r>
          </a:p>
          <a:p>
            <a:pPr marL="476250">
              <a:buSzPts val="2100"/>
            </a:pPr>
            <a:r>
              <a:rPr lang="en-GB" dirty="0"/>
              <a:t>Additional credit to a DL approach for automatically extracting relevant features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EfficientNet-B0 is probably too complex for the given dataset</a:t>
            </a:r>
          </a:p>
          <a:p>
            <a:pPr marL="476250">
              <a:buSzPts val="2100"/>
            </a:pPr>
            <a:r>
              <a:rPr lang="en-US" dirty="0"/>
              <a:t>Tune </a:t>
            </a:r>
            <a:r>
              <a:rPr lang="en-US" dirty="0" err="1"/>
              <a:t>ArcFace’s</a:t>
            </a:r>
            <a:r>
              <a:rPr lang="en-US" dirty="0"/>
              <a:t> margin and scale parameters</a:t>
            </a:r>
          </a:p>
          <a:p>
            <a:pPr marL="476250">
              <a:buSzPts val="2100"/>
            </a:pPr>
            <a:r>
              <a:rPr lang="en-US" dirty="0"/>
              <a:t>Train for more epochs</a:t>
            </a:r>
          </a:p>
          <a:p>
            <a:pPr marL="476250">
              <a:buSzPts val="2100"/>
            </a:pPr>
            <a:r>
              <a:rPr lang="en-US" dirty="0"/>
              <a:t>Substitute Mel-spectrograms  with chromagrams or raw waveforms</a:t>
            </a:r>
          </a:p>
          <a:p>
            <a:pPr marL="476250">
              <a:buSzPts val="2100"/>
            </a:pPr>
            <a:r>
              <a:rPr lang="en-US" dirty="0"/>
              <a:t>Try other augmentation techniques 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70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23" name="Google Shape;223;p6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76250">
              <a:buSzPts val="2100"/>
            </a:pPr>
            <a:r>
              <a:rPr lang="en-US" dirty="0"/>
              <a:t>Implemented </a:t>
            </a:r>
            <a:r>
              <a:rPr lang="en-US" b="1" dirty="0"/>
              <a:t>3 different architectures and approaches</a:t>
            </a:r>
            <a:r>
              <a:rPr lang="en-US" dirty="0"/>
              <a:t>: BASENet, VAENet and NSCNet</a:t>
            </a:r>
          </a:p>
          <a:p>
            <a:pPr marL="476250">
              <a:buSzPts val="2100"/>
            </a:pPr>
            <a:r>
              <a:rPr lang="en-US" dirty="0"/>
              <a:t>Experimented (as far as we know) a </a:t>
            </a:r>
            <a:r>
              <a:rPr lang="en-US" b="1" dirty="0"/>
              <a:t>new loss applied to audio files</a:t>
            </a:r>
          </a:p>
          <a:p>
            <a:pPr marL="476250">
              <a:buSzPts val="2100"/>
            </a:pPr>
            <a:r>
              <a:rPr lang="en-US" dirty="0"/>
              <a:t>Found possible </a:t>
            </a:r>
            <a:r>
              <a:rPr lang="en-US" b="1" dirty="0"/>
              <a:t>correlations</a:t>
            </a:r>
            <a:r>
              <a:rPr lang="en-US" dirty="0"/>
              <a:t> between Nightingales’ songs and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b="1" dirty="0"/>
              <a:t>Audio input </a:t>
            </a:r>
            <a:r>
              <a:rPr lang="en-US" dirty="0"/>
              <a:t>to DL/ML model is something new not seen in any other courses</a:t>
            </a:r>
          </a:p>
          <a:p>
            <a:pPr marL="476250">
              <a:buSzPts val="2100"/>
            </a:pPr>
            <a:r>
              <a:rPr lang="en-US" dirty="0"/>
              <a:t>Great opportunity to work on something </a:t>
            </a:r>
            <a:r>
              <a:rPr lang="en-US" b="1" dirty="0"/>
              <a:t>completely out of our knowledge</a:t>
            </a:r>
            <a:r>
              <a:rPr lang="en-US" dirty="0"/>
              <a:t>, supported by a </a:t>
            </a:r>
            <a:r>
              <a:rPr lang="en-US" b="1" dirty="0"/>
              <a:t>domain expert</a:t>
            </a:r>
          </a:p>
          <a:p>
            <a:pPr marL="476250">
              <a:buSzPts val="2100"/>
            </a:pPr>
            <a:r>
              <a:rPr lang="en-US" dirty="0"/>
              <a:t>Special thanks to </a:t>
            </a:r>
            <a:r>
              <a:rPr lang="en-US" b="1" dirty="0"/>
              <a:t>Federico </a:t>
            </a:r>
            <a:r>
              <a:rPr lang="en-US" b="1" dirty="0" err="1"/>
              <a:t>Baldo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Giacomo Costalunga </a:t>
            </a:r>
            <a:r>
              <a:rPr lang="en-US" dirty="0"/>
              <a:t>for their support</a:t>
            </a:r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479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</a:t>
            </a:r>
            <a:r>
              <a:rPr lang="en-US"/>
              <a:t>your attention!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657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</a:t>
            </a:r>
            <a:endParaRPr dirty="0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630000" y="1368000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Different ways for inputting an </a:t>
            </a:r>
            <a:r>
              <a:rPr lang="en-US" b="1" dirty="0"/>
              <a:t>audio file </a:t>
            </a:r>
            <a:r>
              <a:rPr lang="en-US" dirty="0"/>
              <a:t>into a ML/DL model: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Raw waveforms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Mel-Spectrograms and MFCC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Chromagrams</a:t>
            </a:r>
            <a:endParaRPr dirty="0"/>
          </a:p>
          <a:p>
            <a:pPr marL="34290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Raw waveforms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95AD6-EC9A-1214-456B-3D2E0E63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0" y="2012950"/>
            <a:ext cx="57023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Mel-Spectrograms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F1A1DA1-1D31-07D1-12CE-84ED78760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" b="8121"/>
          <a:stretch/>
        </p:blipFill>
        <p:spPr>
          <a:xfrm>
            <a:off x="1122589" y="2748156"/>
            <a:ext cx="6883811" cy="1918034"/>
          </a:xfrm>
          <a:prstGeom prst="rect">
            <a:avLst/>
          </a:prstGeom>
        </p:spPr>
      </p:pic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1" y="1147790"/>
            <a:ext cx="7886699" cy="173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The most common way of audio encoding</a:t>
            </a:r>
            <a:endParaRPr dirty="0"/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An attempt of mimicking </a:t>
            </a:r>
            <a:r>
              <a:rPr lang="en-US" b="1" dirty="0"/>
              <a:t>how humans hear sounds</a:t>
            </a:r>
            <a:r>
              <a:rPr lang="en-US" dirty="0"/>
              <a:t>.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The final result is a </a:t>
            </a:r>
            <a:r>
              <a:rPr lang="en-US" b="1" dirty="0"/>
              <a:t>RGB image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Reuse architecture for </a:t>
            </a:r>
            <a:r>
              <a:rPr lang="en-US" b="1" dirty="0"/>
              <a:t>image processing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b="1" dirty="0"/>
              <a:t>The chosen method </a:t>
            </a:r>
            <a:r>
              <a:rPr lang="en-US" dirty="0"/>
              <a:t>for our project</a:t>
            </a:r>
          </a:p>
          <a:p>
            <a:pPr marL="342900">
              <a:spcBef>
                <a:spcPts val="0"/>
              </a:spcBef>
              <a:buSzPts val="2100"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12" name="Google Shape;112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3158" y="4359151"/>
            <a:ext cx="1327315" cy="381178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14" name="Google Shape;114;p49"/>
          <p:cNvCxnSpPr>
            <a:cxnSpLocks/>
          </p:cNvCxnSpPr>
          <p:nvPr/>
        </p:nvCxnSpPr>
        <p:spPr>
          <a:xfrm flipH="1">
            <a:off x="5420473" y="4457437"/>
            <a:ext cx="392693" cy="92303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" name="Google Shape;115;p49"/>
          <p:cNvSpPr/>
          <p:nvPr/>
        </p:nvSpPr>
        <p:spPr>
          <a:xfrm>
            <a:off x="5813166" y="4014085"/>
            <a:ext cx="742154" cy="591267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MFCCs</a:t>
            </a:r>
            <a:endParaRPr dirty="0"/>
          </a:p>
        </p:txBody>
      </p:sp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333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Mel Frequency Cepstral Coefficients (MFCCs)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Another method based on the </a:t>
            </a:r>
            <a:r>
              <a:rPr lang="en-US" b="1" dirty="0"/>
              <a:t>Mel-scale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Widely used for </a:t>
            </a:r>
            <a:r>
              <a:rPr lang="en-US" b="1" dirty="0"/>
              <a:t>speech processing </a:t>
            </a:r>
            <a:r>
              <a:rPr lang="en-US" dirty="0"/>
              <a:t>tasks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AD0BA5E-D92D-CB1E-8188-CA45CE60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2524298"/>
            <a:ext cx="7353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9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1436</Words>
  <Application>Microsoft Macintosh PowerPoint</Application>
  <PresentationFormat>On-screen Show (16:9)</PresentationFormat>
  <Paragraphs>282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Cambria Math</vt:lpstr>
      <vt:lpstr>Courier New</vt:lpstr>
      <vt:lpstr>System Font Regular</vt:lpstr>
      <vt:lpstr>Times New Roman</vt:lpstr>
      <vt:lpstr>Office Theme</vt:lpstr>
      <vt:lpstr>NSCNet – A Nightingale Songs Clustering Network</vt:lpstr>
      <vt:lpstr>Deep Clustering</vt:lpstr>
      <vt:lpstr>Dataset</vt:lpstr>
      <vt:lpstr>Preliminary Steps</vt:lpstr>
      <vt:lpstr>Statistical Analysis</vt:lpstr>
      <vt:lpstr>Encoding</vt:lpstr>
      <vt:lpstr>Encoding - Raw waveforms</vt:lpstr>
      <vt:lpstr>Encoding - Mel-Spectrograms</vt:lpstr>
      <vt:lpstr>Encoding - MFCCs</vt:lpstr>
      <vt:lpstr>Encoding - Chromagrams</vt:lpstr>
      <vt:lpstr>Encoding - Chromagrams</vt:lpstr>
      <vt:lpstr>Preprocessing</vt:lpstr>
      <vt:lpstr>Clustering Methods</vt:lpstr>
      <vt:lpstr>Clustering Methods - Our choices</vt:lpstr>
      <vt:lpstr>Clustering Methods - Evaluation Criteria</vt:lpstr>
      <vt:lpstr>Clustering Methods – LDA Visualization</vt:lpstr>
      <vt:lpstr>Architectures</vt:lpstr>
      <vt:lpstr>BASENet - Architecture Overview</vt:lpstr>
      <vt:lpstr>BASENet – Experiments and Results</vt:lpstr>
      <vt:lpstr>BASENet – Experiments and Results</vt:lpstr>
      <vt:lpstr>BASENet - Experiments and Results</vt:lpstr>
      <vt:lpstr>BASENet – Error analysis and future work</vt:lpstr>
      <vt:lpstr>VAENet - Overview</vt:lpstr>
      <vt:lpstr>VAENet - Overview</vt:lpstr>
      <vt:lpstr>VAENet - Experiments and Results</vt:lpstr>
      <vt:lpstr>VAENet - Experiments and Results</vt:lpstr>
      <vt:lpstr>VAENet - Experiments and Results</vt:lpstr>
      <vt:lpstr>VAENet - Experiments and Results</vt:lpstr>
      <vt:lpstr>VAENet - Error analysis and future work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Training Details</vt:lpstr>
      <vt:lpstr>NSCNet - ArcFace Loss</vt:lpstr>
      <vt:lpstr>NSCNet - ArcFace Loss</vt:lpstr>
      <vt:lpstr>NSCNet - ArcFace Loss</vt:lpstr>
      <vt:lpstr>NSCNet - ArcFace Loss</vt:lpstr>
      <vt:lpstr>NSCNet - ArcFace Loss</vt:lpstr>
      <vt:lpstr>NSCNet - Experiments and Results</vt:lpstr>
      <vt:lpstr>NSCNet - Experiments and Results</vt:lpstr>
      <vt:lpstr>NSCNet - Experiments and Results</vt:lpstr>
      <vt:lpstr>NSCNet - Experiments and Results</vt:lpstr>
      <vt:lpstr>NSCNet - Zipf’s Law</vt:lpstr>
      <vt:lpstr>NSCNet - Zipf’s Law</vt:lpstr>
      <vt:lpstr>NSCNet - Error analysis and future work</vt:lpstr>
      <vt:lpstr>NSCNet - Error analysis and future work</vt:lpstr>
      <vt:lpstr>Conclusions</vt:lpstr>
      <vt:lpstr>Thank you 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NSCNet – A Nightingale Songs Clustering Network</dc:title>
  <dc:creator>User 2</dc:creator>
  <cp:lastModifiedBy>User 2</cp:lastModifiedBy>
  <cp:revision>20</cp:revision>
  <dcterms:created xsi:type="dcterms:W3CDTF">2021-03-31T07:20:27Z</dcterms:created>
  <dcterms:modified xsi:type="dcterms:W3CDTF">2022-05-06T14:09:28Z</dcterms:modified>
</cp:coreProperties>
</file>