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BE61-9D5A-4EE0-A18F-4A30F0CAA62E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258D-E4E8-4CBC-BD4A-D6D1FB72D149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01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BE61-9D5A-4EE0-A18F-4A30F0CAA62E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258D-E4E8-4CBC-BD4A-D6D1FB72D14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29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BE61-9D5A-4EE0-A18F-4A30F0CAA62E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258D-E4E8-4CBC-BD4A-D6D1FB72D14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2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BE61-9D5A-4EE0-A18F-4A30F0CAA62E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258D-E4E8-4CBC-BD4A-D6D1FB72D14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7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BE61-9D5A-4EE0-A18F-4A30F0CAA62E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258D-E4E8-4CBC-BD4A-D6D1FB72D149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10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BE61-9D5A-4EE0-A18F-4A30F0CAA62E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258D-E4E8-4CBC-BD4A-D6D1FB72D14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53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BE61-9D5A-4EE0-A18F-4A30F0CAA62E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258D-E4E8-4CBC-BD4A-D6D1FB72D14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73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BE61-9D5A-4EE0-A18F-4A30F0CAA62E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258D-E4E8-4CBC-BD4A-D6D1FB72D14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97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BE61-9D5A-4EE0-A18F-4A30F0CAA62E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258D-E4E8-4CBC-BD4A-D6D1FB72D14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8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F2BE61-9D5A-4EE0-A18F-4A30F0CAA62E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CB258D-E4E8-4CBC-BD4A-D6D1FB72D14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4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BE61-9D5A-4EE0-A18F-4A30F0CAA62E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258D-E4E8-4CBC-BD4A-D6D1FB72D14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26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F2BE61-9D5A-4EE0-A18F-4A30F0CAA62E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CB258D-E4E8-4CBC-BD4A-D6D1FB72D149}" type="slidenum">
              <a:rPr lang="en-GB" smtClean="0"/>
              <a:t>‹N›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40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414615-9B47-CE74-DD62-8A3B2182E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/>
              <a:t>VAE with Gaussian Mixture for clustering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F9378D5-3DEC-5C95-50CF-331A52136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work in Artificial Intelligence in industry</a:t>
            </a:r>
          </a:p>
          <a:p>
            <a:r>
              <a:rPr lang="en-US" sz="1400" i="1" dirty="0"/>
              <a:t>Gaetano </a:t>
            </a:r>
            <a:r>
              <a:rPr lang="en-US" sz="1400" i="1" dirty="0" err="1"/>
              <a:t>signorelli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48086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876343-5200-D9BA-399C-14EDE000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Trivial parametrization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991CBD-10A9-8A22-58EF-1F249147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</a:t>
            </a:r>
            <a:r>
              <a:rPr lang="en-US" sz="2800" b="1" dirty="0"/>
              <a:t>Instability</a:t>
            </a:r>
            <a:r>
              <a:rPr lang="en-US" sz="2800" dirty="0"/>
              <a:t> of the model increasing (compared to MNIST test) the number of Gaussians (expected clusters) and latent space dimensions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Trivial parametrization of the network to reduce both reconstruction loss and KL loss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High unbalance in prior distribution toward a single Gaussian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Reduction to original vanilla VAE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Bad organized space and low scores</a:t>
            </a:r>
          </a:p>
        </p:txBody>
      </p:sp>
    </p:spTree>
    <p:extLst>
      <p:ext uri="{BB962C8B-B14F-4D97-AF65-F5344CB8AC3E}">
        <p14:creationId xmlns:p14="http://schemas.microsoft.com/office/powerpoint/2010/main" val="418705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BB005-10A0-C1FA-E3CC-29DEF871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Trivial parametrization</a:t>
            </a: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721532D-2C3D-EA1A-85D7-05D304DA15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different solutions tried with no success: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Avoided batches made up of samples coming from the same cluster: </a:t>
                </a:r>
                <a:r>
                  <a:rPr lang="en-US" b="1" dirty="0"/>
                  <a:t>uniform cluster sampler</a:t>
                </a:r>
                <a:r>
                  <a:rPr lang="en-US" dirty="0"/>
                  <a:t>, based on </a:t>
                </a:r>
                <a:r>
                  <a:rPr lang="en-US" i="1" dirty="0"/>
                  <a:t>pseudo-labels</a:t>
                </a:r>
                <a:r>
                  <a:rPr lang="en-US" dirty="0"/>
                  <a:t> produced by the </a:t>
                </a:r>
                <a:r>
                  <a:rPr lang="en-US" i="1" dirty="0" err="1"/>
                  <a:t>NSCNet</a:t>
                </a:r>
                <a:endParaRPr lang="en-US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Used </a:t>
                </a:r>
                <a:r>
                  <a:rPr lang="en-US" b="1" dirty="0"/>
                  <a:t>entropy-based </a:t>
                </a:r>
                <a:r>
                  <a:rPr lang="en-US" b="1" dirty="0" err="1"/>
                  <a:t>regularizers</a:t>
                </a:r>
                <a:r>
                  <a:rPr lang="en-US" b="1" dirty="0"/>
                  <a:t> </a:t>
                </a:r>
                <a:r>
                  <a:rPr lang="en-US" dirty="0"/>
                  <a:t>(in different combinations and with different weights) to increase the number of unique clusters in output (with some benefits):</a:t>
                </a:r>
              </a:p>
              <a:p>
                <a:pPr marL="749808" lvl="1" indent="-457200">
                  <a:buFont typeface="+mj-lt"/>
                  <a:buAutoNum type="alphaLcPeriod"/>
                </a:pPr>
                <a:r>
                  <a:rPr lang="en-US" dirty="0"/>
                  <a:t>Entropy (along clusters’ axis) over conditioned probabilities p(</a:t>
                </a:r>
                <a:r>
                  <a:rPr lang="en-US" dirty="0" err="1"/>
                  <a:t>z|c</a:t>
                </a:r>
                <a:r>
                  <a:rPr lang="en-US" dirty="0"/>
                  <a:t>) decreased</a:t>
                </a:r>
              </a:p>
              <a:p>
                <a:pPr marL="749808" lvl="1" indent="-457200">
                  <a:buFont typeface="+mj-lt"/>
                  <a:buAutoNum type="alphaLcPeriod"/>
                </a:pPr>
                <a:r>
                  <a:rPr lang="en-US" dirty="0"/>
                  <a:t>Entropy of final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distribution decreased (to avoid uniform probabilities)</a:t>
                </a:r>
              </a:p>
              <a:p>
                <a:pPr marL="749808" lvl="1" indent="-457200">
                  <a:buFont typeface="+mj-lt"/>
                  <a:buAutoNum type="alphaLcPeriod"/>
                </a:pPr>
                <a:r>
                  <a:rPr lang="en-US" dirty="0"/>
                  <a:t>Entropy of prior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distribution increased (to avoid high unbalances)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Tried to maximize the number of unique clusters in output, but impossible due to “</a:t>
                </a:r>
                <a:r>
                  <a:rPr lang="en-US" i="1" dirty="0"/>
                  <a:t>unique</a:t>
                </a:r>
                <a:r>
                  <a:rPr lang="en-US" dirty="0"/>
                  <a:t>” operator not being differentiable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721532D-2C3D-EA1A-85D7-05D304DA15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75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AF20E1-225B-4FB3-D0A2-F5B75ABB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Failures interpretation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E289DA-4E97-1E2E-7C78-46582EE39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By increasing the number of features (from 32 on), conditioned probabilities start to become uniform (same probability to belong to each of the Gaussians)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Curse of dimensionality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Increasing the number of expected clusters reduce the number of unique clusters in 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Higher complexity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Converging issues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Trivial parametrization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Few clusters (Gaussians) dominating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Huge </a:t>
            </a:r>
            <a:r>
              <a:rPr lang="en-US" b="1" dirty="0"/>
              <a:t>scalability issues</a:t>
            </a:r>
          </a:p>
        </p:txBody>
      </p:sp>
    </p:spTree>
    <p:extLst>
      <p:ext uri="{BB962C8B-B14F-4D97-AF65-F5344CB8AC3E}">
        <p14:creationId xmlns:p14="http://schemas.microsoft.com/office/powerpoint/2010/main" val="1262016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6DEC00-5B60-4FBC-AA7F-779784BF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attempts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7812945-8A66-B462-46DF-A8EB32C33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 </a:t>
                </a:r>
                <a:r>
                  <a:rPr lang="en-US" b="1" dirty="0"/>
                  <a:t>Knowledge injection</a:t>
                </a:r>
                <a:r>
                  <a:rPr lang="en-US" dirty="0"/>
                  <a:t>: forced a prior clusters distribution based on the </a:t>
                </a:r>
                <a:r>
                  <a:rPr lang="en-US" dirty="0" err="1"/>
                  <a:t>Zipf’s</a:t>
                </a:r>
                <a:r>
                  <a:rPr lang="en-US" dirty="0"/>
                  <a:t> law (replacing weights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with a single parameter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controlling the Zipfian)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GB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 </a:t>
                </a:r>
                <a:r>
                  <a:rPr lang="en-US" b="1" dirty="0"/>
                  <a:t>Separated clustering</a:t>
                </a:r>
                <a:r>
                  <a:rPr lang="en-US" dirty="0"/>
                  <a:t>: used the </a:t>
                </a:r>
                <a:r>
                  <a:rPr lang="en-US" dirty="0" err="1"/>
                  <a:t>VaDE</a:t>
                </a:r>
                <a:r>
                  <a:rPr lang="en-US" dirty="0"/>
                  <a:t> just to compress the data and executed the clustering using external methods (K-means, DBSCAN and Gaussian-Mixture Model)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 </a:t>
                </a:r>
                <a:r>
                  <a:rPr lang="en-US" b="1" dirty="0"/>
                  <a:t>Parameters initialization</a:t>
                </a:r>
                <a:r>
                  <a:rPr lang="en-US" dirty="0"/>
                  <a:t>: initialized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of the network by applying a </a:t>
                </a:r>
                <a:r>
                  <a:rPr lang="en-US" i="1" dirty="0"/>
                  <a:t>PCA</a:t>
                </a:r>
                <a:r>
                  <a:rPr lang="en-US" dirty="0"/>
                  <a:t> on the entire dataset, </a:t>
                </a:r>
                <a:r>
                  <a:rPr lang="en-GB" dirty="0"/>
                  <a:t>calling the </a:t>
                </a:r>
                <a:r>
                  <a:rPr lang="en-GB" i="1" dirty="0"/>
                  <a:t>Gaussian Mixture clustering </a:t>
                </a:r>
                <a:r>
                  <a:rPr lang="en-GB" dirty="0"/>
                  <a:t>over it and finally extracting those parameters from that trained model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 </a:t>
                </a:r>
                <a:r>
                  <a:rPr lang="en-GB" b="1" dirty="0"/>
                  <a:t>Pre-training</a:t>
                </a:r>
                <a:r>
                  <a:rPr lang="en-GB" dirty="0"/>
                  <a:t>: pre-trained the model only on input reconstruction and then moved to full training with KL loss and the tested </a:t>
                </a:r>
                <a:r>
                  <a:rPr lang="en-GB" dirty="0" err="1"/>
                  <a:t>regularizers</a:t>
                </a:r>
                <a:endParaRPr lang="en-US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7812945-8A66-B462-46DF-A8EB32C33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4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259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992B81-7426-05DE-B928-5B262423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2847A8-0ABB-4E92-9A18-75472033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Inability to use </a:t>
            </a:r>
            <a:r>
              <a:rPr lang="en-US" sz="2400" dirty="0" err="1"/>
              <a:t>VaDE</a:t>
            </a:r>
            <a:r>
              <a:rPr lang="en-US" sz="2400" dirty="0"/>
              <a:t> as an end-to-end model (due to </a:t>
            </a:r>
            <a:r>
              <a:rPr lang="en-US" sz="2400" b="1" dirty="0"/>
              <a:t>trivial parametrization</a:t>
            </a:r>
            <a:r>
              <a:rPr lang="en-US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</a:t>
            </a:r>
            <a:r>
              <a:rPr lang="en-US" sz="2400" b="1" dirty="0"/>
              <a:t>Unsatisfactory results</a:t>
            </a:r>
            <a:r>
              <a:rPr lang="en-US" sz="2400" dirty="0"/>
              <a:t>, similar to VAE’s ones, with </a:t>
            </a:r>
            <a:r>
              <a:rPr lang="en-US" sz="2400" dirty="0" err="1"/>
              <a:t>VaDE</a:t>
            </a:r>
            <a:r>
              <a:rPr lang="en-US" sz="2400" dirty="0"/>
              <a:t> followed by a clustering algorithm (bad latent space organization due to trivial parametrization, again)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</a:t>
            </a:r>
            <a:r>
              <a:rPr lang="en-US" sz="2400" b="1" dirty="0"/>
              <a:t>Scalability issues </a:t>
            </a:r>
            <a:r>
              <a:rPr lang="en-US" sz="2400" dirty="0"/>
              <a:t>have emerged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Interesting key points for an improved model: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P</a:t>
            </a:r>
            <a:r>
              <a:rPr lang="en-GB" sz="2000" dirty="0" err="1"/>
              <a:t>ossibility</a:t>
            </a:r>
            <a:r>
              <a:rPr lang="en-GB" sz="2000" dirty="0"/>
              <a:t> of </a:t>
            </a:r>
            <a:r>
              <a:rPr lang="en-GB" sz="2000" b="1" dirty="0"/>
              <a:t>injecting knowledge</a:t>
            </a:r>
            <a:endParaRPr lang="en-US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GB" sz="2000" b="1" dirty="0"/>
              <a:t>Flexibility</a:t>
            </a:r>
            <a:r>
              <a:rPr lang="en-GB" sz="2000" dirty="0"/>
              <a:t> in the number of clusters returned by the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Autoencoder-like architecture used to cluster (</a:t>
            </a:r>
            <a:r>
              <a:rPr lang="en-GB" sz="2000" b="1" dirty="0"/>
              <a:t>end-to-end</a:t>
            </a:r>
            <a:r>
              <a:rPr lang="en-GB" sz="2000" dirty="0"/>
              <a:t> approach)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823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DEB673-B306-70BC-6CF0-CE80FA0B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Brief recap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B911EC-C87E-6FAC-65C0-AC797FF5C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Problem: clustering the repertoire of </a:t>
            </a:r>
            <a:r>
              <a:rPr lang="en-US" sz="2800" b="1" dirty="0"/>
              <a:t>nightingales’ songs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Encoding: </a:t>
            </a:r>
            <a:r>
              <a:rPr lang="en-US" sz="2800" b="1" dirty="0"/>
              <a:t>Mel-Spectrograms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Implementation of 3 different models combined with different clustering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Interesting results with the main architecture (</a:t>
            </a:r>
            <a:r>
              <a:rPr lang="en-US" sz="2800" i="1" dirty="0" err="1"/>
              <a:t>NSCNet</a:t>
            </a:r>
            <a:r>
              <a:rPr lang="en-US" sz="2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</a:t>
            </a:r>
            <a:r>
              <a:rPr lang="en-US" sz="2800" b="1" dirty="0" err="1"/>
              <a:t>Zipf’s</a:t>
            </a:r>
            <a:r>
              <a:rPr lang="en-US" sz="2800" b="1" dirty="0"/>
              <a:t> law hypothesis </a:t>
            </a:r>
            <a:r>
              <a:rPr lang="en-US" sz="2800" dirty="0"/>
              <a:t>on the distribution of the clusters</a:t>
            </a:r>
          </a:p>
        </p:txBody>
      </p:sp>
    </p:spTree>
    <p:extLst>
      <p:ext uri="{BB962C8B-B14F-4D97-AF65-F5344CB8AC3E}">
        <p14:creationId xmlns:p14="http://schemas.microsoft.com/office/powerpoint/2010/main" val="91841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620D2C-C716-8C77-CA65-A9A32CAD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VAE’s issue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502BD0-3B15-3D69-22AB-82C87386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 </a:t>
            </a:r>
            <a:r>
              <a:rPr lang="en-US" sz="2800" dirty="0"/>
              <a:t>One of the main models combined a VAE, to reduce dimensionality, with a clustering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Implementation of a vanilla VAE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Better than a standard Autoencoder (rearrangement of the latent space)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Low silhouette score on VAE’s Gaussian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Tendency to compress all the samples into a single cluster around the mean of the Gaussian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Bad results on all tested clustering methods</a:t>
            </a:r>
          </a:p>
        </p:txBody>
      </p:sp>
    </p:spTree>
    <p:extLst>
      <p:ext uri="{BB962C8B-B14F-4D97-AF65-F5344CB8AC3E}">
        <p14:creationId xmlns:p14="http://schemas.microsoft.com/office/powerpoint/2010/main" val="16358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59B5C00-48A8-7121-376B-51F5A96E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400" b="1" dirty="0"/>
              <a:t>First test – VAE without regularization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AE1B3A0-BCE9-0766-F598-C4CC975B4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63" y="640081"/>
            <a:ext cx="5450672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A410A7-14A1-AD59-E8FF-3689B10ED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sz="2400" dirty="0"/>
              <a:t>Removed the </a:t>
            </a:r>
            <a:r>
              <a:rPr lang="en-US" sz="2400" b="1" dirty="0" err="1"/>
              <a:t>Kullback-Leibler</a:t>
            </a:r>
            <a:r>
              <a:rPr lang="en-US" sz="2400" dirty="0"/>
              <a:t> divergence term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Approximation of an Autoencoder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Better results, but still not good overall (much below </a:t>
            </a:r>
            <a:r>
              <a:rPr lang="en-US" sz="2400" i="1" dirty="0" err="1"/>
              <a:t>NSCNet</a:t>
            </a:r>
            <a:r>
              <a:rPr lang="en-US" sz="2400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552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682C73-49F3-C298-498D-F1D3981B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Variational Deep Embedding (</a:t>
            </a:r>
            <a:r>
              <a:rPr lang="en-US" b="1" dirty="0" err="1"/>
              <a:t>VaDE</a:t>
            </a:r>
            <a:r>
              <a:rPr lang="en-US" b="1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D8000C-8AB1-A257-D094-26F6295C3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Implementation of a new architecture (variation of VAE)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Optimized projection to latent space for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Adopted in many clustering problems in recent 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Flexible and with many advantages</a:t>
            </a:r>
          </a:p>
        </p:txBody>
      </p:sp>
    </p:spTree>
    <p:extLst>
      <p:ext uri="{BB962C8B-B14F-4D97-AF65-F5344CB8AC3E}">
        <p14:creationId xmlns:p14="http://schemas.microsoft.com/office/powerpoint/2010/main" val="43513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14DAB1-56EA-114F-59F6-48927AD8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VaDE</a:t>
            </a:r>
            <a:r>
              <a:rPr lang="en-US" b="1" dirty="0"/>
              <a:t> – Theoretical idea</a:t>
            </a: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48DC452-649B-F252-3CFC-FCD998E9F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 </a:t>
                </a:r>
                <a:r>
                  <a:rPr lang="en-US" b="1" dirty="0"/>
                  <a:t>Mixture of Gaussians prior</a:t>
                </a:r>
                <a:r>
                  <a:rPr lang="en-US" dirty="0"/>
                  <a:t>, replacing single Gaussian of classical VAE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 Latent space where different clusters are separated in different Gaussians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 Data encoding and Gaussians Mixture learnt together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 </a:t>
                </a:r>
                <a:r>
                  <a:rPr lang="en-US" dirty="0" err="1"/>
                  <a:t>Kullback-Leibler</a:t>
                </a:r>
                <a:r>
                  <a:rPr lang="en-US" dirty="0"/>
                  <a:t> with respect to the mixture model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 Use of 3 more learnable parameters:</a:t>
                </a:r>
              </a:p>
              <a:p>
                <a:pPr marL="544068" lvl="1" indent="-3429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: </a:t>
                </a:r>
                <a:r>
                  <a:rPr lang="en-GB" dirty="0"/>
                  <a:t> matrix containing the </a:t>
                </a:r>
                <a:r>
                  <a:rPr lang="en-GB" b="1" dirty="0"/>
                  <a:t>mean</a:t>
                </a:r>
                <a:r>
                  <a:rPr lang="en-GB" dirty="0"/>
                  <a:t> of each Gaussian for each of the features;</a:t>
                </a:r>
              </a:p>
              <a:p>
                <a:pPr marL="544068" lvl="1" indent="-3429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: </a:t>
                </a:r>
                <a:r>
                  <a:rPr lang="en-GB" dirty="0"/>
                  <a:t>another matrix of the same type as the previous one, containing the </a:t>
                </a:r>
                <a:r>
                  <a:rPr lang="en-GB" b="1" dirty="0"/>
                  <a:t>variances</a:t>
                </a:r>
                <a:r>
                  <a:rPr lang="en-GB" dirty="0"/>
                  <a:t>;</a:t>
                </a:r>
              </a:p>
              <a:p>
                <a:pPr marL="544068" lvl="1" indent="-3429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:r>
                  <a:rPr lang="en-GB" b="1" dirty="0"/>
                  <a:t>weights</a:t>
                </a:r>
                <a:r>
                  <a:rPr lang="en-GB" dirty="0"/>
                  <a:t> associated to each of the Gaussians (normalized so that the total sum is equal to 1) – </a:t>
                </a:r>
                <a:r>
                  <a:rPr lang="en-GB" b="1" dirty="0"/>
                  <a:t>prior clusters distribution</a:t>
                </a:r>
                <a:endParaRPr lang="en-US" b="1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48DC452-649B-F252-3CFC-FCD998E9F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58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447DDD-AB6D-B0F8-A2C9-6CB22EC2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VaDE</a:t>
            </a:r>
            <a:r>
              <a:rPr lang="en-US" b="1" dirty="0"/>
              <a:t> – Theoretical idea</a:t>
            </a: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01A4B44-5BD9-B54B-1CB3-4149573FDD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Calling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GB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the features of an encoded sample, and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en-GB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the Gaussian Mixture model, the architecture is able to compute:</a:t>
                </a:r>
                <a:endParaRPr lang="en-GB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</m:d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𝐷𝑖𝑚</m:t>
                            </m:r>
                          </m:sup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𝑧</m:t>
                                        </m:r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𝜎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sup>
                    </m:sSup>
                  </m:oMath>
                </a14:m>
                <a:endParaRPr lang="it-IT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Then, the probability of belonging to each cluster (Gaussian) is given by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GB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  <a:endParaRPr lang="en-GB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𝑛𝑜𝑟𝑚𝑎𝑙𝑖𝑧𝑒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</m:d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𝜋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 </m:t>
                    </m:r>
                  </m:oMath>
                </a14:m>
                <a:endParaRPr lang="en-GB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GB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This makes the network capable of executing the clustering task (by taking the argmax from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GB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</a:t>
                </a:r>
                <a:endParaRPr lang="en-GB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01A4B44-5BD9-B54B-1CB3-4149573FDD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5" t="-758" r="-8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71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A09D5D5-FD3B-71CF-8FDA-C89F8243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b="1" dirty="0" err="1"/>
              <a:t>VaDE</a:t>
            </a:r>
            <a:r>
              <a:rPr lang="en-US" b="1" dirty="0"/>
              <a:t> – Results on MNIST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53D258E-940E-5E0D-2AC0-005660CC7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706109"/>
            <a:ext cx="6909801" cy="51823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1F6D3-0094-ED09-B2E5-E2319862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Results described on the original paper have been replicated, to test the implementation and the reliability of the network, using the popular MNIST 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553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69FCD4-42D7-7C63-B289-0B47386A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VaDE</a:t>
            </a:r>
            <a:r>
              <a:rPr lang="en-US" b="1" dirty="0"/>
              <a:t> – Advantages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2A2373F-A959-205F-67F7-5E377C9D46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Compared to other models, this one has, at least from a theoretical point of view, relevant advantages: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Having an internal representation of the Gaussian mixture, the model can compute the probability of a sample to belong to each cluster, making it an </a:t>
                </a:r>
                <a:r>
                  <a:rPr lang="en-US" b="1" dirty="0"/>
                  <a:t>end-to-end</a:t>
                </a:r>
                <a:r>
                  <a:rPr lang="en-US" dirty="0"/>
                  <a:t> model for clustering;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The number of clusters in output must be specified in advance (similarly to K-means), but the network can set the prior probability of some Gaussians to </a:t>
                </a:r>
                <a:r>
                  <a:rPr lang="en-US" i="1" dirty="0"/>
                  <a:t>0</a:t>
                </a:r>
                <a:r>
                  <a:rPr lang="en-US" dirty="0"/>
                  <a:t>, being </a:t>
                </a:r>
                <a:r>
                  <a:rPr lang="en-US" b="1" dirty="0"/>
                  <a:t>flexible</a:t>
                </a:r>
                <a:r>
                  <a:rPr lang="en-US" dirty="0"/>
                  <a:t> with respect to that input;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The prior clusters distribution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can be manipulated (e.g., regularized) to do some </a:t>
                </a:r>
                <a:r>
                  <a:rPr lang="en-US" b="1" dirty="0"/>
                  <a:t>knowledge injection</a:t>
                </a:r>
                <a:r>
                  <a:rPr lang="en-US" dirty="0"/>
                  <a:t>, such as forcing the </a:t>
                </a:r>
                <a:r>
                  <a:rPr lang="en-US" dirty="0" err="1"/>
                  <a:t>Zipf’s</a:t>
                </a:r>
                <a:r>
                  <a:rPr lang="en-US" dirty="0"/>
                  <a:t> law.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2A2373F-A959-205F-67F7-5E377C9D46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667" r="-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7645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oss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</TotalTime>
  <Words>1002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Retrospettivo</vt:lpstr>
      <vt:lpstr>VAE with Gaussian Mixture for clustering</vt:lpstr>
      <vt:lpstr>Brief recap</vt:lpstr>
      <vt:lpstr>VAE’s issue</vt:lpstr>
      <vt:lpstr>First test – VAE without regularization</vt:lpstr>
      <vt:lpstr>Variational Deep Embedding (VaDE)</vt:lpstr>
      <vt:lpstr>VaDE – Theoretical idea</vt:lpstr>
      <vt:lpstr>VaDE – Theoretical idea</vt:lpstr>
      <vt:lpstr>VaDE – Results on MNIST</vt:lpstr>
      <vt:lpstr>VaDE – Advantages</vt:lpstr>
      <vt:lpstr>Trivial parametrization</vt:lpstr>
      <vt:lpstr>Trivial parametrization</vt:lpstr>
      <vt:lpstr>Failures interpretation</vt:lpstr>
      <vt:lpstr>Other attempts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VAE with Gaussian Mixture for clustering</dc:title>
  <dc:creator>Gaetano Signorelli - gaetano.signorelli@studio.unibo.it</dc:creator>
  <cp:lastModifiedBy>Gaetano Signorelli - gaetano.signorelli@studio.unibo.it</cp:lastModifiedBy>
  <cp:revision>18</cp:revision>
  <dcterms:created xsi:type="dcterms:W3CDTF">2022-06-27T14:06:28Z</dcterms:created>
  <dcterms:modified xsi:type="dcterms:W3CDTF">2022-06-27T17:40:35Z</dcterms:modified>
</cp:coreProperties>
</file>