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58" r:id="rId6"/>
    <p:sldId id="263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82FFC-72F8-9834-BB60-1E43E8B0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3C4A0-5041-2AFC-931D-1C3BADEC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CC629-C237-6412-11C0-F9B5BE6B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C36E3-FEA1-B37B-0EC4-9EBA6B7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5E78-CEFE-65B0-3C01-31A93413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5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1DFC1-4643-00A2-B378-FE3BB66B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6284C-77BF-AFAE-31D9-8837396E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C70A7-3C07-15DD-C481-E7DB14D2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75CDA-1CE0-A676-83A0-CA039CD0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7FE2C-51C4-9C2D-2C11-ED1A1379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4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230C06-CB98-6836-28C2-B9BC26B6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C31A8-74CB-F1AA-C416-09D576A9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BCAD3-A488-8DD0-41A3-9294CBE4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AE3C8-1BCA-9F33-6E16-13EAFE35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D93A9-E062-81BC-0583-E92E7063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8B98-E416-2216-E522-5E759A2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5CDAA-7AD9-2B1A-7113-AF270739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FD81-799D-0952-085D-C1ED89B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DC5BE-C986-0EE2-81A1-9BC93942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CBD8-25DD-EEEF-33A8-CB9EB0A3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1738-F425-20CC-6E36-780CDA96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5DFC8-F019-32F0-EDC9-FE63C50C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CEE2-BDF2-A451-F88A-2F4D1E51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6E0C0-F43D-A266-21B7-4C1E647A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88BCF-0C62-E2F1-39C3-CCCB9C40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0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0F2C5-A73D-6EF7-F9D3-6DBE13D3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6750F-BE37-40DD-752C-CBFBF8AB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CBA81-693F-2296-00E0-8F4A04B9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7D36E-55D1-A006-BFB0-0B43C351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F3E73-EE67-AD9B-50E9-82C477F4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9BF3-CC9E-CC38-3966-EC072648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9A4CB-1D3B-2F27-FDFA-C000C6D6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7BBCF-7E9D-D80D-8C75-60A3F7F3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8DD8E-BF70-4358-81FA-4B06B92A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6AF8E1-0B89-8592-D201-1D8372A5D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C6CBEA-F2BB-BB28-BD7C-AEBB7E519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CD99E3-3CB5-5A19-A0EB-75BD1A03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FBB43-446A-4D32-1083-171F3675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5A9F1A-964C-85D9-558A-8B81B0C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7F62F-DB88-4517-5257-005FD67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E70BE9-E4A6-B599-F9DC-A8D7434C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E1BC84-F3D6-3296-9422-7F8007BF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B6FFB-E54F-D1B2-D438-BCB03B9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242A6D-0705-420C-DF80-CEE2846C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DB1-3168-31C4-3CF3-82BE5C7F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2F392-2026-0D4D-B98D-E14B7D86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41D3-9944-2155-239A-F3FF13C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CFBAE-DBFE-03C4-48CD-D77009C3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EECDB-FD01-96C8-9F0A-4B8DABE7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3D1BE-4596-6F7D-7667-8DA04CFF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F276A-464A-2F05-3CA6-00E0F31F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CD134-CB2C-6D6B-35DC-68EC0B97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E8105-6226-8875-F98C-FAF9B12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72CE5-6D2F-9F00-FA8F-2961B40C0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E2211-9D15-79C4-7141-5E6845EA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2EE76-35AB-CFA6-03A7-B2E09065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ED20A-D331-6589-82F4-BC25BA6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5658D-0EEB-900C-A532-793AC86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5D8AB7-5B51-931C-E065-10164649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C908-C79B-36AC-B4CB-ADB65AF4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9003F-27BF-68B9-CAF5-43744962C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AA65-B964-4020-9718-A8A46F91BF0B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2248D-DB9A-F56E-28E4-412064F6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9CA11-EDDE-EFA0-4C55-94AB61C8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1986-549E-4E9E-BE49-474F6C4A1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B56DB-F784-1AAB-6E08-7EC52157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959"/>
            <a:ext cx="9144000" cy="1213803"/>
          </a:xfrm>
        </p:spPr>
        <p:txBody>
          <a:bodyPr/>
          <a:lstStyle/>
          <a:p>
            <a:r>
              <a:rPr lang="en-US" altLang="ko-KR" dirty="0"/>
              <a:t>Services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8583F-7F58-FC8A-B8E2-F3571C00A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</a:t>
            </a:r>
            <a:r>
              <a:rPr lang="ko-KR" altLang="en-US" dirty="0" err="1"/>
              <a:t>김이박</a:t>
            </a:r>
            <a:endParaRPr lang="en-US" altLang="ko-KR" dirty="0"/>
          </a:p>
          <a:p>
            <a:r>
              <a:rPr lang="en-US" altLang="ko-KR" dirty="0"/>
              <a:t>202021050 </a:t>
            </a:r>
            <a:r>
              <a:rPr lang="ko-KR" altLang="en-US" dirty="0"/>
              <a:t>김승연</a:t>
            </a:r>
            <a:endParaRPr lang="en-US" altLang="ko-KR" dirty="0"/>
          </a:p>
          <a:p>
            <a:r>
              <a:rPr lang="en-US" altLang="ko-KR" dirty="0"/>
              <a:t>202021062 </a:t>
            </a:r>
            <a:r>
              <a:rPr lang="ko-KR" altLang="en-US" dirty="0"/>
              <a:t>박서연</a:t>
            </a:r>
            <a:endParaRPr lang="en-US" altLang="ko-KR" dirty="0"/>
          </a:p>
          <a:p>
            <a:r>
              <a:rPr lang="en-US" altLang="ko-KR" dirty="0"/>
              <a:t>202021094 </a:t>
            </a:r>
            <a:r>
              <a:rPr lang="ko-KR" altLang="en-US" dirty="0"/>
              <a:t>이혜원</a:t>
            </a:r>
          </a:p>
        </p:txBody>
      </p:sp>
    </p:spTree>
    <p:extLst>
      <p:ext uri="{BB962C8B-B14F-4D97-AF65-F5344CB8AC3E}">
        <p14:creationId xmlns:p14="http://schemas.microsoft.com/office/powerpoint/2010/main" val="121611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B0CD4-F26E-F169-5BB5-9E452FC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00376-70B5-A77F-BAC0-533A6A12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안드로이드 스튜디오 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(APP)</a:t>
            </a:r>
            <a:endParaRPr lang="ko-KR" alt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사용자의 위치 파악 및 증강 현실 경로 안내 기능을 위한 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사용자의 위치를 파악하고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서버에게 위치 정보를 요청하여 받음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QR 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코드 스캔을 통해 </a:t>
            </a:r>
            <a:r>
              <a:rPr lang="ko-KR" altLang="en-US" sz="1900" dirty="0">
                <a:solidFill>
                  <a:srgbClr val="374151"/>
                </a:solidFill>
                <a:latin typeface="Söhne"/>
              </a:rPr>
              <a:t>현재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 위치에 대한 정보도 받아올 수 있음</a:t>
            </a: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사용자에게는 지도 및 증강 현실 경로 안내를 제공함</a:t>
            </a: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2"/>
            </a:pP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altLang="ko-KR" sz="1900" i="0" dirty="0" err="1">
                <a:solidFill>
                  <a:srgbClr val="202124"/>
                </a:solidFill>
                <a:effectLst/>
                <a:latin typeface="맑은고딕"/>
              </a:rPr>
              <a:t>ARCore</a:t>
            </a:r>
            <a:r>
              <a:rPr lang="en-US" altLang="ko-KR" sz="1900" i="0" dirty="0">
                <a:solidFill>
                  <a:srgbClr val="202124"/>
                </a:solidFill>
                <a:effectLst/>
                <a:latin typeface="맑은고딕"/>
              </a:rPr>
              <a:t> Cloud Anchor(</a:t>
            </a:r>
            <a:r>
              <a:rPr lang="ko-KR" altLang="en-US" sz="1900" i="0" dirty="0">
                <a:solidFill>
                  <a:srgbClr val="202124"/>
                </a:solidFill>
                <a:effectLst/>
                <a:latin typeface="맑은고딕"/>
              </a:rPr>
              <a:t>서버</a:t>
            </a:r>
            <a:r>
              <a:rPr lang="en-US" altLang="ko-KR" sz="1900" i="0" dirty="0">
                <a:solidFill>
                  <a:srgbClr val="202124"/>
                </a:solidFill>
                <a:effectLst/>
                <a:latin typeface="맑은고딕"/>
              </a:rPr>
              <a:t>)   </a:t>
            </a:r>
            <a:endParaRPr lang="ko-KR" altLang="en-US" sz="1900" i="0" dirty="0">
              <a:solidFill>
                <a:srgbClr val="374151"/>
              </a:solidFill>
              <a:effectLst/>
              <a:latin typeface="맑은고딕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사용자의 위치 정보를 관리하고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900" dirty="0">
                <a:solidFill>
                  <a:srgbClr val="374151"/>
                </a:solidFill>
                <a:latin typeface="Söhne"/>
              </a:rPr>
              <a:t>사용자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에게 필요한 정보를 제공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지도 및 위치 정보를 위한 데이터베이스를 관리</a:t>
            </a: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374151"/>
                </a:solidFill>
                <a:latin typeface="Söhne"/>
              </a:rPr>
              <a:t>사용자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에게 위치 정보 요청이 오면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해당 위치 정보를 데이터베이스에서 조회하여 응답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49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B0CD4-F26E-F169-5BB5-9E452FC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00376-70B5-A77F-BAC0-533A6A12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 startAt="3"/>
            </a:pP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DB</a:t>
            </a:r>
            <a:endParaRPr lang="ko-KR" alt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지도 정보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위치 정보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, QR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코드 정보 등을 저장 </a:t>
            </a:r>
            <a:endParaRPr lang="en-US" altLang="ko-KR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서버와 앱에서 필요한 정보를 조회</a:t>
            </a:r>
            <a:r>
              <a:rPr lang="en-US" altLang="ko-KR" sz="2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및 수정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4"/>
            </a:pP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QR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코드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-&gt; 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절대 </a:t>
            </a:r>
            <a:r>
              <a:rPr lang="ko-KR" altLang="en-US" sz="2200" dirty="0" err="1">
                <a:solidFill>
                  <a:srgbClr val="374151"/>
                </a:solidFill>
                <a:latin typeface="Söhne"/>
              </a:rPr>
              <a:t>위치값</a:t>
            </a:r>
            <a:r>
              <a:rPr lang="en-US" altLang="ko-KR" sz="2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시작점에 사용</a:t>
            </a:r>
            <a:endParaRPr lang="ko-KR" alt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앱에서 사용자가 스캔한 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QR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코드를 인식하고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해당 위치에 대한 정보를 제공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QR </a:t>
            </a: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코드 정보는 데이터베이스에서 조회하여 제공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5"/>
            </a:pPr>
            <a:r>
              <a:rPr lang="en-US" altLang="ko-KR" sz="2200" dirty="0">
                <a:solidFill>
                  <a:srgbClr val="374151"/>
                </a:solidFill>
                <a:latin typeface="Söhne"/>
              </a:rPr>
              <a:t>AR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 플랫폼 </a:t>
            </a:r>
            <a:r>
              <a:rPr lang="en-US" altLang="ko-KR" sz="2200" dirty="0">
                <a:solidFill>
                  <a:srgbClr val="374151"/>
                </a:solidFill>
                <a:latin typeface="Söhne"/>
              </a:rPr>
              <a:t>(AR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2200" dirty="0">
                <a:solidFill>
                  <a:srgbClr val="374151"/>
                </a:solidFill>
                <a:latin typeface="Söhne"/>
              </a:rPr>
              <a:t>CORE)</a:t>
            </a:r>
            <a:endParaRPr lang="ko-KR" alt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앱에서 제공하는 증강 현실 경로 안내 기능을 담당</a:t>
            </a:r>
            <a:r>
              <a:rPr lang="en-US" altLang="ko-KR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374151"/>
                </a:solidFill>
                <a:effectLst/>
                <a:latin typeface="Söhne"/>
              </a:rPr>
              <a:t>사용자의 위치 정보와 데이터베이스에 저장된 정보를 기반으로 증강 현실 경로 </a:t>
            </a:r>
            <a:r>
              <a:rPr lang="ko-KR" altLang="en-US" sz="2200" dirty="0">
                <a:solidFill>
                  <a:srgbClr val="374151"/>
                </a:solidFill>
                <a:latin typeface="Söhne"/>
              </a:rPr>
              <a:t>안내</a:t>
            </a:r>
            <a:endParaRPr lang="en-US" altLang="ko-KR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altLang="ko-KR" sz="2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ko-KR" altLang="en-US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이러한 아키텍처를 통해</a:t>
            </a:r>
            <a:r>
              <a:rPr lang="en-US" altLang="ko-KR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, </a:t>
            </a:r>
            <a:r>
              <a:rPr lang="ko-KR" altLang="en-US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사용자는 앱을 통해 빠르고 쉽게 건물 내부에서 위치를 파악하고</a:t>
            </a:r>
            <a:r>
              <a:rPr lang="en-US" altLang="ko-KR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,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ko-KR" altLang="en-US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증강 현실을 통해 빠르게 탈출 경로를 파악할 수 있습니다</a:t>
            </a:r>
            <a:r>
              <a:rPr lang="en-US" altLang="ko-KR" sz="23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72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DD154-7477-FF20-1100-E3A16EF6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FCF0-47B3-0154-4EEE-F546E2A7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607BF8-4B31-45E9-7D1E-565B7608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6" y="420289"/>
            <a:ext cx="8299634" cy="57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E169-0D64-1DBC-B175-A93E39B6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err="1"/>
              <a:t>아키텍쳐</a:t>
            </a:r>
            <a:r>
              <a:rPr lang="en-US" altLang="ko-KR" dirty="0"/>
              <a:t> (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1C328-F1D7-7F80-2E7E-19973E0D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화재 발생 시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먼저 모바일 앱을 실행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앱은 사용자의 현재 위치를 파악하여 지도 상에 표시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QR </a:t>
            </a: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코드를 스캔하여 해당 위치에 대한 정보를 받음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900" b="0" i="0" dirty="0">
                <a:solidFill>
                  <a:srgbClr val="374151"/>
                </a:solidFill>
                <a:effectLst/>
                <a:latin typeface="Söhne"/>
              </a:rPr>
              <a:t>증강 현실을 통해 탈출 경로를 안내 받음</a:t>
            </a:r>
            <a:r>
              <a:rPr lang="en-US" altLang="ko-KR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altLang="ko-KR" sz="19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5573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5847-E6F3-534D-0347-A0B3382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Movement Tracking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B7863-B991-48EF-695A-A23928F3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>
                <a:latin typeface="Roboto" panose="02000000000000000000" pitchFamily="2" charset="0"/>
              </a:rPr>
              <a:t>스마트폰의 모션센서</a:t>
            </a:r>
            <a:r>
              <a:rPr lang="en-US" altLang="ko-KR" sz="1900" dirty="0">
                <a:latin typeface="Roboto" panose="02000000000000000000" pitchFamily="2" charset="0"/>
              </a:rPr>
              <a:t>(3</a:t>
            </a:r>
            <a:r>
              <a:rPr lang="ko-KR" altLang="en-US" sz="1900" dirty="0">
                <a:latin typeface="Roboto" panose="02000000000000000000" pitchFamily="2" charset="0"/>
              </a:rPr>
              <a:t>차원 가속도 센서</a:t>
            </a:r>
            <a:r>
              <a:rPr lang="en-US" altLang="ko-KR" sz="1900" dirty="0">
                <a:latin typeface="Roboto" panose="02000000000000000000" pitchFamily="2" charset="0"/>
              </a:rPr>
              <a:t>, </a:t>
            </a:r>
            <a:r>
              <a:rPr lang="ko-KR" altLang="en-US" sz="1900" dirty="0" err="1">
                <a:latin typeface="Roboto" panose="02000000000000000000" pitchFamily="2" charset="0"/>
              </a:rPr>
              <a:t>자이로</a:t>
            </a:r>
            <a:r>
              <a:rPr lang="ko-KR" altLang="en-US" sz="1900" dirty="0">
                <a:latin typeface="Roboto" panose="02000000000000000000" pitchFamily="2" charset="0"/>
              </a:rPr>
              <a:t> 센서</a:t>
            </a:r>
            <a:r>
              <a:rPr lang="en-US" altLang="ko-KR" sz="1900" dirty="0">
                <a:latin typeface="Roboto" panose="02000000000000000000" pitchFamily="2" charset="0"/>
              </a:rPr>
              <a:t>, 3</a:t>
            </a:r>
            <a:r>
              <a:rPr lang="ko-KR" altLang="en-US" sz="1900" dirty="0">
                <a:latin typeface="Roboto" panose="02000000000000000000" pitchFamily="2" charset="0"/>
              </a:rPr>
              <a:t>차원 자기장 센서</a:t>
            </a:r>
            <a:r>
              <a:rPr lang="en-US" altLang="ko-KR" sz="1900" dirty="0">
                <a:latin typeface="Roboto" panose="02000000000000000000" pitchFamily="2" charset="0"/>
              </a:rPr>
              <a:t>)</a:t>
            </a:r>
            <a:r>
              <a:rPr lang="ko-KR" altLang="en-US" sz="1900" dirty="0">
                <a:latin typeface="Roboto" panose="02000000000000000000" pitchFamily="2" charset="0"/>
              </a:rPr>
              <a:t>를 이용하여 </a:t>
            </a:r>
            <a:endParaRPr lang="en-US" altLang="ko-KR" sz="1900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1900" dirty="0">
                <a:latin typeface="Roboto" panose="02000000000000000000" pitchFamily="2" charset="0"/>
              </a:rPr>
              <a:t>    </a:t>
            </a:r>
            <a:r>
              <a:rPr lang="ko-KR" altLang="en-US" sz="1900" dirty="0">
                <a:latin typeface="Roboto" panose="02000000000000000000" pitchFamily="2" charset="0"/>
              </a:rPr>
              <a:t>실내 </a:t>
            </a:r>
            <a:r>
              <a:rPr lang="ko-KR" altLang="en-US" sz="1900" dirty="0" err="1">
                <a:latin typeface="Roboto" panose="02000000000000000000" pitchFamily="2" charset="0"/>
              </a:rPr>
              <a:t>측위</a:t>
            </a:r>
            <a:r>
              <a:rPr lang="ko-KR" altLang="en-US" sz="1900" dirty="0">
                <a:latin typeface="Roboto" panose="02000000000000000000" pitchFamily="2" charset="0"/>
              </a:rPr>
              <a:t> </a:t>
            </a:r>
            <a:r>
              <a:rPr lang="en-US" altLang="ko-KR" sz="1900" dirty="0">
                <a:latin typeface="Roboto" panose="02000000000000000000" pitchFamily="2" charset="0"/>
              </a:rPr>
              <a:t>(</a:t>
            </a:r>
            <a:r>
              <a:rPr lang="ko-KR" altLang="en-US" sz="1900" dirty="0">
                <a:latin typeface="Roboto" panose="02000000000000000000" pitchFamily="2" charset="0"/>
              </a:rPr>
              <a:t>벡터 값 얻음</a:t>
            </a:r>
            <a:r>
              <a:rPr lang="en-US" altLang="ko-KR" sz="1900" dirty="0">
                <a:latin typeface="Roboto" panose="02000000000000000000" pitchFamily="2" charset="0"/>
              </a:rPr>
              <a:t>) </a:t>
            </a:r>
            <a:r>
              <a:rPr lang="ko-KR" altLang="en-US" sz="1900" dirty="0">
                <a:latin typeface="Roboto" panose="02000000000000000000" pitchFamily="2" charset="0"/>
              </a:rPr>
              <a:t>진행</a:t>
            </a:r>
            <a:r>
              <a:rPr lang="en-US" altLang="ko-KR" sz="1900" dirty="0">
                <a:latin typeface="Roboto" panose="02000000000000000000" pitchFamily="2" charset="0"/>
              </a:rPr>
              <a:t>.</a:t>
            </a:r>
          </a:p>
          <a:p>
            <a:endParaRPr lang="en-US" altLang="ko-KR" sz="1900" dirty="0">
              <a:latin typeface="Roboto" panose="02000000000000000000" pitchFamily="2" charset="0"/>
            </a:endParaRPr>
          </a:p>
          <a:p>
            <a:r>
              <a:rPr lang="ko-KR" altLang="en-US" sz="1900" dirty="0">
                <a:latin typeface="Roboto" panose="02000000000000000000" pitchFamily="2" charset="0"/>
              </a:rPr>
              <a:t>콘크리트</a:t>
            </a:r>
            <a:r>
              <a:rPr lang="en-US" altLang="ko-KR" sz="1900" dirty="0">
                <a:latin typeface="Roboto" panose="02000000000000000000" pitchFamily="2" charset="0"/>
              </a:rPr>
              <a:t>, </a:t>
            </a:r>
            <a:r>
              <a:rPr lang="ko-KR" altLang="en-US" sz="1900" dirty="0">
                <a:latin typeface="Roboto" panose="02000000000000000000" pitchFamily="2" charset="0"/>
              </a:rPr>
              <a:t>철근 등으로 인한 왜곡을 </a:t>
            </a:r>
            <a:r>
              <a:rPr lang="ko-KR" altLang="en-US" sz="1900" dirty="0" err="1">
                <a:latin typeface="Roboto" panose="02000000000000000000" pitchFamily="2" charset="0"/>
              </a:rPr>
              <a:t>딥러닝을</a:t>
            </a:r>
            <a:r>
              <a:rPr lang="ko-KR" altLang="en-US" sz="1900" dirty="0">
                <a:latin typeface="Roboto" panose="02000000000000000000" pitchFamily="2" charset="0"/>
              </a:rPr>
              <a:t> 통해 학습</a:t>
            </a:r>
            <a:r>
              <a:rPr lang="en-US" altLang="ko-KR" sz="1900" dirty="0"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900" dirty="0">
                <a:latin typeface="Roboto" panose="02000000000000000000" pitchFamily="2" charset="0"/>
              </a:rPr>
              <a:t>    자기장 벡터 값을 기계 학습 시켜 위치를 파악하는 방법을 사용</a:t>
            </a:r>
            <a:r>
              <a:rPr lang="en-US" altLang="ko-KR" sz="1900" dirty="0">
                <a:latin typeface="Roboto" panose="02000000000000000000" pitchFamily="2" charset="0"/>
              </a:rPr>
              <a:t>.</a:t>
            </a:r>
            <a:r>
              <a:rPr lang="ko-KR" altLang="en-US" sz="1900" dirty="0">
                <a:latin typeface="Roboto" panose="02000000000000000000" pitchFamily="2" charset="0"/>
              </a:rPr>
              <a:t> </a:t>
            </a:r>
            <a:endParaRPr lang="en-US" altLang="ko-KR" sz="1900" dirty="0">
              <a:latin typeface="Roboto" panose="02000000000000000000" pitchFamily="2" charset="0"/>
            </a:endParaRPr>
          </a:p>
          <a:p>
            <a:endParaRPr lang="en-US" altLang="ko-KR" sz="1900" dirty="0">
              <a:latin typeface="Roboto" panose="02000000000000000000" pitchFamily="2" charset="0"/>
            </a:endParaRPr>
          </a:p>
          <a:p>
            <a:r>
              <a:rPr lang="ko-KR" altLang="en-US" sz="1900" dirty="0">
                <a:latin typeface="Roboto" panose="02000000000000000000" pitchFamily="2" charset="0"/>
              </a:rPr>
              <a:t>획득한 기준점에서 자이로스코프 및 가속도계를 이용한 보행자 추측 항법을 사용</a:t>
            </a:r>
            <a:r>
              <a:rPr lang="en-US" altLang="ko-KR" sz="1900" dirty="0">
                <a:latin typeface="Roboto" panose="02000000000000000000" pitchFamily="2" charset="0"/>
              </a:rPr>
              <a:t>.</a:t>
            </a:r>
          </a:p>
          <a:p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694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77DA8-587A-FA13-C45D-70B7C55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4929A-A93B-901E-BA57-B58BD687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42BFC-4AC6-8B2E-4DA4-0513068A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00" y="374387"/>
            <a:ext cx="2700000" cy="570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000A24-BD8E-6808-7E1F-818DD9331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2" t="4183" r="9819" b="4617"/>
          <a:stretch/>
        </p:blipFill>
        <p:spPr>
          <a:xfrm>
            <a:off x="8754493" y="383655"/>
            <a:ext cx="2700000" cy="5681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A7961A-7EC8-E72F-D33A-ECB97F740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849400" cy="56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9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1392-BDB6-8BE3-67BB-B1C3DCD7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지표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57D721-24D7-902E-00E3-790A3FEB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7" y="1522737"/>
            <a:ext cx="5413862" cy="420625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D78275-E342-BF73-99C1-ECCC890B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19" y="1410833"/>
            <a:ext cx="5561743" cy="32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300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Söhne</vt:lpstr>
      <vt:lpstr>맑은 고딕</vt:lpstr>
      <vt:lpstr>맑은고딕</vt:lpstr>
      <vt:lpstr>Arial</vt:lpstr>
      <vt:lpstr>Roboto</vt:lpstr>
      <vt:lpstr>Office 테마</vt:lpstr>
      <vt:lpstr>Services Architecture</vt:lpstr>
      <vt:lpstr>Service Architecture</vt:lpstr>
      <vt:lpstr>Service Architecture</vt:lpstr>
      <vt:lpstr>PowerPoint 프레젠테이션</vt:lpstr>
      <vt:lpstr>플랫폼 아키텍쳐 (사용법)</vt:lpstr>
      <vt:lpstr>Movement Tracking</vt:lpstr>
      <vt:lpstr>PowerPoint 프레젠테이션</vt:lpstr>
      <vt:lpstr>평가 지표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박서연</cp:lastModifiedBy>
  <cp:revision>18</cp:revision>
  <dcterms:created xsi:type="dcterms:W3CDTF">2023-04-18T09:03:48Z</dcterms:created>
  <dcterms:modified xsi:type="dcterms:W3CDTF">2023-04-19T02:18:01Z</dcterms:modified>
</cp:coreProperties>
</file>