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56" r:id="rId4"/>
    <p:sldId id="339" r:id="rId5"/>
    <p:sldId id="307" r:id="rId6"/>
    <p:sldId id="306" r:id="rId7"/>
    <p:sldId id="340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8" r:id="rId17"/>
    <p:sldId id="316" r:id="rId18"/>
    <p:sldId id="317" r:id="rId19"/>
    <p:sldId id="319" r:id="rId20"/>
    <p:sldId id="320" r:id="rId21"/>
    <p:sldId id="341" r:id="rId22"/>
    <p:sldId id="321" r:id="rId23"/>
    <p:sldId id="304" r:id="rId24"/>
    <p:sldId id="257" r:id="rId25"/>
    <p:sldId id="322" r:id="rId26"/>
    <p:sldId id="323" r:id="rId27"/>
    <p:sldId id="324" r:id="rId28"/>
    <p:sldId id="325" r:id="rId29"/>
    <p:sldId id="258" r:id="rId30"/>
    <p:sldId id="345" r:id="rId31"/>
    <p:sldId id="346" r:id="rId32"/>
    <p:sldId id="347" r:id="rId33"/>
    <p:sldId id="348" r:id="rId34"/>
    <p:sldId id="326" r:id="rId35"/>
    <p:sldId id="386" r:id="rId36"/>
    <p:sldId id="387" r:id="rId37"/>
    <p:sldId id="328" r:id="rId38"/>
    <p:sldId id="336" r:id="rId39"/>
    <p:sldId id="337" r:id="rId40"/>
    <p:sldId id="260" r:id="rId41"/>
    <p:sldId id="377" r:id="rId42"/>
    <p:sldId id="378" r:id="rId43"/>
    <p:sldId id="379" r:id="rId44"/>
    <p:sldId id="380" r:id="rId45"/>
    <p:sldId id="381" r:id="rId46"/>
    <p:sldId id="382" r:id="rId47"/>
    <p:sldId id="261" r:id="rId48"/>
    <p:sldId id="371" r:id="rId49"/>
    <p:sldId id="372" r:id="rId50"/>
    <p:sldId id="373" r:id="rId51"/>
    <p:sldId id="262" r:id="rId52"/>
    <p:sldId id="374" r:id="rId53"/>
    <p:sldId id="375" r:id="rId54"/>
    <p:sldId id="376" r:id="rId55"/>
    <p:sldId id="263" r:id="rId56"/>
    <p:sldId id="383" r:id="rId57"/>
    <p:sldId id="384" r:id="rId58"/>
    <p:sldId id="385" r:id="rId59"/>
    <p:sldId id="264" r:id="rId60"/>
    <p:sldId id="359" r:id="rId61"/>
    <p:sldId id="360" r:id="rId62"/>
    <p:sldId id="361" r:id="rId63"/>
    <p:sldId id="349" r:id="rId64"/>
    <p:sldId id="265" r:id="rId65"/>
    <p:sldId id="365" r:id="rId66"/>
    <p:sldId id="366" r:id="rId67"/>
    <p:sldId id="367" r:id="rId68"/>
    <p:sldId id="368" r:id="rId69"/>
    <p:sldId id="369" r:id="rId70"/>
    <p:sldId id="370" r:id="rId71"/>
    <p:sldId id="330" r:id="rId72"/>
    <p:sldId id="343" r:id="rId73"/>
    <p:sldId id="344" r:id="rId74"/>
    <p:sldId id="342" r:id="rId75"/>
    <p:sldId id="335" r:id="rId76"/>
    <p:sldId id="333" r:id="rId77"/>
    <p:sldId id="331" r:id="rId78"/>
    <p:sldId id="338" r:id="rId79"/>
    <p:sldId id="268" r:id="rId80"/>
    <p:sldId id="269" r:id="rId81"/>
    <p:sldId id="270" r:id="rId82"/>
    <p:sldId id="271" r:id="rId83"/>
    <p:sldId id="273" r:id="rId84"/>
    <p:sldId id="274" r:id="rId85"/>
    <p:sldId id="275" r:id="rId86"/>
    <p:sldId id="276" r:id="rId87"/>
    <p:sldId id="277" r:id="rId88"/>
    <p:sldId id="282" r:id="rId89"/>
    <p:sldId id="284" r:id="rId90"/>
    <p:sldId id="285" r:id="rId91"/>
    <p:sldId id="286" r:id="rId92"/>
    <p:sldId id="300" r:id="rId93"/>
    <p:sldId id="299" r:id="rId94"/>
    <p:sldId id="298" r:id="rId95"/>
    <p:sldId id="297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8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7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3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8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2FFB-957B-4930-93AF-AC84E1E6A45B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AC54-9B6D-4088-88BD-02BCAA2F8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8.wmf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mathworks.com/help/nnet/ref/trainautoencoder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link.com/content/n5h8rj646l1728tp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132857"/>
            <a:ext cx="7772400" cy="20192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CSCE 2017</a:t>
            </a:r>
            <a:br>
              <a:rPr lang="en-US" altLang="zh-TW" dirty="0" smtClean="0"/>
            </a:br>
            <a:r>
              <a:rPr lang="en-US" altLang="zh-TW" dirty="0" smtClean="0"/>
              <a:t>ICAI 2017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3344" y="3692624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/>
              <a:t>Las Vegas</a:t>
            </a:r>
          </a:p>
          <a:p>
            <a:pPr algn="l"/>
            <a:r>
              <a:rPr lang="en-US" altLang="zh-TW" dirty="0" smtClean="0"/>
              <a:t>July. 17</a:t>
            </a:r>
            <a:endParaRPr lang="zh-TW" altLang="en-US" dirty="0" smtClean="0"/>
          </a:p>
          <a:p>
            <a:pPr algn="l"/>
            <a:endParaRPr lang="zh-TW" altLang="en-US" dirty="0"/>
          </a:p>
        </p:txBody>
      </p:sp>
      <p:pic>
        <p:nvPicPr>
          <p:cNvPr id="1028" name="Picture 4" descr="C:\Users\Chen\Desktop\NTU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28700"/>
            <a:ext cx="544587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Proposed: single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412777"/>
            <a:ext cx="61722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8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hidden layers</a:t>
            </a:r>
            <a:endParaRPr lang="en-US" dirty="0"/>
          </a:p>
        </p:txBody>
      </p:sp>
      <p:sp>
        <p:nvSpPr>
          <p:cNvPr id="4" name="Rectangle 1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5580"/>
          <p:cNvGrpSpPr>
            <a:grpSpLocks/>
          </p:cNvGrpSpPr>
          <p:nvPr/>
        </p:nvGrpSpPr>
        <p:grpSpPr bwMode="auto">
          <a:xfrm>
            <a:off x="1222993" y="1633964"/>
            <a:ext cx="7150505" cy="4844078"/>
            <a:chOff x="0" y="0"/>
            <a:chExt cx="20115" cy="13624"/>
          </a:xfrm>
        </p:grpSpPr>
        <p:sp>
          <p:nvSpPr>
            <p:cNvPr id="6" name="Shape 1485"/>
            <p:cNvSpPr>
              <a:spLocks/>
            </p:cNvSpPr>
            <p:nvPr/>
          </p:nvSpPr>
          <p:spPr bwMode="auto">
            <a:xfrm>
              <a:off x="579" y="9373"/>
              <a:ext cx="137" cy="138"/>
            </a:xfrm>
            <a:custGeom>
              <a:avLst/>
              <a:gdLst>
                <a:gd name="T0" fmla="*/ 6096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6096 h 13716"/>
                <a:gd name="T6" fmla="*/ 12192 w 13716"/>
                <a:gd name="T7" fmla="*/ 12192 h 13716"/>
                <a:gd name="T8" fmla="*/ 6096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6096 h 13716"/>
                <a:gd name="T14" fmla="*/ 1524 w 13716"/>
                <a:gd name="T15" fmla="*/ 1524 h 13716"/>
                <a:gd name="T16" fmla="*/ 6096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6096" y="0"/>
                  </a:moveTo>
                  <a:lnTo>
                    <a:pt x="12192" y="1524"/>
                  </a:lnTo>
                  <a:lnTo>
                    <a:pt x="13716" y="6096"/>
                  </a:lnTo>
                  <a:lnTo>
                    <a:pt x="12192" y="12192"/>
                  </a:lnTo>
                  <a:lnTo>
                    <a:pt x="6096" y="13716"/>
                  </a:lnTo>
                  <a:lnTo>
                    <a:pt x="1524" y="12192"/>
                  </a:lnTo>
                  <a:lnTo>
                    <a:pt x="0" y="6096"/>
                  </a:lnTo>
                  <a:lnTo>
                    <a:pt x="1524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Shape 1486"/>
            <p:cNvSpPr>
              <a:spLocks/>
            </p:cNvSpPr>
            <p:nvPr/>
          </p:nvSpPr>
          <p:spPr bwMode="auto">
            <a:xfrm>
              <a:off x="579" y="8794"/>
              <a:ext cx="137" cy="138"/>
            </a:xfrm>
            <a:custGeom>
              <a:avLst/>
              <a:gdLst>
                <a:gd name="T0" fmla="*/ 6096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7620 h 13716"/>
                <a:gd name="T6" fmla="*/ 12192 w 13716"/>
                <a:gd name="T7" fmla="*/ 12192 h 13716"/>
                <a:gd name="T8" fmla="*/ 6096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7620 h 13716"/>
                <a:gd name="T14" fmla="*/ 1524 w 13716"/>
                <a:gd name="T15" fmla="*/ 1524 h 13716"/>
                <a:gd name="T16" fmla="*/ 6096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6096" y="0"/>
                  </a:moveTo>
                  <a:lnTo>
                    <a:pt x="12192" y="1524"/>
                  </a:lnTo>
                  <a:lnTo>
                    <a:pt x="13716" y="7620"/>
                  </a:lnTo>
                  <a:lnTo>
                    <a:pt x="12192" y="12192"/>
                  </a:lnTo>
                  <a:lnTo>
                    <a:pt x="6096" y="13716"/>
                  </a:lnTo>
                  <a:lnTo>
                    <a:pt x="1524" y="12192"/>
                  </a:lnTo>
                  <a:lnTo>
                    <a:pt x="0" y="7620"/>
                  </a:lnTo>
                  <a:lnTo>
                    <a:pt x="1524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1487"/>
            <p:cNvSpPr>
              <a:spLocks/>
            </p:cNvSpPr>
            <p:nvPr/>
          </p:nvSpPr>
          <p:spPr bwMode="auto">
            <a:xfrm>
              <a:off x="579" y="8230"/>
              <a:ext cx="137" cy="138"/>
            </a:xfrm>
            <a:custGeom>
              <a:avLst/>
              <a:gdLst>
                <a:gd name="T0" fmla="*/ 6096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6096 h 13716"/>
                <a:gd name="T6" fmla="*/ 12192 w 13716"/>
                <a:gd name="T7" fmla="*/ 12192 h 13716"/>
                <a:gd name="T8" fmla="*/ 6096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6096 h 13716"/>
                <a:gd name="T14" fmla="*/ 1524 w 13716"/>
                <a:gd name="T15" fmla="*/ 1524 h 13716"/>
                <a:gd name="T16" fmla="*/ 6096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6096" y="0"/>
                  </a:moveTo>
                  <a:lnTo>
                    <a:pt x="12192" y="1524"/>
                  </a:lnTo>
                  <a:lnTo>
                    <a:pt x="13716" y="6096"/>
                  </a:lnTo>
                  <a:lnTo>
                    <a:pt x="12192" y="12192"/>
                  </a:lnTo>
                  <a:lnTo>
                    <a:pt x="6096" y="13716"/>
                  </a:lnTo>
                  <a:lnTo>
                    <a:pt x="1524" y="12192"/>
                  </a:lnTo>
                  <a:lnTo>
                    <a:pt x="0" y="6096"/>
                  </a:lnTo>
                  <a:lnTo>
                    <a:pt x="1524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Shape 1488"/>
            <p:cNvSpPr>
              <a:spLocks/>
            </p:cNvSpPr>
            <p:nvPr/>
          </p:nvSpPr>
          <p:spPr bwMode="auto">
            <a:xfrm>
              <a:off x="6301" y="9373"/>
              <a:ext cx="137" cy="138"/>
            </a:xfrm>
            <a:custGeom>
              <a:avLst/>
              <a:gdLst>
                <a:gd name="T0" fmla="*/ 6096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6096 h 13716"/>
                <a:gd name="T6" fmla="*/ 12192 w 13716"/>
                <a:gd name="T7" fmla="*/ 12192 h 13716"/>
                <a:gd name="T8" fmla="*/ 6096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6096 h 13716"/>
                <a:gd name="T14" fmla="*/ 1524 w 13716"/>
                <a:gd name="T15" fmla="*/ 1524 h 13716"/>
                <a:gd name="T16" fmla="*/ 6096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6096" y="0"/>
                  </a:moveTo>
                  <a:lnTo>
                    <a:pt x="12192" y="1524"/>
                  </a:lnTo>
                  <a:lnTo>
                    <a:pt x="13716" y="6096"/>
                  </a:lnTo>
                  <a:lnTo>
                    <a:pt x="12192" y="12192"/>
                  </a:lnTo>
                  <a:lnTo>
                    <a:pt x="6096" y="13716"/>
                  </a:lnTo>
                  <a:lnTo>
                    <a:pt x="1524" y="12192"/>
                  </a:lnTo>
                  <a:lnTo>
                    <a:pt x="0" y="6096"/>
                  </a:lnTo>
                  <a:lnTo>
                    <a:pt x="1524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Shape 1489"/>
            <p:cNvSpPr>
              <a:spLocks/>
            </p:cNvSpPr>
            <p:nvPr/>
          </p:nvSpPr>
          <p:spPr bwMode="auto">
            <a:xfrm>
              <a:off x="6301" y="8794"/>
              <a:ext cx="137" cy="138"/>
            </a:xfrm>
            <a:custGeom>
              <a:avLst/>
              <a:gdLst>
                <a:gd name="T0" fmla="*/ 6096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7620 h 13716"/>
                <a:gd name="T6" fmla="*/ 12192 w 13716"/>
                <a:gd name="T7" fmla="*/ 12192 h 13716"/>
                <a:gd name="T8" fmla="*/ 6096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7620 h 13716"/>
                <a:gd name="T14" fmla="*/ 1524 w 13716"/>
                <a:gd name="T15" fmla="*/ 1524 h 13716"/>
                <a:gd name="T16" fmla="*/ 6096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6096" y="0"/>
                  </a:moveTo>
                  <a:lnTo>
                    <a:pt x="12192" y="1524"/>
                  </a:lnTo>
                  <a:lnTo>
                    <a:pt x="13716" y="7620"/>
                  </a:lnTo>
                  <a:lnTo>
                    <a:pt x="12192" y="12192"/>
                  </a:lnTo>
                  <a:lnTo>
                    <a:pt x="6096" y="13716"/>
                  </a:lnTo>
                  <a:lnTo>
                    <a:pt x="1524" y="12192"/>
                  </a:lnTo>
                  <a:lnTo>
                    <a:pt x="0" y="7620"/>
                  </a:lnTo>
                  <a:lnTo>
                    <a:pt x="1524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1490"/>
            <p:cNvSpPr>
              <a:spLocks/>
            </p:cNvSpPr>
            <p:nvPr/>
          </p:nvSpPr>
          <p:spPr bwMode="auto">
            <a:xfrm>
              <a:off x="6301" y="8230"/>
              <a:ext cx="137" cy="138"/>
            </a:xfrm>
            <a:custGeom>
              <a:avLst/>
              <a:gdLst>
                <a:gd name="T0" fmla="*/ 6096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6096 h 13716"/>
                <a:gd name="T6" fmla="*/ 12192 w 13716"/>
                <a:gd name="T7" fmla="*/ 12192 h 13716"/>
                <a:gd name="T8" fmla="*/ 6096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6096 h 13716"/>
                <a:gd name="T14" fmla="*/ 1524 w 13716"/>
                <a:gd name="T15" fmla="*/ 1524 h 13716"/>
                <a:gd name="T16" fmla="*/ 6096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6096" y="0"/>
                  </a:moveTo>
                  <a:lnTo>
                    <a:pt x="12192" y="1524"/>
                  </a:lnTo>
                  <a:lnTo>
                    <a:pt x="13716" y="6096"/>
                  </a:lnTo>
                  <a:lnTo>
                    <a:pt x="12192" y="12192"/>
                  </a:lnTo>
                  <a:lnTo>
                    <a:pt x="6096" y="13716"/>
                  </a:lnTo>
                  <a:lnTo>
                    <a:pt x="1524" y="12192"/>
                  </a:lnTo>
                  <a:lnTo>
                    <a:pt x="0" y="6096"/>
                  </a:lnTo>
                  <a:lnTo>
                    <a:pt x="1524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Shape 1491"/>
            <p:cNvSpPr>
              <a:spLocks/>
            </p:cNvSpPr>
            <p:nvPr/>
          </p:nvSpPr>
          <p:spPr bwMode="auto">
            <a:xfrm>
              <a:off x="11948" y="9373"/>
              <a:ext cx="137" cy="138"/>
            </a:xfrm>
            <a:custGeom>
              <a:avLst/>
              <a:gdLst>
                <a:gd name="T0" fmla="*/ 7620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6096 h 13716"/>
                <a:gd name="T6" fmla="*/ 12192 w 13716"/>
                <a:gd name="T7" fmla="*/ 12192 h 13716"/>
                <a:gd name="T8" fmla="*/ 7620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6096 h 13716"/>
                <a:gd name="T14" fmla="*/ 1524 w 13716"/>
                <a:gd name="T15" fmla="*/ 1524 h 13716"/>
                <a:gd name="T16" fmla="*/ 7620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7620" y="0"/>
                  </a:moveTo>
                  <a:lnTo>
                    <a:pt x="12192" y="1524"/>
                  </a:lnTo>
                  <a:lnTo>
                    <a:pt x="13716" y="6096"/>
                  </a:lnTo>
                  <a:lnTo>
                    <a:pt x="12192" y="12192"/>
                  </a:lnTo>
                  <a:lnTo>
                    <a:pt x="7620" y="13716"/>
                  </a:lnTo>
                  <a:lnTo>
                    <a:pt x="1524" y="12192"/>
                  </a:lnTo>
                  <a:lnTo>
                    <a:pt x="0" y="6096"/>
                  </a:lnTo>
                  <a:lnTo>
                    <a:pt x="1524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Shape 1492"/>
            <p:cNvSpPr>
              <a:spLocks/>
            </p:cNvSpPr>
            <p:nvPr/>
          </p:nvSpPr>
          <p:spPr bwMode="auto">
            <a:xfrm>
              <a:off x="11948" y="8794"/>
              <a:ext cx="137" cy="138"/>
            </a:xfrm>
            <a:custGeom>
              <a:avLst/>
              <a:gdLst>
                <a:gd name="T0" fmla="*/ 7620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7620 h 13716"/>
                <a:gd name="T6" fmla="*/ 12192 w 13716"/>
                <a:gd name="T7" fmla="*/ 12192 h 13716"/>
                <a:gd name="T8" fmla="*/ 7620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7620 h 13716"/>
                <a:gd name="T14" fmla="*/ 1524 w 13716"/>
                <a:gd name="T15" fmla="*/ 1524 h 13716"/>
                <a:gd name="T16" fmla="*/ 7620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7620" y="0"/>
                  </a:moveTo>
                  <a:lnTo>
                    <a:pt x="12192" y="1524"/>
                  </a:lnTo>
                  <a:lnTo>
                    <a:pt x="13716" y="7620"/>
                  </a:lnTo>
                  <a:lnTo>
                    <a:pt x="12192" y="12192"/>
                  </a:lnTo>
                  <a:lnTo>
                    <a:pt x="7620" y="13716"/>
                  </a:lnTo>
                  <a:lnTo>
                    <a:pt x="1524" y="12192"/>
                  </a:lnTo>
                  <a:lnTo>
                    <a:pt x="0" y="7620"/>
                  </a:lnTo>
                  <a:lnTo>
                    <a:pt x="1524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1493"/>
            <p:cNvSpPr>
              <a:spLocks/>
            </p:cNvSpPr>
            <p:nvPr/>
          </p:nvSpPr>
          <p:spPr bwMode="auto">
            <a:xfrm>
              <a:off x="11948" y="8230"/>
              <a:ext cx="137" cy="138"/>
            </a:xfrm>
            <a:custGeom>
              <a:avLst/>
              <a:gdLst>
                <a:gd name="T0" fmla="*/ 7620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6096 h 13716"/>
                <a:gd name="T6" fmla="*/ 12192 w 13716"/>
                <a:gd name="T7" fmla="*/ 12192 h 13716"/>
                <a:gd name="T8" fmla="*/ 7620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6096 h 13716"/>
                <a:gd name="T14" fmla="*/ 1524 w 13716"/>
                <a:gd name="T15" fmla="*/ 1524 h 13716"/>
                <a:gd name="T16" fmla="*/ 7620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7620" y="0"/>
                  </a:moveTo>
                  <a:lnTo>
                    <a:pt x="12192" y="1524"/>
                  </a:lnTo>
                  <a:lnTo>
                    <a:pt x="13716" y="6096"/>
                  </a:lnTo>
                  <a:lnTo>
                    <a:pt x="12192" y="12192"/>
                  </a:lnTo>
                  <a:lnTo>
                    <a:pt x="7620" y="13716"/>
                  </a:lnTo>
                  <a:lnTo>
                    <a:pt x="1524" y="12192"/>
                  </a:lnTo>
                  <a:lnTo>
                    <a:pt x="0" y="6096"/>
                  </a:lnTo>
                  <a:lnTo>
                    <a:pt x="1524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Shape 1494"/>
            <p:cNvSpPr>
              <a:spLocks/>
            </p:cNvSpPr>
            <p:nvPr/>
          </p:nvSpPr>
          <p:spPr bwMode="auto">
            <a:xfrm>
              <a:off x="0" y="3658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hape 1495"/>
            <p:cNvSpPr>
              <a:spLocks/>
            </p:cNvSpPr>
            <p:nvPr/>
          </p:nvSpPr>
          <p:spPr bwMode="auto">
            <a:xfrm>
              <a:off x="1143" y="4222"/>
              <a:ext cx="4579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1496"/>
            <p:cNvSpPr>
              <a:spLocks/>
            </p:cNvSpPr>
            <p:nvPr/>
          </p:nvSpPr>
          <p:spPr bwMode="auto">
            <a:xfrm>
              <a:off x="5463" y="3963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Shape 1497"/>
            <p:cNvSpPr>
              <a:spLocks/>
            </p:cNvSpPr>
            <p:nvPr/>
          </p:nvSpPr>
          <p:spPr bwMode="auto">
            <a:xfrm>
              <a:off x="1143" y="4222"/>
              <a:ext cx="4579" cy="2286"/>
            </a:xfrm>
            <a:custGeom>
              <a:avLst/>
              <a:gdLst>
                <a:gd name="T0" fmla="*/ 0 w 457962"/>
                <a:gd name="T1" fmla="*/ 0 h 228600"/>
                <a:gd name="T2" fmla="*/ 457962 w 457962"/>
                <a:gd name="T3" fmla="*/ 228600 h 228600"/>
                <a:gd name="T4" fmla="*/ 0 w 457962"/>
                <a:gd name="T5" fmla="*/ 0 h 228600"/>
                <a:gd name="T6" fmla="*/ 457962 w 457962"/>
                <a:gd name="T7" fmla="*/ 228600 h 228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8600">
                  <a:moveTo>
                    <a:pt x="0" y="0"/>
                  </a:moveTo>
                  <a:lnTo>
                    <a:pt x="457962" y="22860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Shape 1498"/>
            <p:cNvSpPr>
              <a:spLocks/>
            </p:cNvSpPr>
            <p:nvPr/>
          </p:nvSpPr>
          <p:spPr bwMode="auto">
            <a:xfrm>
              <a:off x="5372" y="6158"/>
              <a:ext cx="350" cy="472"/>
            </a:xfrm>
            <a:custGeom>
              <a:avLst/>
              <a:gdLst>
                <a:gd name="T0" fmla="*/ 0 w 35052"/>
                <a:gd name="T1" fmla="*/ 47244 h 47244"/>
                <a:gd name="T2" fmla="*/ 35052 w 35052"/>
                <a:gd name="T3" fmla="*/ 35052 h 47244"/>
                <a:gd name="T4" fmla="*/ 24384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0" y="47244"/>
                  </a:moveTo>
                  <a:lnTo>
                    <a:pt x="35052" y="35052"/>
                  </a:lnTo>
                  <a:lnTo>
                    <a:pt x="24384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Shape 1499"/>
            <p:cNvSpPr>
              <a:spLocks/>
            </p:cNvSpPr>
            <p:nvPr/>
          </p:nvSpPr>
          <p:spPr bwMode="auto">
            <a:xfrm>
              <a:off x="1143" y="1944"/>
              <a:ext cx="4579" cy="2278"/>
            </a:xfrm>
            <a:custGeom>
              <a:avLst/>
              <a:gdLst>
                <a:gd name="T0" fmla="*/ 0 w 457962"/>
                <a:gd name="T1" fmla="*/ 227838 h 227838"/>
                <a:gd name="T2" fmla="*/ 457962 w 457962"/>
                <a:gd name="T3" fmla="*/ 0 h 227838"/>
                <a:gd name="T4" fmla="*/ 0 w 457962"/>
                <a:gd name="T5" fmla="*/ 0 h 227838"/>
                <a:gd name="T6" fmla="*/ 457962 w 457962"/>
                <a:gd name="T7" fmla="*/ 227838 h 227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7838">
                  <a:moveTo>
                    <a:pt x="0" y="227838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Shape 1500"/>
            <p:cNvSpPr>
              <a:spLocks/>
            </p:cNvSpPr>
            <p:nvPr/>
          </p:nvSpPr>
          <p:spPr bwMode="auto">
            <a:xfrm>
              <a:off x="5372" y="1822"/>
              <a:ext cx="350" cy="473"/>
            </a:xfrm>
            <a:custGeom>
              <a:avLst/>
              <a:gdLst>
                <a:gd name="T0" fmla="*/ 24384 w 35052"/>
                <a:gd name="T1" fmla="*/ 47244 h 47244"/>
                <a:gd name="T2" fmla="*/ 35052 w 35052"/>
                <a:gd name="T3" fmla="*/ 12192 h 47244"/>
                <a:gd name="T4" fmla="*/ 0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24384" y="47244"/>
                  </a:moveTo>
                  <a:lnTo>
                    <a:pt x="35052" y="12192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Shape 1501"/>
            <p:cNvSpPr>
              <a:spLocks/>
            </p:cNvSpPr>
            <p:nvPr/>
          </p:nvSpPr>
          <p:spPr bwMode="auto">
            <a:xfrm>
              <a:off x="1143" y="4222"/>
              <a:ext cx="4579" cy="2286"/>
            </a:xfrm>
            <a:custGeom>
              <a:avLst/>
              <a:gdLst>
                <a:gd name="T0" fmla="*/ 0 w 457962"/>
                <a:gd name="T1" fmla="*/ 228600 h 228600"/>
                <a:gd name="T2" fmla="*/ 457962 w 457962"/>
                <a:gd name="T3" fmla="*/ 0 h 228600"/>
                <a:gd name="T4" fmla="*/ 0 w 457962"/>
                <a:gd name="T5" fmla="*/ 0 h 228600"/>
                <a:gd name="T6" fmla="*/ 457962 w 457962"/>
                <a:gd name="T7" fmla="*/ 228600 h 228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8600">
                  <a:moveTo>
                    <a:pt x="0" y="22860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Shape 1502"/>
            <p:cNvSpPr>
              <a:spLocks/>
            </p:cNvSpPr>
            <p:nvPr/>
          </p:nvSpPr>
          <p:spPr bwMode="auto">
            <a:xfrm>
              <a:off x="5372" y="4100"/>
              <a:ext cx="350" cy="473"/>
            </a:xfrm>
            <a:custGeom>
              <a:avLst/>
              <a:gdLst>
                <a:gd name="T0" fmla="*/ 24384 w 35052"/>
                <a:gd name="T1" fmla="*/ 47244 h 47244"/>
                <a:gd name="T2" fmla="*/ 35052 w 35052"/>
                <a:gd name="T3" fmla="*/ 12192 h 47244"/>
                <a:gd name="T4" fmla="*/ 0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24384" y="47244"/>
                  </a:moveTo>
                  <a:lnTo>
                    <a:pt x="35052" y="12192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Shape 1503"/>
            <p:cNvSpPr>
              <a:spLocks/>
            </p:cNvSpPr>
            <p:nvPr/>
          </p:nvSpPr>
          <p:spPr bwMode="auto">
            <a:xfrm>
              <a:off x="0" y="5944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Shape 1504"/>
            <p:cNvSpPr>
              <a:spLocks/>
            </p:cNvSpPr>
            <p:nvPr/>
          </p:nvSpPr>
          <p:spPr bwMode="auto">
            <a:xfrm>
              <a:off x="1143" y="6508"/>
              <a:ext cx="4579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Shape 1505"/>
            <p:cNvSpPr>
              <a:spLocks/>
            </p:cNvSpPr>
            <p:nvPr/>
          </p:nvSpPr>
          <p:spPr bwMode="auto">
            <a:xfrm>
              <a:off x="5463" y="6249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Shape 1506"/>
            <p:cNvSpPr>
              <a:spLocks/>
            </p:cNvSpPr>
            <p:nvPr/>
          </p:nvSpPr>
          <p:spPr bwMode="auto">
            <a:xfrm>
              <a:off x="1143" y="1944"/>
              <a:ext cx="4579" cy="4564"/>
            </a:xfrm>
            <a:custGeom>
              <a:avLst/>
              <a:gdLst>
                <a:gd name="T0" fmla="*/ 0 w 457962"/>
                <a:gd name="T1" fmla="*/ 456438 h 456438"/>
                <a:gd name="T2" fmla="*/ 457962 w 457962"/>
                <a:gd name="T3" fmla="*/ 0 h 456438"/>
                <a:gd name="T4" fmla="*/ 0 w 457962"/>
                <a:gd name="T5" fmla="*/ 0 h 456438"/>
                <a:gd name="T6" fmla="*/ 457962 w 457962"/>
                <a:gd name="T7" fmla="*/ 456438 h 45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56438">
                  <a:moveTo>
                    <a:pt x="0" y="456438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Shape 1507"/>
            <p:cNvSpPr>
              <a:spLocks/>
            </p:cNvSpPr>
            <p:nvPr/>
          </p:nvSpPr>
          <p:spPr bwMode="auto">
            <a:xfrm>
              <a:off x="5356" y="1944"/>
              <a:ext cx="366" cy="366"/>
            </a:xfrm>
            <a:custGeom>
              <a:avLst/>
              <a:gdLst>
                <a:gd name="T0" fmla="*/ 36576 w 36576"/>
                <a:gd name="T1" fmla="*/ 36576 h 36576"/>
                <a:gd name="T2" fmla="*/ 36576 w 36576"/>
                <a:gd name="T3" fmla="*/ 0 h 36576"/>
                <a:gd name="T4" fmla="*/ 0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36576" y="36576"/>
                  </a:moveTo>
                  <a:lnTo>
                    <a:pt x="36576" y="0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1508"/>
            <p:cNvSpPr>
              <a:spLocks/>
            </p:cNvSpPr>
            <p:nvPr/>
          </p:nvSpPr>
          <p:spPr bwMode="auto">
            <a:xfrm>
              <a:off x="0" y="1380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1509"/>
            <p:cNvSpPr>
              <a:spLocks/>
            </p:cNvSpPr>
            <p:nvPr/>
          </p:nvSpPr>
          <p:spPr bwMode="auto">
            <a:xfrm>
              <a:off x="1143" y="1944"/>
              <a:ext cx="4579" cy="4564"/>
            </a:xfrm>
            <a:custGeom>
              <a:avLst/>
              <a:gdLst>
                <a:gd name="T0" fmla="*/ 0 w 457962"/>
                <a:gd name="T1" fmla="*/ 0 h 456438"/>
                <a:gd name="T2" fmla="*/ 457962 w 457962"/>
                <a:gd name="T3" fmla="*/ 456438 h 456438"/>
                <a:gd name="T4" fmla="*/ 0 w 457962"/>
                <a:gd name="T5" fmla="*/ 0 h 456438"/>
                <a:gd name="T6" fmla="*/ 457962 w 457962"/>
                <a:gd name="T7" fmla="*/ 456438 h 45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56438">
                  <a:moveTo>
                    <a:pt x="0" y="0"/>
                  </a:moveTo>
                  <a:lnTo>
                    <a:pt x="457962" y="456438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1510"/>
            <p:cNvSpPr>
              <a:spLocks/>
            </p:cNvSpPr>
            <p:nvPr/>
          </p:nvSpPr>
          <p:spPr bwMode="auto">
            <a:xfrm>
              <a:off x="5356" y="6143"/>
              <a:ext cx="366" cy="365"/>
            </a:xfrm>
            <a:custGeom>
              <a:avLst/>
              <a:gdLst>
                <a:gd name="T0" fmla="*/ 0 w 36576"/>
                <a:gd name="T1" fmla="*/ 36576 h 36576"/>
                <a:gd name="T2" fmla="*/ 36576 w 36576"/>
                <a:gd name="T3" fmla="*/ 36576 h 36576"/>
                <a:gd name="T4" fmla="*/ 36576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0" y="36576"/>
                  </a:moveTo>
                  <a:lnTo>
                    <a:pt x="36576" y="36576"/>
                  </a:lnTo>
                  <a:lnTo>
                    <a:pt x="36576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Shape 1511"/>
            <p:cNvSpPr>
              <a:spLocks/>
            </p:cNvSpPr>
            <p:nvPr/>
          </p:nvSpPr>
          <p:spPr bwMode="auto">
            <a:xfrm>
              <a:off x="1143" y="1944"/>
              <a:ext cx="4579" cy="2278"/>
            </a:xfrm>
            <a:custGeom>
              <a:avLst/>
              <a:gdLst>
                <a:gd name="T0" fmla="*/ 0 w 457962"/>
                <a:gd name="T1" fmla="*/ 0 h 227838"/>
                <a:gd name="T2" fmla="*/ 457962 w 457962"/>
                <a:gd name="T3" fmla="*/ 227838 h 227838"/>
                <a:gd name="T4" fmla="*/ 0 w 457962"/>
                <a:gd name="T5" fmla="*/ 0 h 227838"/>
                <a:gd name="T6" fmla="*/ 457962 w 457962"/>
                <a:gd name="T7" fmla="*/ 227838 h 227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7838">
                  <a:moveTo>
                    <a:pt x="0" y="0"/>
                  </a:moveTo>
                  <a:lnTo>
                    <a:pt x="457962" y="227838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Shape 1512"/>
            <p:cNvSpPr>
              <a:spLocks/>
            </p:cNvSpPr>
            <p:nvPr/>
          </p:nvSpPr>
          <p:spPr bwMode="auto">
            <a:xfrm>
              <a:off x="5372" y="3872"/>
              <a:ext cx="350" cy="472"/>
            </a:xfrm>
            <a:custGeom>
              <a:avLst/>
              <a:gdLst>
                <a:gd name="T0" fmla="*/ 0 w 35052"/>
                <a:gd name="T1" fmla="*/ 47244 h 47244"/>
                <a:gd name="T2" fmla="*/ 35052 w 35052"/>
                <a:gd name="T3" fmla="*/ 35052 h 47244"/>
                <a:gd name="T4" fmla="*/ 24384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0" y="47244"/>
                  </a:moveTo>
                  <a:lnTo>
                    <a:pt x="35052" y="35052"/>
                  </a:lnTo>
                  <a:lnTo>
                    <a:pt x="24384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Shape 1513"/>
            <p:cNvSpPr>
              <a:spLocks/>
            </p:cNvSpPr>
            <p:nvPr/>
          </p:nvSpPr>
          <p:spPr bwMode="auto">
            <a:xfrm>
              <a:off x="1143" y="1944"/>
              <a:ext cx="4579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Shape 1514"/>
            <p:cNvSpPr>
              <a:spLocks/>
            </p:cNvSpPr>
            <p:nvPr/>
          </p:nvSpPr>
          <p:spPr bwMode="auto">
            <a:xfrm>
              <a:off x="5463" y="1685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1515"/>
            <p:cNvSpPr>
              <a:spLocks/>
            </p:cNvSpPr>
            <p:nvPr/>
          </p:nvSpPr>
          <p:spPr bwMode="auto">
            <a:xfrm>
              <a:off x="5722" y="5944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Shape 1516"/>
            <p:cNvSpPr>
              <a:spLocks/>
            </p:cNvSpPr>
            <p:nvPr/>
          </p:nvSpPr>
          <p:spPr bwMode="auto">
            <a:xfrm>
              <a:off x="5722" y="1380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Shape 1517"/>
            <p:cNvSpPr>
              <a:spLocks/>
            </p:cNvSpPr>
            <p:nvPr/>
          </p:nvSpPr>
          <p:spPr bwMode="auto">
            <a:xfrm>
              <a:off x="5722" y="3658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Shape 1518"/>
            <p:cNvSpPr>
              <a:spLocks/>
            </p:cNvSpPr>
            <p:nvPr/>
          </p:nvSpPr>
          <p:spPr bwMode="auto">
            <a:xfrm>
              <a:off x="11445" y="3658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Shape 1519"/>
            <p:cNvSpPr>
              <a:spLocks/>
            </p:cNvSpPr>
            <p:nvPr/>
          </p:nvSpPr>
          <p:spPr bwMode="auto">
            <a:xfrm>
              <a:off x="12588" y="4222"/>
              <a:ext cx="4579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Shape 1520"/>
            <p:cNvSpPr>
              <a:spLocks/>
            </p:cNvSpPr>
            <p:nvPr/>
          </p:nvSpPr>
          <p:spPr bwMode="auto">
            <a:xfrm>
              <a:off x="16908" y="3963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Shape 1521"/>
            <p:cNvSpPr>
              <a:spLocks/>
            </p:cNvSpPr>
            <p:nvPr/>
          </p:nvSpPr>
          <p:spPr bwMode="auto">
            <a:xfrm>
              <a:off x="12588" y="4222"/>
              <a:ext cx="4579" cy="2286"/>
            </a:xfrm>
            <a:custGeom>
              <a:avLst/>
              <a:gdLst>
                <a:gd name="T0" fmla="*/ 0 w 457962"/>
                <a:gd name="T1" fmla="*/ 0 h 228600"/>
                <a:gd name="T2" fmla="*/ 457962 w 457962"/>
                <a:gd name="T3" fmla="*/ 228600 h 228600"/>
                <a:gd name="T4" fmla="*/ 0 w 457962"/>
                <a:gd name="T5" fmla="*/ 0 h 228600"/>
                <a:gd name="T6" fmla="*/ 457962 w 457962"/>
                <a:gd name="T7" fmla="*/ 228600 h 228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8600">
                  <a:moveTo>
                    <a:pt x="0" y="0"/>
                  </a:moveTo>
                  <a:lnTo>
                    <a:pt x="457962" y="22860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Shape 1522"/>
            <p:cNvSpPr>
              <a:spLocks/>
            </p:cNvSpPr>
            <p:nvPr/>
          </p:nvSpPr>
          <p:spPr bwMode="auto">
            <a:xfrm>
              <a:off x="16817" y="6158"/>
              <a:ext cx="350" cy="472"/>
            </a:xfrm>
            <a:custGeom>
              <a:avLst/>
              <a:gdLst>
                <a:gd name="T0" fmla="*/ 0 w 35052"/>
                <a:gd name="T1" fmla="*/ 47244 h 47244"/>
                <a:gd name="T2" fmla="*/ 35052 w 35052"/>
                <a:gd name="T3" fmla="*/ 35052 h 47244"/>
                <a:gd name="T4" fmla="*/ 24384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0" y="47244"/>
                  </a:moveTo>
                  <a:lnTo>
                    <a:pt x="35052" y="35052"/>
                  </a:lnTo>
                  <a:lnTo>
                    <a:pt x="24384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Shape 1523"/>
            <p:cNvSpPr>
              <a:spLocks/>
            </p:cNvSpPr>
            <p:nvPr/>
          </p:nvSpPr>
          <p:spPr bwMode="auto">
            <a:xfrm>
              <a:off x="12588" y="1944"/>
              <a:ext cx="4579" cy="2278"/>
            </a:xfrm>
            <a:custGeom>
              <a:avLst/>
              <a:gdLst>
                <a:gd name="T0" fmla="*/ 0 w 457962"/>
                <a:gd name="T1" fmla="*/ 227838 h 227838"/>
                <a:gd name="T2" fmla="*/ 457962 w 457962"/>
                <a:gd name="T3" fmla="*/ 0 h 227838"/>
                <a:gd name="T4" fmla="*/ 0 w 457962"/>
                <a:gd name="T5" fmla="*/ 0 h 227838"/>
                <a:gd name="T6" fmla="*/ 457962 w 457962"/>
                <a:gd name="T7" fmla="*/ 227838 h 227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7838">
                  <a:moveTo>
                    <a:pt x="0" y="227838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Shape 1524"/>
            <p:cNvSpPr>
              <a:spLocks/>
            </p:cNvSpPr>
            <p:nvPr/>
          </p:nvSpPr>
          <p:spPr bwMode="auto">
            <a:xfrm>
              <a:off x="16817" y="1822"/>
              <a:ext cx="350" cy="473"/>
            </a:xfrm>
            <a:custGeom>
              <a:avLst/>
              <a:gdLst>
                <a:gd name="T0" fmla="*/ 24384 w 35052"/>
                <a:gd name="T1" fmla="*/ 47244 h 47244"/>
                <a:gd name="T2" fmla="*/ 35052 w 35052"/>
                <a:gd name="T3" fmla="*/ 12192 h 47244"/>
                <a:gd name="T4" fmla="*/ 0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24384" y="47244"/>
                  </a:moveTo>
                  <a:lnTo>
                    <a:pt x="35052" y="12192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Shape 1525"/>
            <p:cNvSpPr>
              <a:spLocks/>
            </p:cNvSpPr>
            <p:nvPr/>
          </p:nvSpPr>
          <p:spPr bwMode="auto">
            <a:xfrm>
              <a:off x="12588" y="4222"/>
              <a:ext cx="4579" cy="2286"/>
            </a:xfrm>
            <a:custGeom>
              <a:avLst/>
              <a:gdLst>
                <a:gd name="T0" fmla="*/ 0 w 457962"/>
                <a:gd name="T1" fmla="*/ 228600 h 228600"/>
                <a:gd name="T2" fmla="*/ 457962 w 457962"/>
                <a:gd name="T3" fmla="*/ 0 h 228600"/>
                <a:gd name="T4" fmla="*/ 0 w 457962"/>
                <a:gd name="T5" fmla="*/ 0 h 228600"/>
                <a:gd name="T6" fmla="*/ 457962 w 457962"/>
                <a:gd name="T7" fmla="*/ 228600 h 228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8600">
                  <a:moveTo>
                    <a:pt x="0" y="22860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Shape 1526"/>
            <p:cNvSpPr>
              <a:spLocks/>
            </p:cNvSpPr>
            <p:nvPr/>
          </p:nvSpPr>
          <p:spPr bwMode="auto">
            <a:xfrm>
              <a:off x="16817" y="4100"/>
              <a:ext cx="350" cy="473"/>
            </a:xfrm>
            <a:custGeom>
              <a:avLst/>
              <a:gdLst>
                <a:gd name="T0" fmla="*/ 24384 w 35052"/>
                <a:gd name="T1" fmla="*/ 47244 h 47244"/>
                <a:gd name="T2" fmla="*/ 35052 w 35052"/>
                <a:gd name="T3" fmla="*/ 12192 h 47244"/>
                <a:gd name="T4" fmla="*/ 0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24384" y="47244"/>
                  </a:moveTo>
                  <a:lnTo>
                    <a:pt x="35052" y="12192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1527"/>
            <p:cNvSpPr>
              <a:spLocks/>
            </p:cNvSpPr>
            <p:nvPr/>
          </p:nvSpPr>
          <p:spPr bwMode="auto">
            <a:xfrm>
              <a:off x="11445" y="5944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Shape 1528"/>
            <p:cNvSpPr>
              <a:spLocks/>
            </p:cNvSpPr>
            <p:nvPr/>
          </p:nvSpPr>
          <p:spPr bwMode="auto">
            <a:xfrm>
              <a:off x="12588" y="6508"/>
              <a:ext cx="4579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Shape 1529"/>
            <p:cNvSpPr>
              <a:spLocks/>
            </p:cNvSpPr>
            <p:nvPr/>
          </p:nvSpPr>
          <p:spPr bwMode="auto">
            <a:xfrm>
              <a:off x="16908" y="6249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Shape 1530"/>
            <p:cNvSpPr>
              <a:spLocks/>
            </p:cNvSpPr>
            <p:nvPr/>
          </p:nvSpPr>
          <p:spPr bwMode="auto">
            <a:xfrm>
              <a:off x="12588" y="1944"/>
              <a:ext cx="4579" cy="4564"/>
            </a:xfrm>
            <a:custGeom>
              <a:avLst/>
              <a:gdLst>
                <a:gd name="T0" fmla="*/ 0 w 457962"/>
                <a:gd name="T1" fmla="*/ 456438 h 456438"/>
                <a:gd name="T2" fmla="*/ 457962 w 457962"/>
                <a:gd name="T3" fmla="*/ 0 h 456438"/>
                <a:gd name="T4" fmla="*/ 0 w 457962"/>
                <a:gd name="T5" fmla="*/ 0 h 456438"/>
                <a:gd name="T6" fmla="*/ 457962 w 457962"/>
                <a:gd name="T7" fmla="*/ 456438 h 45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56438">
                  <a:moveTo>
                    <a:pt x="0" y="456438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Shape 1531"/>
            <p:cNvSpPr>
              <a:spLocks/>
            </p:cNvSpPr>
            <p:nvPr/>
          </p:nvSpPr>
          <p:spPr bwMode="auto">
            <a:xfrm>
              <a:off x="16802" y="1944"/>
              <a:ext cx="365" cy="366"/>
            </a:xfrm>
            <a:custGeom>
              <a:avLst/>
              <a:gdLst>
                <a:gd name="T0" fmla="*/ 36576 w 36576"/>
                <a:gd name="T1" fmla="*/ 36576 h 36576"/>
                <a:gd name="T2" fmla="*/ 36576 w 36576"/>
                <a:gd name="T3" fmla="*/ 0 h 36576"/>
                <a:gd name="T4" fmla="*/ 0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36576" y="36576"/>
                  </a:moveTo>
                  <a:lnTo>
                    <a:pt x="36576" y="0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1532"/>
            <p:cNvSpPr>
              <a:spLocks/>
            </p:cNvSpPr>
            <p:nvPr/>
          </p:nvSpPr>
          <p:spPr bwMode="auto">
            <a:xfrm>
              <a:off x="11445" y="1380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Shape 1533"/>
            <p:cNvSpPr>
              <a:spLocks/>
            </p:cNvSpPr>
            <p:nvPr/>
          </p:nvSpPr>
          <p:spPr bwMode="auto">
            <a:xfrm>
              <a:off x="12588" y="1944"/>
              <a:ext cx="4579" cy="4564"/>
            </a:xfrm>
            <a:custGeom>
              <a:avLst/>
              <a:gdLst>
                <a:gd name="T0" fmla="*/ 0 w 457962"/>
                <a:gd name="T1" fmla="*/ 0 h 456438"/>
                <a:gd name="T2" fmla="*/ 457962 w 457962"/>
                <a:gd name="T3" fmla="*/ 456438 h 456438"/>
                <a:gd name="T4" fmla="*/ 0 w 457962"/>
                <a:gd name="T5" fmla="*/ 0 h 456438"/>
                <a:gd name="T6" fmla="*/ 457962 w 457962"/>
                <a:gd name="T7" fmla="*/ 456438 h 45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56438">
                  <a:moveTo>
                    <a:pt x="0" y="0"/>
                  </a:moveTo>
                  <a:lnTo>
                    <a:pt x="457962" y="456438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Shape 1534"/>
            <p:cNvSpPr>
              <a:spLocks/>
            </p:cNvSpPr>
            <p:nvPr/>
          </p:nvSpPr>
          <p:spPr bwMode="auto">
            <a:xfrm>
              <a:off x="16802" y="6143"/>
              <a:ext cx="365" cy="365"/>
            </a:xfrm>
            <a:custGeom>
              <a:avLst/>
              <a:gdLst>
                <a:gd name="T0" fmla="*/ 0 w 36576"/>
                <a:gd name="T1" fmla="*/ 36576 h 36576"/>
                <a:gd name="T2" fmla="*/ 36576 w 36576"/>
                <a:gd name="T3" fmla="*/ 36576 h 36576"/>
                <a:gd name="T4" fmla="*/ 36576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0" y="36576"/>
                  </a:moveTo>
                  <a:lnTo>
                    <a:pt x="36576" y="36576"/>
                  </a:lnTo>
                  <a:lnTo>
                    <a:pt x="36576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Shape 1535"/>
            <p:cNvSpPr>
              <a:spLocks/>
            </p:cNvSpPr>
            <p:nvPr/>
          </p:nvSpPr>
          <p:spPr bwMode="auto">
            <a:xfrm>
              <a:off x="12588" y="1944"/>
              <a:ext cx="4579" cy="2278"/>
            </a:xfrm>
            <a:custGeom>
              <a:avLst/>
              <a:gdLst>
                <a:gd name="T0" fmla="*/ 0 w 457962"/>
                <a:gd name="T1" fmla="*/ 0 h 227838"/>
                <a:gd name="T2" fmla="*/ 457962 w 457962"/>
                <a:gd name="T3" fmla="*/ 227838 h 227838"/>
                <a:gd name="T4" fmla="*/ 0 w 457962"/>
                <a:gd name="T5" fmla="*/ 0 h 227838"/>
                <a:gd name="T6" fmla="*/ 457962 w 457962"/>
                <a:gd name="T7" fmla="*/ 227838 h 227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7838">
                  <a:moveTo>
                    <a:pt x="0" y="0"/>
                  </a:moveTo>
                  <a:lnTo>
                    <a:pt x="457962" y="227838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Shape 1536"/>
            <p:cNvSpPr>
              <a:spLocks/>
            </p:cNvSpPr>
            <p:nvPr/>
          </p:nvSpPr>
          <p:spPr bwMode="auto">
            <a:xfrm>
              <a:off x="16817" y="3872"/>
              <a:ext cx="350" cy="472"/>
            </a:xfrm>
            <a:custGeom>
              <a:avLst/>
              <a:gdLst>
                <a:gd name="T0" fmla="*/ 0 w 35052"/>
                <a:gd name="T1" fmla="*/ 47244 h 47244"/>
                <a:gd name="T2" fmla="*/ 35052 w 35052"/>
                <a:gd name="T3" fmla="*/ 35052 h 47244"/>
                <a:gd name="T4" fmla="*/ 24384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0" y="47244"/>
                  </a:moveTo>
                  <a:lnTo>
                    <a:pt x="35052" y="35052"/>
                  </a:lnTo>
                  <a:lnTo>
                    <a:pt x="24384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Shape 1537"/>
            <p:cNvSpPr>
              <a:spLocks/>
            </p:cNvSpPr>
            <p:nvPr/>
          </p:nvSpPr>
          <p:spPr bwMode="auto">
            <a:xfrm>
              <a:off x="12588" y="1944"/>
              <a:ext cx="4579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Shape 1538"/>
            <p:cNvSpPr>
              <a:spLocks/>
            </p:cNvSpPr>
            <p:nvPr/>
          </p:nvSpPr>
          <p:spPr bwMode="auto">
            <a:xfrm>
              <a:off x="16908" y="1685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Shape 1539"/>
            <p:cNvSpPr>
              <a:spLocks/>
            </p:cNvSpPr>
            <p:nvPr/>
          </p:nvSpPr>
          <p:spPr bwMode="auto">
            <a:xfrm>
              <a:off x="17167" y="5944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Shape 1540"/>
            <p:cNvSpPr>
              <a:spLocks/>
            </p:cNvSpPr>
            <p:nvPr/>
          </p:nvSpPr>
          <p:spPr bwMode="auto">
            <a:xfrm>
              <a:off x="17167" y="1380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Shape 1541"/>
            <p:cNvSpPr>
              <a:spLocks/>
            </p:cNvSpPr>
            <p:nvPr/>
          </p:nvSpPr>
          <p:spPr bwMode="auto">
            <a:xfrm>
              <a:off x="17167" y="3658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1524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8100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2108 h 114300"/>
                <a:gd name="T18" fmla="*/ 74676 w 114300"/>
                <a:gd name="T19" fmla="*/ 111252 h 114300"/>
                <a:gd name="T20" fmla="*/ 57912 w 114300"/>
                <a:gd name="T21" fmla="*/ 114300 h 114300"/>
                <a:gd name="T22" fmla="*/ 39624 w 114300"/>
                <a:gd name="T23" fmla="*/ 111252 h 114300"/>
                <a:gd name="T24" fmla="*/ 24384 w 114300"/>
                <a:gd name="T25" fmla="*/ 102108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8100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1524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1524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8100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2108"/>
                  </a:lnTo>
                  <a:lnTo>
                    <a:pt x="74676" y="111252"/>
                  </a:lnTo>
                  <a:lnTo>
                    <a:pt x="57912" y="114300"/>
                  </a:lnTo>
                  <a:lnTo>
                    <a:pt x="39624" y="111252"/>
                  </a:lnTo>
                  <a:lnTo>
                    <a:pt x="24384" y="102108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8100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Shape 1542"/>
            <p:cNvSpPr>
              <a:spLocks/>
            </p:cNvSpPr>
            <p:nvPr/>
          </p:nvSpPr>
          <p:spPr bwMode="auto">
            <a:xfrm>
              <a:off x="6865" y="4222"/>
              <a:ext cx="4580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Shape 1543"/>
            <p:cNvSpPr>
              <a:spLocks/>
            </p:cNvSpPr>
            <p:nvPr/>
          </p:nvSpPr>
          <p:spPr bwMode="auto">
            <a:xfrm>
              <a:off x="11186" y="3963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Shape 1544"/>
            <p:cNvSpPr>
              <a:spLocks/>
            </p:cNvSpPr>
            <p:nvPr/>
          </p:nvSpPr>
          <p:spPr bwMode="auto">
            <a:xfrm>
              <a:off x="6865" y="4222"/>
              <a:ext cx="4580" cy="2286"/>
            </a:xfrm>
            <a:custGeom>
              <a:avLst/>
              <a:gdLst>
                <a:gd name="T0" fmla="*/ 0 w 457962"/>
                <a:gd name="T1" fmla="*/ 0 h 228600"/>
                <a:gd name="T2" fmla="*/ 457962 w 457962"/>
                <a:gd name="T3" fmla="*/ 228600 h 228600"/>
                <a:gd name="T4" fmla="*/ 0 w 457962"/>
                <a:gd name="T5" fmla="*/ 0 h 228600"/>
                <a:gd name="T6" fmla="*/ 457962 w 457962"/>
                <a:gd name="T7" fmla="*/ 228600 h 228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8600">
                  <a:moveTo>
                    <a:pt x="0" y="0"/>
                  </a:moveTo>
                  <a:lnTo>
                    <a:pt x="457962" y="22860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Shape 1545"/>
            <p:cNvSpPr>
              <a:spLocks/>
            </p:cNvSpPr>
            <p:nvPr/>
          </p:nvSpPr>
          <p:spPr bwMode="auto">
            <a:xfrm>
              <a:off x="11094" y="6158"/>
              <a:ext cx="351" cy="472"/>
            </a:xfrm>
            <a:custGeom>
              <a:avLst/>
              <a:gdLst>
                <a:gd name="T0" fmla="*/ 0 w 35052"/>
                <a:gd name="T1" fmla="*/ 47244 h 47244"/>
                <a:gd name="T2" fmla="*/ 35052 w 35052"/>
                <a:gd name="T3" fmla="*/ 35052 h 47244"/>
                <a:gd name="T4" fmla="*/ 24384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0" y="47244"/>
                  </a:moveTo>
                  <a:lnTo>
                    <a:pt x="35052" y="35052"/>
                  </a:lnTo>
                  <a:lnTo>
                    <a:pt x="24384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Shape 1546"/>
            <p:cNvSpPr>
              <a:spLocks/>
            </p:cNvSpPr>
            <p:nvPr/>
          </p:nvSpPr>
          <p:spPr bwMode="auto">
            <a:xfrm>
              <a:off x="6865" y="1944"/>
              <a:ext cx="4580" cy="2278"/>
            </a:xfrm>
            <a:custGeom>
              <a:avLst/>
              <a:gdLst>
                <a:gd name="T0" fmla="*/ 0 w 457962"/>
                <a:gd name="T1" fmla="*/ 227838 h 227838"/>
                <a:gd name="T2" fmla="*/ 457962 w 457962"/>
                <a:gd name="T3" fmla="*/ 0 h 227838"/>
                <a:gd name="T4" fmla="*/ 0 w 457962"/>
                <a:gd name="T5" fmla="*/ 0 h 227838"/>
                <a:gd name="T6" fmla="*/ 457962 w 457962"/>
                <a:gd name="T7" fmla="*/ 227838 h 227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7838">
                  <a:moveTo>
                    <a:pt x="0" y="227838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Shape 1547"/>
            <p:cNvSpPr>
              <a:spLocks/>
            </p:cNvSpPr>
            <p:nvPr/>
          </p:nvSpPr>
          <p:spPr bwMode="auto">
            <a:xfrm>
              <a:off x="11094" y="1822"/>
              <a:ext cx="351" cy="473"/>
            </a:xfrm>
            <a:custGeom>
              <a:avLst/>
              <a:gdLst>
                <a:gd name="T0" fmla="*/ 24384 w 35052"/>
                <a:gd name="T1" fmla="*/ 47244 h 47244"/>
                <a:gd name="T2" fmla="*/ 35052 w 35052"/>
                <a:gd name="T3" fmla="*/ 12192 h 47244"/>
                <a:gd name="T4" fmla="*/ 0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24384" y="47244"/>
                  </a:moveTo>
                  <a:lnTo>
                    <a:pt x="35052" y="12192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Shape 1548"/>
            <p:cNvSpPr>
              <a:spLocks/>
            </p:cNvSpPr>
            <p:nvPr/>
          </p:nvSpPr>
          <p:spPr bwMode="auto">
            <a:xfrm>
              <a:off x="6865" y="4222"/>
              <a:ext cx="4580" cy="2286"/>
            </a:xfrm>
            <a:custGeom>
              <a:avLst/>
              <a:gdLst>
                <a:gd name="T0" fmla="*/ 0 w 457962"/>
                <a:gd name="T1" fmla="*/ 228600 h 228600"/>
                <a:gd name="T2" fmla="*/ 457962 w 457962"/>
                <a:gd name="T3" fmla="*/ 0 h 228600"/>
                <a:gd name="T4" fmla="*/ 0 w 457962"/>
                <a:gd name="T5" fmla="*/ 0 h 228600"/>
                <a:gd name="T6" fmla="*/ 457962 w 457962"/>
                <a:gd name="T7" fmla="*/ 228600 h 228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8600">
                  <a:moveTo>
                    <a:pt x="0" y="22860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Shape 1549"/>
            <p:cNvSpPr>
              <a:spLocks/>
            </p:cNvSpPr>
            <p:nvPr/>
          </p:nvSpPr>
          <p:spPr bwMode="auto">
            <a:xfrm>
              <a:off x="11094" y="4100"/>
              <a:ext cx="351" cy="473"/>
            </a:xfrm>
            <a:custGeom>
              <a:avLst/>
              <a:gdLst>
                <a:gd name="T0" fmla="*/ 24384 w 35052"/>
                <a:gd name="T1" fmla="*/ 47244 h 47244"/>
                <a:gd name="T2" fmla="*/ 35052 w 35052"/>
                <a:gd name="T3" fmla="*/ 12192 h 47244"/>
                <a:gd name="T4" fmla="*/ 0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24384" y="47244"/>
                  </a:moveTo>
                  <a:lnTo>
                    <a:pt x="35052" y="12192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Shape 1550"/>
            <p:cNvSpPr>
              <a:spLocks/>
            </p:cNvSpPr>
            <p:nvPr/>
          </p:nvSpPr>
          <p:spPr bwMode="auto">
            <a:xfrm>
              <a:off x="6865" y="6508"/>
              <a:ext cx="4580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Shape 1551"/>
            <p:cNvSpPr>
              <a:spLocks/>
            </p:cNvSpPr>
            <p:nvPr/>
          </p:nvSpPr>
          <p:spPr bwMode="auto">
            <a:xfrm>
              <a:off x="11186" y="6249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Shape 1552"/>
            <p:cNvSpPr>
              <a:spLocks/>
            </p:cNvSpPr>
            <p:nvPr/>
          </p:nvSpPr>
          <p:spPr bwMode="auto">
            <a:xfrm>
              <a:off x="6865" y="1944"/>
              <a:ext cx="4580" cy="4564"/>
            </a:xfrm>
            <a:custGeom>
              <a:avLst/>
              <a:gdLst>
                <a:gd name="T0" fmla="*/ 0 w 457962"/>
                <a:gd name="T1" fmla="*/ 456438 h 456438"/>
                <a:gd name="T2" fmla="*/ 457962 w 457962"/>
                <a:gd name="T3" fmla="*/ 0 h 456438"/>
                <a:gd name="T4" fmla="*/ 0 w 457962"/>
                <a:gd name="T5" fmla="*/ 0 h 456438"/>
                <a:gd name="T6" fmla="*/ 457962 w 457962"/>
                <a:gd name="T7" fmla="*/ 456438 h 45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56438">
                  <a:moveTo>
                    <a:pt x="0" y="456438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Shape 1553"/>
            <p:cNvSpPr>
              <a:spLocks/>
            </p:cNvSpPr>
            <p:nvPr/>
          </p:nvSpPr>
          <p:spPr bwMode="auto">
            <a:xfrm>
              <a:off x="11079" y="1944"/>
              <a:ext cx="366" cy="366"/>
            </a:xfrm>
            <a:custGeom>
              <a:avLst/>
              <a:gdLst>
                <a:gd name="T0" fmla="*/ 36576 w 36576"/>
                <a:gd name="T1" fmla="*/ 36576 h 36576"/>
                <a:gd name="T2" fmla="*/ 36576 w 36576"/>
                <a:gd name="T3" fmla="*/ 0 h 36576"/>
                <a:gd name="T4" fmla="*/ 0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36576" y="36576"/>
                  </a:moveTo>
                  <a:lnTo>
                    <a:pt x="36576" y="0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Shape 1554"/>
            <p:cNvSpPr>
              <a:spLocks/>
            </p:cNvSpPr>
            <p:nvPr/>
          </p:nvSpPr>
          <p:spPr bwMode="auto">
            <a:xfrm>
              <a:off x="6865" y="1944"/>
              <a:ext cx="4580" cy="4564"/>
            </a:xfrm>
            <a:custGeom>
              <a:avLst/>
              <a:gdLst>
                <a:gd name="T0" fmla="*/ 0 w 457962"/>
                <a:gd name="T1" fmla="*/ 0 h 456438"/>
                <a:gd name="T2" fmla="*/ 457962 w 457962"/>
                <a:gd name="T3" fmla="*/ 456438 h 456438"/>
                <a:gd name="T4" fmla="*/ 0 w 457962"/>
                <a:gd name="T5" fmla="*/ 0 h 456438"/>
                <a:gd name="T6" fmla="*/ 457962 w 457962"/>
                <a:gd name="T7" fmla="*/ 456438 h 45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56438">
                  <a:moveTo>
                    <a:pt x="0" y="0"/>
                  </a:moveTo>
                  <a:lnTo>
                    <a:pt x="457962" y="456438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Shape 1555"/>
            <p:cNvSpPr>
              <a:spLocks/>
            </p:cNvSpPr>
            <p:nvPr/>
          </p:nvSpPr>
          <p:spPr bwMode="auto">
            <a:xfrm>
              <a:off x="11079" y="6143"/>
              <a:ext cx="366" cy="365"/>
            </a:xfrm>
            <a:custGeom>
              <a:avLst/>
              <a:gdLst>
                <a:gd name="T0" fmla="*/ 0 w 36576"/>
                <a:gd name="T1" fmla="*/ 36576 h 36576"/>
                <a:gd name="T2" fmla="*/ 36576 w 36576"/>
                <a:gd name="T3" fmla="*/ 36576 h 36576"/>
                <a:gd name="T4" fmla="*/ 36576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0" y="36576"/>
                  </a:moveTo>
                  <a:lnTo>
                    <a:pt x="36576" y="36576"/>
                  </a:lnTo>
                  <a:lnTo>
                    <a:pt x="36576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Shape 1556"/>
            <p:cNvSpPr>
              <a:spLocks/>
            </p:cNvSpPr>
            <p:nvPr/>
          </p:nvSpPr>
          <p:spPr bwMode="auto">
            <a:xfrm>
              <a:off x="6865" y="1944"/>
              <a:ext cx="4580" cy="2278"/>
            </a:xfrm>
            <a:custGeom>
              <a:avLst/>
              <a:gdLst>
                <a:gd name="T0" fmla="*/ 0 w 457962"/>
                <a:gd name="T1" fmla="*/ 0 h 227838"/>
                <a:gd name="T2" fmla="*/ 457962 w 457962"/>
                <a:gd name="T3" fmla="*/ 227838 h 227838"/>
                <a:gd name="T4" fmla="*/ 0 w 457962"/>
                <a:gd name="T5" fmla="*/ 0 h 227838"/>
                <a:gd name="T6" fmla="*/ 457962 w 457962"/>
                <a:gd name="T7" fmla="*/ 227838 h 227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227838">
                  <a:moveTo>
                    <a:pt x="0" y="0"/>
                  </a:moveTo>
                  <a:lnTo>
                    <a:pt x="457962" y="227838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Shape 1557"/>
            <p:cNvSpPr>
              <a:spLocks/>
            </p:cNvSpPr>
            <p:nvPr/>
          </p:nvSpPr>
          <p:spPr bwMode="auto">
            <a:xfrm>
              <a:off x="11094" y="3872"/>
              <a:ext cx="351" cy="472"/>
            </a:xfrm>
            <a:custGeom>
              <a:avLst/>
              <a:gdLst>
                <a:gd name="T0" fmla="*/ 0 w 35052"/>
                <a:gd name="T1" fmla="*/ 47244 h 47244"/>
                <a:gd name="T2" fmla="*/ 35052 w 35052"/>
                <a:gd name="T3" fmla="*/ 35052 h 47244"/>
                <a:gd name="T4" fmla="*/ 24384 w 35052"/>
                <a:gd name="T5" fmla="*/ 0 h 47244"/>
                <a:gd name="T6" fmla="*/ 0 w 35052"/>
                <a:gd name="T7" fmla="*/ 0 h 47244"/>
                <a:gd name="T8" fmla="*/ 35052 w 35052"/>
                <a:gd name="T9" fmla="*/ 47244 h 47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052" h="47244">
                  <a:moveTo>
                    <a:pt x="0" y="47244"/>
                  </a:moveTo>
                  <a:lnTo>
                    <a:pt x="35052" y="35052"/>
                  </a:lnTo>
                  <a:lnTo>
                    <a:pt x="24384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Shape 1558"/>
            <p:cNvSpPr>
              <a:spLocks/>
            </p:cNvSpPr>
            <p:nvPr/>
          </p:nvSpPr>
          <p:spPr bwMode="auto">
            <a:xfrm>
              <a:off x="6865" y="1944"/>
              <a:ext cx="4580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Shape 1559"/>
            <p:cNvSpPr>
              <a:spLocks/>
            </p:cNvSpPr>
            <p:nvPr/>
          </p:nvSpPr>
          <p:spPr bwMode="auto">
            <a:xfrm>
              <a:off x="11186" y="1685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Shape 1560"/>
            <p:cNvSpPr>
              <a:spLocks/>
            </p:cNvSpPr>
            <p:nvPr/>
          </p:nvSpPr>
          <p:spPr bwMode="auto">
            <a:xfrm>
              <a:off x="1143" y="4222"/>
              <a:ext cx="4579" cy="6988"/>
            </a:xfrm>
            <a:custGeom>
              <a:avLst/>
              <a:gdLst>
                <a:gd name="T0" fmla="*/ 0 w 457962"/>
                <a:gd name="T1" fmla="*/ 698754 h 698754"/>
                <a:gd name="T2" fmla="*/ 457962 w 457962"/>
                <a:gd name="T3" fmla="*/ 0 h 698754"/>
                <a:gd name="T4" fmla="*/ 0 w 457962"/>
                <a:gd name="T5" fmla="*/ 0 h 698754"/>
                <a:gd name="T6" fmla="*/ 457962 w 457962"/>
                <a:gd name="T7" fmla="*/ 698754 h 698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698754">
                  <a:moveTo>
                    <a:pt x="0" y="698754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Shape 1561"/>
            <p:cNvSpPr>
              <a:spLocks/>
            </p:cNvSpPr>
            <p:nvPr/>
          </p:nvSpPr>
          <p:spPr bwMode="auto">
            <a:xfrm>
              <a:off x="5372" y="4222"/>
              <a:ext cx="426" cy="366"/>
            </a:xfrm>
            <a:custGeom>
              <a:avLst/>
              <a:gdLst>
                <a:gd name="T0" fmla="*/ 42672 w 42672"/>
                <a:gd name="T1" fmla="*/ 36576 h 36576"/>
                <a:gd name="T2" fmla="*/ 35052 w 42672"/>
                <a:gd name="T3" fmla="*/ 0 h 36576"/>
                <a:gd name="T4" fmla="*/ 0 w 42672"/>
                <a:gd name="T5" fmla="*/ 7620 h 36576"/>
                <a:gd name="T6" fmla="*/ 0 w 42672"/>
                <a:gd name="T7" fmla="*/ 0 h 36576"/>
                <a:gd name="T8" fmla="*/ 42672 w 42672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42672" h="36576">
                  <a:moveTo>
                    <a:pt x="42672" y="36576"/>
                  </a:moveTo>
                  <a:lnTo>
                    <a:pt x="35052" y="0"/>
                  </a:lnTo>
                  <a:lnTo>
                    <a:pt x="0" y="762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Shape 1562"/>
            <p:cNvSpPr>
              <a:spLocks/>
            </p:cNvSpPr>
            <p:nvPr/>
          </p:nvSpPr>
          <p:spPr bwMode="auto">
            <a:xfrm>
              <a:off x="0" y="10646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3048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9624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3632 h 114300"/>
                <a:gd name="T18" fmla="*/ 74676 w 114300"/>
                <a:gd name="T19" fmla="*/ 111253 h 114300"/>
                <a:gd name="T20" fmla="*/ 57912 w 114300"/>
                <a:gd name="T21" fmla="*/ 114300 h 114300"/>
                <a:gd name="T22" fmla="*/ 39624 w 114300"/>
                <a:gd name="T23" fmla="*/ 111253 h 114300"/>
                <a:gd name="T24" fmla="*/ 24384 w 114300"/>
                <a:gd name="T25" fmla="*/ 103632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9624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3048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3048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9624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3632"/>
                  </a:lnTo>
                  <a:lnTo>
                    <a:pt x="74676" y="111253"/>
                  </a:lnTo>
                  <a:lnTo>
                    <a:pt x="57912" y="114300"/>
                  </a:lnTo>
                  <a:lnTo>
                    <a:pt x="39624" y="111253"/>
                  </a:lnTo>
                  <a:lnTo>
                    <a:pt x="24384" y="103632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9624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30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Shape 1563"/>
            <p:cNvSpPr>
              <a:spLocks/>
            </p:cNvSpPr>
            <p:nvPr/>
          </p:nvSpPr>
          <p:spPr bwMode="auto">
            <a:xfrm>
              <a:off x="1143" y="11210"/>
              <a:ext cx="4579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Shape 1564"/>
            <p:cNvSpPr>
              <a:spLocks/>
            </p:cNvSpPr>
            <p:nvPr/>
          </p:nvSpPr>
          <p:spPr bwMode="auto">
            <a:xfrm>
              <a:off x="5463" y="10951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Shape 1565"/>
            <p:cNvSpPr>
              <a:spLocks/>
            </p:cNvSpPr>
            <p:nvPr/>
          </p:nvSpPr>
          <p:spPr bwMode="auto">
            <a:xfrm>
              <a:off x="1143" y="1944"/>
              <a:ext cx="4579" cy="9266"/>
            </a:xfrm>
            <a:custGeom>
              <a:avLst/>
              <a:gdLst>
                <a:gd name="T0" fmla="*/ 0 w 457962"/>
                <a:gd name="T1" fmla="*/ 926592 h 926592"/>
                <a:gd name="T2" fmla="*/ 457962 w 457962"/>
                <a:gd name="T3" fmla="*/ 0 h 926592"/>
                <a:gd name="T4" fmla="*/ 0 w 457962"/>
                <a:gd name="T5" fmla="*/ 0 h 926592"/>
                <a:gd name="T6" fmla="*/ 457962 w 457962"/>
                <a:gd name="T7" fmla="*/ 926592 h 926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926592">
                  <a:moveTo>
                    <a:pt x="0" y="926592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Shape 1566"/>
            <p:cNvSpPr>
              <a:spLocks/>
            </p:cNvSpPr>
            <p:nvPr/>
          </p:nvSpPr>
          <p:spPr bwMode="auto">
            <a:xfrm>
              <a:off x="5372" y="1944"/>
              <a:ext cx="472" cy="350"/>
            </a:xfrm>
            <a:custGeom>
              <a:avLst/>
              <a:gdLst>
                <a:gd name="T0" fmla="*/ 47244 w 47244"/>
                <a:gd name="T1" fmla="*/ 35052 h 35052"/>
                <a:gd name="T2" fmla="*/ 35052 w 47244"/>
                <a:gd name="T3" fmla="*/ 0 h 35052"/>
                <a:gd name="T4" fmla="*/ 0 w 47244"/>
                <a:gd name="T5" fmla="*/ 12192 h 35052"/>
                <a:gd name="T6" fmla="*/ 0 w 47244"/>
                <a:gd name="T7" fmla="*/ 0 h 35052"/>
                <a:gd name="T8" fmla="*/ 47244 w 47244"/>
                <a:gd name="T9" fmla="*/ 35052 h 35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47244" h="35052">
                  <a:moveTo>
                    <a:pt x="47244" y="35052"/>
                  </a:moveTo>
                  <a:lnTo>
                    <a:pt x="35052" y="0"/>
                  </a:lnTo>
                  <a:lnTo>
                    <a:pt x="0" y="12192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Shape 1567"/>
            <p:cNvSpPr>
              <a:spLocks/>
            </p:cNvSpPr>
            <p:nvPr/>
          </p:nvSpPr>
          <p:spPr bwMode="auto">
            <a:xfrm>
              <a:off x="5722" y="10646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3048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9624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3632 h 114300"/>
                <a:gd name="T18" fmla="*/ 74676 w 114300"/>
                <a:gd name="T19" fmla="*/ 111253 h 114300"/>
                <a:gd name="T20" fmla="*/ 57912 w 114300"/>
                <a:gd name="T21" fmla="*/ 114300 h 114300"/>
                <a:gd name="T22" fmla="*/ 39624 w 114300"/>
                <a:gd name="T23" fmla="*/ 111253 h 114300"/>
                <a:gd name="T24" fmla="*/ 24384 w 114300"/>
                <a:gd name="T25" fmla="*/ 103632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9624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3048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3048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9624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3632"/>
                  </a:lnTo>
                  <a:lnTo>
                    <a:pt x="74676" y="111253"/>
                  </a:lnTo>
                  <a:lnTo>
                    <a:pt x="57912" y="114300"/>
                  </a:lnTo>
                  <a:lnTo>
                    <a:pt x="39624" y="111253"/>
                  </a:lnTo>
                  <a:lnTo>
                    <a:pt x="24384" y="103632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9624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30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Shape 1568"/>
            <p:cNvSpPr>
              <a:spLocks/>
            </p:cNvSpPr>
            <p:nvPr/>
          </p:nvSpPr>
          <p:spPr bwMode="auto">
            <a:xfrm>
              <a:off x="12588" y="4222"/>
              <a:ext cx="4579" cy="6988"/>
            </a:xfrm>
            <a:custGeom>
              <a:avLst/>
              <a:gdLst>
                <a:gd name="T0" fmla="*/ 0 w 457962"/>
                <a:gd name="T1" fmla="*/ 698754 h 698754"/>
                <a:gd name="T2" fmla="*/ 457962 w 457962"/>
                <a:gd name="T3" fmla="*/ 0 h 698754"/>
                <a:gd name="T4" fmla="*/ 0 w 457962"/>
                <a:gd name="T5" fmla="*/ 0 h 698754"/>
                <a:gd name="T6" fmla="*/ 457962 w 457962"/>
                <a:gd name="T7" fmla="*/ 698754 h 698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698754">
                  <a:moveTo>
                    <a:pt x="0" y="698754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Shape 1569"/>
            <p:cNvSpPr>
              <a:spLocks/>
            </p:cNvSpPr>
            <p:nvPr/>
          </p:nvSpPr>
          <p:spPr bwMode="auto">
            <a:xfrm>
              <a:off x="16817" y="4222"/>
              <a:ext cx="427" cy="366"/>
            </a:xfrm>
            <a:custGeom>
              <a:avLst/>
              <a:gdLst>
                <a:gd name="T0" fmla="*/ 42672 w 42672"/>
                <a:gd name="T1" fmla="*/ 36576 h 36576"/>
                <a:gd name="T2" fmla="*/ 35052 w 42672"/>
                <a:gd name="T3" fmla="*/ 0 h 36576"/>
                <a:gd name="T4" fmla="*/ 0 w 42672"/>
                <a:gd name="T5" fmla="*/ 7620 h 36576"/>
                <a:gd name="T6" fmla="*/ 0 w 42672"/>
                <a:gd name="T7" fmla="*/ 0 h 36576"/>
                <a:gd name="T8" fmla="*/ 42672 w 42672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42672" h="36576">
                  <a:moveTo>
                    <a:pt x="42672" y="36576"/>
                  </a:moveTo>
                  <a:lnTo>
                    <a:pt x="35052" y="0"/>
                  </a:lnTo>
                  <a:lnTo>
                    <a:pt x="0" y="762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Shape 1570"/>
            <p:cNvSpPr>
              <a:spLocks/>
            </p:cNvSpPr>
            <p:nvPr/>
          </p:nvSpPr>
          <p:spPr bwMode="auto">
            <a:xfrm>
              <a:off x="11445" y="10646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3048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9624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3632 h 114300"/>
                <a:gd name="T18" fmla="*/ 74676 w 114300"/>
                <a:gd name="T19" fmla="*/ 111253 h 114300"/>
                <a:gd name="T20" fmla="*/ 57912 w 114300"/>
                <a:gd name="T21" fmla="*/ 114300 h 114300"/>
                <a:gd name="T22" fmla="*/ 39624 w 114300"/>
                <a:gd name="T23" fmla="*/ 111253 h 114300"/>
                <a:gd name="T24" fmla="*/ 24384 w 114300"/>
                <a:gd name="T25" fmla="*/ 103632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9624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3048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3048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9624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3632"/>
                  </a:lnTo>
                  <a:lnTo>
                    <a:pt x="74676" y="111253"/>
                  </a:lnTo>
                  <a:lnTo>
                    <a:pt x="57912" y="114300"/>
                  </a:lnTo>
                  <a:lnTo>
                    <a:pt x="39624" y="111253"/>
                  </a:lnTo>
                  <a:lnTo>
                    <a:pt x="24384" y="103632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9624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30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Shape 1571"/>
            <p:cNvSpPr>
              <a:spLocks/>
            </p:cNvSpPr>
            <p:nvPr/>
          </p:nvSpPr>
          <p:spPr bwMode="auto">
            <a:xfrm>
              <a:off x="12588" y="11210"/>
              <a:ext cx="4579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Shape 1572"/>
            <p:cNvSpPr>
              <a:spLocks/>
            </p:cNvSpPr>
            <p:nvPr/>
          </p:nvSpPr>
          <p:spPr bwMode="auto">
            <a:xfrm>
              <a:off x="16908" y="10951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Shape 1573"/>
            <p:cNvSpPr>
              <a:spLocks/>
            </p:cNvSpPr>
            <p:nvPr/>
          </p:nvSpPr>
          <p:spPr bwMode="auto">
            <a:xfrm>
              <a:off x="12588" y="1944"/>
              <a:ext cx="4579" cy="9266"/>
            </a:xfrm>
            <a:custGeom>
              <a:avLst/>
              <a:gdLst>
                <a:gd name="T0" fmla="*/ 0 w 457962"/>
                <a:gd name="T1" fmla="*/ 926592 h 926592"/>
                <a:gd name="T2" fmla="*/ 457962 w 457962"/>
                <a:gd name="T3" fmla="*/ 0 h 926592"/>
                <a:gd name="T4" fmla="*/ 0 w 457962"/>
                <a:gd name="T5" fmla="*/ 0 h 926592"/>
                <a:gd name="T6" fmla="*/ 457962 w 457962"/>
                <a:gd name="T7" fmla="*/ 926592 h 926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926592">
                  <a:moveTo>
                    <a:pt x="0" y="926592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Shape 1574"/>
            <p:cNvSpPr>
              <a:spLocks/>
            </p:cNvSpPr>
            <p:nvPr/>
          </p:nvSpPr>
          <p:spPr bwMode="auto">
            <a:xfrm>
              <a:off x="16817" y="1944"/>
              <a:ext cx="472" cy="350"/>
            </a:xfrm>
            <a:custGeom>
              <a:avLst/>
              <a:gdLst>
                <a:gd name="T0" fmla="*/ 47244 w 47244"/>
                <a:gd name="T1" fmla="*/ 35052 h 35052"/>
                <a:gd name="T2" fmla="*/ 35052 w 47244"/>
                <a:gd name="T3" fmla="*/ 0 h 35052"/>
                <a:gd name="T4" fmla="*/ 0 w 47244"/>
                <a:gd name="T5" fmla="*/ 12192 h 35052"/>
                <a:gd name="T6" fmla="*/ 0 w 47244"/>
                <a:gd name="T7" fmla="*/ 0 h 35052"/>
                <a:gd name="T8" fmla="*/ 47244 w 47244"/>
                <a:gd name="T9" fmla="*/ 35052 h 35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47244" h="35052">
                  <a:moveTo>
                    <a:pt x="47244" y="35052"/>
                  </a:moveTo>
                  <a:lnTo>
                    <a:pt x="35052" y="0"/>
                  </a:lnTo>
                  <a:lnTo>
                    <a:pt x="0" y="12192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Shape 1575"/>
            <p:cNvSpPr>
              <a:spLocks/>
            </p:cNvSpPr>
            <p:nvPr/>
          </p:nvSpPr>
          <p:spPr bwMode="auto">
            <a:xfrm>
              <a:off x="17167" y="10646"/>
              <a:ext cx="1143" cy="1143"/>
            </a:xfrm>
            <a:custGeom>
              <a:avLst/>
              <a:gdLst>
                <a:gd name="T0" fmla="*/ 57912 w 114300"/>
                <a:gd name="T1" fmla="*/ 0 h 114300"/>
                <a:gd name="T2" fmla="*/ 74676 w 114300"/>
                <a:gd name="T3" fmla="*/ 3048 h 114300"/>
                <a:gd name="T4" fmla="*/ 91440 w 114300"/>
                <a:gd name="T5" fmla="*/ 10668 h 114300"/>
                <a:gd name="T6" fmla="*/ 103632 w 114300"/>
                <a:gd name="T7" fmla="*/ 22860 h 114300"/>
                <a:gd name="T8" fmla="*/ 111252 w 114300"/>
                <a:gd name="T9" fmla="*/ 39624 h 114300"/>
                <a:gd name="T10" fmla="*/ 114300 w 114300"/>
                <a:gd name="T11" fmla="*/ 56388 h 114300"/>
                <a:gd name="T12" fmla="*/ 111252 w 114300"/>
                <a:gd name="T13" fmla="*/ 74676 h 114300"/>
                <a:gd name="T14" fmla="*/ 103632 w 114300"/>
                <a:gd name="T15" fmla="*/ 89916 h 114300"/>
                <a:gd name="T16" fmla="*/ 91440 w 114300"/>
                <a:gd name="T17" fmla="*/ 103632 h 114300"/>
                <a:gd name="T18" fmla="*/ 74676 w 114300"/>
                <a:gd name="T19" fmla="*/ 111253 h 114300"/>
                <a:gd name="T20" fmla="*/ 57912 w 114300"/>
                <a:gd name="T21" fmla="*/ 114300 h 114300"/>
                <a:gd name="T22" fmla="*/ 39624 w 114300"/>
                <a:gd name="T23" fmla="*/ 111253 h 114300"/>
                <a:gd name="T24" fmla="*/ 24384 w 114300"/>
                <a:gd name="T25" fmla="*/ 103632 h 114300"/>
                <a:gd name="T26" fmla="*/ 10668 w 114300"/>
                <a:gd name="T27" fmla="*/ 89916 h 114300"/>
                <a:gd name="T28" fmla="*/ 3048 w 114300"/>
                <a:gd name="T29" fmla="*/ 74676 h 114300"/>
                <a:gd name="T30" fmla="*/ 0 w 114300"/>
                <a:gd name="T31" fmla="*/ 56388 h 114300"/>
                <a:gd name="T32" fmla="*/ 3048 w 114300"/>
                <a:gd name="T33" fmla="*/ 39624 h 114300"/>
                <a:gd name="T34" fmla="*/ 10668 w 114300"/>
                <a:gd name="T35" fmla="*/ 22860 h 114300"/>
                <a:gd name="T36" fmla="*/ 24384 w 114300"/>
                <a:gd name="T37" fmla="*/ 10668 h 114300"/>
                <a:gd name="T38" fmla="*/ 39624 w 114300"/>
                <a:gd name="T39" fmla="*/ 3048 h 114300"/>
                <a:gd name="T40" fmla="*/ 57912 w 114300"/>
                <a:gd name="T41" fmla="*/ 0 h 114300"/>
                <a:gd name="T42" fmla="*/ 0 w 114300"/>
                <a:gd name="T43" fmla="*/ 0 h 114300"/>
                <a:gd name="T44" fmla="*/ 114300 w 114300"/>
                <a:gd name="T45" fmla="*/ 114300 h 11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14300" h="114300">
                  <a:moveTo>
                    <a:pt x="57912" y="0"/>
                  </a:moveTo>
                  <a:lnTo>
                    <a:pt x="74676" y="3048"/>
                  </a:lnTo>
                  <a:lnTo>
                    <a:pt x="91440" y="10668"/>
                  </a:lnTo>
                  <a:lnTo>
                    <a:pt x="103632" y="22860"/>
                  </a:lnTo>
                  <a:lnTo>
                    <a:pt x="111252" y="39624"/>
                  </a:lnTo>
                  <a:lnTo>
                    <a:pt x="114300" y="56388"/>
                  </a:lnTo>
                  <a:lnTo>
                    <a:pt x="111252" y="74676"/>
                  </a:lnTo>
                  <a:lnTo>
                    <a:pt x="103632" y="89916"/>
                  </a:lnTo>
                  <a:lnTo>
                    <a:pt x="91440" y="103632"/>
                  </a:lnTo>
                  <a:lnTo>
                    <a:pt x="74676" y="111253"/>
                  </a:lnTo>
                  <a:lnTo>
                    <a:pt x="57912" y="114300"/>
                  </a:lnTo>
                  <a:lnTo>
                    <a:pt x="39624" y="111253"/>
                  </a:lnTo>
                  <a:lnTo>
                    <a:pt x="24384" y="103632"/>
                  </a:lnTo>
                  <a:lnTo>
                    <a:pt x="10668" y="89916"/>
                  </a:lnTo>
                  <a:lnTo>
                    <a:pt x="3048" y="74676"/>
                  </a:lnTo>
                  <a:lnTo>
                    <a:pt x="0" y="56388"/>
                  </a:lnTo>
                  <a:lnTo>
                    <a:pt x="3048" y="39624"/>
                  </a:lnTo>
                  <a:lnTo>
                    <a:pt x="10668" y="22860"/>
                  </a:lnTo>
                  <a:lnTo>
                    <a:pt x="24384" y="10668"/>
                  </a:lnTo>
                  <a:lnTo>
                    <a:pt x="39624" y="30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Shape 1576"/>
            <p:cNvSpPr>
              <a:spLocks/>
            </p:cNvSpPr>
            <p:nvPr/>
          </p:nvSpPr>
          <p:spPr bwMode="auto">
            <a:xfrm>
              <a:off x="6865" y="4222"/>
              <a:ext cx="4580" cy="6988"/>
            </a:xfrm>
            <a:custGeom>
              <a:avLst/>
              <a:gdLst>
                <a:gd name="T0" fmla="*/ 0 w 457962"/>
                <a:gd name="T1" fmla="*/ 698754 h 698754"/>
                <a:gd name="T2" fmla="*/ 457962 w 457962"/>
                <a:gd name="T3" fmla="*/ 0 h 698754"/>
                <a:gd name="T4" fmla="*/ 0 w 457962"/>
                <a:gd name="T5" fmla="*/ 0 h 698754"/>
                <a:gd name="T6" fmla="*/ 457962 w 457962"/>
                <a:gd name="T7" fmla="*/ 698754 h 698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698754">
                  <a:moveTo>
                    <a:pt x="0" y="698754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Shape 1577"/>
            <p:cNvSpPr>
              <a:spLocks/>
            </p:cNvSpPr>
            <p:nvPr/>
          </p:nvSpPr>
          <p:spPr bwMode="auto">
            <a:xfrm>
              <a:off x="11094" y="4222"/>
              <a:ext cx="427" cy="366"/>
            </a:xfrm>
            <a:custGeom>
              <a:avLst/>
              <a:gdLst>
                <a:gd name="T0" fmla="*/ 42672 w 42672"/>
                <a:gd name="T1" fmla="*/ 36576 h 36576"/>
                <a:gd name="T2" fmla="*/ 35052 w 42672"/>
                <a:gd name="T3" fmla="*/ 0 h 36576"/>
                <a:gd name="T4" fmla="*/ 0 w 42672"/>
                <a:gd name="T5" fmla="*/ 7620 h 36576"/>
                <a:gd name="T6" fmla="*/ 0 w 42672"/>
                <a:gd name="T7" fmla="*/ 0 h 36576"/>
                <a:gd name="T8" fmla="*/ 42672 w 42672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42672" h="36576">
                  <a:moveTo>
                    <a:pt x="42672" y="36576"/>
                  </a:moveTo>
                  <a:lnTo>
                    <a:pt x="35052" y="0"/>
                  </a:lnTo>
                  <a:lnTo>
                    <a:pt x="0" y="762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Shape 1578"/>
            <p:cNvSpPr>
              <a:spLocks/>
            </p:cNvSpPr>
            <p:nvPr/>
          </p:nvSpPr>
          <p:spPr bwMode="auto">
            <a:xfrm>
              <a:off x="6865" y="11210"/>
              <a:ext cx="4580" cy="0"/>
            </a:xfrm>
            <a:custGeom>
              <a:avLst/>
              <a:gdLst>
                <a:gd name="T0" fmla="*/ 0 w 457962"/>
                <a:gd name="T1" fmla="*/ 457962 w 457962"/>
                <a:gd name="T2" fmla="*/ 0 w 457962"/>
                <a:gd name="T3" fmla="*/ 457962 w 45796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457962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Shape 1579"/>
            <p:cNvSpPr>
              <a:spLocks/>
            </p:cNvSpPr>
            <p:nvPr/>
          </p:nvSpPr>
          <p:spPr bwMode="auto">
            <a:xfrm>
              <a:off x="11186" y="10951"/>
              <a:ext cx="259" cy="518"/>
            </a:xfrm>
            <a:custGeom>
              <a:avLst/>
              <a:gdLst>
                <a:gd name="T0" fmla="*/ 0 w 25908"/>
                <a:gd name="T1" fmla="*/ 51816 h 51816"/>
                <a:gd name="T2" fmla="*/ 25908 w 25908"/>
                <a:gd name="T3" fmla="*/ 25908 h 51816"/>
                <a:gd name="T4" fmla="*/ 0 w 25908"/>
                <a:gd name="T5" fmla="*/ 0 h 51816"/>
                <a:gd name="T6" fmla="*/ 0 w 25908"/>
                <a:gd name="T7" fmla="*/ 0 h 51816"/>
                <a:gd name="T8" fmla="*/ 25908 w 25908"/>
                <a:gd name="T9" fmla="*/ 51816 h 5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5908" h="51816">
                  <a:moveTo>
                    <a:pt x="0" y="51816"/>
                  </a:moveTo>
                  <a:lnTo>
                    <a:pt x="25908" y="25908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Shape 1580"/>
            <p:cNvSpPr>
              <a:spLocks/>
            </p:cNvSpPr>
            <p:nvPr/>
          </p:nvSpPr>
          <p:spPr bwMode="auto">
            <a:xfrm>
              <a:off x="6865" y="1944"/>
              <a:ext cx="4580" cy="9266"/>
            </a:xfrm>
            <a:custGeom>
              <a:avLst/>
              <a:gdLst>
                <a:gd name="T0" fmla="*/ 0 w 457962"/>
                <a:gd name="T1" fmla="*/ 926592 h 926592"/>
                <a:gd name="T2" fmla="*/ 457962 w 457962"/>
                <a:gd name="T3" fmla="*/ 0 h 926592"/>
                <a:gd name="T4" fmla="*/ 0 w 457962"/>
                <a:gd name="T5" fmla="*/ 0 h 926592"/>
                <a:gd name="T6" fmla="*/ 457962 w 457962"/>
                <a:gd name="T7" fmla="*/ 926592 h 926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926592">
                  <a:moveTo>
                    <a:pt x="0" y="926592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Shape 1581"/>
            <p:cNvSpPr>
              <a:spLocks/>
            </p:cNvSpPr>
            <p:nvPr/>
          </p:nvSpPr>
          <p:spPr bwMode="auto">
            <a:xfrm>
              <a:off x="11094" y="1944"/>
              <a:ext cx="473" cy="350"/>
            </a:xfrm>
            <a:custGeom>
              <a:avLst/>
              <a:gdLst>
                <a:gd name="T0" fmla="*/ 47244 w 47244"/>
                <a:gd name="T1" fmla="*/ 35052 h 35052"/>
                <a:gd name="T2" fmla="*/ 35052 w 47244"/>
                <a:gd name="T3" fmla="*/ 0 h 35052"/>
                <a:gd name="T4" fmla="*/ 0 w 47244"/>
                <a:gd name="T5" fmla="*/ 12192 h 35052"/>
                <a:gd name="T6" fmla="*/ 0 w 47244"/>
                <a:gd name="T7" fmla="*/ 0 h 35052"/>
                <a:gd name="T8" fmla="*/ 47244 w 47244"/>
                <a:gd name="T9" fmla="*/ 35052 h 35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47244" h="35052">
                  <a:moveTo>
                    <a:pt x="47244" y="35052"/>
                  </a:moveTo>
                  <a:lnTo>
                    <a:pt x="35052" y="0"/>
                  </a:lnTo>
                  <a:lnTo>
                    <a:pt x="0" y="12192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Shape 1582"/>
            <p:cNvSpPr>
              <a:spLocks/>
            </p:cNvSpPr>
            <p:nvPr/>
          </p:nvSpPr>
          <p:spPr bwMode="auto">
            <a:xfrm>
              <a:off x="1143" y="6508"/>
              <a:ext cx="4579" cy="4702"/>
            </a:xfrm>
            <a:custGeom>
              <a:avLst/>
              <a:gdLst>
                <a:gd name="T0" fmla="*/ 0 w 457962"/>
                <a:gd name="T1" fmla="*/ 470154 h 470154"/>
                <a:gd name="T2" fmla="*/ 457962 w 457962"/>
                <a:gd name="T3" fmla="*/ 0 h 470154"/>
                <a:gd name="T4" fmla="*/ 0 w 457962"/>
                <a:gd name="T5" fmla="*/ 0 h 470154"/>
                <a:gd name="T6" fmla="*/ 457962 w 457962"/>
                <a:gd name="T7" fmla="*/ 470154 h 470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70154">
                  <a:moveTo>
                    <a:pt x="0" y="470154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Shape 1583"/>
            <p:cNvSpPr>
              <a:spLocks/>
            </p:cNvSpPr>
            <p:nvPr/>
          </p:nvSpPr>
          <p:spPr bwMode="auto">
            <a:xfrm>
              <a:off x="5356" y="6508"/>
              <a:ext cx="366" cy="366"/>
            </a:xfrm>
            <a:custGeom>
              <a:avLst/>
              <a:gdLst>
                <a:gd name="T0" fmla="*/ 36576 w 36576"/>
                <a:gd name="T1" fmla="*/ 36576 h 36576"/>
                <a:gd name="T2" fmla="*/ 36576 w 36576"/>
                <a:gd name="T3" fmla="*/ 0 h 36576"/>
                <a:gd name="T4" fmla="*/ 0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36576" y="36576"/>
                  </a:moveTo>
                  <a:lnTo>
                    <a:pt x="36576" y="0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Shape 1584"/>
            <p:cNvSpPr>
              <a:spLocks/>
            </p:cNvSpPr>
            <p:nvPr/>
          </p:nvSpPr>
          <p:spPr bwMode="auto">
            <a:xfrm>
              <a:off x="6865" y="6508"/>
              <a:ext cx="4580" cy="4702"/>
            </a:xfrm>
            <a:custGeom>
              <a:avLst/>
              <a:gdLst>
                <a:gd name="T0" fmla="*/ 0 w 457962"/>
                <a:gd name="T1" fmla="*/ 470154 h 470154"/>
                <a:gd name="T2" fmla="*/ 457962 w 457962"/>
                <a:gd name="T3" fmla="*/ 0 h 470154"/>
                <a:gd name="T4" fmla="*/ 0 w 457962"/>
                <a:gd name="T5" fmla="*/ 0 h 470154"/>
                <a:gd name="T6" fmla="*/ 457962 w 457962"/>
                <a:gd name="T7" fmla="*/ 470154 h 470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70154">
                  <a:moveTo>
                    <a:pt x="0" y="470154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Shape 1585"/>
            <p:cNvSpPr>
              <a:spLocks/>
            </p:cNvSpPr>
            <p:nvPr/>
          </p:nvSpPr>
          <p:spPr bwMode="auto">
            <a:xfrm>
              <a:off x="11079" y="6508"/>
              <a:ext cx="366" cy="366"/>
            </a:xfrm>
            <a:custGeom>
              <a:avLst/>
              <a:gdLst>
                <a:gd name="T0" fmla="*/ 36576 w 36576"/>
                <a:gd name="T1" fmla="*/ 36576 h 36576"/>
                <a:gd name="T2" fmla="*/ 36576 w 36576"/>
                <a:gd name="T3" fmla="*/ 0 h 36576"/>
                <a:gd name="T4" fmla="*/ 0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36576" y="36576"/>
                  </a:moveTo>
                  <a:lnTo>
                    <a:pt x="36576" y="0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Shape 1586"/>
            <p:cNvSpPr>
              <a:spLocks/>
            </p:cNvSpPr>
            <p:nvPr/>
          </p:nvSpPr>
          <p:spPr bwMode="auto">
            <a:xfrm>
              <a:off x="12588" y="6508"/>
              <a:ext cx="4579" cy="4702"/>
            </a:xfrm>
            <a:custGeom>
              <a:avLst/>
              <a:gdLst>
                <a:gd name="T0" fmla="*/ 0 w 457962"/>
                <a:gd name="T1" fmla="*/ 470154 h 470154"/>
                <a:gd name="T2" fmla="*/ 457962 w 457962"/>
                <a:gd name="T3" fmla="*/ 0 h 470154"/>
                <a:gd name="T4" fmla="*/ 0 w 457962"/>
                <a:gd name="T5" fmla="*/ 0 h 470154"/>
                <a:gd name="T6" fmla="*/ 457962 w 457962"/>
                <a:gd name="T7" fmla="*/ 470154 h 470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7962" h="470154">
                  <a:moveTo>
                    <a:pt x="0" y="470154"/>
                  </a:moveTo>
                  <a:lnTo>
                    <a:pt x="457962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Shape 1587"/>
            <p:cNvSpPr>
              <a:spLocks/>
            </p:cNvSpPr>
            <p:nvPr/>
          </p:nvSpPr>
          <p:spPr bwMode="auto">
            <a:xfrm>
              <a:off x="16802" y="6508"/>
              <a:ext cx="365" cy="366"/>
            </a:xfrm>
            <a:custGeom>
              <a:avLst/>
              <a:gdLst>
                <a:gd name="T0" fmla="*/ 36576 w 36576"/>
                <a:gd name="T1" fmla="*/ 36576 h 36576"/>
                <a:gd name="T2" fmla="*/ 36576 w 36576"/>
                <a:gd name="T3" fmla="*/ 0 h 36576"/>
                <a:gd name="T4" fmla="*/ 0 w 36576"/>
                <a:gd name="T5" fmla="*/ 0 h 36576"/>
                <a:gd name="T6" fmla="*/ 0 w 36576"/>
                <a:gd name="T7" fmla="*/ 0 h 36576"/>
                <a:gd name="T8" fmla="*/ 36576 w 36576"/>
                <a:gd name="T9" fmla="*/ 36576 h 36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576" h="36576">
                  <a:moveTo>
                    <a:pt x="36576" y="36576"/>
                  </a:moveTo>
                  <a:lnTo>
                    <a:pt x="36576" y="0"/>
                  </a:lnTo>
                  <a:lnTo>
                    <a:pt x="0" y="0"/>
                  </a:lnTo>
                </a:path>
              </a:pathLst>
            </a:custGeom>
            <a:noFill/>
            <a:ln w="304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Shape 1588"/>
            <p:cNvSpPr>
              <a:spLocks/>
            </p:cNvSpPr>
            <p:nvPr/>
          </p:nvSpPr>
          <p:spPr bwMode="auto">
            <a:xfrm>
              <a:off x="17670" y="9373"/>
              <a:ext cx="137" cy="138"/>
            </a:xfrm>
            <a:custGeom>
              <a:avLst/>
              <a:gdLst>
                <a:gd name="T0" fmla="*/ 7620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6096 h 13716"/>
                <a:gd name="T6" fmla="*/ 12192 w 13716"/>
                <a:gd name="T7" fmla="*/ 12192 h 13716"/>
                <a:gd name="T8" fmla="*/ 7620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6096 h 13716"/>
                <a:gd name="T14" fmla="*/ 1524 w 13716"/>
                <a:gd name="T15" fmla="*/ 1524 h 13716"/>
                <a:gd name="T16" fmla="*/ 7620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7620" y="0"/>
                  </a:moveTo>
                  <a:lnTo>
                    <a:pt x="12192" y="1524"/>
                  </a:lnTo>
                  <a:lnTo>
                    <a:pt x="13716" y="6096"/>
                  </a:lnTo>
                  <a:lnTo>
                    <a:pt x="12192" y="12192"/>
                  </a:lnTo>
                  <a:lnTo>
                    <a:pt x="7620" y="13716"/>
                  </a:lnTo>
                  <a:lnTo>
                    <a:pt x="1524" y="12192"/>
                  </a:lnTo>
                  <a:lnTo>
                    <a:pt x="0" y="6096"/>
                  </a:lnTo>
                  <a:lnTo>
                    <a:pt x="1524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Shape 1589"/>
            <p:cNvSpPr>
              <a:spLocks/>
            </p:cNvSpPr>
            <p:nvPr/>
          </p:nvSpPr>
          <p:spPr bwMode="auto">
            <a:xfrm>
              <a:off x="17670" y="8794"/>
              <a:ext cx="137" cy="138"/>
            </a:xfrm>
            <a:custGeom>
              <a:avLst/>
              <a:gdLst>
                <a:gd name="T0" fmla="*/ 7620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7620 h 13716"/>
                <a:gd name="T6" fmla="*/ 12192 w 13716"/>
                <a:gd name="T7" fmla="*/ 12192 h 13716"/>
                <a:gd name="T8" fmla="*/ 7620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7620 h 13716"/>
                <a:gd name="T14" fmla="*/ 1524 w 13716"/>
                <a:gd name="T15" fmla="*/ 1524 h 13716"/>
                <a:gd name="T16" fmla="*/ 7620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7620" y="0"/>
                  </a:moveTo>
                  <a:lnTo>
                    <a:pt x="12192" y="1524"/>
                  </a:lnTo>
                  <a:lnTo>
                    <a:pt x="13716" y="7620"/>
                  </a:lnTo>
                  <a:lnTo>
                    <a:pt x="12192" y="12192"/>
                  </a:lnTo>
                  <a:lnTo>
                    <a:pt x="7620" y="13716"/>
                  </a:lnTo>
                  <a:lnTo>
                    <a:pt x="1524" y="12192"/>
                  </a:lnTo>
                  <a:lnTo>
                    <a:pt x="0" y="7620"/>
                  </a:lnTo>
                  <a:lnTo>
                    <a:pt x="1524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Shape 1590"/>
            <p:cNvSpPr>
              <a:spLocks/>
            </p:cNvSpPr>
            <p:nvPr/>
          </p:nvSpPr>
          <p:spPr bwMode="auto">
            <a:xfrm>
              <a:off x="17670" y="8230"/>
              <a:ext cx="137" cy="138"/>
            </a:xfrm>
            <a:custGeom>
              <a:avLst/>
              <a:gdLst>
                <a:gd name="T0" fmla="*/ 7620 w 13716"/>
                <a:gd name="T1" fmla="*/ 0 h 13716"/>
                <a:gd name="T2" fmla="*/ 12192 w 13716"/>
                <a:gd name="T3" fmla="*/ 1524 h 13716"/>
                <a:gd name="T4" fmla="*/ 13716 w 13716"/>
                <a:gd name="T5" fmla="*/ 6096 h 13716"/>
                <a:gd name="T6" fmla="*/ 12192 w 13716"/>
                <a:gd name="T7" fmla="*/ 12192 h 13716"/>
                <a:gd name="T8" fmla="*/ 7620 w 13716"/>
                <a:gd name="T9" fmla="*/ 13716 h 13716"/>
                <a:gd name="T10" fmla="*/ 1524 w 13716"/>
                <a:gd name="T11" fmla="*/ 12192 h 13716"/>
                <a:gd name="T12" fmla="*/ 0 w 13716"/>
                <a:gd name="T13" fmla="*/ 6096 h 13716"/>
                <a:gd name="T14" fmla="*/ 1524 w 13716"/>
                <a:gd name="T15" fmla="*/ 1524 h 13716"/>
                <a:gd name="T16" fmla="*/ 7620 w 13716"/>
                <a:gd name="T17" fmla="*/ 0 h 13716"/>
                <a:gd name="T18" fmla="*/ 0 w 13716"/>
                <a:gd name="T19" fmla="*/ 0 h 13716"/>
                <a:gd name="T20" fmla="*/ 13716 w 13716"/>
                <a:gd name="T21" fmla="*/ 13716 h 1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716" h="13716">
                  <a:moveTo>
                    <a:pt x="7620" y="0"/>
                  </a:moveTo>
                  <a:lnTo>
                    <a:pt x="12192" y="1524"/>
                  </a:lnTo>
                  <a:lnTo>
                    <a:pt x="13716" y="6096"/>
                  </a:lnTo>
                  <a:lnTo>
                    <a:pt x="12192" y="12192"/>
                  </a:lnTo>
                  <a:lnTo>
                    <a:pt x="7620" y="13716"/>
                  </a:lnTo>
                  <a:lnTo>
                    <a:pt x="1524" y="12192"/>
                  </a:lnTo>
                  <a:lnTo>
                    <a:pt x="0" y="6096"/>
                  </a:lnTo>
                  <a:lnTo>
                    <a:pt x="1524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  <a:ln w="3048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363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6" y="152"/>
              <a:ext cx="323" cy="1039"/>
            </a:xfrm>
            <a:prstGeom prst="rect">
              <a:avLst/>
            </a:prstGeom>
            <a:blipFill rotWithShape="1">
              <a:blip r:embed="rId3" cstate="print"/>
              <a:stretch>
                <a:fillRect r="-5789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noFill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3633"/>
                <p:cNvSpPr>
                  <a:spLocks noChangeArrowheads="1"/>
                </p:cNvSpPr>
                <p:nvPr/>
              </p:nvSpPr>
              <p:spPr bwMode="auto">
                <a:xfrm>
                  <a:off x="5980" y="24"/>
                  <a:ext cx="648" cy="1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𝑦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3" name="Rectangle 3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80" y="24"/>
                  <a:ext cx="648" cy="1356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592"/>
                <p:cNvSpPr>
                  <a:spLocks noChangeArrowheads="1"/>
                </p:cNvSpPr>
                <p:nvPr/>
              </p:nvSpPr>
              <p:spPr bwMode="auto">
                <a:xfrm>
                  <a:off x="11810" y="0"/>
                  <a:ext cx="574" cy="1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𝑧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4" name="Rectangle 1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810" y="0"/>
                  <a:ext cx="574" cy="1356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593"/>
                <p:cNvSpPr>
                  <a:spLocks noChangeArrowheads="1"/>
                </p:cNvSpPr>
                <p:nvPr/>
              </p:nvSpPr>
              <p:spPr bwMode="auto">
                <a:xfrm>
                  <a:off x="17350" y="76"/>
                  <a:ext cx="647" cy="1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𝑜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5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350" y="76"/>
                  <a:ext cx="647" cy="1356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3634"/>
                <p:cNvSpPr>
                  <a:spLocks noChangeArrowheads="1"/>
                </p:cNvSpPr>
                <p:nvPr/>
              </p:nvSpPr>
              <p:spPr bwMode="auto">
                <a:xfrm>
                  <a:off x="1188" y="7719"/>
                  <a:ext cx="647" cy="1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𝑙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6" name="Rectangle 3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88" y="7719"/>
                  <a:ext cx="647" cy="1356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3635"/>
                <p:cNvSpPr>
                  <a:spLocks noChangeArrowheads="1"/>
                </p:cNvSpPr>
                <p:nvPr/>
              </p:nvSpPr>
              <p:spPr bwMode="auto">
                <a:xfrm>
                  <a:off x="6910" y="7719"/>
                  <a:ext cx="647" cy="1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𝑘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7" name="Rectangle 3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10" y="7719"/>
                  <a:ext cx="647" cy="1356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3636"/>
                <p:cNvSpPr>
                  <a:spLocks noChangeArrowheads="1"/>
                </p:cNvSpPr>
                <p:nvPr/>
              </p:nvSpPr>
              <p:spPr bwMode="auto">
                <a:xfrm>
                  <a:off x="12662" y="7719"/>
                  <a:ext cx="359" cy="1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𝑗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8" name="Rectangle 3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62" y="7719"/>
                  <a:ext cx="359" cy="1356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l="-2381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3637"/>
                <p:cNvSpPr>
                  <a:spLocks noChangeArrowheads="1"/>
                </p:cNvSpPr>
                <p:nvPr/>
              </p:nvSpPr>
              <p:spPr bwMode="auto">
                <a:xfrm>
                  <a:off x="18384" y="7719"/>
                  <a:ext cx="359" cy="1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𝑖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9" name="Rectangle 3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84" y="7719"/>
                  <a:ext cx="359" cy="1356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595"/>
                <p:cNvSpPr>
                  <a:spLocks noChangeArrowheads="1"/>
                </p:cNvSpPr>
                <p:nvPr/>
              </p:nvSpPr>
              <p:spPr bwMode="auto">
                <a:xfrm>
                  <a:off x="3192" y="11414"/>
                  <a:ext cx="647" cy="1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𝑢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0" name="Rectangle 1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92" y="11414"/>
                  <a:ext cx="647" cy="1357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3638"/>
                <p:cNvSpPr>
                  <a:spLocks noChangeArrowheads="1"/>
                </p:cNvSpPr>
                <p:nvPr/>
              </p:nvSpPr>
              <p:spPr bwMode="auto">
                <a:xfrm>
                  <a:off x="8983" y="11490"/>
                  <a:ext cx="648" cy="1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𝑣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1" name="Rectangle 3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83" y="11490"/>
                  <a:ext cx="648" cy="1357"/>
                </a:xfrm>
                <a:prstGeom prst="rect">
                  <a:avLst/>
                </a:prstGeom>
                <a:blipFill rotWithShape="1">
                  <a:blip r:embed="rId12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3639"/>
                <p:cNvSpPr>
                  <a:spLocks noChangeArrowheads="1"/>
                </p:cNvSpPr>
                <p:nvPr/>
              </p:nvSpPr>
              <p:spPr bwMode="auto">
                <a:xfrm>
                  <a:off x="14675" y="11490"/>
                  <a:ext cx="934" cy="1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𝑤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2" name="Rectangle 3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75" y="11490"/>
                  <a:ext cx="934" cy="1357"/>
                </a:xfrm>
                <a:prstGeom prst="rect">
                  <a:avLst/>
                </a:prstGeom>
                <a:blipFill rotWithShape="1">
                  <a:blip r:embed="rId13" cstate="print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597"/>
            <p:cNvSpPr>
              <a:spLocks noChangeArrowheads="1"/>
            </p:cNvSpPr>
            <p:nvPr/>
          </p:nvSpPr>
          <p:spPr bwMode="auto">
            <a:xfrm>
              <a:off x="19606" y="11771"/>
              <a:ext cx="509" cy="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1115616" y="1556792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5" name="物件 124"/>
          <p:cNvGraphicFramePr>
            <a:graphicFrameLocks noChangeAspect="1"/>
          </p:cNvGraphicFramePr>
          <p:nvPr/>
        </p:nvGraphicFramePr>
        <p:xfrm>
          <a:off x="1187624" y="1700808"/>
          <a:ext cx="423540" cy="35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方程式" r:id="rId14" imgW="126720" imgH="139680" progId="Equation.3">
                  <p:embed/>
                </p:oleObj>
              </mc:Choice>
              <mc:Fallback>
                <p:oleObj name="方程式" r:id="rId14" imgW="126720" imgH="1396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00808"/>
                        <a:ext cx="423540" cy="3578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74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class patterns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10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7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 patterns 16X16 pixels (26+26)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99" y="1988840"/>
            <a:ext cx="3247603" cy="324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1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Sorted minimum Hamming distances for the 52 representations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280920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31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3100" dirty="0" smtClean="0"/>
              <a:t>The minimum distances for all patterns are all less than 90 (the curve marked with -input-).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8136904" cy="4248472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TW" dirty="0" smtClean="0"/>
              <a:t>Single layer</a:t>
            </a:r>
          </a:p>
          <a:p>
            <a:pPr algn="l"/>
            <a:r>
              <a:rPr lang="en-US" altLang="zh-TW" dirty="0" smtClean="0"/>
              <a:t>-output 1- obtained by orthogonal initial weights. </a:t>
            </a:r>
          </a:p>
          <a:p>
            <a:pPr algn="l"/>
            <a:r>
              <a:rPr lang="en-US" altLang="zh-TW" dirty="0" smtClean="0"/>
              <a:t>-output 2- obtained by small random initial weights.</a:t>
            </a:r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3 hidden layers</a:t>
            </a:r>
          </a:p>
          <a:p>
            <a:pPr algn="l"/>
            <a:r>
              <a:rPr lang="en-US" altLang="zh-TW" dirty="0" smtClean="0"/>
              <a:t>-output 3- is obtained by orthogonal initial weights</a:t>
            </a:r>
          </a:p>
          <a:p>
            <a:pPr algn="l"/>
            <a:r>
              <a:rPr lang="en-US" altLang="zh-TW" dirty="0" smtClean="0"/>
              <a:t>-output 4- is obtained by random initial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4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784976" cy="1143000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Sorted maximum Hamming distance between a representation and all others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43875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07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Sorted averaged Hamming distance for each representation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743825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66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Restoration of noisy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462915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964488" cy="1368152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Loading Discriminative Feature </a:t>
            </a:r>
            <a:br>
              <a:rPr lang="en-US" altLang="zh-TW" sz="4000" dirty="0" smtClean="0"/>
            </a:br>
            <a:r>
              <a:rPr lang="en-US" altLang="zh-TW" sz="4000" dirty="0" smtClean="0"/>
              <a:t>Representations in </a:t>
            </a:r>
            <a:br>
              <a:rPr lang="en-US" altLang="zh-TW" sz="4000" dirty="0" smtClean="0"/>
            </a:br>
            <a:r>
              <a:rPr lang="en-US" altLang="zh-TW" sz="4000" dirty="0" smtClean="0"/>
              <a:t>Hidden Layer</a:t>
            </a:r>
            <a:endParaRPr lang="zh-TW" altLang="zh-TW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Daw</a:t>
            </a:r>
            <a:r>
              <a:rPr lang="en-US" altLang="zh-TW" dirty="0" smtClean="0"/>
              <a:t>-Ran </a:t>
            </a:r>
            <a:r>
              <a:rPr lang="en-US" altLang="zh-TW" dirty="0" err="1" smtClean="0"/>
              <a:t>Liou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/>
              <a:t>Yang-En </a:t>
            </a:r>
            <a:r>
              <a:rPr lang="en-US" altLang="zh-TW" dirty="0" smtClean="0"/>
              <a:t>Chen </a:t>
            </a:r>
            <a:br>
              <a:rPr lang="en-US" altLang="zh-TW" dirty="0" smtClean="0"/>
            </a:br>
            <a:r>
              <a:rPr lang="en-US" altLang="zh-TW" dirty="0"/>
              <a:t>Cheng-Yuan </a:t>
            </a:r>
            <a:r>
              <a:rPr lang="en-US" altLang="zh-TW" dirty="0" err="1" smtClean="0"/>
              <a:t>Liou</a:t>
            </a:r>
            <a:endParaRPr lang="en-US" altLang="zh-TW" dirty="0" smtClean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 smtClean="0"/>
              <a:t>Dept of </a:t>
            </a:r>
            <a:r>
              <a:rPr lang="en-US" altLang="zh-TW" dirty="0"/>
              <a:t>Computer </a:t>
            </a:r>
            <a:r>
              <a:rPr lang="en-US" altLang="zh-TW" dirty="0" err="1" smtClean="0"/>
              <a:t>Sci</a:t>
            </a:r>
            <a:r>
              <a:rPr lang="en-US" altLang="zh-TW" dirty="0" smtClean="0"/>
              <a:t> and </a:t>
            </a:r>
            <a:r>
              <a:rPr lang="en-US" altLang="zh-TW" dirty="0"/>
              <a:t>Information </a:t>
            </a:r>
            <a:r>
              <a:rPr lang="en-US" altLang="zh-TW" dirty="0" smtClean="0"/>
              <a:t>Eng</a:t>
            </a:r>
            <a:br>
              <a:rPr lang="en-US" altLang="zh-TW" dirty="0" smtClean="0"/>
            </a:br>
            <a:r>
              <a:rPr lang="en-US" altLang="zh-TW" dirty="0" smtClean="0"/>
              <a:t>National </a:t>
            </a:r>
            <a:r>
              <a:rPr lang="en-US" altLang="zh-TW" dirty="0"/>
              <a:t>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4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Restoration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0"/>
            <a:ext cx="62234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Single layer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Set weights as logic combinations of two patterns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combinations of </a:t>
            </a:r>
            <a:r>
              <a:rPr lang="en-US" altLang="zh-TW" dirty="0" smtClean="0"/>
              <a:t>two patterns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discriminative weights </a:t>
            </a:r>
            <a:r>
              <a:rPr lang="en-US" dirty="0" err="1" smtClean="0"/>
              <a:t>Wij</a:t>
            </a:r>
            <a:endParaRPr lang="en-US" dirty="0"/>
          </a:p>
        </p:txBody>
      </p:sp>
      <p:pic>
        <p:nvPicPr>
          <p:cNvPr id="4" name="圖片 12" descr="C:\Users\Chen\Desktop\IJCNN\AABB\unbalanced\together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t="24168" r="7542" b="27498"/>
          <a:stretch/>
        </p:blipFill>
        <p:spPr bwMode="auto">
          <a:xfrm>
            <a:off x="1259632" y="2204864"/>
            <a:ext cx="6532007" cy="2913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62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fctn</a:t>
            </a:r>
            <a:r>
              <a:rPr lang="en-US" dirty="0" smtClean="0"/>
              <a:t>: two different patterns</a:t>
            </a:r>
            <a:endParaRPr lang="en-US" dirty="0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1484784"/>
            <a:ext cx="7524328" cy="3248453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568" y="4725144"/>
                <a:ext cx="7900689" cy="1715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𝑟𝑒𝑝</m:t>
                          </m:r>
                        </m:sup>
                      </m:sSup>
                      <m:r>
                        <a:rPr lang="en-US" sz="360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60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36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6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600" i="1">
                                                          <a:latin typeface="Cambria Math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600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6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600" i="1">
                                                          <a:latin typeface="Cambria Math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600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25144"/>
                <a:ext cx="7900689" cy="17158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4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5674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different patterns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TW" dirty="0" smtClean="0"/>
              <a:t>white pixel represented by 1</a:t>
            </a:r>
            <a:br>
              <a:rPr lang="en-US" altLang="zh-TW" dirty="0" smtClean="0"/>
            </a:br>
            <a:r>
              <a:rPr lang="en-US" altLang="zh-TW" dirty="0" smtClean="0"/>
              <a:t>black pixel represented by -1</a:t>
            </a:r>
            <a:endParaRPr lang="en-US" dirty="0"/>
          </a:p>
        </p:txBody>
      </p:sp>
      <p:pic>
        <p:nvPicPr>
          <p:cNvPr id="4" name="圖片 12" descr="C:\Users\Chen\Desktop\IJCNN\AABB\unbalanced\together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t="24168" r="7542" b="27498"/>
          <a:stretch/>
        </p:blipFill>
        <p:spPr bwMode="auto">
          <a:xfrm>
            <a:off x="1259632" y="1844824"/>
            <a:ext cx="6532007" cy="28083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6289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four logic operations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Not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Not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=1,…,16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7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four logic operations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Or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      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=1,…,16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7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four logic operations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And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=1,…,16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94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four logic operations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Xor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16×16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Xor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Xor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And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Not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And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Not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03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16 logic combinations of {“A”,“B”}</a:t>
            </a:r>
            <a:endParaRPr lang="en-US" dirty="0"/>
          </a:p>
        </p:txBody>
      </p:sp>
      <p:pic>
        <p:nvPicPr>
          <p:cNvPr id="4" name="圖片 6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4377" r="7027" b="8986"/>
          <a:stretch/>
        </p:blipFill>
        <p:spPr bwMode="auto">
          <a:xfrm>
            <a:off x="457200" y="1671719"/>
            <a:ext cx="8229600" cy="4382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302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483417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Hinton, et al 2006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The “optimal spaced codes” is unclear and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can hardly be accomplished by any learning algorithms for reduced Boltzmann machine.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44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Total 16 logic combinations of {“A”,“B”}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pattern recognition\AABB\unbalanced\16fun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4870" r="47472" b="75507"/>
          <a:stretch/>
        </p:blipFill>
        <p:spPr bwMode="auto">
          <a:xfrm>
            <a:off x="431540" y="1556792"/>
            <a:ext cx="8280920" cy="20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attern recognition\AABB\unbalanced\16fun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1" t="4870" r="7691" b="75507"/>
          <a:stretch/>
        </p:blipFill>
        <p:spPr bwMode="auto">
          <a:xfrm>
            <a:off x="431540" y="4005064"/>
            <a:ext cx="8280920" cy="20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379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Total 16 logic combinations of {“A”,“B”}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pattern recognition\AABB\unbalanced\16fun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26514" r="47472" b="53863"/>
          <a:stretch/>
        </p:blipFill>
        <p:spPr bwMode="auto">
          <a:xfrm>
            <a:off x="431540" y="1556792"/>
            <a:ext cx="8280920" cy="20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attern recognition\AABB\unbalanced\16fun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1" t="26354" r="7691" b="54023"/>
          <a:stretch/>
        </p:blipFill>
        <p:spPr bwMode="auto">
          <a:xfrm>
            <a:off x="431540" y="4005064"/>
            <a:ext cx="8280920" cy="20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13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Total 16 logic combinations of {“A”,“B”}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pattern recognition\AABB\unbalanced\16fun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49110" r="47472" b="31267"/>
          <a:stretch/>
        </p:blipFill>
        <p:spPr bwMode="auto">
          <a:xfrm>
            <a:off x="431540" y="1556792"/>
            <a:ext cx="8280920" cy="20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attern recognition\AABB\unbalanced\16fun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1" t="48728" r="7691" b="31649"/>
          <a:stretch/>
        </p:blipFill>
        <p:spPr bwMode="auto">
          <a:xfrm>
            <a:off x="431540" y="4005064"/>
            <a:ext cx="8280920" cy="20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5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Total 16 logic combinations of {“A”,“B”}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pattern recognition\AABB\unbalanced\16fun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70113" r="47472" b="10264"/>
          <a:stretch/>
        </p:blipFill>
        <p:spPr bwMode="auto">
          <a:xfrm>
            <a:off x="431540" y="1556792"/>
            <a:ext cx="8280920" cy="20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attern recognition\AABB\unbalanced\16fun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1" t="70721" r="7691" b="9656"/>
          <a:stretch/>
        </p:blipFill>
        <p:spPr bwMode="auto">
          <a:xfrm>
            <a:off x="431540" y="4005064"/>
            <a:ext cx="8280920" cy="20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68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the 256 weights as one of the 16 combinations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TW" i="1" dirty="0" smtClean="0"/>
              <a:t>Output value E of the output neuron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4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7438308"/>
                  </p:ext>
                </p:extLst>
              </p:nvPr>
            </p:nvGraphicFramePr>
            <p:xfrm>
              <a:off x="179512" y="260645"/>
              <a:ext cx="8856983" cy="61926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3867"/>
                    <a:gridCol w="1507424"/>
                    <a:gridCol w="1425040"/>
                    <a:gridCol w="1425040"/>
                    <a:gridCol w="1291825"/>
                    <a:gridCol w="822947"/>
                    <a:gridCol w="822947"/>
                    <a:gridCol w="1177893"/>
                  </a:tblGrid>
                  <a:tr h="5863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#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Function of</a:t>
                          </a:r>
                          <a:br>
                            <a:rPr lang="en-US" sz="1000">
                              <a:effectLst/>
                            </a:rPr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oMath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Pre-Activation: A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Pre-Activation: B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Pre-Activation: Difference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Sigmoid: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A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Sigmoid: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B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Sigmoid: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Difference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1385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100">
                                            <a:effectLst/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effectLst/>
                                    <a:latin typeface="Cambria Math"/>
                                  </a:rPr>
                                  <m:t>And</m:t>
                                </m:r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Not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186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152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0.621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0.533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0.088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effectLst/>
                                    <a:latin typeface="Cambria Math"/>
                                  </a:rPr>
                                  <m:t>Not</m:t>
                                </m:r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Or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-166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-200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-0.571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-0.653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0.083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3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And</m:t>
                                </m:r>
                                <m: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Not</m:t>
                                    </m:r>
                                    <m: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96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242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-146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0.358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0.738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-0.379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4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</a:rPr>
                                  <m:t>Not</m:t>
                                </m:r>
                                <m:r>
                                  <a:rPr lang="en-US" sz="100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-256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-110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-146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-0.762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-0.405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-0.357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5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And</m:t>
                                </m:r>
                                <m: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Not</m:t>
                                    </m:r>
                                    <m: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242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96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146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0.738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0.358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0.379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</a:rPr>
                                  <m:t>Not</m:t>
                                </m:r>
                                <m:r>
                                  <a:rPr lang="en-US" sz="100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-110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-256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146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-0.405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-0.762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0.357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7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effectLst/>
                                    <a:latin typeface="Cambria Math"/>
                                  </a:rPr>
                                  <m:t>Xor</m:t>
                                </m:r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152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186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0.533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0.621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-0.088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8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effectLst/>
                                    <a:latin typeface="Cambria Math"/>
                                  </a:rPr>
                                  <m:t>Not</m:t>
                                </m:r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And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-200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-166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-0.653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-0.571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-0.083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9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effectLst/>
                                    <a:latin typeface="Cambria Math"/>
                                  </a:rPr>
                                  <m:t>And</m:t>
                                </m:r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200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166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0.653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0.571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0.083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10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effectLst/>
                                    <a:latin typeface="Cambria Math"/>
                                  </a:rPr>
                                  <m:t>Not</m:t>
                                </m:r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Xor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-152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-186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-0.533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-0.621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0.088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11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110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256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-146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0.405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0.762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-0.357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12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Or</m:t>
                                </m:r>
                                <m: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Not</m:t>
                                    </m:r>
                                    <m: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-242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-96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-146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-0.738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-0.358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-0.379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13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256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110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146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0.762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0.405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0.357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14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Or</m:t>
                                </m:r>
                                <m:r>
                                  <a:rPr lang="en-US" sz="1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Not</m:t>
                                    </m:r>
                                    <m:r>
                                      <a:rPr lang="en-US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-96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solidFill>
                                <a:srgbClr val="FF0000"/>
                              </a:solidFill>
                              <a:effectLst/>
                            </a:rPr>
                            <a:t>-242</a:t>
                          </a:r>
                          <a:endParaRPr lang="en-US" sz="100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solidFill>
                                <a:srgbClr val="FF0000"/>
                              </a:solidFill>
                              <a:effectLst/>
                            </a:rPr>
                            <a:t>146</a:t>
                          </a:r>
                          <a:endParaRPr lang="en-US" sz="100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solidFill>
                                <a:srgbClr val="FF0000"/>
                              </a:solidFill>
                              <a:effectLst/>
                            </a:rPr>
                            <a:t>-0.358</a:t>
                          </a:r>
                          <a:endParaRPr lang="en-US" sz="100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-0.738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0.379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15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effectLst/>
                                    <a:latin typeface="Cambria Math"/>
                                  </a:rPr>
                                  <m:t>Or</m:t>
                                </m:r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166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200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-34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0.571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0.653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-0.083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effectLst/>
                                    <a:latin typeface="Cambria Math"/>
                                  </a:rPr>
                                  <m:t>Or</m:t>
                                </m:r>
                                <m:r>
                                  <a:rPr lang="en-US" sz="1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Not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-186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-152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-0.621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-0.533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-0.088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val="1407438308"/>
                  </p:ext>
                </p:extLst>
              </p:nvPr>
            </p:nvGraphicFramePr>
            <p:xfrm>
              <a:off x="179512" y="260645"/>
              <a:ext cx="8856983" cy="61926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3867"/>
                    <a:gridCol w="1507424"/>
                    <a:gridCol w="1425040"/>
                    <a:gridCol w="1425040"/>
                    <a:gridCol w="1291825"/>
                    <a:gridCol w="822947"/>
                    <a:gridCol w="822947"/>
                    <a:gridCol w="1177893"/>
                  </a:tblGrid>
                  <a:tr h="5863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#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5506" t="-1042" r="-463158" b="-96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Pre-Activation: A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Pre-Activation: B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Pre-Activation: Difference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Sigmoid: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A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Sigmoid: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B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Sigmoid: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Difference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138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51872" r="-2207937" b="-393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5506" t="-51872" r="-463158" b="-393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2479" t="-51872" r="-388889" b="-393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32479" t="-51872" r="-288889" b="-393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6981" t="-51872" r="-218868" b="-393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33333" t="-51872" r="-243704" b="-393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833333" t="-51872" r="-143704" b="-393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52850" t="-51872" r="-518" b="-393583"/>
                          </a:stretch>
                        </a:blipFill>
                      </a:tcPr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617391" r="-463158" b="-1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186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152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0.621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0.533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0.088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717391" r="-463158" b="-1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-166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-200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-0.571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-0.653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0.083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3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835556" r="-463158" b="-133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96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242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-146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0.358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0.738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-0.379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4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915217" r="-463158" b="-1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-256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-110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-146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-0.762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-0.405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-0.357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5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015217" r="-463158" b="-1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242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96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146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0.738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0.358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0.379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115217" r="-463158" b="-10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-110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-256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146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-0.405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-0.762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0.357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7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215217" r="-463158" b="-9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152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186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0.533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0.621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-0.088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8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315217" r="-463158" b="-8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-200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-166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-0.653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-0.571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-0.083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9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446667" r="-463158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200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166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0.653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0.571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0.083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10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513043" r="-46315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-152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-186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-0.533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-0.621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0.088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11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613043" r="-463158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110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256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-146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0.405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0.762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-0.357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12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713043" r="-463158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-242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-96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-146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-0.738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-0.358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-0.379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13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813043" r="-463158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256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110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146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0.762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0.405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0.357</a:t>
                          </a:r>
                          <a:endParaRPr lang="en-US" sz="1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14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1955556" r="-46315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-96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solidFill>
                                <a:srgbClr val="FF0000"/>
                              </a:solidFill>
                              <a:effectLst/>
                            </a:rPr>
                            <a:t>-242</a:t>
                          </a:r>
                          <a:endParaRPr lang="en-US" sz="100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solidFill>
                                <a:srgbClr val="FF0000"/>
                              </a:solidFill>
                              <a:effectLst/>
                            </a:rPr>
                            <a:t>146</a:t>
                          </a:r>
                          <a:endParaRPr lang="en-US" sz="100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solidFill>
                                <a:srgbClr val="FF0000"/>
                              </a:solidFill>
                              <a:effectLst/>
                            </a:rPr>
                            <a:t>-0.358</a:t>
                          </a:r>
                          <a:endParaRPr lang="en-US" sz="100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-0.738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0.379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15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2010870" r="-463158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166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200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-34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0.571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0.653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-0.083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92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506" t="-2110870" r="-463158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-186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-152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-34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-0.621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-0.533</a:t>
                          </a:r>
                          <a:endParaRPr lang="en-US" sz="10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-0.088</a:t>
                          </a:r>
                          <a:endParaRPr lang="en-US" sz="10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027" name="圖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908" y="1628800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圖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12" y="1628800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圖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16" y="1628800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6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0" smtClean="0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And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And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</m:d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Or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Or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b="1" i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And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Not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And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Not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B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Or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Not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b="1" i="0" smtClean="0">
                              <a:latin typeface="Cambria Math"/>
                            </a:rPr>
                            <m:t>𝟏𝟒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Or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Not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B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106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Figures 3-8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black-white images </a:t>
            </a:r>
          </a:p>
          <a:p>
            <a:r>
              <a:rPr lang="en-US" altLang="zh-TW" dirty="0" smtClean="0"/>
              <a:t>black for -1 and white for 1</a:t>
            </a:r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-black-</a:t>
            </a:r>
            <a:r>
              <a:rPr lang="en-US" altLang="zh-TW" dirty="0" smtClean="0">
                <a:solidFill>
                  <a:srgbClr val="92D050"/>
                </a:solidFill>
              </a:rPr>
              <a:t>green</a:t>
            </a:r>
            <a:r>
              <a:rPr lang="en-US" altLang="zh-TW" dirty="0" smtClean="0"/>
              <a:t> figures</a:t>
            </a:r>
          </a:p>
          <a:p>
            <a:r>
              <a:rPr lang="en-US" altLang="zh-TW" dirty="0" smtClean="0"/>
              <a:t>intensity of </a:t>
            </a:r>
            <a:r>
              <a:rPr lang="en-US" altLang="zh-TW" dirty="0" smtClean="0">
                <a:solidFill>
                  <a:srgbClr val="92D050"/>
                </a:solidFill>
              </a:rPr>
              <a:t>green</a:t>
            </a:r>
            <a:r>
              <a:rPr lang="en-US" altLang="zh-TW" dirty="0" smtClean="0"/>
              <a:t> for the values from 0 to 1</a:t>
            </a:r>
          </a:p>
          <a:p>
            <a:r>
              <a:rPr lang="en-US" altLang="zh-TW" dirty="0" smtClean="0"/>
              <a:t>black for 0</a:t>
            </a:r>
          </a:p>
          <a:p>
            <a:r>
              <a:rPr lang="en-US" altLang="zh-TW" dirty="0" smtClean="0"/>
              <a:t>intensity of </a:t>
            </a:r>
            <a:r>
              <a:rPr lang="en-US" altLang="zh-TW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 for the values from 0 to -1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pPr>
              <a:buNone/>
            </a:pPr>
            <a:r>
              <a:rPr lang="en-US" altLang="zh-TW" dirty="0" smtClean="0"/>
              <a:t>             </a:t>
            </a:r>
          </a:p>
          <a:p>
            <a:pPr>
              <a:buNone/>
            </a:pPr>
            <a:r>
              <a:rPr lang="en-US" altLang="zh-TW" dirty="0" smtClean="0"/>
              <a:t>                         Ten hidden neurons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3857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noFill/>
              </a:rPr>
              <a:t/>
            </a:r>
            <a:br>
              <a:rPr lang="en-US" altLang="zh-TW" dirty="0" smtClean="0">
                <a:noFill/>
              </a:rPr>
            </a:br>
            <a:r>
              <a:rPr lang="en-US" altLang="zh-TW" dirty="0" smtClean="0">
                <a:noFill/>
              </a:rPr>
              <a:t/>
            </a:r>
            <a:br>
              <a:rPr lang="en-US" altLang="zh-TW" dirty="0" smtClean="0">
                <a:noFill/>
              </a:rPr>
            </a:br>
            <a:r>
              <a:rPr lang="en-US" altLang="zh-TW" dirty="0" smtClean="0">
                <a:noFill/>
              </a:rPr>
              <a:t/>
            </a:r>
            <a:br>
              <a:rPr lang="en-US" altLang="zh-TW" dirty="0" smtClean="0">
                <a:noFill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pPr>
              <a:buNone/>
            </a:pPr>
            <a:r>
              <a:rPr lang="en-US" altLang="zh-TW" dirty="0" smtClean="0"/>
              <a:t>              Similarity of two images [U] and [V]</a:t>
            </a:r>
            <a:endParaRPr lang="en-US" dirty="0" smtClean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1110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smtClean="0"/>
              <a:t>Loading similar features.</a:t>
            </a:r>
          </a:p>
          <a:p>
            <a:pPr algn="ctr">
              <a:buNone/>
            </a:pP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smtClean="0"/>
              <a:t>(partial plus global features)</a:t>
            </a:r>
          </a:p>
          <a:p>
            <a:pPr algn="ctr">
              <a:buNone/>
            </a:pPr>
            <a:endParaRPr lang="zh-TW" altLang="en-US" sz="4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Initial weights with random numbers [-1,1]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Trained weight matrix in upper row</a:t>
            </a:r>
          </a:p>
          <a:p>
            <a:r>
              <a:rPr lang="en-US" altLang="zh-TW" dirty="0" smtClean="0"/>
              <a:t>Its similar function/16 in bottom row</a:t>
            </a:r>
          </a:p>
          <a:p>
            <a:r>
              <a:rPr lang="en-US" dirty="0" smtClean="0"/>
              <a:t>Trained weights similar to  discriminative </a:t>
            </a:r>
            <a:r>
              <a:rPr lang="en-US" dirty="0" err="1" smtClean="0"/>
              <a:t>fctns</a:t>
            </a:r>
            <a:r>
              <a:rPr lang="en-US" dirty="0" smtClean="0"/>
              <a:t> 3,12.</a:t>
            </a:r>
            <a:endParaRPr lang="en-US" dirty="0"/>
          </a:p>
        </p:txBody>
      </p:sp>
      <p:pic>
        <p:nvPicPr>
          <p:cNvPr id="5" name="圖片 23" descr="C:\Users\Chen\Desktop\IJCNN\AABB\unbalanced\SIR_trained_AB_ver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9" b="49394"/>
          <a:stretch/>
        </p:blipFill>
        <p:spPr bwMode="auto">
          <a:xfrm>
            <a:off x="755576" y="1196752"/>
            <a:ext cx="7643926" cy="3528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08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Initial weights with random numbers [-1,1]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Row 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dirty="0"/>
              <a:t>initial weights</a:t>
            </a:r>
          </a:p>
          <a:p>
            <a:r>
              <a:rPr lang="en-US" dirty="0"/>
              <a:t>2. </a:t>
            </a:r>
            <a:r>
              <a:rPr lang="en-US" dirty="0" smtClean="0"/>
              <a:t>most similar logic functions</a:t>
            </a:r>
            <a:endParaRPr lang="en-US" dirty="0"/>
          </a:p>
          <a:p>
            <a:r>
              <a:rPr lang="en-US" dirty="0"/>
              <a:t>3. (</a:t>
            </a:r>
            <a:r>
              <a:rPr lang="en-US" dirty="0" err="1"/>
              <a:t>yA-yB</a:t>
            </a:r>
            <a:r>
              <a:rPr lang="en-US" dirty="0"/>
              <a:t>)^2 / 4 : </a:t>
            </a:r>
            <a:r>
              <a:rPr lang="en-US" altLang="zh-TW" dirty="0" smtClean="0"/>
              <a:t>1 </a:t>
            </a:r>
            <a:r>
              <a:rPr lang="en-US" altLang="zh-TW" dirty="0"/>
              <a:t>(</a:t>
            </a:r>
            <a:r>
              <a:rPr lang="en-US" dirty="0"/>
              <a:t>green) or 0 (black)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pattern recognition\AABB\unbalanced\SIR_trained_A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0" t="2695" r="49039" b="12958"/>
          <a:stretch/>
        </p:blipFill>
        <p:spPr bwMode="auto">
          <a:xfrm>
            <a:off x="485800" y="116632"/>
            <a:ext cx="8172400" cy="65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936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pattern recognition\AABB\unbalanced\SIR_trained_A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4205" r="9055" b="13058"/>
          <a:stretch/>
        </p:blipFill>
        <p:spPr bwMode="auto">
          <a:xfrm>
            <a:off x="426492" y="150455"/>
            <a:ext cx="8291017" cy="65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41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Initial weights with random numbers [-1,1]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Row 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dirty="0"/>
              <a:t>initial weights</a:t>
            </a:r>
          </a:p>
          <a:p>
            <a:r>
              <a:rPr lang="en-US" dirty="0"/>
              <a:t>2. Logic functions</a:t>
            </a:r>
            <a:r>
              <a:rPr lang="zh-TW" altLang="en-US" dirty="0"/>
              <a:t>中最相似的</a:t>
            </a:r>
            <a:r>
              <a:rPr lang="en-US" dirty="0"/>
              <a:t>function</a:t>
            </a:r>
          </a:p>
          <a:p>
            <a:r>
              <a:rPr lang="en-US" dirty="0"/>
              <a:t>3. (</a:t>
            </a:r>
            <a:r>
              <a:rPr lang="en-US" dirty="0" err="1"/>
              <a:t>yA-yB</a:t>
            </a:r>
            <a:r>
              <a:rPr lang="en-US" dirty="0"/>
              <a:t>)^2 / 4 : </a:t>
            </a:r>
            <a:r>
              <a:rPr lang="zh-TW" altLang="en-US" dirty="0"/>
              <a:t>值為</a:t>
            </a:r>
            <a:r>
              <a:rPr lang="en-US" altLang="zh-TW" dirty="0"/>
              <a:t>1 (</a:t>
            </a:r>
            <a:r>
              <a:rPr lang="en-US" dirty="0"/>
              <a:t>green) or 0 (black</a:t>
            </a:r>
            <a:r>
              <a:rPr lang="en-US" dirty="0" smtClean="0"/>
              <a:t>)</a:t>
            </a:r>
          </a:p>
          <a:p>
            <a:r>
              <a:rPr lang="en-US" dirty="0"/>
              <a:t>4. Similarity to </a:t>
            </a:r>
            <a:r>
              <a:rPr lang="en-US" dirty="0" smtClean="0"/>
              <a:t>A-B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1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pattern recognition\AABB\unbalanced\SIR_trained_AB_ver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2" t="4879" r="48757" b="11794"/>
          <a:stretch/>
        </p:blipFill>
        <p:spPr bwMode="auto">
          <a:xfrm>
            <a:off x="2339752" y="0"/>
            <a:ext cx="6567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attern recognition\AABB\unbalanced\SIR_trained_AB_ver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t="4879" r="87843" b="11794"/>
          <a:stretch/>
        </p:blipFill>
        <p:spPr bwMode="auto">
          <a:xfrm>
            <a:off x="323528" y="-909"/>
            <a:ext cx="19008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77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pattern recognition\AABB\unbalanced\SIR_trained_AB_ver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4" t="4879" r="9095" b="11794"/>
          <a:stretch/>
        </p:blipFill>
        <p:spPr bwMode="auto">
          <a:xfrm>
            <a:off x="2339752" y="0"/>
            <a:ext cx="6567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attern recognition\AABB\unbalanced\SIR_trained_AB_ver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t="4879" r="87843" b="11794"/>
          <a:stretch/>
        </p:blipFill>
        <p:spPr bwMode="auto">
          <a:xfrm>
            <a:off x="323528" y="-909"/>
            <a:ext cx="19008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12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Initial weights in W’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Weight unchanged during training (technique problem with ~hard limited </a:t>
            </a:r>
            <a:r>
              <a:rPr lang="en-US" dirty="0" err="1" smtClean="0"/>
              <a:t>fctn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圖片 26" descr="C:\Users\Chen\Desktop\IJCNN\AABB\unbalanced\SIR_trained_AB_initFunc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95"/>
          <a:stretch/>
        </p:blipFill>
        <p:spPr bwMode="auto">
          <a:xfrm>
            <a:off x="1691680" y="1700808"/>
            <a:ext cx="5760640" cy="37797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709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 weights in W’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Row #</a:t>
            </a:r>
          </a:p>
          <a:p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dirty="0"/>
              <a:t>Initial weights</a:t>
            </a:r>
          </a:p>
          <a:p>
            <a:r>
              <a:rPr lang="en-US" dirty="0"/>
              <a:t>2. Trained </a:t>
            </a:r>
            <a:r>
              <a:rPr lang="en-US" dirty="0" smtClean="0"/>
              <a:t>weights</a:t>
            </a:r>
          </a:p>
          <a:p>
            <a:r>
              <a:rPr lang="en-US" dirty="0" smtClean="0"/>
              <a:t>3</a:t>
            </a:r>
            <a:r>
              <a:rPr lang="en-US" dirty="0"/>
              <a:t>. Logic functions</a:t>
            </a:r>
            <a:r>
              <a:rPr lang="zh-TW" altLang="en-US" dirty="0"/>
              <a:t>中最相似的</a:t>
            </a:r>
            <a:r>
              <a:rPr lang="en-US" dirty="0"/>
              <a:t>function</a:t>
            </a:r>
          </a:p>
          <a:p>
            <a:r>
              <a:rPr lang="en-US" dirty="0"/>
              <a:t>4. (</a:t>
            </a:r>
            <a:r>
              <a:rPr lang="en-US" dirty="0" err="1"/>
              <a:t>yA-yB</a:t>
            </a:r>
            <a:r>
              <a:rPr lang="en-US" dirty="0"/>
              <a:t>)^2 / 4</a:t>
            </a:r>
          </a:p>
          <a:p>
            <a:r>
              <a:rPr lang="en-US" dirty="0"/>
              <a:t>5. Similarity to A-B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6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pattern recognition\AABB\unbalanced\SIR_trained_AB_initFunc_ver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5532" r="49235" b="10567"/>
          <a:stretch/>
        </p:blipFill>
        <p:spPr bwMode="auto">
          <a:xfrm>
            <a:off x="2915816" y="116632"/>
            <a:ext cx="5462224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3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object </a:t>
            </a:r>
            <a:r>
              <a:rPr lang="en-US" dirty="0" err="1" smtClean="0"/>
              <a:t>fctn</a:t>
            </a:r>
            <a:r>
              <a:rPr lang="en-US" dirty="0" smtClean="0"/>
              <a:t>: different classes</a:t>
            </a:r>
            <a:endParaRPr lang="en-US" dirty="0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1484784"/>
            <a:ext cx="7524328" cy="3248453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568" y="4725144"/>
                <a:ext cx="7900689" cy="1715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𝑟𝑒𝑝</m:t>
                          </m:r>
                        </m:sup>
                      </m:sSup>
                      <m:r>
                        <a:rPr lang="en-US" sz="360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60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36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6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600" i="1">
                                                          <a:latin typeface="Cambria Math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600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6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600" i="1">
                                                          <a:latin typeface="Cambria Math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600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25144"/>
                <a:ext cx="7900689" cy="17158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46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pattern recognition\AABB\unbalanced\SIR_trained_AB_initFunc_ver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3" t="5532" r="9506" b="10567"/>
          <a:stretch/>
        </p:blipFill>
        <p:spPr bwMode="auto">
          <a:xfrm>
            <a:off x="2915816" y="116632"/>
            <a:ext cx="5462224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15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weights in 0.001W’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58924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Bottom row, similar discriminative </a:t>
            </a:r>
            <a:r>
              <a:rPr lang="en-US" dirty="0" err="1" smtClean="0"/>
              <a:t>fctns</a:t>
            </a:r>
            <a:r>
              <a:rPr lang="en-US" dirty="0" smtClean="0"/>
              <a:t> 3,5,12,14.</a:t>
            </a:r>
          </a:p>
          <a:p>
            <a:r>
              <a:rPr lang="en-US" dirty="0" smtClean="0"/>
              <a:t>Trained weights=[A]-[B]  or  =its negative version.</a:t>
            </a:r>
            <a:endParaRPr lang="en-US" dirty="0"/>
          </a:p>
        </p:txBody>
      </p:sp>
      <p:pic>
        <p:nvPicPr>
          <p:cNvPr id="4" name="圖片 3" descr="C:\Users\Chen\Desktop\IJCNN\AABB\unbalanced\SIR_trained_AB_initFuncx1e-2_ver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2"/>
          <a:stretch/>
        </p:blipFill>
        <p:spPr bwMode="auto">
          <a:xfrm>
            <a:off x="1835696" y="836712"/>
            <a:ext cx="5328592" cy="46805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6113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 weights in 0.001W’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Row 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dirty="0"/>
              <a:t>Initial weights</a:t>
            </a:r>
          </a:p>
          <a:p>
            <a:r>
              <a:rPr lang="en-US" dirty="0"/>
              <a:t>2. Trained </a:t>
            </a:r>
            <a:r>
              <a:rPr lang="en-US" dirty="0" smtClean="0"/>
              <a:t>weights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most similar logic functions + similarities</a:t>
            </a:r>
            <a:endParaRPr lang="zh-TW" altLang="en-US" dirty="0"/>
          </a:p>
          <a:p>
            <a:r>
              <a:rPr lang="en-US" altLang="zh-TW" dirty="0"/>
              <a:t>4. (</a:t>
            </a:r>
            <a:r>
              <a:rPr lang="en-US" dirty="0" err="1"/>
              <a:t>yA-yB</a:t>
            </a:r>
            <a:r>
              <a:rPr lang="en-US" dirty="0"/>
              <a:t>)^2 / 4</a:t>
            </a:r>
          </a:p>
          <a:p>
            <a:r>
              <a:rPr lang="en-US" dirty="0"/>
              <a:t>5. Similarity to A-B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8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pattern recognition\AABB\unbalanced\SIR_trained_AB_initFuncx1e-2_ver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8067" r="49089" b="10652"/>
          <a:stretch/>
        </p:blipFill>
        <p:spPr bwMode="auto">
          <a:xfrm>
            <a:off x="2843808" y="116631"/>
            <a:ext cx="5688632" cy="66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26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pattern recognition\AABB\unbalanced\SIR_trained_AB_initFuncx1e-2_ver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9" t="8067" r="9381" b="10652"/>
          <a:stretch/>
        </p:blipFill>
        <p:spPr bwMode="auto">
          <a:xfrm>
            <a:off x="2843808" y="116631"/>
            <a:ext cx="5688632" cy="66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718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Initial W: small random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Bottom row: similar </a:t>
            </a:r>
            <a:r>
              <a:rPr lang="en-US" altLang="zh-TW" dirty="0" err="1" smtClean="0"/>
              <a:t>fctns</a:t>
            </a:r>
            <a:r>
              <a:rPr lang="en-US" altLang="zh-TW" dirty="0" smtClean="0"/>
              <a:t> #3,5,14; </a:t>
            </a:r>
          </a:p>
          <a:p>
            <a:r>
              <a:rPr lang="en-US" altLang="zh-TW" dirty="0" smtClean="0"/>
              <a:t>Trained weights = [A]-[B] or its negative version.</a:t>
            </a:r>
            <a:endParaRPr lang="en-US" dirty="0"/>
          </a:p>
        </p:txBody>
      </p:sp>
      <p:pic>
        <p:nvPicPr>
          <p:cNvPr id="4" name="圖片 1" descr="C:\Users\Chen\Desktop\IJCNN\AABB\unbalanced\SIR_trained_AB_randomInitIn-0.01to0.01_ver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57" b="45665"/>
          <a:stretch/>
        </p:blipFill>
        <p:spPr bwMode="auto">
          <a:xfrm>
            <a:off x="868020" y="1539192"/>
            <a:ext cx="7407961" cy="35459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6142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Initial W: small random number between [-0.01, 0.01]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Row #</a:t>
            </a:r>
          </a:p>
          <a:p>
            <a:endParaRPr lang="zh-TW" altLang="en-US" dirty="0"/>
          </a:p>
          <a:p>
            <a:r>
              <a:rPr lang="en-US" altLang="zh-TW" dirty="0"/>
              <a:t>1. </a:t>
            </a:r>
            <a:r>
              <a:rPr lang="en-US" dirty="0"/>
              <a:t>Trained </a:t>
            </a:r>
            <a:r>
              <a:rPr lang="en-US" dirty="0" smtClean="0"/>
              <a:t>weights</a:t>
            </a:r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most similar logic functions </a:t>
            </a:r>
            <a:r>
              <a:rPr lang="en-US" altLang="zh-TW" dirty="0" smtClean="0"/>
              <a:t>+ similarities</a:t>
            </a:r>
            <a:endParaRPr lang="zh-TW" altLang="en-US" dirty="0"/>
          </a:p>
          <a:p>
            <a:r>
              <a:rPr lang="en-US" altLang="zh-TW" dirty="0"/>
              <a:t>3. (</a:t>
            </a:r>
            <a:r>
              <a:rPr lang="en-US" dirty="0" err="1"/>
              <a:t>yA-yB</a:t>
            </a:r>
            <a:r>
              <a:rPr lang="en-US" dirty="0"/>
              <a:t>)^2 / 4</a:t>
            </a:r>
          </a:p>
          <a:p>
            <a:r>
              <a:rPr lang="en-US" dirty="0"/>
              <a:t>4. Similarity to A-B</a:t>
            </a:r>
          </a:p>
        </p:txBody>
      </p:sp>
    </p:spTree>
    <p:extLst>
      <p:ext uri="{BB962C8B-B14F-4D97-AF65-F5344CB8AC3E}">
        <p14:creationId xmlns:p14="http://schemas.microsoft.com/office/powerpoint/2010/main" val="39877228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pattern recognition\AABB\unbalanced\SIR_trained_AB_randomInitIn-0.01to0.01_ver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8" t="6921" r="48884" b="11194"/>
          <a:stretch/>
        </p:blipFill>
        <p:spPr bwMode="auto">
          <a:xfrm>
            <a:off x="2843808" y="116631"/>
            <a:ext cx="5760640" cy="6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772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pattern recognition\AABB\unbalanced\SIR_trained_AB_randomInitIn-0.01to0.01_ver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2" t="6921" r="9190" b="11194"/>
          <a:stretch/>
        </p:blipFill>
        <p:spPr bwMode="auto">
          <a:xfrm>
            <a:off x="2843808" y="116631"/>
            <a:ext cx="5760640" cy="6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40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Initial weights as [A]-[B] or negative version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075240" cy="5184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TW" dirty="0" smtClean="0"/>
              <a:t>Optimal discriminative weights for distinguishing {A ,B}. Weights unchanged.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圖片 44074" descr="C:\Users\Chen\Desktop\IJCNN\AABB\unbalanced\SIR_trained_AB_initABdiff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46"/>
          <a:stretch/>
        </p:blipFill>
        <p:spPr bwMode="auto">
          <a:xfrm>
            <a:off x="2951820" y="1772816"/>
            <a:ext cx="3276364" cy="37444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460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</a:t>
            </a:r>
            <a:r>
              <a:rPr lang="en-US" altLang="zh-TW" dirty="0" err="1" smtClean="0"/>
              <a:t>fctn</a:t>
            </a:r>
            <a:r>
              <a:rPr lang="en-US" altLang="zh-TW" dirty="0" smtClean="0"/>
              <a:t>: same class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𝐲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𝐲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82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Initial weights as [A]-[B] or negative 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Row #</a:t>
            </a:r>
          </a:p>
          <a:p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dirty="0"/>
              <a:t>initial weights</a:t>
            </a:r>
          </a:p>
          <a:p>
            <a:r>
              <a:rPr lang="en-US" dirty="0"/>
              <a:t>2. Logic functions</a:t>
            </a:r>
            <a:r>
              <a:rPr lang="zh-TW" altLang="en-US" dirty="0"/>
              <a:t>中最相似的</a:t>
            </a:r>
            <a:r>
              <a:rPr lang="en-US" dirty="0"/>
              <a:t>function</a:t>
            </a:r>
          </a:p>
          <a:p>
            <a:r>
              <a:rPr lang="en-US" dirty="0"/>
              <a:t>3. (</a:t>
            </a:r>
            <a:r>
              <a:rPr lang="en-US" dirty="0" err="1"/>
              <a:t>yA-yB</a:t>
            </a:r>
            <a:r>
              <a:rPr lang="en-US" dirty="0"/>
              <a:t>)^2 / 4 : </a:t>
            </a:r>
            <a:r>
              <a:rPr lang="zh-TW" altLang="en-US" dirty="0"/>
              <a:t>全部為 </a:t>
            </a:r>
            <a:r>
              <a:rPr lang="en-US" altLang="zh-TW" dirty="0"/>
              <a:t>1 (</a:t>
            </a:r>
            <a:r>
              <a:rPr lang="en-US" dirty="0"/>
              <a:t>green)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78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pattern recognition\AABB\unbalanced\SIR_trained_AB_initABdif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4193" r="49032" b="13322"/>
          <a:stretch/>
        </p:blipFill>
        <p:spPr bwMode="auto">
          <a:xfrm>
            <a:off x="548432" y="238336"/>
            <a:ext cx="8047136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71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pattern recognition\AABB\unbalanced\SIR_trained_AB_initABdif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9" t="4193" r="9423" b="13322"/>
          <a:stretch/>
        </p:blipFill>
        <p:spPr bwMode="auto">
          <a:xfrm>
            <a:off x="557312" y="238336"/>
            <a:ext cx="8047136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58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Autoencoder</a:t>
            </a:r>
            <a:r>
              <a:rPr lang="en-US" altLang="zh-TW" dirty="0" smtClean="0"/>
              <a:t> 256-10-256 (BP)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Autoencoder</a:t>
            </a:r>
            <a:r>
              <a:rPr lang="en-US" dirty="0" smtClean="0"/>
              <a:t> </a:t>
            </a:r>
            <a:r>
              <a:rPr lang="en-US" altLang="zh-TW" dirty="0" smtClean="0"/>
              <a:t>: </a:t>
            </a:r>
            <a:r>
              <a:rPr lang="en-US" dirty="0" smtClean="0">
                <a:hlinkClick r:id="rId2"/>
              </a:rPr>
              <a:t>Train an </a:t>
            </a:r>
            <a:r>
              <a:rPr lang="en-US" dirty="0" err="1" smtClean="0">
                <a:hlinkClick r:id="rId2"/>
              </a:rPr>
              <a:t>autoencoder</a:t>
            </a:r>
            <a:r>
              <a:rPr lang="en-US" dirty="0" smtClean="0">
                <a:hlinkClick r:id="rId2"/>
              </a:rPr>
              <a:t> - MATLAB </a:t>
            </a:r>
            <a:r>
              <a:rPr lang="en-US" dirty="0" err="1" smtClean="0">
                <a:hlinkClick r:id="rId2"/>
              </a:rPr>
              <a:t>trainAutoencoder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 descr="D:\pattern recognition\AABB\unbalanced\autoencoder_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6646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69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Autoencoder</a:t>
            </a:r>
            <a:r>
              <a:rPr lang="en-US" altLang="zh-TW" dirty="0" smtClean="0"/>
              <a:t> 256-10-256 (BP)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Bottom row: several similar features of the -10- hidden neurons </a:t>
            </a:r>
            <a:endParaRPr lang="en-US" dirty="0"/>
          </a:p>
        </p:txBody>
      </p:sp>
      <p:pic>
        <p:nvPicPr>
          <p:cNvPr id="4" name="圖片 44075" descr="C:\Users\Chen\Desktop\IJCNN\AABB\unbalanced\AutoEncoder_trained_AB_ver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1" b="28765"/>
          <a:stretch/>
        </p:blipFill>
        <p:spPr bwMode="auto">
          <a:xfrm>
            <a:off x="575805" y="1668780"/>
            <a:ext cx="7992390" cy="34884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67532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Autoencoder</a:t>
            </a:r>
            <a:r>
              <a:rPr lang="en-US" altLang="zh-TW" dirty="0" smtClean="0"/>
              <a:t> 256-10-256 (BP)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Trained with: </a:t>
            </a:r>
            <a:r>
              <a:rPr lang="en-US" b="1" dirty="0" err="1"/>
              <a:t>Autoencoder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Row #</a:t>
            </a:r>
          </a:p>
          <a:p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dirty="0"/>
              <a:t>Trained </a:t>
            </a:r>
            <a:r>
              <a:rPr lang="en-US" dirty="0" smtClean="0"/>
              <a:t>weights</a:t>
            </a:r>
          </a:p>
          <a:p>
            <a:r>
              <a:rPr lang="en-US" dirty="0" smtClean="0"/>
              <a:t>2</a:t>
            </a:r>
            <a:r>
              <a:rPr lang="en-US" dirty="0"/>
              <a:t>. Logic functions</a:t>
            </a:r>
            <a:r>
              <a:rPr lang="zh-TW" altLang="en-US" dirty="0"/>
              <a:t>中最相似的</a:t>
            </a:r>
            <a:r>
              <a:rPr lang="en-US" dirty="0"/>
              <a:t>function</a:t>
            </a:r>
          </a:p>
          <a:p>
            <a:r>
              <a:rPr lang="en-US" dirty="0"/>
              <a:t>3. (</a:t>
            </a:r>
            <a:r>
              <a:rPr lang="en-US" dirty="0" err="1"/>
              <a:t>yA-yB</a:t>
            </a:r>
            <a:r>
              <a:rPr lang="en-US" dirty="0"/>
              <a:t>)^2 / 4</a:t>
            </a:r>
          </a:p>
          <a:p>
            <a:r>
              <a:rPr lang="en-US" dirty="0"/>
              <a:t>4. Similarity to A-B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9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pattern recognition\AABB\unbalanced\AutoEncoder_trained_AB_ver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t="7836" r="48964" b="10821"/>
          <a:stretch/>
        </p:blipFill>
        <p:spPr bwMode="auto">
          <a:xfrm>
            <a:off x="2843808" y="163110"/>
            <a:ext cx="5722291" cy="65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06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pattern recognition\AABB\unbalanced\AutoEncoder_trained_AB_ver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6" t="7836" r="8994" b="10821"/>
          <a:stretch/>
        </p:blipFill>
        <p:spPr bwMode="auto">
          <a:xfrm>
            <a:off x="2843808" y="163110"/>
            <a:ext cx="5722291" cy="65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61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Autoencoder</a:t>
            </a:r>
            <a:r>
              <a:rPr lang="en-US" altLang="zh-TW" dirty="0" smtClean="0"/>
              <a:t> 256-10-256 (BP)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Trained with: </a:t>
            </a:r>
            <a:r>
              <a:rPr lang="en-US" b="1" dirty="0" err="1"/>
              <a:t>Autoencoder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altLang="zh-TW" dirty="0" smtClean="0"/>
              <a:t>Row #</a:t>
            </a:r>
            <a:endParaRPr lang="zh-TW" altLang="en-US" dirty="0"/>
          </a:p>
          <a:p>
            <a:r>
              <a:rPr lang="en-US" altLang="zh-TW" dirty="0"/>
              <a:t>1. </a:t>
            </a:r>
            <a:r>
              <a:rPr lang="en-US" dirty="0"/>
              <a:t>Trained </a:t>
            </a:r>
            <a:r>
              <a:rPr lang="en-US" dirty="0" smtClean="0"/>
              <a:t>weights</a:t>
            </a:r>
          </a:p>
          <a:p>
            <a:r>
              <a:rPr lang="en-US" dirty="0" smtClean="0"/>
              <a:t>2</a:t>
            </a:r>
            <a:r>
              <a:rPr lang="en-US" dirty="0"/>
              <a:t>. Logic functions</a:t>
            </a:r>
            <a:r>
              <a:rPr lang="zh-TW" altLang="en-US" dirty="0"/>
              <a:t>中最相似的</a:t>
            </a:r>
            <a:r>
              <a:rPr lang="en-US" dirty="0"/>
              <a:t>function</a:t>
            </a:r>
          </a:p>
          <a:p>
            <a:r>
              <a:rPr lang="en-US" dirty="0"/>
              <a:t>3. (</a:t>
            </a:r>
            <a:r>
              <a:rPr lang="en-US" dirty="0" err="1"/>
              <a:t>yA-yB</a:t>
            </a:r>
            <a:r>
              <a:rPr lang="en-US" dirty="0"/>
              <a:t>)^2 /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81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pattern recognition\AABB\unbalanced\AutoEncoder_trained_AB_ver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5" t="2922" r="48762" b="11703"/>
          <a:stretch/>
        </p:blipFill>
        <p:spPr bwMode="auto">
          <a:xfrm>
            <a:off x="679433" y="404664"/>
            <a:ext cx="7785135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29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38538"/>
          </a:xfrm>
        </p:spPr>
        <p:txBody>
          <a:bodyPr/>
          <a:lstStyle/>
          <a:p>
            <a:r>
              <a:rPr lang="en-US" altLang="zh-TW" dirty="0" smtClean="0"/>
              <a:t>Similar architecture</a:t>
            </a:r>
            <a:endParaRPr lang="zh-TW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pattern recognition\AABB\unbalanced\AutoEncoder_trained_AB_ver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5" t="2922" r="8713" b="11703"/>
          <a:stretch/>
        </p:blipFill>
        <p:spPr bwMode="auto">
          <a:xfrm>
            <a:off x="624463" y="404664"/>
            <a:ext cx="7907977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29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Exceeds that of logic operations.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4800" dirty="0" smtClean="0"/>
          </a:p>
          <a:p>
            <a:pPr algn="ctr">
              <a:buNone/>
            </a:pPr>
            <a:r>
              <a:rPr lang="en-US" altLang="zh-TW" sz="4800" dirty="0" smtClean="0"/>
              <a:t>[A]-[B] or [B]-[A]</a:t>
            </a:r>
          </a:p>
          <a:p>
            <a:pPr algn="ctr"/>
            <a:endParaRPr lang="en-US" altLang="zh-TW" sz="4800" dirty="0" smtClean="0"/>
          </a:p>
          <a:p>
            <a:pPr>
              <a:buNone/>
            </a:pPr>
            <a:r>
              <a:rPr lang="en-US" altLang="zh-TW" sz="4000" dirty="0" smtClean="0"/>
              <a:t>Optimal discriminative weights.</a:t>
            </a:r>
          </a:p>
          <a:p>
            <a:pPr>
              <a:buNone/>
            </a:pPr>
            <a:r>
              <a:rPr lang="en-US" altLang="zh-TW" sz="4000" dirty="0" smtClean="0"/>
              <a:t>Cannot be reached by logic combinations.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1D85-807E-44D9-BDA4-FF261930960C}" type="slidenum">
              <a:rPr lang="en-US" altLang="zh-TW"/>
              <a:pPr/>
              <a:t>72</a:t>
            </a:fld>
            <a:endParaRPr lang="en-US" altLang="zh-TW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143000"/>
            <a:ext cx="3429000" cy="3081338"/>
          </a:xfrm>
          <a:prstGeom prst="rect">
            <a:avLst/>
          </a:prstGeom>
          <a:noFill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1363663"/>
            <a:ext cx="3200400" cy="2849562"/>
          </a:xfrm>
          <a:prstGeom prst="rect">
            <a:avLst/>
          </a:prstGeom>
          <a:noFill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87800"/>
            <a:ext cx="3581400" cy="2870200"/>
          </a:xfrm>
          <a:prstGeom prst="rect">
            <a:avLst/>
          </a:prstGeom>
          <a:noFill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429125"/>
            <a:ext cx="3200400" cy="2428875"/>
          </a:xfrm>
          <a:prstGeom prst="rect">
            <a:avLst/>
          </a:prstGeom>
          <a:noFill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3962400"/>
            <a:ext cx="2590800" cy="2025650"/>
          </a:xfrm>
          <a:prstGeom prst="rect">
            <a:avLst/>
          </a:prstGeom>
          <a:noFill/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685800"/>
            <a:ext cx="7416800" cy="3635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07704" y="17635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2129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413978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67626" y="39957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1402" y="615601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651605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4444" y="41397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23810" y="58772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59914" y="56519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4168" y="392376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360128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748464" y="38111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7701044" y="1955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8344" y="45718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8768326" y="42370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724128" y="644404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912042" y="62441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827584" y="548680"/>
            <a:ext cx="7632848" cy="59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Optimal weights for [A] and [B] with three pixels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Optimal discriminative weights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See Fig.1 in:</a:t>
            </a:r>
            <a:br>
              <a:rPr lang="en-US" altLang="zh-TW" dirty="0" smtClean="0"/>
            </a:br>
            <a:r>
              <a:rPr lang="en-US" altLang="zh-TW" sz="3600" dirty="0" smtClean="0"/>
              <a:t>Cheng-Yuan </a:t>
            </a:r>
            <a:r>
              <a:rPr lang="en-US" altLang="zh-TW" sz="3600" dirty="0" err="1" smtClean="0"/>
              <a:t>Liou</a:t>
            </a:r>
            <a:r>
              <a:rPr lang="en-US" altLang="zh-TW" sz="3600" dirty="0" smtClean="0"/>
              <a:t> (2006), </a:t>
            </a:r>
            <a:r>
              <a:rPr lang="en-US" altLang="zh-TW" sz="3600" dirty="0" smtClean="0">
                <a:hlinkClick r:id="rId2"/>
              </a:rPr>
              <a:t>Backbone structure of hairy memory</a:t>
            </a:r>
            <a:r>
              <a:rPr lang="en-US" altLang="zh-TW" sz="3600" dirty="0" smtClean="0"/>
              <a:t>, ICANN, The 16th International Conference on Artificial Neural Networks, September 10-14, in edited book published by LNCS 4131, Part I, pp 688-697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TW" dirty="0" smtClean="0"/>
              <a:t>Biological plausibility</a:t>
            </a:r>
            <a:endParaRPr lang="zh-TW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plausibility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Hebbian</a:t>
            </a:r>
            <a:r>
              <a:rPr lang="en-US" dirty="0" smtClean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881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Resemble </a:t>
            </a:r>
            <a:r>
              <a:rPr lang="en-US" altLang="zh-TW" dirty="0" err="1" smtClean="0"/>
              <a:t>Hebbian</a:t>
            </a:r>
            <a:r>
              <a:rPr lang="en-US" altLang="zh-TW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r>
              <a:rPr lang="en-US" dirty="0" smtClean="0"/>
              <a:t>Single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53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>
                <a:noFill/>
              </a:rPr>
              <a:t> </a:t>
            </a:r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Covariance hypothesis</a:t>
            </a:r>
          </a:p>
          <a:p>
            <a:r>
              <a:rPr lang="pl-PL" altLang="zh-TW" dirty="0" smtClean="0"/>
              <a:t>Sejnowski TJ, 1977</a:t>
            </a:r>
            <a:endParaRPr lang="en-US" altLang="zh-TW" dirty="0" smtClean="0"/>
          </a:p>
          <a:p>
            <a:r>
              <a:rPr lang="pl-PL" altLang="zh-TW" dirty="0" smtClean="0"/>
              <a:t>Sejnowski TJ, 1997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121624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Have a nice day.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Code in website</a:t>
            </a:r>
          </a:p>
          <a:p>
            <a:r>
              <a:rPr lang="en-US" altLang="zh-TW" dirty="0" smtClean="0"/>
              <a:t>http://red.csie.ntu.edu.tw/NN/Classinfo/classinfo_eng.html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108520" y="1412776"/>
                <a:ext cx="9361040" cy="3760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1412776"/>
                <a:ext cx="9361040" cy="376000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1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Becker and Hinton, 1992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677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353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</a:t>
            </a:r>
            <a:r>
              <a:rPr lang="en-US" dirty="0" smtClean="0"/>
              <a:t> 2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𝑛𝑒𝑡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0.5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2467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</a:t>
            </a:r>
            <a:r>
              <a:rPr lang="en-US" dirty="0" smtClean="0"/>
              <a:t> 2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i="0" smtClean="0"/>
                        <m:t>,  </m:t>
                      </m:r>
                      <m:r>
                        <m:rPr>
                          <m:nor/>
                        </m:rPr>
                        <a:rPr lang="en-US"/>
                        <m:t>for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updating equations for the weights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1228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56792"/>
                <a:ext cx="9073008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aln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56792"/>
                <a:ext cx="9073008" cy="4525963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9398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</a:t>
            </a:r>
            <a:r>
              <a:rPr lang="en-US" dirty="0" smtClean="0"/>
              <a:t>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316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</a:t>
            </a:r>
            <a:r>
              <a:rPr lang="en-US" dirty="0" smtClean="0"/>
              <a:t> 4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786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</a:t>
            </a:r>
            <a:r>
              <a:rPr lang="en-US" dirty="0" smtClean="0"/>
              <a:t>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2871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=256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282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=10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8576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1027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𝒐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is obtained much as in Eq.2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Becker and Hinton, 1992 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  <a:endParaRPr lang="en-US" altLang="zh-TW" dirty="0" smtClean="0"/>
          </a:p>
          <a:p>
            <a:endParaRPr lang="en-US" dirty="0" smtClean="0">
              <a:noFill/>
            </a:endParaRPr>
          </a:p>
          <a:p>
            <a:endParaRPr lang="en-US" dirty="0" smtClean="0">
              <a:noFill/>
            </a:endParaRPr>
          </a:p>
          <a:p>
            <a:r>
              <a:rPr lang="en-US" altLang="zh-TW" dirty="0" smtClean="0"/>
              <a:t>mutual information</a:t>
            </a:r>
          </a:p>
          <a:p>
            <a:r>
              <a:rPr lang="en-US" altLang="zh-TW" dirty="0" smtClean="0"/>
              <a:t>two modules</a:t>
            </a:r>
            <a:endParaRPr lang="en-US" dirty="0" smtClean="0">
              <a:noFill/>
            </a:endParaRPr>
          </a:p>
          <a:p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355316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0031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6051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{</a:t>
                </a:r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}}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1427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Ch5 eq7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753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Ch5 eq8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𝜂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6881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Ch5 eq</a:t>
            </a:r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1021</Words>
  <Application>Microsoft Office PowerPoint</Application>
  <PresentationFormat>On-screen Show (4:3)</PresentationFormat>
  <Paragraphs>469</Paragraphs>
  <Slides>95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新細明體</vt:lpstr>
      <vt:lpstr>SimSun</vt:lpstr>
      <vt:lpstr>Arial</vt:lpstr>
      <vt:lpstr>Calibri</vt:lpstr>
      <vt:lpstr>Cambria Math</vt:lpstr>
      <vt:lpstr>Times New Roman</vt:lpstr>
      <vt:lpstr>Office Theme</vt:lpstr>
      <vt:lpstr>方程式</vt:lpstr>
      <vt:lpstr>CSCE 2017 ICAI 2017 </vt:lpstr>
      <vt:lpstr>Loading Discriminative Feature  Representations in  Hidden Layer</vt:lpstr>
      <vt:lpstr>Hinton, et al 2006   The “optimal spaced codes” is unclear and   can hardly be accomplished by any learning algorithms for reduced Boltzmann machine. </vt:lpstr>
      <vt:lpstr>Deep learning</vt:lpstr>
      <vt:lpstr>Proposed object fctn: different classes</vt:lpstr>
      <vt:lpstr>Object fctn: same class</vt:lpstr>
      <vt:lpstr>Similar architecture</vt:lpstr>
      <vt:lpstr>Becker and Hinton, 1992  </vt:lpstr>
      <vt:lpstr>Becker and Hinton, 1992 </vt:lpstr>
      <vt:lpstr>Proposed: single module</vt:lpstr>
      <vt:lpstr>Three hidden layers</vt:lpstr>
      <vt:lpstr>Different class patterns</vt:lpstr>
      <vt:lpstr>Training formulas</vt:lpstr>
      <vt:lpstr>52 patterns 16X16 pixels (26+26)</vt:lpstr>
      <vt:lpstr>Sorted minimum Hamming distances for the 52 representations </vt:lpstr>
      <vt:lpstr>The minimum distances for all patterns are all less than 90 (the curve marked with -input-). </vt:lpstr>
      <vt:lpstr>Sorted maximum Hamming distance between a representation and all others</vt:lpstr>
      <vt:lpstr>Sorted averaged Hamming distance for each representation</vt:lpstr>
      <vt:lpstr>Restoration of noisy patterns</vt:lpstr>
      <vt:lpstr>PowerPoint Presentation</vt:lpstr>
      <vt:lpstr>Single layer  Set weights as logic combinations of two patterns</vt:lpstr>
      <vt:lpstr>Logic combinations of two patterns  as discriminative weights Wij</vt:lpstr>
      <vt:lpstr>Object fctn: two different patterns</vt:lpstr>
      <vt:lpstr>Two different patterns       white pixel represented by 1 black pixel represented by -1</vt:lpstr>
      <vt:lpstr>Define four logic operations </vt:lpstr>
      <vt:lpstr>Define four logic operations </vt:lpstr>
      <vt:lpstr>Define four logic operations </vt:lpstr>
      <vt:lpstr>Define four logic operations </vt:lpstr>
      <vt:lpstr>Total 16 logic combinations of {“A”,“B”}</vt:lpstr>
      <vt:lpstr>Total 16 logic combinations of {“A”,“B”}</vt:lpstr>
      <vt:lpstr>Total 16 logic combinations of {“A”,“B”}</vt:lpstr>
      <vt:lpstr>Total 16 logic combinations of {“A”,“B”}</vt:lpstr>
      <vt:lpstr>Total 16 logic combinations of {“A”,“B”}</vt:lpstr>
      <vt:lpstr>Set the 256 weights as one of the 16 combinations  Output value E of the output neuron </vt:lpstr>
      <vt:lpstr>PowerPoint Presentation</vt:lpstr>
      <vt:lpstr>PowerPoint Presentation</vt:lpstr>
      <vt:lpstr>PowerPoint Presentation</vt:lpstr>
      <vt:lpstr>Single layer</vt:lpstr>
      <vt:lpstr>   </vt:lpstr>
      <vt:lpstr>Initial weights with random numbers [-1,1]</vt:lpstr>
      <vt:lpstr>Initial weights with random numbers [-1,1]</vt:lpstr>
      <vt:lpstr>PowerPoint Presentation</vt:lpstr>
      <vt:lpstr>PowerPoint Presentation</vt:lpstr>
      <vt:lpstr>Initial weights with random numbers [-1,1]</vt:lpstr>
      <vt:lpstr>PowerPoint Presentation</vt:lpstr>
      <vt:lpstr>PowerPoint Presentation</vt:lpstr>
      <vt:lpstr>Initial weights in W’</vt:lpstr>
      <vt:lpstr>Initial weights in W’</vt:lpstr>
      <vt:lpstr>PowerPoint Presentation</vt:lpstr>
      <vt:lpstr>PowerPoint Presentation</vt:lpstr>
      <vt:lpstr>Initial weights in 0.001W’ </vt:lpstr>
      <vt:lpstr>Initial weights in 0.001W’ </vt:lpstr>
      <vt:lpstr>PowerPoint Presentation</vt:lpstr>
      <vt:lpstr>PowerPoint Presentation</vt:lpstr>
      <vt:lpstr>Initial W: small random number</vt:lpstr>
      <vt:lpstr>Initial W: small random number between [-0.01, 0.01]</vt:lpstr>
      <vt:lpstr>PowerPoint Presentation</vt:lpstr>
      <vt:lpstr>PowerPoint Presentation</vt:lpstr>
      <vt:lpstr>Initial weights as [A]-[B] or negative version </vt:lpstr>
      <vt:lpstr>Initial weights as [A]-[B] or negative version </vt:lpstr>
      <vt:lpstr>PowerPoint Presentation</vt:lpstr>
      <vt:lpstr>PowerPoint Presentation</vt:lpstr>
      <vt:lpstr>Autoencoder 256-10-256 (BP)</vt:lpstr>
      <vt:lpstr>Autoencoder 256-10-256 (BP)</vt:lpstr>
      <vt:lpstr>Autoencoder 256-10-256 (BP)</vt:lpstr>
      <vt:lpstr>PowerPoint Presentation</vt:lpstr>
      <vt:lpstr>PowerPoint Presentation</vt:lpstr>
      <vt:lpstr>Autoencoder 256-10-256 (BP)</vt:lpstr>
      <vt:lpstr>PowerPoint Presentation</vt:lpstr>
      <vt:lpstr>PowerPoint Presentation</vt:lpstr>
      <vt:lpstr>Exceeds that of logic operations. </vt:lpstr>
      <vt:lpstr>Optimal weights for [A] and [B] with three pixels</vt:lpstr>
      <vt:lpstr>Optimal discriminative weights  See Fig.1 in: Cheng-Yuan Liou (2006), Backbone structure of hairy memory, ICANN, The 16th International Conference on Artificial Neural Networks, September 10-14, in edited book published by LNCS 4131, Part I, pp 688-697</vt:lpstr>
      <vt:lpstr>Biological plausibility</vt:lpstr>
      <vt:lpstr>Biological plausibility</vt:lpstr>
      <vt:lpstr>Resemble Hebbian learning</vt:lpstr>
      <vt:lpstr>Similar hypothesis</vt:lpstr>
      <vt:lpstr>Have a nice day.</vt:lpstr>
      <vt:lpstr>eq2</vt:lpstr>
      <vt:lpstr>Eq 2 (continued)</vt:lpstr>
      <vt:lpstr>Eq 2 (continued)</vt:lpstr>
      <vt:lpstr>PowerPoint Presentation</vt:lpstr>
      <vt:lpstr>Eq 4</vt:lpstr>
      <vt:lpstr>Eq 4 (continued)</vt:lpstr>
      <vt:lpstr>Eq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ch5</vt:lpstr>
      <vt:lpstr>Ch5 eq7</vt:lpstr>
      <vt:lpstr>Ch5 eq8</vt:lpstr>
      <vt:lpstr>Ch5 eq9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Lab344</dc:creator>
  <cp:lastModifiedBy>Freeman</cp:lastModifiedBy>
  <cp:revision>52</cp:revision>
  <dcterms:created xsi:type="dcterms:W3CDTF">2017-05-18T08:19:42Z</dcterms:created>
  <dcterms:modified xsi:type="dcterms:W3CDTF">2017-07-17T19:47:09Z</dcterms:modified>
</cp:coreProperties>
</file>