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95" r:id="rId85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885E7-707E-46C2-A010-F234901E771D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71E0A-0309-43C9-B863-1EEBCBE11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33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71E0A-0309-43C9-B863-1EEBCBE11A2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7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hlink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CCDF7-0B8E-4028-95F4-AA6B95D59092}" type="datetime1">
              <a:rPr lang="en-US" smtClean="0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99FF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hlink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ECCE5-1EAF-44BB-B416-4B3B02B6B500}" type="datetime1">
              <a:rPr lang="en-US" smtClean="0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99FF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58251" y="1374471"/>
            <a:ext cx="3789679" cy="3730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95373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hlink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AA4C1-0F29-424F-A9C0-7C582678FF85}" type="datetime1">
              <a:rPr lang="en-US" smtClean="0"/>
              <a:t>10/7/2023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99FF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hlink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3518D-0EBC-4364-A624-703DF059AFF3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99FF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6278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hlink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A7355-B2CD-4BBC-896F-22D51D4F68E9}" type="datetime1">
              <a:rPr lang="en-US" smtClean="0"/>
              <a:t>10/7/2023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99FF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6278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13081"/>
            <a:ext cx="5883275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763" y="2347911"/>
            <a:ext cx="8009890" cy="2525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27583" y="6655538"/>
            <a:ext cx="2058035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chemeClr val="hlink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B86E-07CE-43C3-A237-BA4E2D5B6383}" type="datetime1">
              <a:rPr lang="en-US" smtClean="0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2365" y="6618609"/>
            <a:ext cx="330834" cy="23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99FF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fr.wikipedia.org/wiki/Visual_Basic_for_Applic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Variable_(informatique)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3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fr-fr/library/eked04a7(v=vs.90)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hyperlink" Target="https://msdn.microsoft.com/fr-fr/library/5ebk1751(v=vs.90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hyperlink" Target="https://support.office.com/fr-fr/article/Enregistrer-une-macro-24a026ef-3145-4bf8-a5f2-2fc7889ff74a" TargetMode="External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10" Type="http://schemas.openxmlformats.org/officeDocument/2006/relationships/image" Target="../media/image186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0.png"/><Relationship Id="rId4" Type="http://schemas.openxmlformats.org/officeDocument/2006/relationships/image" Target="../media/image18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3" Type="http://schemas.openxmlformats.org/officeDocument/2006/relationships/image" Target="../media/image192.png"/><Relationship Id="rId7" Type="http://schemas.openxmlformats.org/officeDocument/2006/relationships/image" Target="../media/image196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5" Type="http://schemas.openxmlformats.org/officeDocument/2006/relationships/image" Target="../media/image194.png"/><Relationship Id="rId4" Type="http://schemas.openxmlformats.org/officeDocument/2006/relationships/image" Target="../media/image193.png"/><Relationship Id="rId9" Type="http://schemas.openxmlformats.org/officeDocument/2006/relationships/image" Target="../media/image19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3" Type="http://schemas.openxmlformats.org/officeDocument/2006/relationships/image" Target="../media/image202.png"/><Relationship Id="rId7" Type="http://schemas.openxmlformats.org/officeDocument/2006/relationships/image" Target="../media/image205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5" Type="http://schemas.openxmlformats.org/officeDocument/2006/relationships/image" Target="../media/image204.png"/><Relationship Id="rId4" Type="http://schemas.openxmlformats.org/officeDocument/2006/relationships/image" Target="../media/image203.png"/><Relationship Id="rId9" Type="http://schemas.openxmlformats.org/officeDocument/2006/relationships/image" Target="../media/image20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silkyroad.developpez.com/VBA/ManipulerChainesCaracteres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9.jp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jp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fr-fr/library/hh892482(v=vs.90).aspx" TargetMode="External"/><Relationship Id="rId2" Type="http://schemas.openxmlformats.org/officeDocument/2006/relationships/hyperlink" Target="https://msdn.microsoft.com/fr-fr/library/office/ee814737(v=office.14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xcel-pratique.com/fr/vba.php" TargetMode="External"/><Relationship Id="rId5" Type="http://schemas.openxmlformats.org/officeDocument/2006/relationships/hyperlink" Target="http://www.lecompagnon.info/excel/" TargetMode="External"/><Relationship Id="rId4" Type="http://schemas.openxmlformats.org/officeDocument/2006/relationships/hyperlink" Target="https://msdn.microsoft.com/fr-fr/library/ezk76t25(v=vs.90).asp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1464" y="1336194"/>
            <a:ext cx="1310640" cy="601345"/>
            <a:chOff x="3921464" y="1336194"/>
            <a:chExt cx="1310640" cy="60134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5636" y="1359408"/>
              <a:ext cx="1286255" cy="5775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26036" y="1340766"/>
              <a:ext cx="1275080" cy="564515"/>
            </a:xfrm>
            <a:custGeom>
              <a:avLst/>
              <a:gdLst/>
              <a:ahLst/>
              <a:cxnLst/>
              <a:rect l="l" t="t" r="r" b="b"/>
              <a:pathLst>
                <a:path w="1275079" h="564514">
                  <a:moveTo>
                    <a:pt x="1008951" y="143941"/>
                  </a:moveTo>
                  <a:lnTo>
                    <a:pt x="955155" y="158524"/>
                  </a:lnTo>
                  <a:lnTo>
                    <a:pt x="914399" y="202272"/>
                  </a:lnTo>
                  <a:lnTo>
                    <a:pt x="888728" y="269603"/>
                  </a:lnTo>
                  <a:lnTo>
                    <a:pt x="882312" y="310016"/>
                  </a:lnTo>
                  <a:lnTo>
                    <a:pt x="880173" y="354926"/>
                  </a:lnTo>
                  <a:lnTo>
                    <a:pt x="881240" y="386995"/>
                  </a:lnTo>
                  <a:lnTo>
                    <a:pt x="889769" y="444664"/>
                  </a:lnTo>
                  <a:lnTo>
                    <a:pt x="906319" y="493137"/>
                  </a:lnTo>
                  <a:lnTo>
                    <a:pt x="927836" y="528932"/>
                  </a:lnTo>
                  <a:lnTo>
                    <a:pt x="971064" y="558763"/>
                  </a:lnTo>
                  <a:lnTo>
                    <a:pt x="1011516" y="564400"/>
                  </a:lnTo>
                  <a:lnTo>
                    <a:pt x="1036081" y="562755"/>
                  </a:lnTo>
                  <a:lnTo>
                    <a:pt x="1076114" y="549591"/>
                  </a:lnTo>
                  <a:lnTo>
                    <a:pt x="1105020" y="522767"/>
                  </a:lnTo>
                  <a:lnTo>
                    <a:pt x="1128843" y="479300"/>
                  </a:lnTo>
                  <a:lnTo>
                    <a:pt x="1130848" y="473862"/>
                  </a:lnTo>
                  <a:lnTo>
                    <a:pt x="1013459" y="473862"/>
                  </a:lnTo>
                  <a:lnTo>
                    <a:pt x="1003744" y="472228"/>
                  </a:lnTo>
                  <a:lnTo>
                    <a:pt x="976311" y="437453"/>
                  </a:lnTo>
                  <a:lnTo>
                    <a:pt x="969022" y="392429"/>
                  </a:lnTo>
                  <a:lnTo>
                    <a:pt x="1144168" y="392429"/>
                  </a:lnTo>
                  <a:lnTo>
                    <a:pt x="1144168" y="375005"/>
                  </a:lnTo>
                  <a:lnTo>
                    <a:pt x="1143242" y="337100"/>
                  </a:lnTo>
                  <a:lnTo>
                    <a:pt x="1141735" y="318566"/>
                  </a:lnTo>
                  <a:lnTo>
                    <a:pt x="969238" y="318566"/>
                  </a:lnTo>
                  <a:lnTo>
                    <a:pt x="970676" y="301686"/>
                  </a:lnTo>
                  <a:lnTo>
                    <a:pt x="979335" y="264401"/>
                  </a:lnTo>
                  <a:lnTo>
                    <a:pt x="1012596" y="235229"/>
                  </a:lnTo>
                  <a:lnTo>
                    <a:pt x="1125610" y="235229"/>
                  </a:lnTo>
                  <a:lnTo>
                    <a:pt x="1121106" y="222490"/>
                  </a:lnTo>
                  <a:lnTo>
                    <a:pt x="1099536" y="184613"/>
                  </a:lnTo>
                  <a:lnTo>
                    <a:pt x="1070759" y="158643"/>
                  </a:lnTo>
                  <a:lnTo>
                    <a:pt x="1032125" y="145575"/>
                  </a:lnTo>
                  <a:lnTo>
                    <a:pt x="1008951" y="143941"/>
                  </a:lnTo>
                  <a:close/>
                </a:path>
                <a:path w="1275079" h="564514">
                  <a:moveTo>
                    <a:pt x="1053160" y="437121"/>
                  </a:moveTo>
                  <a:lnTo>
                    <a:pt x="1026013" y="471023"/>
                  </a:lnTo>
                  <a:lnTo>
                    <a:pt x="1013459" y="473862"/>
                  </a:lnTo>
                  <a:lnTo>
                    <a:pt x="1130848" y="473862"/>
                  </a:lnTo>
                  <a:lnTo>
                    <a:pt x="1139228" y="451142"/>
                  </a:lnTo>
                  <a:lnTo>
                    <a:pt x="1053160" y="437121"/>
                  </a:lnTo>
                  <a:close/>
                </a:path>
                <a:path w="1275079" h="564514">
                  <a:moveTo>
                    <a:pt x="1125610" y="235229"/>
                  </a:moveTo>
                  <a:lnTo>
                    <a:pt x="1012596" y="235229"/>
                  </a:lnTo>
                  <a:lnTo>
                    <a:pt x="1021173" y="236436"/>
                  </a:lnTo>
                  <a:lnTo>
                    <a:pt x="1028880" y="240058"/>
                  </a:lnTo>
                  <a:lnTo>
                    <a:pt x="1050612" y="280208"/>
                  </a:lnTo>
                  <a:lnTo>
                    <a:pt x="1055306" y="318566"/>
                  </a:lnTo>
                  <a:lnTo>
                    <a:pt x="1141735" y="318566"/>
                  </a:lnTo>
                  <a:lnTo>
                    <a:pt x="1140464" y="302937"/>
                  </a:lnTo>
                  <a:lnTo>
                    <a:pt x="1135837" y="272516"/>
                  </a:lnTo>
                  <a:lnTo>
                    <a:pt x="1129360" y="245833"/>
                  </a:lnTo>
                  <a:lnTo>
                    <a:pt x="1125610" y="235229"/>
                  </a:lnTo>
                  <a:close/>
                </a:path>
                <a:path w="1275079" h="564514">
                  <a:moveTo>
                    <a:pt x="396493" y="153034"/>
                  </a:moveTo>
                  <a:lnTo>
                    <a:pt x="292836" y="153034"/>
                  </a:lnTo>
                  <a:lnTo>
                    <a:pt x="371322" y="344703"/>
                  </a:lnTo>
                  <a:lnTo>
                    <a:pt x="288543" y="555307"/>
                  </a:lnTo>
                  <a:lnTo>
                    <a:pt x="383197" y="555307"/>
                  </a:lnTo>
                  <a:lnTo>
                    <a:pt x="432663" y="425754"/>
                  </a:lnTo>
                  <a:lnTo>
                    <a:pt x="525518" y="425754"/>
                  </a:lnTo>
                  <a:lnTo>
                    <a:pt x="493445" y="344703"/>
                  </a:lnTo>
                  <a:lnTo>
                    <a:pt x="525721" y="265150"/>
                  </a:lnTo>
                  <a:lnTo>
                    <a:pt x="432663" y="265150"/>
                  </a:lnTo>
                  <a:lnTo>
                    <a:pt x="396493" y="153034"/>
                  </a:lnTo>
                  <a:close/>
                </a:path>
                <a:path w="1275079" h="564514">
                  <a:moveTo>
                    <a:pt x="525518" y="425754"/>
                  </a:moveTo>
                  <a:lnTo>
                    <a:pt x="432663" y="425754"/>
                  </a:lnTo>
                  <a:lnTo>
                    <a:pt x="474840" y="555307"/>
                  </a:lnTo>
                  <a:lnTo>
                    <a:pt x="576783" y="555307"/>
                  </a:lnTo>
                  <a:lnTo>
                    <a:pt x="525518" y="425754"/>
                  </a:lnTo>
                  <a:close/>
                </a:path>
                <a:path w="1275079" h="564514">
                  <a:moveTo>
                    <a:pt x="571207" y="153034"/>
                  </a:moveTo>
                  <a:lnTo>
                    <a:pt x="474840" y="153034"/>
                  </a:lnTo>
                  <a:lnTo>
                    <a:pt x="432663" y="265150"/>
                  </a:lnTo>
                  <a:lnTo>
                    <a:pt x="525721" y="265150"/>
                  </a:lnTo>
                  <a:lnTo>
                    <a:pt x="571207" y="153034"/>
                  </a:lnTo>
                  <a:close/>
                </a:path>
                <a:path w="1275079" h="564514">
                  <a:moveTo>
                    <a:pt x="720420" y="143941"/>
                  </a:moveTo>
                  <a:lnTo>
                    <a:pt x="668622" y="154373"/>
                  </a:lnTo>
                  <a:lnTo>
                    <a:pt x="631293" y="186997"/>
                  </a:lnTo>
                  <a:lnTo>
                    <a:pt x="609990" y="223842"/>
                  </a:lnTo>
                  <a:lnTo>
                    <a:pt x="594321" y="274481"/>
                  </a:lnTo>
                  <a:lnTo>
                    <a:pt x="588315" y="326141"/>
                  </a:lnTo>
                  <a:lnTo>
                    <a:pt x="587565" y="355879"/>
                  </a:lnTo>
                  <a:lnTo>
                    <a:pt x="588182" y="384121"/>
                  </a:lnTo>
                  <a:lnTo>
                    <a:pt x="593116" y="431803"/>
                  </a:lnTo>
                  <a:lnTo>
                    <a:pt x="609184" y="484876"/>
                  </a:lnTo>
                  <a:lnTo>
                    <a:pt x="633805" y="526293"/>
                  </a:lnTo>
                  <a:lnTo>
                    <a:pt x="666216" y="552475"/>
                  </a:lnTo>
                  <a:lnTo>
                    <a:pt x="709264" y="563655"/>
                  </a:lnTo>
                  <a:lnTo>
                    <a:pt x="726643" y="564400"/>
                  </a:lnTo>
                  <a:lnTo>
                    <a:pt x="744594" y="563240"/>
                  </a:lnTo>
                  <a:lnTo>
                    <a:pt x="788555" y="545833"/>
                  </a:lnTo>
                  <a:lnTo>
                    <a:pt x="820211" y="509578"/>
                  </a:lnTo>
                  <a:lnTo>
                    <a:pt x="840814" y="460984"/>
                  </a:lnTo>
                  <a:lnTo>
                    <a:pt x="721702" y="460984"/>
                  </a:lnTo>
                  <a:lnTo>
                    <a:pt x="711854" y="459377"/>
                  </a:lnTo>
                  <a:lnTo>
                    <a:pt x="681969" y="420932"/>
                  </a:lnTo>
                  <a:lnTo>
                    <a:pt x="675315" y="383309"/>
                  </a:lnTo>
                  <a:lnTo>
                    <a:pt x="674484" y="360032"/>
                  </a:lnTo>
                  <a:lnTo>
                    <a:pt x="675322" y="334000"/>
                  </a:lnTo>
                  <a:lnTo>
                    <a:pt x="682028" y="292504"/>
                  </a:lnTo>
                  <a:lnTo>
                    <a:pt x="703373" y="256474"/>
                  </a:lnTo>
                  <a:lnTo>
                    <a:pt x="722985" y="249618"/>
                  </a:lnTo>
                  <a:lnTo>
                    <a:pt x="839386" y="249618"/>
                  </a:lnTo>
                  <a:lnTo>
                    <a:pt x="830437" y="222538"/>
                  </a:lnTo>
                  <a:lnTo>
                    <a:pt x="805510" y="179171"/>
                  </a:lnTo>
                  <a:lnTo>
                    <a:pt x="769594" y="152750"/>
                  </a:lnTo>
                  <a:lnTo>
                    <a:pt x="746663" y="146144"/>
                  </a:lnTo>
                  <a:lnTo>
                    <a:pt x="720420" y="143941"/>
                  </a:lnTo>
                  <a:close/>
                </a:path>
                <a:path w="1275079" h="564514">
                  <a:moveTo>
                    <a:pt x="768057" y="397725"/>
                  </a:moveTo>
                  <a:lnTo>
                    <a:pt x="756049" y="436646"/>
                  </a:lnTo>
                  <a:lnTo>
                    <a:pt x="721702" y="460984"/>
                  </a:lnTo>
                  <a:lnTo>
                    <a:pt x="840814" y="460984"/>
                  </a:lnTo>
                  <a:lnTo>
                    <a:pt x="842069" y="457104"/>
                  </a:lnTo>
                  <a:lnTo>
                    <a:pt x="847141" y="436547"/>
                  </a:lnTo>
                  <a:lnTo>
                    <a:pt x="851128" y="414400"/>
                  </a:lnTo>
                  <a:lnTo>
                    <a:pt x="768057" y="397725"/>
                  </a:lnTo>
                  <a:close/>
                </a:path>
                <a:path w="1275079" h="564514">
                  <a:moveTo>
                    <a:pt x="839386" y="249618"/>
                  </a:moveTo>
                  <a:lnTo>
                    <a:pt x="722985" y="249618"/>
                  </a:lnTo>
                  <a:lnTo>
                    <a:pt x="731139" y="250435"/>
                  </a:lnTo>
                  <a:lnTo>
                    <a:pt x="738417" y="252885"/>
                  </a:lnTo>
                  <a:lnTo>
                    <a:pt x="762084" y="289431"/>
                  </a:lnTo>
                  <a:lnTo>
                    <a:pt x="764412" y="301523"/>
                  </a:lnTo>
                  <a:lnTo>
                    <a:pt x="846620" y="282193"/>
                  </a:lnTo>
                  <a:lnTo>
                    <a:pt x="839621" y="250330"/>
                  </a:lnTo>
                  <a:lnTo>
                    <a:pt x="839386" y="249618"/>
                  </a:lnTo>
                  <a:close/>
                </a:path>
                <a:path w="1275079" h="564514">
                  <a:moveTo>
                    <a:pt x="1274724" y="0"/>
                  </a:moveTo>
                  <a:lnTo>
                    <a:pt x="1187157" y="0"/>
                  </a:lnTo>
                  <a:lnTo>
                    <a:pt x="1187157" y="555307"/>
                  </a:lnTo>
                  <a:lnTo>
                    <a:pt x="1274724" y="555307"/>
                  </a:lnTo>
                  <a:lnTo>
                    <a:pt x="1274724" y="0"/>
                  </a:lnTo>
                  <a:close/>
                </a:path>
                <a:path w="1275079" h="564514">
                  <a:moveTo>
                    <a:pt x="260553" y="0"/>
                  </a:moveTo>
                  <a:lnTo>
                    <a:pt x="0" y="0"/>
                  </a:lnTo>
                  <a:lnTo>
                    <a:pt x="0" y="555307"/>
                  </a:lnTo>
                  <a:lnTo>
                    <a:pt x="265277" y="555307"/>
                  </a:lnTo>
                  <a:lnTo>
                    <a:pt x="265277" y="429552"/>
                  </a:lnTo>
                  <a:lnTo>
                    <a:pt x="97434" y="429552"/>
                  </a:lnTo>
                  <a:lnTo>
                    <a:pt x="97434" y="320078"/>
                  </a:lnTo>
                  <a:lnTo>
                    <a:pt x="248754" y="320078"/>
                  </a:lnTo>
                  <a:lnTo>
                    <a:pt x="248754" y="206819"/>
                  </a:lnTo>
                  <a:lnTo>
                    <a:pt x="97434" y="206819"/>
                  </a:lnTo>
                  <a:lnTo>
                    <a:pt x="97434" y="118567"/>
                  </a:lnTo>
                  <a:lnTo>
                    <a:pt x="260553" y="118567"/>
                  </a:lnTo>
                  <a:lnTo>
                    <a:pt x="260553" y="0"/>
                  </a:lnTo>
                  <a:close/>
                </a:path>
              </a:pathLst>
            </a:custGeom>
            <a:solidFill>
              <a:srgbClr val="C6D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0702" y="1571424"/>
              <a:ext cx="95211" cy="924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926036" y="1340766"/>
              <a:ext cx="1275080" cy="564515"/>
            </a:xfrm>
            <a:custGeom>
              <a:avLst/>
              <a:gdLst/>
              <a:ahLst/>
              <a:cxnLst/>
              <a:rect l="l" t="t" r="r" b="b"/>
              <a:pathLst>
                <a:path w="1275079" h="564514">
                  <a:moveTo>
                    <a:pt x="292836" y="153034"/>
                  </a:moveTo>
                  <a:lnTo>
                    <a:pt x="396493" y="153034"/>
                  </a:lnTo>
                  <a:lnTo>
                    <a:pt x="405540" y="181065"/>
                  </a:lnTo>
                  <a:lnTo>
                    <a:pt x="414583" y="209092"/>
                  </a:lnTo>
                  <a:lnTo>
                    <a:pt x="423624" y="237120"/>
                  </a:lnTo>
                  <a:lnTo>
                    <a:pt x="432663" y="265150"/>
                  </a:lnTo>
                  <a:lnTo>
                    <a:pt x="443207" y="237120"/>
                  </a:lnTo>
                  <a:lnTo>
                    <a:pt x="453751" y="209092"/>
                  </a:lnTo>
                  <a:lnTo>
                    <a:pt x="464296" y="181065"/>
                  </a:lnTo>
                  <a:lnTo>
                    <a:pt x="474840" y="153034"/>
                  </a:lnTo>
                  <a:lnTo>
                    <a:pt x="571207" y="153034"/>
                  </a:lnTo>
                  <a:lnTo>
                    <a:pt x="493445" y="344703"/>
                  </a:lnTo>
                  <a:lnTo>
                    <a:pt x="514284" y="397350"/>
                  </a:lnTo>
                  <a:lnTo>
                    <a:pt x="535119" y="450000"/>
                  </a:lnTo>
                  <a:lnTo>
                    <a:pt x="555951" y="502653"/>
                  </a:lnTo>
                  <a:lnTo>
                    <a:pt x="576783" y="555307"/>
                  </a:lnTo>
                  <a:lnTo>
                    <a:pt x="474840" y="555307"/>
                  </a:lnTo>
                  <a:lnTo>
                    <a:pt x="464296" y="522922"/>
                  </a:lnTo>
                  <a:lnTo>
                    <a:pt x="453751" y="490535"/>
                  </a:lnTo>
                  <a:lnTo>
                    <a:pt x="443207" y="458147"/>
                  </a:lnTo>
                  <a:lnTo>
                    <a:pt x="432663" y="425754"/>
                  </a:lnTo>
                  <a:lnTo>
                    <a:pt x="420292" y="458147"/>
                  </a:lnTo>
                  <a:lnTo>
                    <a:pt x="407925" y="490535"/>
                  </a:lnTo>
                  <a:lnTo>
                    <a:pt x="395560" y="522922"/>
                  </a:lnTo>
                  <a:lnTo>
                    <a:pt x="383197" y="555307"/>
                  </a:lnTo>
                  <a:lnTo>
                    <a:pt x="288543" y="555307"/>
                  </a:lnTo>
                  <a:lnTo>
                    <a:pt x="309239" y="502653"/>
                  </a:lnTo>
                  <a:lnTo>
                    <a:pt x="329933" y="450000"/>
                  </a:lnTo>
                  <a:lnTo>
                    <a:pt x="350626" y="397350"/>
                  </a:lnTo>
                  <a:lnTo>
                    <a:pt x="371322" y="344703"/>
                  </a:lnTo>
                  <a:lnTo>
                    <a:pt x="351701" y="296783"/>
                  </a:lnTo>
                  <a:lnTo>
                    <a:pt x="332079" y="248864"/>
                  </a:lnTo>
                  <a:lnTo>
                    <a:pt x="312458" y="200947"/>
                  </a:lnTo>
                  <a:lnTo>
                    <a:pt x="292836" y="153034"/>
                  </a:lnTo>
                  <a:close/>
                </a:path>
                <a:path w="1275079" h="564514">
                  <a:moveTo>
                    <a:pt x="1008951" y="143941"/>
                  </a:moveTo>
                  <a:lnTo>
                    <a:pt x="1052728" y="150475"/>
                  </a:lnTo>
                  <a:lnTo>
                    <a:pt x="1086218" y="170078"/>
                  </a:lnTo>
                  <a:lnTo>
                    <a:pt x="1111165" y="202083"/>
                  </a:lnTo>
                  <a:lnTo>
                    <a:pt x="1129360" y="245833"/>
                  </a:lnTo>
                  <a:lnTo>
                    <a:pt x="1140464" y="302937"/>
                  </a:lnTo>
                  <a:lnTo>
                    <a:pt x="1144168" y="375005"/>
                  </a:lnTo>
                  <a:lnTo>
                    <a:pt x="1144168" y="392429"/>
                  </a:lnTo>
                  <a:lnTo>
                    <a:pt x="969022" y="392429"/>
                  </a:lnTo>
                  <a:lnTo>
                    <a:pt x="970620" y="409803"/>
                  </a:lnTo>
                  <a:lnTo>
                    <a:pt x="980401" y="447725"/>
                  </a:lnTo>
                  <a:lnTo>
                    <a:pt x="1013459" y="473862"/>
                  </a:lnTo>
                  <a:lnTo>
                    <a:pt x="1019817" y="473152"/>
                  </a:lnTo>
                  <a:lnTo>
                    <a:pt x="1049150" y="445529"/>
                  </a:lnTo>
                  <a:lnTo>
                    <a:pt x="1053160" y="437121"/>
                  </a:lnTo>
                  <a:lnTo>
                    <a:pt x="1074677" y="440626"/>
                  </a:lnTo>
                  <a:lnTo>
                    <a:pt x="1096194" y="444131"/>
                  </a:lnTo>
                  <a:lnTo>
                    <a:pt x="1117711" y="447636"/>
                  </a:lnTo>
                  <a:lnTo>
                    <a:pt x="1139228" y="451142"/>
                  </a:lnTo>
                  <a:lnTo>
                    <a:pt x="1117441" y="503175"/>
                  </a:lnTo>
                  <a:lnTo>
                    <a:pt x="1091577" y="538073"/>
                  </a:lnTo>
                  <a:lnTo>
                    <a:pt x="1057614" y="557818"/>
                  </a:lnTo>
                  <a:lnTo>
                    <a:pt x="1011516" y="564400"/>
                  </a:lnTo>
                  <a:lnTo>
                    <a:pt x="990083" y="562991"/>
                  </a:lnTo>
                  <a:lnTo>
                    <a:pt x="940269" y="541858"/>
                  </a:lnTo>
                  <a:lnTo>
                    <a:pt x="906319" y="493137"/>
                  </a:lnTo>
                  <a:lnTo>
                    <a:pt x="889769" y="444664"/>
                  </a:lnTo>
                  <a:lnTo>
                    <a:pt x="881240" y="386995"/>
                  </a:lnTo>
                  <a:lnTo>
                    <a:pt x="880173" y="354926"/>
                  </a:lnTo>
                  <a:lnTo>
                    <a:pt x="882312" y="310016"/>
                  </a:lnTo>
                  <a:lnTo>
                    <a:pt x="888728" y="269603"/>
                  </a:lnTo>
                  <a:lnTo>
                    <a:pt x="914399" y="202272"/>
                  </a:lnTo>
                  <a:lnTo>
                    <a:pt x="955155" y="158524"/>
                  </a:lnTo>
                  <a:lnTo>
                    <a:pt x="980424" y="147587"/>
                  </a:lnTo>
                  <a:lnTo>
                    <a:pt x="1008951" y="143941"/>
                  </a:lnTo>
                  <a:close/>
                </a:path>
                <a:path w="1275079" h="564514">
                  <a:moveTo>
                    <a:pt x="720420" y="143941"/>
                  </a:moveTo>
                  <a:lnTo>
                    <a:pt x="769594" y="152750"/>
                  </a:lnTo>
                  <a:lnTo>
                    <a:pt x="805510" y="179171"/>
                  </a:lnTo>
                  <a:lnTo>
                    <a:pt x="830437" y="222538"/>
                  </a:lnTo>
                  <a:lnTo>
                    <a:pt x="846620" y="282193"/>
                  </a:lnTo>
                  <a:lnTo>
                    <a:pt x="826067" y="287023"/>
                  </a:lnTo>
                  <a:lnTo>
                    <a:pt x="805516" y="291853"/>
                  </a:lnTo>
                  <a:lnTo>
                    <a:pt x="784965" y="296686"/>
                  </a:lnTo>
                  <a:lnTo>
                    <a:pt x="764412" y="301523"/>
                  </a:lnTo>
                  <a:lnTo>
                    <a:pt x="762084" y="289431"/>
                  </a:lnTo>
                  <a:lnTo>
                    <a:pt x="738417" y="252885"/>
                  </a:lnTo>
                  <a:lnTo>
                    <a:pt x="722985" y="249618"/>
                  </a:lnTo>
                  <a:lnTo>
                    <a:pt x="712662" y="251332"/>
                  </a:lnTo>
                  <a:lnTo>
                    <a:pt x="682028" y="292504"/>
                  </a:lnTo>
                  <a:lnTo>
                    <a:pt x="675322" y="334000"/>
                  </a:lnTo>
                  <a:lnTo>
                    <a:pt x="674484" y="360032"/>
                  </a:lnTo>
                  <a:lnTo>
                    <a:pt x="675315" y="383309"/>
                  </a:lnTo>
                  <a:lnTo>
                    <a:pt x="681969" y="420932"/>
                  </a:lnTo>
                  <a:lnTo>
                    <a:pt x="702919" y="454556"/>
                  </a:lnTo>
                  <a:lnTo>
                    <a:pt x="721702" y="460984"/>
                  </a:lnTo>
                  <a:lnTo>
                    <a:pt x="729944" y="460015"/>
                  </a:lnTo>
                  <a:lnTo>
                    <a:pt x="760790" y="425756"/>
                  </a:lnTo>
                  <a:lnTo>
                    <a:pt x="768057" y="397725"/>
                  </a:lnTo>
                  <a:lnTo>
                    <a:pt x="788824" y="401895"/>
                  </a:lnTo>
                  <a:lnTo>
                    <a:pt x="809593" y="406063"/>
                  </a:lnTo>
                  <a:lnTo>
                    <a:pt x="830362" y="410231"/>
                  </a:lnTo>
                  <a:lnTo>
                    <a:pt x="851128" y="414400"/>
                  </a:lnTo>
                  <a:lnTo>
                    <a:pt x="847141" y="436547"/>
                  </a:lnTo>
                  <a:lnTo>
                    <a:pt x="835873" y="476219"/>
                  </a:lnTo>
                  <a:lnTo>
                    <a:pt x="810747" y="523535"/>
                  </a:lnTo>
                  <a:lnTo>
                    <a:pt x="775554" y="553958"/>
                  </a:lnTo>
                  <a:lnTo>
                    <a:pt x="726643" y="564400"/>
                  </a:lnTo>
                  <a:lnTo>
                    <a:pt x="709264" y="563655"/>
                  </a:lnTo>
                  <a:lnTo>
                    <a:pt x="666216" y="552475"/>
                  </a:lnTo>
                  <a:lnTo>
                    <a:pt x="633805" y="526293"/>
                  </a:lnTo>
                  <a:lnTo>
                    <a:pt x="609184" y="484876"/>
                  </a:lnTo>
                  <a:lnTo>
                    <a:pt x="593116" y="431803"/>
                  </a:lnTo>
                  <a:lnTo>
                    <a:pt x="588182" y="384121"/>
                  </a:lnTo>
                  <a:lnTo>
                    <a:pt x="587565" y="355879"/>
                  </a:lnTo>
                  <a:lnTo>
                    <a:pt x="588315" y="326141"/>
                  </a:lnTo>
                  <a:lnTo>
                    <a:pt x="594321" y="274481"/>
                  </a:lnTo>
                  <a:lnTo>
                    <a:pt x="609990" y="223842"/>
                  </a:lnTo>
                  <a:lnTo>
                    <a:pt x="631293" y="186997"/>
                  </a:lnTo>
                  <a:lnTo>
                    <a:pt x="668622" y="154373"/>
                  </a:lnTo>
                  <a:lnTo>
                    <a:pt x="701355" y="145101"/>
                  </a:lnTo>
                  <a:lnTo>
                    <a:pt x="720420" y="143941"/>
                  </a:lnTo>
                  <a:close/>
                </a:path>
                <a:path w="1275079" h="564514">
                  <a:moveTo>
                    <a:pt x="1187157" y="0"/>
                  </a:moveTo>
                  <a:lnTo>
                    <a:pt x="1274724" y="0"/>
                  </a:lnTo>
                  <a:lnTo>
                    <a:pt x="1274724" y="555307"/>
                  </a:lnTo>
                  <a:lnTo>
                    <a:pt x="1187157" y="555307"/>
                  </a:lnTo>
                  <a:lnTo>
                    <a:pt x="1187157" y="0"/>
                  </a:lnTo>
                  <a:close/>
                </a:path>
                <a:path w="1275079" h="564514">
                  <a:moveTo>
                    <a:pt x="0" y="0"/>
                  </a:moveTo>
                  <a:lnTo>
                    <a:pt x="260553" y="0"/>
                  </a:lnTo>
                  <a:lnTo>
                    <a:pt x="260553" y="118567"/>
                  </a:lnTo>
                  <a:lnTo>
                    <a:pt x="97434" y="118567"/>
                  </a:lnTo>
                  <a:lnTo>
                    <a:pt x="97434" y="206819"/>
                  </a:lnTo>
                  <a:lnTo>
                    <a:pt x="248754" y="206819"/>
                  </a:lnTo>
                  <a:lnTo>
                    <a:pt x="248754" y="320078"/>
                  </a:lnTo>
                  <a:lnTo>
                    <a:pt x="97434" y="320078"/>
                  </a:lnTo>
                  <a:lnTo>
                    <a:pt x="97434" y="429552"/>
                  </a:lnTo>
                  <a:lnTo>
                    <a:pt x="265277" y="429552"/>
                  </a:lnTo>
                  <a:lnTo>
                    <a:pt x="265277" y="555307"/>
                  </a:lnTo>
                  <a:lnTo>
                    <a:pt x="0" y="55530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155684" y="2267103"/>
            <a:ext cx="4871720" cy="755015"/>
            <a:chOff x="2155684" y="2267103"/>
            <a:chExt cx="4871720" cy="75501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9320" y="2290572"/>
              <a:ext cx="4847843" cy="7315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5684" y="2267103"/>
              <a:ext cx="4845100" cy="72771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81254" y="3198016"/>
            <a:ext cx="7377430" cy="744855"/>
            <a:chOff x="881254" y="3198016"/>
            <a:chExt cx="7377430" cy="74485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5255" y="3221736"/>
              <a:ext cx="7353299" cy="72085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1254" y="3198016"/>
              <a:ext cx="7349744" cy="71748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1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0"/>
            <a:ext cx="2230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Enregistrer</a:t>
            </a:r>
            <a:r>
              <a:rPr sz="1800" spc="-2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1F497D"/>
                </a:solidFill>
                <a:latin typeface="Cambria"/>
                <a:cs typeface="Cambria"/>
              </a:rPr>
              <a:t>une</a:t>
            </a:r>
            <a:r>
              <a:rPr sz="1800" spc="-4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macro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3004" y="1341120"/>
            <a:ext cx="8318500" cy="4678680"/>
            <a:chOff x="413004" y="1341120"/>
            <a:chExt cx="8318500" cy="46786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004" y="1341120"/>
              <a:ext cx="8317990" cy="46786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9495" y="5588508"/>
              <a:ext cx="356870" cy="287020"/>
            </a:xfrm>
            <a:custGeom>
              <a:avLst/>
              <a:gdLst/>
              <a:ahLst/>
              <a:cxnLst/>
              <a:rect l="l" t="t" r="r" b="b"/>
              <a:pathLst>
                <a:path w="356869" h="287020">
                  <a:moveTo>
                    <a:pt x="0" y="143256"/>
                  </a:moveTo>
                  <a:lnTo>
                    <a:pt x="6369" y="105171"/>
                  </a:lnTo>
                  <a:lnTo>
                    <a:pt x="24344" y="70950"/>
                  </a:lnTo>
                  <a:lnTo>
                    <a:pt x="52225" y="41957"/>
                  </a:lnTo>
                  <a:lnTo>
                    <a:pt x="88312" y="19558"/>
                  </a:lnTo>
                  <a:lnTo>
                    <a:pt x="130907" y="5117"/>
                  </a:lnTo>
                  <a:lnTo>
                    <a:pt x="178308" y="0"/>
                  </a:lnTo>
                  <a:lnTo>
                    <a:pt x="225708" y="5117"/>
                  </a:lnTo>
                  <a:lnTo>
                    <a:pt x="268303" y="19558"/>
                  </a:lnTo>
                  <a:lnTo>
                    <a:pt x="304390" y="41957"/>
                  </a:lnTo>
                  <a:lnTo>
                    <a:pt x="332271" y="70950"/>
                  </a:lnTo>
                  <a:lnTo>
                    <a:pt x="350246" y="105171"/>
                  </a:lnTo>
                  <a:lnTo>
                    <a:pt x="356616" y="143256"/>
                  </a:lnTo>
                  <a:lnTo>
                    <a:pt x="350246" y="181340"/>
                  </a:lnTo>
                  <a:lnTo>
                    <a:pt x="332271" y="215561"/>
                  </a:lnTo>
                  <a:lnTo>
                    <a:pt x="304390" y="244554"/>
                  </a:lnTo>
                  <a:lnTo>
                    <a:pt x="268303" y="266954"/>
                  </a:lnTo>
                  <a:lnTo>
                    <a:pt x="225708" y="281394"/>
                  </a:lnTo>
                  <a:lnTo>
                    <a:pt x="178308" y="286512"/>
                  </a:lnTo>
                  <a:lnTo>
                    <a:pt x="130907" y="281394"/>
                  </a:lnTo>
                  <a:lnTo>
                    <a:pt x="88312" y="266954"/>
                  </a:lnTo>
                  <a:lnTo>
                    <a:pt x="52225" y="244554"/>
                  </a:lnTo>
                  <a:lnTo>
                    <a:pt x="24344" y="215561"/>
                  </a:lnTo>
                  <a:lnTo>
                    <a:pt x="6369" y="181340"/>
                  </a:lnTo>
                  <a:lnTo>
                    <a:pt x="0" y="143256"/>
                  </a:lnTo>
                  <a:close/>
                </a:path>
              </a:pathLst>
            </a:custGeom>
            <a:ln w="5791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10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0"/>
            <a:ext cx="2096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Impact</a:t>
            </a:r>
            <a:r>
              <a:rPr sz="1800" spc="-2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dans</a:t>
            </a:r>
            <a:r>
              <a:rPr sz="1800" spc="-2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l’éditeur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71244" y="1357883"/>
            <a:ext cx="5751195" cy="4470400"/>
            <a:chOff x="1571244" y="1357883"/>
            <a:chExt cx="5751195" cy="4470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1244" y="1357883"/>
              <a:ext cx="5750623" cy="44699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08048" y="3226307"/>
              <a:ext cx="852169" cy="544195"/>
            </a:xfrm>
            <a:custGeom>
              <a:avLst/>
              <a:gdLst/>
              <a:ahLst/>
              <a:cxnLst/>
              <a:rect l="l" t="t" r="r" b="b"/>
              <a:pathLst>
                <a:path w="852169" h="544195">
                  <a:moveTo>
                    <a:pt x="0" y="272034"/>
                  </a:moveTo>
                  <a:lnTo>
                    <a:pt x="15215" y="199716"/>
                  </a:lnTo>
                  <a:lnTo>
                    <a:pt x="33473" y="166145"/>
                  </a:lnTo>
                  <a:lnTo>
                    <a:pt x="58154" y="134732"/>
                  </a:lnTo>
                  <a:lnTo>
                    <a:pt x="88752" y="105801"/>
                  </a:lnTo>
                  <a:lnTo>
                    <a:pt x="124758" y="79676"/>
                  </a:lnTo>
                  <a:lnTo>
                    <a:pt x="165665" y="56681"/>
                  </a:lnTo>
                  <a:lnTo>
                    <a:pt x="210966" y="37140"/>
                  </a:lnTo>
                  <a:lnTo>
                    <a:pt x="260153" y="21377"/>
                  </a:lnTo>
                  <a:lnTo>
                    <a:pt x="312719" y="9717"/>
                  </a:lnTo>
                  <a:lnTo>
                    <a:pt x="368157" y="2483"/>
                  </a:lnTo>
                  <a:lnTo>
                    <a:pt x="425958" y="0"/>
                  </a:lnTo>
                  <a:lnTo>
                    <a:pt x="483758" y="2483"/>
                  </a:lnTo>
                  <a:lnTo>
                    <a:pt x="539196" y="9717"/>
                  </a:lnTo>
                  <a:lnTo>
                    <a:pt x="591762" y="21377"/>
                  </a:lnTo>
                  <a:lnTo>
                    <a:pt x="640949" y="37140"/>
                  </a:lnTo>
                  <a:lnTo>
                    <a:pt x="686250" y="56681"/>
                  </a:lnTo>
                  <a:lnTo>
                    <a:pt x="727157" y="79676"/>
                  </a:lnTo>
                  <a:lnTo>
                    <a:pt x="763163" y="105801"/>
                  </a:lnTo>
                  <a:lnTo>
                    <a:pt x="793761" y="134732"/>
                  </a:lnTo>
                  <a:lnTo>
                    <a:pt x="818442" y="166145"/>
                  </a:lnTo>
                  <a:lnTo>
                    <a:pt x="836700" y="199716"/>
                  </a:lnTo>
                  <a:lnTo>
                    <a:pt x="851916" y="272034"/>
                  </a:lnTo>
                  <a:lnTo>
                    <a:pt x="848027" y="308947"/>
                  </a:lnTo>
                  <a:lnTo>
                    <a:pt x="818442" y="377922"/>
                  </a:lnTo>
                  <a:lnTo>
                    <a:pt x="793761" y="409335"/>
                  </a:lnTo>
                  <a:lnTo>
                    <a:pt x="763163" y="438266"/>
                  </a:lnTo>
                  <a:lnTo>
                    <a:pt x="727157" y="464391"/>
                  </a:lnTo>
                  <a:lnTo>
                    <a:pt x="686250" y="487386"/>
                  </a:lnTo>
                  <a:lnTo>
                    <a:pt x="640949" y="506927"/>
                  </a:lnTo>
                  <a:lnTo>
                    <a:pt x="591762" y="522690"/>
                  </a:lnTo>
                  <a:lnTo>
                    <a:pt x="539196" y="534350"/>
                  </a:lnTo>
                  <a:lnTo>
                    <a:pt x="483758" y="541584"/>
                  </a:lnTo>
                  <a:lnTo>
                    <a:pt x="425958" y="544068"/>
                  </a:lnTo>
                  <a:lnTo>
                    <a:pt x="368157" y="541584"/>
                  </a:lnTo>
                  <a:lnTo>
                    <a:pt x="312719" y="534350"/>
                  </a:lnTo>
                  <a:lnTo>
                    <a:pt x="260153" y="522690"/>
                  </a:lnTo>
                  <a:lnTo>
                    <a:pt x="210966" y="506927"/>
                  </a:lnTo>
                  <a:lnTo>
                    <a:pt x="165665" y="487386"/>
                  </a:lnTo>
                  <a:lnTo>
                    <a:pt x="124758" y="464391"/>
                  </a:lnTo>
                  <a:lnTo>
                    <a:pt x="88752" y="438266"/>
                  </a:lnTo>
                  <a:lnTo>
                    <a:pt x="58154" y="409335"/>
                  </a:lnTo>
                  <a:lnTo>
                    <a:pt x="33473" y="377922"/>
                  </a:lnTo>
                  <a:lnTo>
                    <a:pt x="15215" y="344351"/>
                  </a:lnTo>
                  <a:lnTo>
                    <a:pt x="0" y="272034"/>
                  </a:lnTo>
                  <a:close/>
                </a:path>
              </a:pathLst>
            </a:custGeom>
            <a:ln w="5791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11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76" y="4407408"/>
            <a:ext cx="7772400" cy="1361440"/>
          </a:xfrm>
          <a:prstGeom prst="rect">
            <a:avLst/>
          </a:prstGeom>
          <a:solidFill>
            <a:srgbClr val="DCE6F2"/>
          </a:solidFill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4000" b="1" spc="-10" dirty="0">
                <a:solidFill>
                  <a:srgbClr val="1F497D"/>
                </a:solidFill>
                <a:latin typeface="Cambria"/>
                <a:cs typeface="Cambria"/>
              </a:rPr>
              <a:t>LANGAGE</a:t>
            </a:r>
            <a:r>
              <a:rPr sz="4000" b="1" spc="2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1F497D"/>
                </a:solidFill>
                <a:latin typeface="Cambria"/>
                <a:cs typeface="Cambria"/>
              </a:rPr>
              <a:t>VISUAL</a:t>
            </a:r>
            <a:r>
              <a:rPr sz="4000" b="1" spc="-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1F497D"/>
                </a:solidFill>
                <a:latin typeface="Cambria"/>
                <a:cs typeface="Cambria"/>
              </a:rPr>
              <a:t>BASIC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04680" y="4320032"/>
            <a:ext cx="66040" cy="18415"/>
          </a:xfrm>
          <a:custGeom>
            <a:avLst/>
            <a:gdLst/>
            <a:ahLst/>
            <a:cxnLst/>
            <a:rect l="l" t="t" r="r" b="b"/>
            <a:pathLst>
              <a:path w="66039" h="18414">
                <a:moveTo>
                  <a:pt x="65531" y="0"/>
                </a:moveTo>
                <a:lnTo>
                  <a:pt x="0" y="0"/>
                </a:lnTo>
                <a:lnTo>
                  <a:pt x="0" y="18288"/>
                </a:lnTo>
                <a:lnTo>
                  <a:pt x="65531" y="18288"/>
                </a:lnTo>
                <a:lnTo>
                  <a:pt x="65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1052" y="3996435"/>
            <a:ext cx="658558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Programme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u="heavy" spc="-5" dirty="0">
                <a:solidFill>
                  <a:srgbClr val="E46C0A"/>
                </a:solidFill>
                <a:uFill>
                  <a:solidFill>
                    <a:srgbClr val="E46C0A"/>
                  </a:solidFill>
                </a:uFill>
                <a:latin typeface="Calibri"/>
                <a:cs typeface="Calibri"/>
              </a:rPr>
              <a:t>suite</a:t>
            </a:r>
            <a:r>
              <a:rPr sz="2200" spc="25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200" u="heavy" spc="-5" dirty="0">
                <a:solidFill>
                  <a:srgbClr val="77933C"/>
                </a:solidFill>
                <a:uFill>
                  <a:solidFill>
                    <a:srgbClr val="77933C"/>
                  </a:solidFill>
                </a:uFill>
                <a:latin typeface="Calibri"/>
                <a:cs typeface="Calibri"/>
              </a:rPr>
              <a:t>d’instructions</a:t>
            </a:r>
            <a:r>
              <a:rPr sz="2200" spc="-15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manipulant</a:t>
            </a:r>
            <a:r>
              <a:rPr sz="2200" spc="-10" dirty="0">
                <a:latin typeface="Calibri"/>
                <a:cs typeface="Calibri"/>
              </a:rPr>
              <a:t> des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Calibri"/>
                <a:cs typeface="Calibri"/>
              </a:rPr>
              <a:t>données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12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6900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Visual</a:t>
            </a:r>
            <a:r>
              <a:rPr dirty="0"/>
              <a:t> </a:t>
            </a:r>
            <a:r>
              <a:rPr spc="-5" dirty="0"/>
              <a:t>Basic</a:t>
            </a:r>
            <a:r>
              <a:rPr dirty="0"/>
              <a:t> </a:t>
            </a:r>
            <a:r>
              <a:rPr spc="-5" dirty="0"/>
              <a:t>possède</a:t>
            </a:r>
            <a:r>
              <a:rPr spc="10" dirty="0"/>
              <a:t> </a:t>
            </a:r>
            <a:r>
              <a:rPr dirty="0"/>
              <a:t>tous</a:t>
            </a:r>
            <a:r>
              <a:rPr spc="5" dirty="0"/>
              <a:t> </a:t>
            </a:r>
            <a:r>
              <a:rPr spc="-5" dirty="0"/>
              <a:t>les attributs</a:t>
            </a:r>
            <a:r>
              <a:rPr spc="20" dirty="0"/>
              <a:t> </a:t>
            </a:r>
            <a:r>
              <a:rPr spc="-5" dirty="0"/>
              <a:t>d’un</a:t>
            </a:r>
            <a:r>
              <a:rPr dirty="0"/>
              <a:t> </a:t>
            </a:r>
            <a:r>
              <a:rPr spc="-5" dirty="0"/>
              <a:t>langage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10" dirty="0"/>
              <a:t> </a:t>
            </a:r>
            <a:r>
              <a:rPr spc="-5" dirty="0"/>
              <a:t>programmation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13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935" y="792935"/>
            <a:ext cx="7828280" cy="5238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14960" algn="just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0099FF"/>
                </a:solidFill>
                <a:latin typeface="Calibri"/>
                <a:cs typeface="Calibri"/>
              </a:rPr>
              <a:t>Données typées</a:t>
            </a:r>
            <a:r>
              <a:rPr sz="1900" spc="-5" dirty="0">
                <a:latin typeface="Calibri"/>
                <a:cs typeface="Calibri"/>
              </a:rPr>
              <a:t>. Visual Basic </a:t>
            </a:r>
            <a:r>
              <a:rPr sz="1900" spc="-10" dirty="0">
                <a:latin typeface="Calibri"/>
                <a:cs typeface="Calibri"/>
              </a:rPr>
              <a:t>propose </a:t>
            </a:r>
            <a:r>
              <a:rPr sz="1900" spc="-5" dirty="0">
                <a:latin typeface="Calibri"/>
                <a:cs typeface="Calibri"/>
              </a:rPr>
              <a:t>les types usuels de la </a:t>
            </a:r>
            <a:r>
              <a:rPr sz="1900" spc="-15" dirty="0">
                <a:latin typeface="Calibri"/>
                <a:cs typeface="Calibri"/>
              </a:rPr>
              <a:t>programmation </a:t>
            </a:r>
            <a:r>
              <a:rPr sz="1900" spc="-5" dirty="0">
                <a:latin typeface="Calibri"/>
                <a:cs typeface="Calibri"/>
              </a:rPr>
              <a:t>: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entier,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réels,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booléens,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chaîne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caractères.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libri"/>
              <a:cs typeface="Calibri"/>
            </a:endParaRPr>
          </a:p>
          <a:p>
            <a:pPr marL="12700" marR="332105" algn="just">
              <a:lnSpc>
                <a:spcPct val="100000"/>
              </a:lnSpc>
            </a:pPr>
            <a:r>
              <a:rPr sz="1900" spc="-10" dirty="0">
                <a:solidFill>
                  <a:srgbClr val="0099FF"/>
                </a:solidFill>
                <a:latin typeface="Calibri"/>
                <a:cs typeface="Calibri"/>
              </a:rPr>
              <a:t>Structures </a:t>
            </a:r>
            <a:r>
              <a:rPr sz="1900" spc="-15" dirty="0">
                <a:solidFill>
                  <a:srgbClr val="0099FF"/>
                </a:solidFill>
                <a:latin typeface="Calibri"/>
                <a:cs typeface="Calibri"/>
              </a:rPr>
              <a:t>avancées </a:t>
            </a:r>
            <a:r>
              <a:rPr sz="1900" spc="-5" dirty="0">
                <a:solidFill>
                  <a:srgbClr val="0099FF"/>
                </a:solidFill>
                <a:latin typeface="Calibri"/>
                <a:cs typeface="Calibri"/>
              </a:rPr>
              <a:t>de données</a:t>
            </a:r>
            <a:r>
              <a:rPr sz="1900" spc="-5" dirty="0">
                <a:latin typeface="Calibri"/>
                <a:cs typeface="Calibri"/>
              </a:rPr>
              <a:t>. </a:t>
            </a:r>
            <a:r>
              <a:rPr sz="1900" spc="-10" dirty="0">
                <a:latin typeface="Calibri"/>
                <a:cs typeface="Calibri"/>
              </a:rPr>
              <a:t>Gestion </a:t>
            </a:r>
            <a:r>
              <a:rPr sz="1900" spc="-5" dirty="0">
                <a:latin typeface="Calibri"/>
                <a:cs typeface="Calibri"/>
              </a:rPr>
              <a:t>des </a:t>
            </a:r>
            <a:r>
              <a:rPr sz="1900" spc="-10" dirty="0">
                <a:latin typeface="Calibri"/>
                <a:cs typeface="Calibri"/>
              </a:rPr>
              <a:t>collections </a:t>
            </a:r>
            <a:r>
              <a:rPr sz="1900" spc="-5" dirty="0">
                <a:latin typeface="Calibri"/>
                <a:cs typeface="Calibri"/>
              </a:rPr>
              <a:t>de </a:t>
            </a:r>
            <a:r>
              <a:rPr sz="1900" spc="-15" dirty="0">
                <a:latin typeface="Calibri"/>
                <a:cs typeface="Calibri"/>
              </a:rPr>
              <a:t>valeurs </a:t>
            </a:r>
            <a:r>
              <a:rPr sz="1900" spc="-10" dirty="0">
                <a:latin typeface="Calibri"/>
                <a:cs typeface="Calibri"/>
              </a:rPr>
              <a:t> (énumérations,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tableaux)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des objets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structurés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(enregistrements,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classes).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Calibri"/>
              <a:cs typeface="Calibri"/>
            </a:endParaRPr>
          </a:p>
          <a:p>
            <a:pPr marL="12700" marR="417830" algn="just">
              <a:lnSpc>
                <a:spcPct val="100000"/>
              </a:lnSpc>
            </a:pPr>
            <a:r>
              <a:rPr sz="1900" spc="-5" dirty="0">
                <a:solidFill>
                  <a:srgbClr val="0099FF"/>
                </a:solidFill>
                <a:latin typeface="Calibri"/>
                <a:cs typeface="Calibri"/>
              </a:rPr>
              <a:t>Séquences d’instructions</a:t>
            </a:r>
            <a:r>
              <a:rPr sz="1900" spc="-5" dirty="0">
                <a:latin typeface="Calibri"/>
                <a:cs typeface="Calibri"/>
              </a:rPr>
              <a:t>, </a:t>
            </a:r>
            <a:r>
              <a:rPr sz="1900" spc="-35" dirty="0">
                <a:latin typeface="Calibri"/>
                <a:cs typeface="Calibri"/>
              </a:rPr>
              <a:t>c’est </a:t>
            </a:r>
            <a:r>
              <a:rPr sz="1900" spc="-5" dirty="0">
                <a:latin typeface="Calibri"/>
                <a:cs typeface="Calibri"/>
              </a:rPr>
              <a:t>la base </a:t>
            </a:r>
            <a:r>
              <a:rPr sz="1900" spc="-10" dirty="0">
                <a:latin typeface="Calibri"/>
                <a:cs typeface="Calibri"/>
              </a:rPr>
              <a:t>même </a:t>
            </a:r>
            <a:r>
              <a:rPr sz="1900" spc="-5" dirty="0">
                <a:latin typeface="Calibri"/>
                <a:cs typeface="Calibri"/>
              </a:rPr>
              <a:t>de la </a:t>
            </a:r>
            <a:r>
              <a:rPr sz="1900" spc="-15" dirty="0">
                <a:latin typeface="Calibri"/>
                <a:cs typeface="Calibri"/>
              </a:rPr>
              <a:t>programmation, </a:t>
            </a:r>
            <a:r>
              <a:rPr sz="1900" spc="-10" dirty="0">
                <a:latin typeface="Calibri"/>
                <a:cs typeface="Calibri"/>
              </a:rPr>
              <a:t>pouvoir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écrire et </a:t>
            </a:r>
            <a:r>
              <a:rPr sz="1900" spc="-15" dirty="0">
                <a:latin typeface="Calibri"/>
                <a:cs typeface="Calibri"/>
              </a:rPr>
              <a:t>exécuter </a:t>
            </a:r>
            <a:r>
              <a:rPr sz="1900" spc="-10" dirty="0">
                <a:latin typeface="Calibri"/>
                <a:cs typeface="Calibri"/>
              </a:rPr>
              <a:t>une </a:t>
            </a:r>
            <a:r>
              <a:rPr sz="1900" spc="-5" dirty="0">
                <a:latin typeface="Calibri"/>
                <a:cs typeface="Calibri"/>
              </a:rPr>
              <a:t>série de </a:t>
            </a:r>
            <a:r>
              <a:rPr sz="1900" spc="-10" dirty="0">
                <a:latin typeface="Calibri"/>
                <a:cs typeface="Calibri"/>
              </a:rPr>
              <a:t>commandes </a:t>
            </a:r>
            <a:r>
              <a:rPr sz="1900" spc="-5" dirty="0">
                <a:latin typeface="Calibri"/>
                <a:cs typeface="Calibri"/>
              </a:rPr>
              <a:t>sans </a:t>
            </a:r>
            <a:r>
              <a:rPr sz="1900" spc="-15" dirty="0">
                <a:latin typeface="Calibri"/>
                <a:cs typeface="Calibri"/>
              </a:rPr>
              <a:t>avoir </a:t>
            </a:r>
            <a:r>
              <a:rPr sz="1900" spc="-5" dirty="0">
                <a:latin typeface="Calibri"/>
                <a:cs typeface="Calibri"/>
              </a:rPr>
              <a:t>à </a:t>
            </a:r>
            <a:r>
              <a:rPr sz="1900" spc="-10" dirty="0">
                <a:latin typeface="Calibri"/>
                <a:cs typeface="Calibri"/>
              </a:rPr>
              <a:t>intervenir </a:t>
            </a:r>
            <a:r>
              <a:rPr sz="1900" spc="-15" dirty="0">
                <a:latin typeface="Calibri"/>
                <a:cs typeface="Calibri"/>
              </a:rPr>
              <a:t>entre </a:t>
            </a:r>
            <a:r>
              <a:rPr sz="1900" spc="-5" dirty="0">
                <a:latin typeface="Calibri"/>
                <a:cs typeface="Calibri"/>
              </a:rPr>
              <a:t>les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instructions.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900" spc="-10" dirty="0">
                <a:solidFill>
                  <a:srgbClr val="0099FF"/>
                </a:solidFill>
                <a:latin typeface="Calibri"/>
                <a:cs typeface="Calibri"/>
              </a:rPr>
              <a:t>Structures</a:t>
            </a:r>
            <a:r>
              <a:rPr sz="1900" spc="15" dirty="0">
                <a:solidFill>
                  <a:srgbClr val="0099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99FF"/>
                </a:solidFill>
                <a:latin typeface="Calibri"/>
                <a:cs typeface="Calibri"/>
              </a:rPr>
              <a:t>algorithmiques</a:t>
            </a:r>
            <a:r>
              <a:rPr sz="1900" spc="55" dirty="0">
                <a:solidFill>
                  <a:srgbClr val="0099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: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les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branchements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conditionnels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les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boucles.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900" spc="-5" dirty="0">
                <a:solidFill>
                  <a:srgbClr val="0099FF"/>
                </a:solidFill>
                <a:latin typeface="Calibri"/>
                <a:cs typeface="Calibri"/>
              </a:rPr>
              <a:t>Les</a:t>
            </a:r>
            <a:r>
              <a:rPr sz="1900" spc="5" dirty="0">
                <a:solidFill>
                  <a:srgbClr val="0099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99FF"/>
                </a:solidFill>
                <a:latin typeface="Calibri"/>
                <a:cs typeface="Calibri"/>
              </a:rPr>
              <a:t>outils</a:t>
            </a:r>
            <a:r>
              <a:rPr sz="1900" spc="10" dirty="0">
                <a:solidFill>
                  <a:srgbClr val="0099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99FF"/>
                </a:solidFill>
                <a:latin typeface="Calibri"/>
                <a:cs typeface="Calibri"/>
              </a:rPr>
              <a:t>de</a:t>
            </a:r>
            <a:r>
              <a:rPr sz="1900" spc="5" dirty="0">
                <a:solidFill>
                  <a:srgbClr val="0099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99FF"/>
                </a:solidFill>
                <a:latin typeface="Calibri"/>
                <a:cs typeface="Calibri"/>
              </a:rPr>
              <a:t>la</a:t>
            </a:r>
            <a:r>
              <a:rPr sz="1900" spc="10" dirty="0">
                <a:solidFill>
                  <a:srgbClr val="0099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99FF"/>
                </a:solidFill>
                <a:latin typeface="Calibri"/>
                <a:cs typeface="Calibri"/>
              </a:rPr>
              <a:t>programmation</a:t>
            </a:r>
            <a:r>
              <a:rPr sz="1900" spc="35" dirty="0">
                <a:solidFill>
                  <a:srgbClr val="0099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99FF"/>
                </a:solidFill>
                <a:latin typeface="Calibri"/>
                <a:cs typeface="Calibri"/>
              </a:rPr>
              <a:t>structurée</a:t>
            </a:r>
            <a:r>
              <a:rPr sz="1900" spc="15" dirty="0">
                <a:solidFill>
                  <a:srgbClr val="0099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: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pouvoir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regrouper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du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code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dans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des </a:t>
            </a:r>
            <a:r>
              <a:rPr sz="1900" spc="-409" dirty="0"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99FF"/>
                </a:solidFill>
                <a:latin typeface="Calibri"/>
                <a:cs typeface="Calibri"/>
              </a:rPr>
              <a:t>procédures</a:t>
            </a:r>
            <a:r>
              <a:rPr sz="1900" spc="25" dirty="0">
                <a:solidFill>
                  <a:srgbClr val="0099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99FF"/>
                </a:solidFill>
                <a:latin typeface="Calibri"/>
                <a:cs typeface="Calibri"/>
              </a:rPr>
              <a:t>fonctions</a:t>
            </a:r>
            <a:r>
              <a:rPr sz="1900" spc="-10" dirty="0">
                <a:latin typeface="Calibri"/>
                <a:cs typeface="Calibri"/>
              </a:rPr>
              <a:t>.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Organisation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du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code</a:t>
            </a:r>
            <a:r>
              <a:rPr sz="1900" spc="-5" dirty="0">
                <a:latin typeface="Calibri"/>
                <a:cs typeface="Calibri"/>
              </a:rPr>
              <a:t> en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B0F0"/>
                </a:solidFill>
                <a:latin typeface="Calibri"/>
                <a:cs typeface="Calibri"/>
              </a:rPr>
              <a:t>modules</a:t>
            </a:r>
            <a:r>
              <a:rPr sz="1900" spc="2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possibilité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distribuer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ces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dernières.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libri"/>
              <a:cs typeface="Calibri"/>
            </a:endParaRPr>
          </a:p>
          <a:p>
            <a:pPr marL="12700" marR="36830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solidFill>
                  <a:srgbClr val="0099FF"/>
                </a:solidFill>
                <a:latin typeface="Calibri"/>
                <a:cs typeface="Calibri"/>
              </a:rPr>
              <a:t>Visual Basic </a:t>
            </a:r>
            <a:r>
              <a:rPr sz="1900" spc="-40" dirty="0">
                <a:solidFill>
                  <a:srgbClr val="0099FF"/>
                </a:solidFill>
                <a:latin typeface="Calibri"/>
                <a:cs typeface="Calibri"/>
              </a:rPr>
              <a:t>n’est</a:t>
            </a:r>
            <a:r>
              <a:rPr sz="1900" spc="5" dirty="0">
                <a:solidFill>
                  <a:srgbClr val="0099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99FF"/>
                </a:solidFill>
                <a:latin typeface="Calibri"/>
                <a:cs typeface="Calibri"/>
              </a:rPr>
              <a:t>pas</a:t>
            </a:r>
            <a:r>
              <a:rPr sz="1900" spc="5" dirty="0">
                <a:solidFill>
                  <a:srgbClr val="0099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99FF"/>
                </a:solidFill>
                <a:latin typeface="Calibri"/>
                <a:cs typeface="Calibri"/>
              </a:rPr>
              <a:t>« case</a:t>
            </a:r>
            <a:r>
              <a:rPr sz="1900" spc="-10" dirty="0">
                <a:solidFill>
                  <a:srgbClr val="0099FF"/>
                </a:solidFill>
                <a:latin typeface="Calibri"/>
                <a:cs typeface="Calibri"/>
              </a:rPr>
              <a:t> sensitive</a:t>
            </a:r>
            <a:r>
              <a:rPr sz="1900" spc="25" dirty="0">
                <a:solidFill>
                  <a:srgbClr val="0099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99FF"/>
                </a:solidFill>
                <a:latin typeface="Calibri"/>
                <a:cs typeface="Calibri"/>
              </a:rPr>
              <a:t>»,</a:t>
            </a:r>
            <a:r>
              <a:rPr sz="1900" dirty="0">
                <a:solidFill>
                  <a:srgbClr val="0099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il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différencie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pas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les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termes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écrits en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minuscule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majuscule.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1680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</a:t>
            </a:r>
            <a:r>
              <a:rPr spc="-45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données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7972" y="5676900"/>
            <a:ext cx="280670" cy="530860"/>
            <a:chOff x="537972" y="5676900"/>
            <a:chExt cx="280670" cy="530860"/>
          </a:xfrm>
        </p:grpSpPr>
        <p:sp>
          <p:nvSpPr>
            <p:cNvPr id="4" name="object 4"/>
            <p:cNvSpPr/>
            <p:nvPr/>
          </p:nvSpPr>
          <p:spPr>
            <a:xfrm>
              <a:off x="550926" y="5689853"/>
              <a:ext cx="254635" cy="504825"/>
            </a:xfrm>
            <a:custGeom>
              <a:avLst/>
              <a:gdLst/>
              <a:ahLst/>
              <a:cxnLst/>
              <a:rect l="l" t="t" r="r" b="b"/>
              <a:pathLst>
                <a:path w="254634" h="504825">
                  <a:moveTo>
                    <a:pt x="127254" y="0"/>
                  </a:moveTo>
                  <a:lnTo>
                    <a:pt x="127254" y="126111"/>
                  </a:lnTo>
                  <a:lnTo>
                    <a:pt x="0" y="126111"/>
                  </a:lnTo>
                  <a:lnTo>
                    <a:pt x="0" y="378333"/>
                  </a:lnTo>
                  <a:lnTo>
                    <a:pt x="127254" y="378333"/>
                  </a:lnTo>
                  <a:lnTo>
                    <a:pt x="127254" y="504444"/>
                  </a:lnTo>
                  <a:lnTo>
                    <a:pt x="254508" y="252222"/>
                  </a:lnTo>
                  <a:lnTo>
                    <a:pt x="127254" y="0"/>
                  </a:lnTo>
                  <a:close/>
                </a:path>
              </a:pathLst>
            </a:custGeom>
            <a:solidFill>
              <a:srgbClr val="C4B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0926" y="5689853"/>
              <a:ext cx="254635" cy="504825"/>
            </a:xfrm>
            <a:custGeom>
              <a:avLst/>
              <a:gdLst/>
              <a:ahLst/>
              <a:cxnLst/>
              <a:rect l="l" t="t" r="r" b="b"/>
              <a:pathLst>
                <a:path w="254634" h="504825">
                  <a:moveTo>
                    <a:pt x="0" y="126111"/>
                  </a:moveTo>
                  <a:lnTo>
                    <a:pt x="127254" y="126111"/>
                  </a:lnTo>
                  <a:lnTo>
                    <a:pt x="127254" y="0"/>
                  </a:lnTo>
                  <a:lnTo>
                    <a:pt x="254508" y="252222"/>
                  </a:lnTo>
                  <a:lnTo>
                    <a:pt x="127254" y="504444"/>
                  </a:lnTo>
                  <a:lnTo>
                    <a:pt x="127254" y="378333"/>
                  </a:lnTo>
                  <a:lnTo>
                    <a:pt x="0" y="378333"/>
                  </a:lnTo>
                  <a:lnTo>
                    <a:pt x="0" y="126111"/>
                  </a:lnTo>
                  <a:close/>
                </a:path>
              </a:pathLst>
            </a:custGeom>
            <a:ln w="25908">
              <a:solidFill>
                <a:srgbClr val="C6D9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6014" y="768414"/>
            <a:ext cx="8696325" cy="545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données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définit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d’opérateurs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qu’on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peut</a:t>
            </a:r>
            <a:r>
              <a:rPr sz="2000" spc="-5" dirty="0">
                <a:latin typeface="Calibri"/>
                <a:cs typeface="Calibri"/>
              </a:rPr>
              <a:t> leur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appliquer.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>
              <a:latin typeface="Calibri"/>
              <a:cs typeface="Calibri"/>
            </a:endParaRPr>
          </a:p>
          <a:p>
            <a:pPr marL="299085" marR="127254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Numérique</a:t>
            </a:r>
            <a:r>
              <a:rPr sz="1800" b="1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être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réel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double</a:t>
            </a:r>
            <a:r>
              <a:rPr sz="1800" spc="-5" dirty="0">
                <a:latin typeface="Calibri"/>
                <a:cs typeface="Calibri"/>
              </a:rPr>
              <a:t>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long</a:t>
            </a:r>
            <a:r>
              <a:rPr sz="1800" spc="-5" dirty="0">
                <a:latin typeface="Calibri"/>
                <a:cs typeface="Calibri"/>
              </a:rPr>
              <a:t>).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opérateurs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sont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(division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réelle),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 </a:t>
            </a:r>
            <a:r>
              <a:rPr sz="1800" spc="-5" dirty="0">
                <a:latin typeface="Calibri"/>
                <a:cs typeface="Calibri"/>
              </a:rPr>
              <a:t>(division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entière),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(modulo)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Exemple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 :</a:t>
            </a:r>
            <a:r>
              <a:rPr sz="18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5</a:t>
            </a:r>
            <a:r>
              <a:rPr sz="18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/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2</a:t>
            </a:r>
            <a:r>
              <a:rPr sz="18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Wingdings"/>
                <a:cs typeface="Wingdings"/>
              </a:rPr>
              <a:t></a:t>
            </a:r>
            <a:r>
              <a:rPr sz="1800" spc="-45" dirty="0">
                <a:solidFill>
                  <a:srgbClr val="59595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2.5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;</a:t>
            </a:r>
            <a:r>
              <a:rPr sz="18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5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\ 2</a:t>
            </a:r>
            <a:r>
              <a:rPr sz="18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Wingdings"/>
                <a:cs typeface="Wingdings"/>
              </a:rPr>
              <a:t></a:t>
            </a:r>
            <a:r>
              <a:rPr sz="1800" spc="-45" dirty="0">
                <a:solidFill>
                  <a:srgbClr val="59595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2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;</a:t>
            </a:r>
            <a:r>
              <a:rPr sz="18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5</a:t>
            </a:r>
            <a:r>
              <a:rPr sz="18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mod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2</a:t>
            </a:r>
            <a:r>
              <a:rPr sz="18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Wingdings"/>
                <a:cs typeface="Wingdings"/>
              </a:rPr>
              <a:t></a:t>
            </a:r>
            <a:r>
              <a:rPr sz="1800" spc="-50" dirty="0">
                <a:solidFill>
                  <a:srgbClr val="59595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alibri"/>
              <a:cs typeface="Calibri"/>
            </a:endParaRPr>
          </a:p>
          <a:p>
            <a:pPr marL="299085" marR="1146810" indent="-286385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0070C0"/>
                </a:solidFill>
                <a:latin typeface="Calibri"/>
                <a:cs typeface="Calibri"/>
              </a:rPr>
              <a:t>Booléen</a:t>
            </a:r>
            <a:r>
              <a:rPr sz="18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boolean</a:t>
            </a:r>
            <a:r>
              <a:rPr sz="1800" spc="-5" dirty="0">
                <a:latin typeface="Calibri"/>
                <a:cs typeface="Calibri"/>
              </a:rPr>
              <a:t>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deux </a:t>
            </a:r>
            <a:r>
              <a:rPr sz="1800" spc="-10" dirty="0">
                <a:latin typeface="Calibri"/>
                <a:cs typeface="Calibri"/>
              </a:rPr>
              <a:t>valeurs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possibles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953735"/>
                </a:solidFill>
                <a:latin typeface="Calibri"/>
                <a:cs typeface="Calibri"/>
              </a:rPr>
              <a:t>True</a:t>
            </a:r>
            <a:r>
              <a:rPr sz="1800" spc="5" dirty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953735"/>
                </a:solidFill>
                <a:latin typeface="Calibri"/>
                <a:cs typeface="Calibri"/>
              </a:rPr>
              <a:t>False</a:t>
            </a:r>
            <a:r>
              <a:rPr sz="1800" spc="-10" dirty="0">
                <a:latin typeface="Calibri"/>
                <a:cs typeface="Calibri"/>
              </a:rPr>
              <a:t>. </a:t>
            </a:r>
            <a:r>
              <a:rPr sz="1800" dirty="0">
                <a:latin typeface="Calibri"/>
                <a:cs typeface="Calibri"/>
              </a:rPr>
              <a:t>Les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opérateurs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or.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Exemple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: </a:t>
            </a:r>
            <a:r>
              <a:rPr sz="1800" spc="-30" dirty="0">
                <a:solidFill>
                  <a:srgbClr val="595958"/>
                </a:solidFill>
                <a:latin typeface="Calibri"/>
                <a:cs typeface="Calibri"/>
              </a:rPr>
              <a:t>True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8"/>
                </a:solidFill>
                <a:latin typeface="Calibri"/>
                <a:cs typeface="Calibri"/>
              </a:rPr>
              <a:t>False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Wingdings"/>
                <a:cs typeface="Wingdings"/>
              </a:rPr>
              <a:t></a:t>
            </a:r>
            <a:r>
              <a:rPr sz="1800" spc="-55" dirty="0">
                <a:solidFill>
                  <a:srgbClr val="595958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595958"/>
                </a:solidFill>
                <a:latin typeface="Calibri"/>
                <a:cs typeface="Calibri"/>
              </a:rPr>
              <a:t>False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Calibri"/>
              <a:cs typeface="Calibri"/>
            </a:endParaRPr>
          </a:p>
          <a:p>
            <a:pPr marL="299085" marR="1346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Chaîne</a:t>
            </a:r>
            <a:r>
              <a:rPr sz="1800" b="1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de </a:t>
            </a:r>
            <a:r>
              <a:rPr sz="1800" b="1" spc="-15" dirty="0">
                <a:solidFill>
                  <a:srgbClr val="0070C0"/>
                </a:solidFill>
                <a:latin typeface="Calibri"/>
                <a:cs typeface="Calibri"/>
              </a:rPr>
              <a:t>caractères</a:t>
            </a:r>
            <a:r>
              <a:rPr sz="1800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E46C0A"/>
                </a:solidFill>
                <a:latin typeface="Calibri"/>
                <a:cs typeface="Calibri"/>
              </a:rPr>
              <a:t>string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qui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correspond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suite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caractères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délimitée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guillemets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‘’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’’.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opérateurs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possibles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concaténation,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suppression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d’une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sous-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partie,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copie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d’une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sous-partie,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Exemple</a:t>
            </a:r>
            <a:r>
              <a:rPr sz="18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:</a:t>
            </a:r>
            <a:r>
              <a:rPr sz="18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‘’toto’’</a:t>
            </a:r>
            <a:r>
              <a:rPr sz="1800" spc="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est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une</a:t>
            </a:r>
            <a:r>
              <a:rPr sz="1800" spc="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chaîne</a:t>
            </a:r>
            <a:r>
              <a:rPr sz="1800" spc="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8"/>
                </a:solidFill>
                <a:latin typeface="Calibri"/>
                <a:cs typeface="Calibri"/>
              </a:rPr>
              <a:t>caractères,</a:t>
            </a:r>
            <a:r>
              <a:rPr sz="18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toto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 on</a:t>
            </a:r>
            <a:r>
              <a:rPr sz="18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ne</a:t>
            </a:r>
            <a:r>
              <a:rPr sz="18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sait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pas</a:t>
            </a:r>
            <a:r>
              <a:rPr sz="18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ce</a:t>
            </a:r>
            <a:r>
              <a:rPr sz="1800" spc="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que</a:t>
            </a:r>
            <a:r>
              <a:rPr sz="1800" spc="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595958"/>
                </a:solidFill>
                <a:latin typeface="Calibri"/>
                <a:cs typeface="Calibri"/>
              </a:rPr>
              <a:t>c’est</a:t>
            </a:r>
            <a:r>
              <a:rPr sz="18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(pour</a:t>
            </a:r>
            <a:r>
              <a:rPr sz="1800" spc="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l’instant)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Calibri"/>
              <a:cs typeface="Calibri"/>
            </a:endParaRPr>
          </a:p>
          <a:p>
            <a:pPr marL="874394" marR="636905">
              <a:lnSpc>
                <a:spcPct val="150000"/>
              </a:lnSpc>
            </a:pPr>
            <a:r>
              <a:rPr sz="1800" u="heavy" spc="-5" dirty="0">
                <a:solidFill>
                  <a:srgbClr val="4A452A"/>
                </a:solidFill>
                <a:uFill>
                  <a:solidFill>
                    <a:srgbClr val="4A452A"/>
                  </a:solidFill>
                </a:uFill>
                <a:latin typeface="Calibri"/>
                <a:cs typeface="Calibri"/>
              </a:rPr>
              <a:t>Habituellement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,</a:t>
            </a:r>
            <a:r>
              <a:rPr sz="1800" spc="3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les</a:t>
            </a:r>
            <a:r>
              <a:rPr sz="1800" spc="1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opérations</a:t>
            </a:r>
            <a:r>
              <a:rPr sz="1800" spc="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A452A"/>
                </a:solidFill>
                <a:latin typeface="Calibri"/>
                <a:cs typeface="Calibri"/>
              </a:rPr>
              <a:t>font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intervenir</a:t>
            </a:r>
            <a:r>
              <a:rPr sz="1800" spc="1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des</a:t>
            </a:r>
            <a:r>
              <a:rPr sz="1800" spc="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données</a:t>
            </a:r>
            <a:r>
              <a:rPr sz="1800" spc="1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de</a:t>
            </a:r>
            <a:r>
              <a:rPr sz="1800" spc="2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type</a:t>
            </a:r>
            <a:r>
              <a:rPr sz="1800" spc="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identique </a:t>
            </a:r>
            <a:r>
              <a:rPr sz="1800" spc="-39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et</a:t>
            </a:r>
            <a:r>
              <a:rPr sz="1800" spc="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A452A"/>
                </a:solidFill>
                <a:latin typeface="Calibri"/>
                <a:cs typeface="Calibri"/>
              </a:rPr>
              <a:t>renvoie</a:t>
            </a:r>
            <a:r>
              <a:rPr sz="1800" spc="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un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résultat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du</a:t>
            </a:r>
            <a:r>
              <a:rPr sz="1800" spc="1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même</a:t>
            </a:r>
            <a:r>
              <a:rPr sz="1800" spc="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type.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14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0"/>
            <a:ext cx="1680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97D"/>
                </a:solidFill>
                <a:latin typeface="Cambria"/>
                <a:cs typeface="Cambria"/>
              </a:rPr>
              <a:t>Type</a:t>
            </a:r>
            <a:r>
              <a:rPr sz="1800" spc="-4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de</a:t>
            </a:r>
            <a:r>
              <a:rPr sz="1800" spc="-3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données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15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42224"/>
            <a:ext cx="11664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558ED5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558ED5"/>
                </a:solidFill>
                <a:latin typeface="Calibri"/>
                <a:cs typeface="Calibri"/>
              </a:rPr>
              <a:t>y</a:t>
            </a:r>
            <a:r>
              <a:rPr sz="3200" spc="-5" dirty="0">
                <a:solidFill>
                  <a:srgbClr val="558ED5"/>
                </a:solidFill>
                <a:latin typeface="Calibri"/>
                <a:cs typeface="Calibri"/>
              </a:rPr>
              <a:t>pe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3713" y="1542224"/>
            <a:ext cx="16021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558ED5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558ED5"/>
                </a:solidFill>
                <a:latin typeface="Calibri"/>
                <a:cs typeface="Calibri"/>
              </a:rPr>
              <a:t>a</a:t>
            </a:r>
            <a:r>
              <a:rPr sz="3200" spc="-5" dirty="0">
                <a:solidFill>
                  <a:srgbClr val="558ED5"/>
                </a:solidFill>
                <a:latin typeface="Calibri"/>
                <a:cs typeface="Calibri"/>
              </a:rPr>
              <a:t>leurs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802" y="2123578"/>
            <a:ext cx="1388110" cy="371284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60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Boolean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Integer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Long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60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Single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Double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rr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60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Date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String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60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Object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Variant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3627" y="2123578"/>
            <a:ext cx="2901950" cy="371284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60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Vrai,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faux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Entiers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Entiers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60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Réels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Réels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4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chiffres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après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,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60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1/1/100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à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31/12/9999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Chaines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caractères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60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Tout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objet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N'importe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73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Opérateurs</a:t>
            </a:r>
            <a:r>
              <a:rPr sz="1800" spc="-1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de</a:t>
            </a:r>
            <a:r>
              <a:rPr sz="1800" spc="-1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comparaison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4316" y="768414"/>
            <a:ext cx="75076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Les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0000"/>
                </a:solidFill>
                <a:latin typeface="Calibri"/>
                <a:cs typeface="Calibri"/>
              </a:rPr>
              <a:t>opérateurs</a:t>
            </a:r>
            <a:r>
              <a:rPr sz="20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 comparaison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0000"/>
                </a:solidFill>
                <a:latin typeface="Calibri"/>
                <a:cs typeface="Calibri"/>
              </a:rPr>
              <a:t>confrontent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des</a:t>
            </a:r>
            <a:r>
              <a:rPr sz="20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données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 même</a:t>
            </a:r>
            <a:r>
              <a:rPr sz="20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type, </a:t>
            </a:r>
            <a:r>
              <a:rPr sz="2000" spc="-4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mais</a:t>
            </a:r>
            <a:r>
              <a:rPr sz="20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le</a:t>
            </a:r>
            <a:r>
              <a:rPr sz="20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0000"/>
                </a:solidFill>
                <a:latin typeface="Calibri"/>
                <a:cs typeface="Calibri"/>
              </a:rPr>
              <a:t>résultat</a:t>
            </a:r>
            <a:r>
              <a:rPr sz="20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est</a:t>
            </a:r>
            <a:r>
              <a:rPr sz="20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un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 booléen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976" y="1794468"/>
            <a:ext cx="33197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;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 &lt;&gt;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 ;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&gt; ;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 &gt;=</a:t>
            </a:r>
            <a:r>
              <a:rPr sz="3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;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&lt; ;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&lt;=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5998" y="2410499"/>
            <a:ext cx="643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595958"/>
                </a:solidFill>
                <a:latin typeface="Calibri"/>
                <a:cs typeface="Calibri"/>
              </a:rPr>
              <a:t>égalité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142" y="2929192"/>
            <a:ext cx="829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if</a:t>
            </a:r>
            <a:r>
              <a:rPr sz="1800" spc="-50" dirty="0">
                <a:solidFill>
                  <a:srgbClr val="595958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é</a:t>
            </a:r>
            <a:r>
              <a:rPr sz="1800" spc="-30" dirty="0">
                <a:solidFill>
                  <a:srgbClr val="595958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6313" y="2869985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Supérieur </a:t>
            </a: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strict, 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 supérieur</a:t>
            </a:r>
            <a:r>
              <a:rPr sz="1800" spc="-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ou</a:t>
            </a:r>
            <a:r>
              <a:rPr sz="1800" spc="-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égal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2955" y="2545144"/>
            <a:ext cx="154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inférieur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strict, 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inférieur</a:t>
            </a:r>
            <a:r>
              <a:rPr sz="1800" spc="-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ou</a:t>
            </a:r>
            <a:r>
              <a:rPr sz="1800" spc="-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égal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30907" y="2185416"/>
            <a:ext cx="722630" cy="466725"/>
            <a:chOff x="1930907" y="2185416"/>
            <a:chExt cx="722630" cy="46672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0907" y="2185416"/>
              <a:ext cx="722375" cy="46634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78913" y="2334704"/>
              <a:ext cx="492759" cy="243840"/>
            </a:xfrm>
            <a:custGeom>
              <a:avLst/>
              <a:gdLst/>
              <a:ahLst/>
              <a:cxnLst/>
              <a:rect l="l" t="t" r="r" b="b"/>
              <a:pathLst>
                <a:path w="492760" h="243839">
                  <a:moveTo>
                    <a:pt x="0" y="243433"/>
                  </a:moveTo>
                  <a:lnTo>
                    <a:pt x="492582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1719" y="2328494"/>
              <a:ext cx="90170" cy="81915"/>
            </a:xfrm>
            <a:custGeom>
              <a:avLst/>
              <a:gdLst/>
              <a:ahLst/>
              <a:cxnLst/>
              <a:rect l="l" t="t" r="r" b="b"/>
              <a:pathLst>
                <a:path w="90169" h="81914">
                  <a:moveTo>
                    <a:pt x="40182" y="81292"/>
                  </a:moveTo>
                  <a:lnTo>
                    <a:pt x="89776" y="6210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766060" y="2185416"/>
            <a:ext cx="698500" cy="797560"/>
            <a:chOff x="2766060" y="2185416"/>
            <a:chExt cx="698500" cy="79756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6060" y="2185416"/>
              <a:ext cx="697991" cy="79705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818638" y="2343106"/>
              <a:ext cx="471170" cy="569595"/>
            </a:xfrm>
            <a:custGeom>
              <a:avLst/>
              <a:gdLst/>
              <a:ahLst/>
              <a:cxnLst/>
              <a:rect l="l" t="t" r="r" b="b"/>
              <a:pathLst>
                <a:path w="471170" h="569594">
                  <a:moveTo>
                    <a:pt x="0" y="569023"/>
                  </a:moveTo>
                  <a:lnTo>
                    <a:pt x="470674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04837" y="2343105"/>
              <a:ext cx="85090" cy="88900"/>
            </a:xfrm>
            <a:custGeom>
              <a:avLst/>
              <a:gdLst/>
              <a:ahLst/>
              <a:cxnLst/>
              <a:rect l="l" t="t" r="r" b="b"/>
              <a:pathLst>
                <a:path w="85089" h="88900">
                  <a:moveTo>
                    <a:pt x="69875" y="88785"/>
                  </a:moveTo>
                  <a:lnTo>
                    <a:pt x="84467" y="0"/>
                  </a:lnTo>
                  <a:lnTo>
                    <a:pt x="0" y="30987"/>
                  </a:lnTo>
                </a:path>
              </a:pathLst>
            </a:custGeom>
            <a:ln w="25907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749040" y="2359151"/>
            <a:ext cx="1074420" cy="608330"/>
            <a:chOff x="3749040" y="2359151"/>
            <a:chExt cx="1074420" cy="60833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3380" y="2506979"/>
              <a:ext cx="321563" cy="46024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351257" y="2668456"/>
              <a:ext cx="99695" cy="231140"/>
            </a:xfrm>
            <a:custGeom>
              <a:avLst/>
              <a:gdLst/>
              <a:ahLst/>
              <a:cxnLst/>
              <a:rect l="l" t="t" r="r" b="b"/>
              <a:pathLst>
                <a:path w="99695" h="231139">
                  <a:moveTo>
                    <a:pt x="99301" y="230568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40357" y="2668459"/>
              <a:ext cx="83820" cy="89535"/>
            </a:xfrm>
            <a:custGeom>
              <a:avLst/>
              <a:gdLst/>
              <a:ahLst/>
              <a:cxnLst/>
              <a:rect l="l" t="t" r="r" b="b"/>
              <a:pathLst>
                <a:path w="83820" h="89535">
                  <a:moveTo>
                    <a:pt x="0" y="89319"/>
                  </a:moveTo>
                  <a:lnTo>
                    <a:pt x="10896" y="0"/>
                  </a:lnTo>
                  <a:lnTo>
                    <a:pt x="83286" y="53454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9040" y="2359151"/>
              <a:ext cx="1074419" cy="23164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804665" y="2381249"/>
              <a:ext cx="963294" cy="134620"/>
            </a:xfrm>
            <a:custGeom>
              <a:avLst/>
              <a:gdLst/>
              <a:ahLst/>
              <a:cxnLst/>
              <a:rect l="l" t="t" r="r" b="b"/>
              <a:pathLst>
                <a:path w="963295" h="134619">
                  <a:moveTo>
                    <a:pt x="963167" y="0"/>
                  </a:moveTo>
                  <a:lnTo>
                    <a:pt x="962289" y="26100"/>
                  </a:lnTo>
                  <a:lnTo>
                    <a:pt x="959894" y="47415"/>
                  </a:lnTo>
                  <a:lnTo>
                    <a:pt x="956342" y="61786"/>
                  </a:lnTo>
                  <a:lnTo>
                    <a:pt x="951991" y="67056"/>
                  </a:lnTo>
                  <a:lnTo>
                    <a:pt x="492759" y="67056"/>
                  </a:lnTo>
                  <a:lnTo>
                    <a:pt x="488409" y="72325"/>
                  </a:lnTo>
                  <a:lnTo>
                    <a:pt x="484857" y="86696"/>
                  </a:lnTo>
                  <a:lnTo>
                    <a:pt x="482462" y="108011"/>
                  </a:lnTo>
                  <a:lnTo>
                    <a:pt x="481583" y="134112"/>
                  </a:lnTo>
                  <a:lnTo>
                    <a:pt x="480705" y="108011"/>
                  </a:lnTo>
                  <a:lnTo>
                    <a:pt x="478310" y="86696"/>
                  </a:lnTo>
                  <a:lnTo>
                    <a:pt x="474758" y="72325"/>
                  </a:lnTo>
                  <a:lnTo>
                    <a:pt x="470407" y="67056"/>
                  </a:lnTo>
                  <a:lnTo>
                    <a:pt x="11175" y="67056"/>
                  </a:lnTo>
                  <a:lnTo>
                    <a:pt x="6825" y="61786"/>
                  </a:lnTo>
                  <a:lnTo>
                    <a:pt x="3273" y="47415"/>
                  </a:lnTo>
                  <a:lnTo>
                    <a:pt x="878" y="26100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974335" y="2382011"/>
            <a:ext cx="1163320" cy="681355"/>
            <a:chOff x="4974335" y="2382011"/>
            <a:chExt cx="1163320" cy="68135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9155" y="2429255"/>
              <a:ext cx="697991" cy="63398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16271" y="2583967"/>
              <a:ext cx="469265" cy="406400"/>
            </a:xfrm>
            <a:custGeom>
              <a:avLst/>
              <a:gdLst/>
              <a:ahLst/>
              <a:cxnLst/>
              <a:rect l="l" t="t" r="r" b="b"/>
              <a:pathLst>
                <a:path w="469264" h="406400">
                  <a:moveTo>
                    <a:pt x="469036" y="406336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16271" y="2583968"/>
              <a:ext cx="88900" cy="85725"/>
            </a:xfrm>
            <a:custGeom>
              <a:avLst/>
              <a:gdLst/>
              <a:ahLst/>
              <a:cxnLst/>
              <a:rect l="l" t="t" r="r" b="b"/>
              <a:pathLst>
                <a:path w="88900" h="85725">
                  <a:moveTo>
                    <a:pt x="29057" y="85166"/>
                  </a:moveTo>
                  <a:lnTo>
                    <a:pt x="0" y="0"/>
                  </a:lnTo>
                  <a:lnTo>
                    <a:pt x="88430" y="16637"/>
                  </a:lnTo>
                </a:path>
              </a:pathLst>
            </a:custGeom>
            <a:ln w="25907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4335" y="2382011"/>
              <a:ext cx="1001267" cy="20878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029961" y="2404109"/>
              <a:ext cx="890269" cy="111760"/>
            </a:xfrm>
            <a:custGeom>
              <a:avLst/>
              <a:gdLst/>
              <a:ahLst/>
              <a:cxnLst/>
              <a:rect l="l" t="t" r="r" b="b"/>
              <a:pathLst>
                <a:path w="890270" h="111760">
                  <a:moveTo>
                    <a:pt x="890015" y="0"/>
                  </a:moveTo>
                  <a:lnTo>
                    <a:pt x="889287" y="21652"/>
                  </a:lnTo>
                  <a:lnTo>
                    <a:pt x="887299" y="39333"/>
                  </a:lnTo>
                  <a:lnTo>
                    <a:pt x="884352" y="51254"/>
                  </a:lnTo>
                  <a:lnTo>
                    <a:pt x="880744" y="55626"/>
                  </a:lnTo>
                  <a:lnTo>
                    <a:pt x="454278" y="55626"/>
                  </a:lnTo>
                  <a:lnTo>
                    <a:pt x="450671" y="59997"/>
                  </a:lnTo>
                  <a:lnTo>
                    <a:pt x="447724" y="71918"/>
                  </a:lnTo>
                  <a:lnTo>
                    <a:pt x="445736" y="89599"/>
                  </a:lnTo>
                  <a:lnTo>
                    <a:pt x="445007" y="111252"/>
                  </a:lnTo>
                  <a:lnTo>
                    <a:pt x="444279" y="89599"/>
                  </a:lnTo>
                  <a:lnTo>
                    <a:pt x="442291" y="71918"/>
                  </a:lnTo>
                  <a:lnTo>
                    <a:pt x="439344" y="59997"/>
                  </a:lnTo>
                  <a:lnTo>
                    <a:pt x="435736" y="55626"/>
                  </a:lnTo>
                  <a:lnTo>
                    <a:pt x="9270" y="55626"/>
                  </a:lnTo>
                  <a:lnTo>
                    <a:pt x="5663" y="51254"/>
                  </a:lnTo>
                  <a:lnTo>
                    <a:pt x="2716" y="39333"/>
                  </a:lnTo>
                  <a:lnTo>
                    <a:pt x="728" y="21652"/>
                  </a:lnTo>
                  <a:lnTo>
                    <a:pt x="0" y="0"/>
                  </a:lnTo>
                </a:path>
              </a:pathLst>
            </a:custGeom>
            <a:ln w="25907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02267" y="3651834"/>
            <a:ext cx="9029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E</a:t>
            </a:r>
            <a:r>
              <a:rPr sz="1800" u="heavy" spc="-50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x</a:t>
            </a:r>
            <a:r>
              <a:rPr sz="1800" u="heavy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emp</a:t>
            </a:r>
            <a:r>
              <a:rPr sz="1800" u="heavy" spc="-10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l</a:t>
            </a:r>
            <a:r>
              <a:rPr sz="1800" u="heavy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5201" y="4334695"/>
            <a:ext cx="1215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5</a:t>
            </a:r>
            <a:r>
              <a:rPr sz="1800" spc="-2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2</a:t>
            </a:r>
            <a:r>
              <a:rPr sz="1800" spc="-2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Wingdings"/>
                <a:cs typeface="Wingdings"/>
              </a:rPr>
              <a:t></a:t>
            </a:r>
            <a:r>
              <a:rPr sz="1800" spc="-6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808080"/>
                </a:solidFill>
                <a:latin typeface="Calibri"/>
                <a:cs typeface="Calibri"/>
              </a:rPr>
              <a:t>True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7482" y="5001064"/>
            <a:ext cx="1849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5</a:t>
            </a:r>
            <a:r>
              <a:rPr sz="1800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‘’toto’’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Wingdings"/>
                <a:cs typeface="Wingdings"/>
              </a:rPr>
              <a:t></a:t>
            </a:r>
            <a:r>
              <a:rPr sz="1800" spc="-6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illicite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7482" y="5672005"/>
            <a:ext cx="1383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5</a:t>
            </a:r>
            <a:r>
              <a:rPr sz="1800" spc="-2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&lt;&gt;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5</a:t>
            </a:r>
            <a:r>
              <a:rPr sz="1800" spc="-2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Wingdings"/>
                <a:cs typeface="Wingdings"/>
              </a:rPr>
              <a:t></a:t>
            </a:r>
            <a:r>
              <a:rPr sz="1800" spc="-6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808080"/>
                </a:solidFill>
                <a:latin typeface="Calibri"/>
                <a:cs typeface="Calibri"/>
              </a:rPr>
              <a:t>False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11892" y="4303834"/>
            <a:ext cx="2195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‘’toto’’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&gt;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808080"/>
                </a:solidFill>
                <a:latin typeface="Calibri"/>
                <a:cs typeface="Calibri"/>
              </a:rPr>
              <a:t>‘’tata’’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Wingdings"/>
                <a:cs typeface="Wingdings"/>
              </a:rPr>
              <a:t></a:t>
            </a:r>
            <a:r>
              <a:rPr sz="1800" spc="-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808080"/>
                </a:solidFill>
                <a:latin typeface="Calibri"/>
                <a:cs typeface="Calibri"/>
              </a:rPr>
              <a:t>True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600955" y="4815840"/>
            <a:ext cx="1412875" cy="241300"/>
            <a:chOff x="4600955" y="4815840"/>
            <a:chExt cx="1412875" cy="241300"/>
          </a:xfrm>
        </p:grpSpPr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00955" y="4815840"/>
              <a:ext cx="1412747" cy="24079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656581" y="4837938"/>
              <a:ext cx="1301750" cy="143510"/>
            </a:xfrm>
            <a:custGeom>
              <a:avLst/>
              <a:gdLst/>
              <a:ahLst/>
              <a:cxnLst/>
              <a:rect l="l" t="t" r="r" b="b"/>
              <a:pathLst>
                <a:path w="1301750" h="143510">
                  <a:moveTo>
                    <a:pt x="1301496" y="0"/>
                  </a:moveTo>
                  <a:lnTo>
                    <a:pt x="1300557" y="27881"/>
                  </a:lnTo>
                  <a:lnTo>
                    <a:pt x="1297998" y="50649"/>
                  </a:lnTo>
                  <a:lnTo>
                    <a:pt x="1294204" y="65999"/>
                  </a:lnTo>
                  <a:lnTo>
                    <a:pt x="1289558" y="71628"/>
                  </a:lnTo>
                  <a:lnTo>
                    <a:pt x="662686" y="71628"/>
                  </a:lnTo>
                  <a:lnTo>
                    <a:pt x="658039" y="77256"/>
                  </a:lnTo>
                  <a:lnTo>
                    <a:pt x="654245" y="92606"/>
                  </a:lnTo>
                  <a:lnTo>
                    <a:pt x="651686" y="115374"/>
                  </a:lnTo>
                  <a:lnTo>
                    <a:pt x="650748" y="143256"/>
                  </a:lnTo>
                  <a:lnTo>
                    <a:pt x="649809" y="115374"/>
                  </a:lnTo>
                  <a:lnTo>
                    <a:pt x="647250" y="92606"/>
                  </a:lnTo>
                  <a:lnTo>
                    <a:pt x="643456" y="77256"/>
                  </a:lnTo>
                  <a:lnTo>
                    <a:pt x="638810" y="71628"/>
                  </a:lnTo>
                  <a:lnTo>
                    <a:pt x="11938" y="71628"/>
                  </a:lnTo>
                  <a:lnTo>
                    <a:pt x="7291" y="65999"/>
                  </a:lnTo>
                  <a:lnTo>
                    <a:pt x="3497" y="50649"/>
                  </a:lnTo>
                  <a:lnTo>
                    <a:pt x="938" y="27881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659675" y="5172138"/>
            <a:ext cx="36201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Licite.</a:t>
            </a:r>
            <a:r>
              <a:rPr sz="1800" spc="2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Comparaison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de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gauche</a:t>
            </a:r>
            <a:r>
              <a:rPr sz="1800" spc="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à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808080"/>
                </a:solidFill>
                <a:latin typeface="Calibri"/>
                <a:cs typeface="Calibri"/>
              </a:rPr>
              <a:t>droite </a:t>
            </a:r>
            <a:r>
              <a:rPr sz="1800" spc="-39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basée sur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le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code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ASCII.</a:t>
            </a:r>
            <a:r>
              <a:rPr sz="1800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Arrêt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des 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comparaisons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 dès que</a:t>
            </a:r>
            <a:r>
              <a:rPr sz="1800" spc="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l’indécision</a:t>
            </a:r>
            <a:r>
              <a:rPr sz="1800" spc="2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est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 levée.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16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553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Fonctions</a:t>
            </a:r>
            <a:r>
              <a:rPr spc="-70" dirty="0"/>
              <a:t> </a:t>
            </a:r>
            <a:r>
              <a:rPr spc="-5" dirty="0"/>
              <a:t>mathématiques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17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8903"/>
            <a:ext cx="4768215" cy="180213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Valeur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absolue: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58ED5"/>
                </a:solidFill>
                <a:latin typeface="Calibri"/>
                <a:cs typeface="Calibri"/>
              </a:rPr>
              <a:t>Abs</a:t>
            </a:r>
            <a:r>
              <a:rPr sz="2200" spc="-5" dirty="0">
                <a:latin typeface="Calibri"/>
                <a:cs typeface="Calibri"/>
              </a:rPr>
              <a:t>(-9)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retourne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Signe: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58ED5"/>
                </a:solidFill>
                <a:latin typeface="Calibri"/>
                <a:cs typeface="Calibri"/>
              </a:rPr>
              <a:t>Sgn</a:t>
            </a:r>
            <a:r>
              <a:rPr sz="2200" spc="-5" dirty="0">
                <a:latin typeface="Calibri"/>
                <a:cs typeface="Calibri"/>
              </a:rPr>
              <a:t>(-18) retourne –1 (ou 0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</a:t>
            </a:r>
            <a:r>
              <a:rPr sz="2200" spc="-5" dirty="0">
                <a:latin typeface="Calibri"/>
                <a:cs typeface="Calibri"/>
              </a:rPr>
              <a:t> 1)</a:t>
            </a:r>
            <a:endParaRPr sz="2200">
              <a:latin typeface="Calibri"/>
              <a:cs typeface="Calibri"/>
            </a:endParaRPr>
          </a:p>
          <a:p>
            <a:pPr marL="356235" indent="-343535">
              <a:lnSpc>
                <a:spcPts val="2510"/>
              </a:lnSpc>
              <a:spcBef>
                <a:spcPts val="265"/>
              </a:spcBef>
              <a:buChar char="•"/>
              <a:tabLst>
                <a:tab pos="356235" algn="l"/>
                <a:tab pos="356870" algn="l"/>
                <a:tab pos="2858770" algn="l"/>
              </a:tabLst>
            </a:pPr>
            <a:r>
              <a:rPr sz="2200" spc="-5" dirty="0">
                <a:latin typeface="Calibri"/>
                <a:cs typeface="Calibri"/>
              </a:rPr>
              <a:t>Troncature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à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l’unité :	</a:t>
            </a:r>
            <a:r>
              <a:rPr sz="2200" spc="-5" dirty="0">
                <a:solidFill>
                  <a:srgbClr val="558ED5"/>
                </a:solidFill>
                <a:latin typeface="Calibri"/>
                <a:cs typeface="Calibri"/>
              </a:rPr>
              <a:t>Fix</a:t>
            </a:r>
            <a:r>
              <a:rPr sz="2200" spc="-5" dirty="0">
                <a:latin typeface="Calibri"/>
                <a:cs typeface="Calibri"/>
              </a:rPr>
              <a:t>(-18.3)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-18</a:t>
            </a:r>
            <a:endParaRPr sz="2200">
              <a:latin typeface="Calibri"/>
              <a:cs typeface="Calibri"/>
            </a:endParaRPr>
          </a:p>
          <a:p>
            <a:pPr marL="2858770">
              <a:lnSpc>
                <a:spcPts val="2510"/>
              </a:lnSpc>
            </a:pPr>
            <a:r>
              <a:rPr sz="2200" spc="-5" dirty="0">
                <a:solidFill>
                  <a:srgbClr val="558ED5"/>
                </a:solidFill>
                <a:latin typeface="Calibri"/>
                <a:cs typeface="Calibri"/>
              </a:rPr>
              <a:t>Fix</a:t>
            </a:r>
            <a:r>
              <a:rPr sz="2200" spc="-5" dirty="0">
                <a:latin typeface="Calibri"/>
                <a:cs typeface="Calibri"/>
              </a:rPr>
              <a:t>(18.3)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18</a:t>
            </a:r>
            <a:endParaRPr sz="2200">
              <a:latin typeface="Calibri"/>
              <a:cs typeface="Calibri"/>
            </a:endParaRPr>
          </a:p>
          <a:p>
            <a:pPr marL="470534">
              <a:lnSpc>
                <a:spcPct val="100000"/>
              </a:lnSpc>
              <a:spcBef>
                <a:spcPts val="260"/>
              </a:spcBef>
              <a:tabLst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–	Tronque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partie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décimale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639" y="3359470"/>
            <a:ext cx="19945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Partie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entière: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9447" y="3359470"/>
            <a:ext cx="2686050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200" spc="-5" dirty="0">
                <a:solidFill>
                  <a:srgbClr val="558ED5"/>
                </a:solidFill>
                <a:latin typeface="Calibri"/>
                <a:cs typeface="Calibri"/>
              </a:rPr>
              <a:t>Int</a:t>
            </a:r>
            <a:r>
              <a:rPr sz="2200" spc="-5" dirty="0">
                <a:latin typeface="Calibri"/>
                <a:cs typeface="Calibri"/>
              </a:rPr>
              <a:t>(13.12)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retourne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13</a:t>
            </a:r>
            <a:endParaRPr sz="2200">
              <a:latin typeface="Calibri"/>
              <a:cs typeface="Calibri"/>
            </a:endParaRPr>
          </a:p>
          <a:p>
            <a:pPr marL="59690">
              <a:lnSpc>
                <a:spcPts val="2510"/>
              </a:lnSpc>
            </a:pPr>
            <a:r>
              <a:rPr sz="2200" spc="-5" dirty="0">
                <a:solidFill>
                  <a:srgbClr val="558ED5"/>
                </a:solidFill>
                <a:latin typeface="Calibri"/>
                <a:cs typeface="Calibri"/>
              </a:rPr>
              <a:t>Int</a:t>
            </a:r>
            <a:r>
              <a:rPr sz="2200" spc="-5" dirty="0">
                <a:latin typeface="Calibri"/>
                <a:cs typeface="Calibri"/>
              </a:rPr>
              <a:t>(-14.8)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retourne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–15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4022" y="3995901"/>
            <a:ext cx="5106670" cy="76327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298450" algn="l"/>
              </a:tabLst>
            </a:pPr>
            <a:r>
              <a:rPr sz="2200" spc="-5" dirty="0">
                <a:latin typeface="Calibri"/>
                <a:cs typeface="Calibri"/>
              </a:rPr>
              <a:t>–	</a:t>
            </a:r>
            <a:r>
              <a:rPr sz="2200" spc="-10" dirty="0">
                <a:latin typeface="Calibri"/>
                <a:cs typeface="Calibri"/>
              </a:rPr>
              <a:t>E(x)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≤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x &lt;</a:t>
            </a:r>
            <a:r>
              <a:rPr sz="2200" spc="-10" dirty="0">
                <a:latin typeface="Calibri"/>
                <a:cs typeface="Calibri"/>
              </a:rPr>
              <a:t> E(x)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298450" algn="l"/>
              </a:tabLst>
            </a:pPr>
            <a:r>
              <a:rPr sz="2200" spc="-5" dirty="0">
                <a:latin typeface="Calibri"/>
                <a:cs typeface="Calibri"/>
              </a:rPr>
              <a:t>–	Tronque à</a:t>
            </a:r>
            <a:r>
              <a:rPr sz="2200" spc="-10" dirty="0">
                <a:latin typeface="Calibri"/>
                <a:cs typeface="Calibri"/>
              </a:rPr>
              <a:t> l’entier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inférieur le </a:t>
            </a:r>
            <a:r>
              <a:rPr sz="2200" spc="-10" dirty="0">
                <a:latin typeface="Calibri"/>
                <a:cs typeface="Calibri"/>
              </a:rPr>
              <a:t>plus </a:t>
            </a:r>
            <a:r>
              <a:rPr sz="2200" spc="-5" dirty="0">
                <a:latin typeface="Calibri"/>
                <a:cs typeface="Calibri"/>
              </a:rPr>
              <a:t>proche.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0"/>
            <a:ext cx="2553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Fonctions</a:t>
            </a:r>
            <a:r>
              <a:rPr sz="1800" spc="-7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mathématiques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18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36751"/>
            <a:ext cx="7872095" cy="37236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558ED5"/>
                </a:solidFill>
                <a:latin typeface="Calibri"/>
                <a:cs typeface="Calibri"/>
              </a:rPr>
              <a:t>Sqr,</a:t>
            </a:r>
            <a:r>
              <a:rPr sz="2400" spc="-3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58ED5"/>
                </a:solidFill>
                <a:latin typeface="Calibri"/>
                <a:cs typeface="Calibri"/>
              </a:rPr>
              <a:t>Exp,</a:t>
            </a:r>
            <a:r>
              <a:rPr sz="2400" spc="-2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58ED5"/>
                </a:solidFill>
                <a:latin typeface="Calibri"/>
                <a:cs typeface="Calibri"/>
              </a:rPr>
              <a:t>Log</a:t>
            </a:r>
            <a:endParaRPr sz="2400">
              <a:latin typeface="Calibri"/>
              <a:cs typeface="Calibri"/>
            </a:endParaRPr>
          </a:p>
          <a:p>
            <a:pPr marL="756285" marR="2441575" lvl="1" indent="-287020">
              <a:lnSpc>
                <a:spcPct val="100000"/>
              </a:lnSpc>
              <a:spcBef>
                <a:spcPts val="509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558ED5"/>
                </a:solidFill>
                <a:latin typeface="Calibri"/>
                <a:cs typeface="Calibri"/>
              </a:rPr>
              <a:t>Sqr</a:t>
            </a:r>
            <a:r>
              <a:rPr sz="2000" dirty="0">
                <a:latin typeface="Calibri"/>
                <a:cs typeface="Calibri"/>
              </a:rPr>
              <a:t>(4) </a:t>
            </a:r>
            <a:r>
              <a:rPr sz="2000" spc="-5" dirty="0">
                <a:latin typeface="Calibri"/>
                <a:cs typeface="Calibri"/>
              </a:rPr>
              <a:t>retourne </a:t>
            </a:r>
            <a:r>
              <a:rPr sz="2000" dirty="0">
                <a:latin typeface="Calibri"/>
                <a:cs typeface="Calibri"/>
              </a:rPr>
              <a:t>2, </a:t>
            </a:r>
            <a:r>
              <a:rPr sz="2000" dirty="0">
                <a:solidFill>
                  <a:srgbClr val="558ED5"/>
                </a:solidFill>
                <a:latin typeface="Calibri"/>
                <a:cs typeface="Calibri"/>
              </a:rPr>
              <a:t>Exp</a:t>
            </a:r>
            <a:r>
              <a:rPr sz="2000" dirty="0">
                <a:latin typeface="Calibri"/>
                <a:cs typeface="Calibri"/>
              </a:rPr>
              <a:t>(5) </a:t>
            </a:r>
            <a:r>
              <a:rPr sz="2000" spc="-5" dirty="0">
                <a:latin typeface="Calibri"/>
                <a:cs typeface="Calibri"/>
              </a:rPr>
              <a:t>retourne 148.413…,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58ED5"/>
                </a:solidFill>
                <a:latin typeface="Calibri"/>
                <a:cs typeface="Calibri"/>
              </a:rPr>
              <a:t>Log</a:t>
            </a:r>
            <a:r>
              <a:rPr sz="2000" dirty="0">
                <a:latin typeface="Calibri"/>
                <a:cs typeface="Calibri"/>
              </a:rPr>
              <a:t>(9)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retourne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2.197224…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Nombres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aléatoires</a:t>
            </a:r>
            <a:endParaRPr sz="2400">
              <a:latin typeface="Calibri"/>
              <a:cs typeface="Calibri"/>
            </a:endParaRPr>
          </a:p>
          <a:p>
            <a:pPr marL="756285" marR="712470" lvl="1" indent="-287020">
              <a:lnSpc>
                <a:spcPct val="100000"/>
              </a:lnSpc>
              <a:spcBef>
                <a:spcPts val="50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558ED5"/>
                </a:solidFill>
                <a:latin typeface="Calibri"/>
                <a:cs typeface="Calibri"/>
              </a:rPr>
              <a:t>Rnd</a:t>
            </a:r>
            <a:r>
              <a:rPr sz="2000" spc="-1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retourne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nombre aléatoire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entre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(compris)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 (non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compris)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  <a:tab pos="181102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Rnd	</a:t>
            </a:r>
            <a:r>
              <a:rPr sz="2000" dirty="0">
                <a:solidFill>
                  <a:srgbClr val="558ED5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58ED5"/>
                </a:solidFill>
                <a:latin typeface="Calibri"/>
                <a:cs typeface="Calibri"/>
              </a:rPr>
              <a:t>peut</a:t>
            </a:r>
            <a:r>
              <a:rPr sz="2000" spc="-20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58ED5"/>
                </a:solidFill>
                <a:latin typeface="Calibri"/>
                <a:cs typeface="Calibri"/>
              </a:rPr>
              <a:t>valoir</a:t>
            </a:r>
            <a:r>
              <a:rPr sz="2000" spc="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58ED5"/>
                </a:solidFill>
                <a:latin typeface="Calibri"/>
                <a:cs typeface="Calibri"/>
              </a:rPr>
              <a:t>0.12131441</a:t>
            </a:r>
            <a:endParaRPr sz="2000">
              <a:latin typeface="Calibri"/>
              <a:cs typeface="Calibri"/>
            </a:endParaRPr>
          </a:p>
          <a:p>
            <a:pPr marL="756920" marR="5080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558ED5"/>
                </a:solidFill>
                <a:latin typeface="Calibri"/>
                <a:cs typeface="Calibri"/>
              </a:rPr>
              <a:t>Int((b</a:t>
            </a:r>
            <a:r>
              <a:rPr sz="2000" spc="-1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58ED5"/>
                </a:solidFill>
                <a:latin typeface="Calibri"/>
                <a:cs typeface="Calibri"/>
              </a:rPr>
              <a:t>–</a:t>
            </a:r>
            <a:r>
              <a:rPr sz="2000" spc="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58ED5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58ED5"/>
                </a:solidFill>
                <a:latin typeface="Calibri"/>
                <a:cs typeface="Calibri"/>
              </a:rPr>
              <a:t>+</a:t>
            </a:r>
            <a:r>
              <a:rPr sz="2000" spc="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58ED5"/>
                </a:solidFill>
                <a:latin typeface="Calibri"/>
                <a:cs typeface="Calibri"/>
              </a:rPr>
              <a:t>1) *</a:t>
            </a:r>
            <a:r>
              <a:rPr sz="2000" spc="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58ED5"/>
                </a:solidFill>
                <a:latin typeface="Calibri"/>
                <a:cs typeface="Calibri"/>
              </a:rPr>
              <a:t>Rnd</a:t>
            </a:r>
            <a:r>
              <a:rPr sz="2000" spc="-1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58ED5"/>
                </a:solidFill>
                <a:latin typeface="Calibri"/>
                <a:cs typeface="Calibri"/>
              </a:rPr>
              <a:t>+</a:t>
            </a:r>
            <a:r>
              <a:rPr sz="2000" spc="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58ED5"/>
                </a:solidFill>
                <a:latin typeface="Calibri"/>
                <a:cs typeface="Calibri"/>
              </a:rPr>
              <a:t>a) </a:t>
            </a:r>
            <a:r>
              <a:rPr sz="2000" spc="-5" dirty="0">
                <a:latin typeface="Calibri"/>
                <a:cs typeface="Calibri"/>
              </a:rPr>
              <a:t>retourne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nombre aléatoire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entier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entre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58ED5"/>
                </a:solidFill>
                <a:latin typeface="Calibri"/>
                <a:cs typeface="Calibri"/>
              </a:rPr>
              <a:t>a </a:t>
            </a:r>
            <a:r>
              <a:rPr sz="2000" spc="-440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et </a:t>
            </a:r>
            <a:r>
              <a:rPr sz="2000" dirty="0">
                <a:solidFill>
                  <a:srgbClr val="558ED5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Sin,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Tan,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(arc-tangente)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0"/>
            <a:ext cx="1847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Fonctions</a:t>
            </a:r>
            <a:r>
              <a:rPr sz="1800" spc="-7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de</a:t>
            </a:r>
            <a:r>
              <a:rPr sz="1800" spc="-1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dates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19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40256"/>
            <a:ext cx="8036559" cy="38512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558ED5"/>
                </a:solidFill>
                <a:latin typeface="Calibri"/>
                <a:cs typeface="Calibri"/>
              </a:rPr>
              <a:t>Date</a:t>
            </a:r>
            <a:r>
              <a:rPr sz="2400" spc="-20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retourne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date </a:t>
            </a:r>
            <a:r>
              <a:rPr sz="2400" dirty="0">
                <a:latin typeface="Calibri"/>
                <a:cs typeface="Calibri"/>
              </a:rPr>
              <a:t>actuelle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558ED5"/>
                </a:solidFill>
                <a:latin typeface="Calibri"/>
                <a:cs typeface="Calibri"/>
              </a:rPr>
              <a:t>Time</a:t>
            </a:r>
            <a:r>
              <a:rPr sz="2400" spc="-10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retourne l'heure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courante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558ED5"/>
                </a:solidFill>
                <a:latin typeface="Calibri"/>
                <a:cs typeface="Calibri"/>
              </a:rPr>
              <a:t>Date</a:t>
            </a:r>
            <a:r>
              <a:rPr sz="2000" spc="-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58ED5"/>
                </a:solidFill>
                <a:latin typeface="Calibri"/>
                <a:cs typeface="Calibri"/>
              </a:rPr>
              <a:t>Time</a:t>
            </a:r>
            <a:r>
              <a:rPr sz="2000" spc="20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peuvent retourner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chaînes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carctères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58ED5"/>
                </a:solidFill>
                <a:latin typeface="Calibri"/>
                <a:cs typeface="Calibri"/>
              </a:rPr>
              <a:t>String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558ED5"/>
                </a:solidFill>
                <a:latin typeface="Calibri"/>
                <a:cs typeface="Calibri"/>
              </a:rPr>
              <a:t>DateSerial</a:t>
            </a:r>
            <a:r>
              <a:rPr sz="2400" spc="-30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retourne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valeur unique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pour une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donnée,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sous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58ED5"/>
                </a:solidFill>
                <a:latin typeface="Calibri"/>
                <a:cs typeface="Calibri"/>
              </a:rPr>
              <a:t>Variant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  <a:spcBef>
                <a:spcPts val="229"/>
              </a:spcBef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–	</a:t>
            </a:r>
            <a:r>
              <a:rPr sz="2000" spc="-5" dirty="0">
                <a:latin typeface="Calibri"/>
                <a:cs typeface="Calibri"/>
              </a:rPr>
              <a:t>dv1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58ED5"/>
                </a:solidFill>
                <a:latin typeface="Calibri"/>
                <a:cs typeface="Calibri"/>
              </a:rPr>
              <a:t>DateSerial</a:t>
            </a:r>
            <a:r>
              <a:rPr sz="2000" dirty="0">
                <a:latin typeface="Calibri"/>
                <a:cs typeface="Calibri"/>
              </a:rPr>
              <a:t>(2003,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22)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dv2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58ED5"/>
                </a:solidFill>
                <a:latin typeface="Calibri"/>
                <a:cs typeface="Calibri"/>
              </a:rPr>
              <a:t>DateSerial</a:t>
            </a:r>
            <a:r>
              <a:rPr sz="2000" dirty="0">
                <a:latin typeface="Calibri"/>
                <a:cs typeface="Calibri"/>
              </a:rPr>
              <a:t>(1928,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3)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dv1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dv2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représente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nombre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jours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entre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deux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dates</a:t>
            </a:r>
            <a:endParaRPr sz="2000">
              <a:latin typeface="Calibri"/>
              <a:cs typeface="Calibri"/>
            </a:endParaRPr>
          </a:p>
          <a:p>
            <a:pPr marL="354965" marR="208279" indent="-342900">
              <a:lnSpc>
                <a:spcPts val="259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558ED5"/>
                </a:solidFill>
                <a:latin typeface="Calibri"/>
                <a:cs typeface="Calibri"/>
              </a:rPr>
              <a:t>Day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solidFill>
                  <a:srgbClr val="558ED5"/>
                </a:solidFill>
                <a:latin typeface="Calibri"/>
                <a:cs typeface="Calibri"/>
              </a:rPr>
              <a:t>Month </a:t>
            </a:r>
            <a:r>
              <a:rPr sz="2400" dirty="0">
                <a:latin typeface="Calibri"/>
                <a:cs typeface="Calibri"/>
              </a:rPr>
              <a:t>et </a:t>
            </a:r>
            <a:r>
              <a:rPr sz="2400" spc="-5" dirty="0">
                <a:solidFill>
                  <a:srgbClr val="558ED5"/>
                </a:solidFill>
                <a:latin typeface="Calibri"/>
                <a:cs typeface="Calibri"/>
              </a:rPr>
              <a:t>Year </a:t>
            </a:r>
            <a:r>
              <a:rPr sz="2400" spc="-5" dirty="0">
                <a:latin typeface="Calibri"/>
                <a:cs typeface="Calibri"/>
              </a:rPr>
              <a:t>retourne </a:t>
            </a:r>
            <a:r>
              <a:rPr sz="2400" dirty="0">
                <a:latin typeface="Calibri"/>
                <a:cs typeface="Calibri"/>
              </a:rPr>
              <a:t>respectivement le </a:t>
            </a:r>
            <a:r>
              <a:rPr sz="2400" spc="-5" dirty="0">
                <a:latin typeface="Calibri"/>
                <a:cs typeface="Calibri"/>
              </a:rPr>
              <a:t>jour, </a:t>
            </a:r>
            <a:r>
              <a:rPr sz="2400" dirty="0">
                <a:latin typeface="Calibri"/>
                <a:cs typeface="Calibri"/>
              </a:rPr>
              <a:t>le </a:t>
            </a:r>
            <a:r>
              <a:rPr sz="2400" spc="-5" dirty="0">
                <a:latin typeface="Calibri"/>
                <a:cs typeface="Calibri"/>
              </a:rPr>
              <a:t>mois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l'année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d'une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date.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29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Year(Date)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retourne </a:t>
            </a:r>
            <a:r>
              <a:rPr sz="2000" dirty="0">
                <a:latin typeface="Calibri"/>
                <a:cs typeface="Calibri"/>
              </a:rPr>
              <a:t>2019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cette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année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(en </a:t>
            </a:r>
            <a:r>
              <a:rPr sz="2000" spc="-5" dirty="0">
                <a:latin typeface="Calibri"/>
                <a:cs typeface="Calibri"/>
              </a:rPr>
              <a:t>entier)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854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Généralités</a:t>
            </a:r>
            <a:r>
              <a:rPr spc="-25" dirty="0"/>
              <a:t> </a:t>
            </a:r>
            <a:r>
              <a:rPr spc="-5" dirty="0"/>
              <a:t>sur</a:t>
            </a:r>
            <a:r>
              <a:rPr spc="20" dirty="0"/>
              <a:t> </a:t>
            </a:r>
            <a:r>
              <a:rPr dirty="0"/>
              <a:t>la</a:t>
            </a:r>
            <a:r>
              <a:rPr spc="-5" dirty="0"/>
              <a:t> programmation</a:t>
            </a:r>
            <a:r>
              <a:rPr spc="-15" dirty="0"/>
              <a:t> </a:t>
            </a:r>
            <a:r>
              <a:rPr dirty="0"/>
              <a:t>VBA</a:t>
            </a:r>
            <a:r>
              <a:rPr spc="-10" dirty="0"/>
              <a:t> </a:t>
            </a:r>
            <a:r>
              <a:rPr spc="-5" dirty="0"/>
              <a:t>sous</a:t>
            </a:r>
            <a:r>
              <a:rPr spc="5" dirty="0"/>
              <a:t> </a:t>
            </a:r>
            <a:r>
              <a:rPr spc="-5" dirty="0"/>
              <a:t>Excel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19720" y="452567"/>
            <a:ext cx="5499100" cy="386080"/>
            <a:chOff x="1319720" y="452567"/>
            <a:chExt cx="5499100" cy="386080"/>
          </a:xfrm>
        </p:grpSpPr>
        <p:sp>
          <p:nvSpPr>
            <p:cNvPr id="4" name="object 4"/>
            <p:cNvSpPr/>
            <p:nvPr/>
          </p:nvSpPr>
          <p:spPr>
            <a:xfrm>
              <a:off x="1332738" y="465584"/>
              <a:ext cx="5473065" cy="360045"/>
            </a:xfrm>
            <a:custGeom>
              <a:avLst/>
              <a:gdLst/>
              <a:ahLst/>
              <a:cxnLst/>
              <a:rect l="l" t="t" r="r" b="b"/>
              <a:pathLst>
                <a:path w="5473065" h="360044">
                  <a:moveTo>
                    <a:pt x="5412740" y="0"/>
                  </a:moveTo>
                  <a:lnTo>
                    <a:pt x="59944" y="0"/>
                  </a:lnTo>
                  <a:lnTo>
                    <a:pt x="36609" y="4710"/>
                  </a:lnTo>
                  <a:lnTo>
                    <a:pt x="17556" y="17556"/>
                  </a:lnTo>
                  <a:lnTo>
                    <a:pt x="4710" y="36609"/>
                  </a:lnTo>
                  <a:lnTo>
                    <a:pt x="0" y="59944"/>
                  </a:lnTo>
                  <a:lnTo>
                    <a:pt x="0" y="299720"/>
                  </a:lnTo>
                  <a:lnTo>
                    <a:pt x="4710" y="323054"/>
                  </a:lnTo>
                  <a:lnTo>
                    <a:pt x="17556" y="342107"/>
                  </a:lnTo>
                  <a:lnTo>
                    <a:pt x="36609" y="354953"/>
                  </a:lnTo>
                  <a:lnTo>
                    <a:pt x="59944" y="359664"/>
                  </a:lnTo>
                  <a:lnTo>
                    <a:pt x="5412740" y="359664"/>
                  </a:lnTo>
                  <a:lnTo>
                    <a:pt x="5436074" y="354953"/>
                  </a:lnTo>
                  <a:lnTo>
                    <a:pt x="5455127" y="342107"/>
                  </a:lnTo>
                  <a:lnTo>
                    <a:pt x="5467973" y="323054"/>
                  </a:lnTo>
                  <a:lnTo>
                    <a:pt x="5472684" y="299720"/>
                  </a:lnTo>
                  <a:lnTo>
                    <a:pt x="5472684" y="59944"/>
                  </a:lnTo>
                  <a:lnTo>
                    <a:pt x="5467973" y="36609"/>
                  </a:lnTo>
                  <a:lnTo>
                    <a:pt x="5455127" y="17556"/>
                  </a:lnTo>
                  <a:lnTo>
                    <a:pt x="5436074" y="4710"/>
                  </a:lnTo>
                  <a:lnTo>
                    <a:pt x="541274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2738" y="465584"/>
              <a:ext cx="5473065" cy="360045"/>
            </a:xfrm>
            <a:custGeom>
              <a:avLst/>
              <a:gdLst/>
              <a:ahLst/>
              <a:cxnLst/>
              <a:rect l="l" t="t" r="r" b="b"/>
              <a:pathLst>
                <a:path w="5473065" h="360044">
                  <a:moveTo>
                    <a:pt x="0" y="59944"/>
                  </a:moveTo>
                  <a:lnTo>
                    <a:pt x="4710" y="36609"/>
                  </a:lnTo>
                  <a:lnTo>
                    <a:pt x="17556" y="17556"/>
                  </a:lnTo>
                  <a:lnTo>
                    <a:pt x="36609" y="4710"/>
                  </a:lnTo>
                  <a:lnTo>
                    <a:pt x="59944" y="0"/>
                  </a:lnTo>
                  <a:lnTo>
                    <a:pt x="5412740" y="0"/>
                  </a:lnTo>
                  <a:lnTo>
                    <a:pt x="5436074" y="4710"/>
                  </a:lnTo>
                  <a:lnTo>
                    <a:pt x="5455127" y="17556"/>
                  </a:lnTo>
                  <a:lnTo>
                    <a:pt x="5467973" y="36609"/>
                  </a:lnTo>
                  <a:lnTo>
                    <a:pt x="5472684" y="59944"/>
                  </a:lnTo>
                  <a:lnTo>
                    <a:pt x="5472684" y="299720"/>
                  </a:lnTo>
                  <a:lnTo>
                    <a:pt x="5467973" y="323054"/>
                  </a:lnTo>
                  <a:lnTo>
                    <a:pt x="5455127" y="342107"/>
                  </a:lnTo>
                  <a:lnTo>
                    <a:pt x="5436074" y="354953"/>
                  </a:lnTo>
                  <a:lnTo>
                    <a:pt x="5412740" y="359664"/>
                  </a:lnTo>
                  <a:lnTo>
                    <a:pt x="59944" y="359664"/>
                  </a:lnTo>
                  <a:lnTo>
                    <a:pt x="36609" y="354953"/>
                  </a:lnTo>
                  <a:lnTo>
                    <a:pt x="17556" y="342107"/>
                  </a:lnTo>
                  <a:lnTo>
                    <a:pt x="4710" y="323054"/>
                  </a:lnTo>
                  <a:lnTo>
                    <a:pt x="0" y="299720"/>
                  </a:lnTo>
                  <a:lnTo>
                    <a:pt x="0" y="5994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93653" y="495251"/>
            <a:ext cx="51492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Programmation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sous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Excel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via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VBA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5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Visual</a:t>
            </a:r>
            <a:r>
              <a:rPr sz="15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Basic</a:t>
            </a:r>
            <a:r>
              <a:rPr sz="15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pour</a:t>
            </a:r>
            <a:r>
              <a:rPr sz="15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Applications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1459" y="464819"/>
            <a:ext cx="6553200" cy="1940560"/>
          </a:xfrm>
          <a:custGeom>
            <a:avLst/>
            <a:gdLst/>
            <a:ahLst/>
            <a:cxnLst/>
            <a:rect l="l" t="t" r="r" b="b"/>
            <a:pathLst>
              <a:path w="6553200" h="1940560">
                <a:moveTo>
                  <a:pt x="1080516" y="0"/>
                </a:moveTo>
                <a:lnTo>
                  <a:pt x="6553200" y="0"/>
                </a:lnTo>
                <a:lnTo>
                  <a:pt x="6553200" y="368808"/>
                </a:lnTo>
                <a:lnTo>
                  <a:pt x="1080516" y="368808"/>
                </a:lnTo>
                <a:lnTo>
                  <a:pt x="1080516" y="0"/>
                </a:lnTo>
                <a:close/>
              </a:path>
              <a:path w="6553200" h="1940560">
                <a:moveTo>
                  <a:pt x="0" y="923543"/>
                </a:moveTo>
                <a:lnTo>
                  <a:pt x="3096767" y="923543"/>
                </a:lnTo>
                <a:lnTo>
                  <a:pt x="3096767" y="1940052"/>
                </a:lnTo>
                <a:lnTo>
                  <a:pt x="0" y="1940052"/>
                </a:lnTo>
                <a:lnTo>
                  <a:pt x="0" y="923543"/>
                </a:lnTo>
                <a:close/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0259" y="1412842"/>
            <a:ext cx="28314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8ED5"/>
                </a:solidFill>
                <a:latin typeface="Calibri"/>
                <a:cs typeface="Calibri"/>
              </a:rPr>
              <a:t>Fonctions</a:t>
            </a:r>
            <a:r>
              <a:rPr sz="1200" spc="-30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8ED5"/>
                </a:solidFill>
                <a:latin typeface="Calibri"/>
                <a:cs typeface="Calibri"/>
              </a:rPr>
              <a:t>personnalisées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Complètement</a:t>
            </a:r>
            <a:r>
              <a:rPr sz="1200" spc="-3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standardisée.</a:t>
            </a:r>
            <a:r>
              <a:rPr sz="1200" spc="-3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95958"/>
                </a:solidFill>
                <a:latin typeface="Calibri"/>
                <a:cs typeface="Calibri"/>
              </a:rPr>
              <a:t>Valable</a:t>
            </a:r>
            <a:r>
              <a:rPr sz="1200" spc="-3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pour</a:t>
            </a:r>
            <a:r>
              <a:rPr sz="1200" spc="-3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les </a:t>
            </a:r>
            <a:r>
              <a:rPr sz="1200" spc="-254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autres</a:t>
            </a:r>
            <a:r>
              <a:rPr sz="1200" spc="-3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classeurs</a:t>
            </a:r>
            <a:r>
              <a:rPr sz="12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et</a:t>
            </a:r>
            <a:r>
              <a:rPr sz="12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même,</a:t>
            </a:r>
            <a:r>
              <a:rPr sz="12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si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pas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595958"/>
                </a:solidFill>
                <a:latin typeface="Calibri"/>
                <a:cs typeface="Calibri"/>
              </a:rPr>
              <a:t>d’accès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aux </a:t>
            </a:r>
            <a:r>
              <a:rPr sz="12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objets spécifiques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d’Excel,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pour les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autres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 outils</a:t>
            </a:r>
            <a:r>
              <a:rPr sz="1200" spc="-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Office.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25923" y="1388363"/>
            <a:ext cx="3529965" cy="646430"/>
          </a:xfrm>
          <a:custGeom>
            <a:avLst/>
            <a:gdLst/>
            <a:ahLst/>
            <a:cxnLst/>
            <a:rect l="l" t="t" r="r" b="b"/>
            <a:pathLst>
              <a:path w="3529965" h="646430">
                <a:moveTo>
                  <a:pt x="0" y="0"/>
                </a:moveTo>
                <a:lnTo>
                  <a:pt x="3529583" y="0"/>
                </a:lnTo>
                <a:lnTo>
                  <a:pt x="3529583" y="646176"/>
                </a:lnTo>
                <a:lnTo>
                  <a:pt x="0" y="64617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05340" y="1412842"/>
            <a:ext cx="3014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8ED5"/>
                </a:solidFill>
                <a:latin typeface="Calibri"/>
                <a:cs typeface="Calibri"/>
              </a:rPr>
              <a:t>Macros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Manipulation directe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des objets </a:t>
            </a:r>
            <a:r>
              <a:rPr sz="1200" spc="-10" dirty="0">
                <a:solidFill>
                  <a:srgbClr val="595958"/>
                </a:solidFill>
                <a:latin typeface="Calibri"/>
                <a:cs typeface="Calibri"/>
              </a:rPr>
              <a:t>Excel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(classeurs, </a:t>
            </a:r>
            <a:r>
              <a:rPr sz="1200" spc="-26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feuilles,</a:t>
            </a:r>
            <a:r>
              <a:rPr sz="1200" spc="-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cellules,</a:t>
            </a:r>
            <a:r>
              <a:rPr sz="12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graphiques,</a:t>
            </a:r>
            <a:r>
              <a:rPr sz="1200" spc="-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95958"/>
                </a:solidFill>
                <a:latin typeface="Calibri"/>
                <a:cs typeface="Calibri"/>
              </a:rPr>
              <a:t>etc.)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1639" y="2718816"/>
            <a:ext cx="3023870" cy="832485"/>
          </a:xfrm>
          <a:custGeom>
            <a:avLst/>
            <a:gdLst/>
            <a:ahLst/>
            <a:cxnLst/>
            <a:rect l="l" t="t" r="r" b="b"/>
            <a:pathLst>
              <a:path w="3023870" h="832485">
                <a:moveTo>
                  <a:pt x="0" y="0"/>
                </a:moveTo>
                <a:lnTo>
                  <a:pt x="3023616" y="0"/>
                </a:lnTo>
                <a:lnTo>
                  <a:pt x="3023616" y="832103"/>
                </a:lnTo>
                <a:lnTo>
                  <a:pt x="0" y="8321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70420" y="2743251"/>
            <a:ext cx="2746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8ED5"/>
                </a:solidFill>
                <a:latin typeface="Calibri"/>
                <a:cs typeface="Calibri"/>
              </a:rPr>
              <a:t>Programmation</a:t>
            </a:r>
            <a:r>
              <a:rPr sz="1200" spc="-40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8ED5"/>
                </a:solidFill>
                <a:latin typeface="Calibri"/>
                <a:cs typeface="Calibri"/>
              </a:rPr>
              <a:t>de</a:t>
            </a:r>
            <a:r>
              <a:rPr sz="1200" spc="-2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8ED5"/>
                </a:solidFill>
                <a:latin typeface="Calibri"/>
                <a:cs typeface="Calibri"/>
              </a:rPr>
              <a:t>tâches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Programmation</a:t>
            </a:r>
            <a:r>
              <a:rPr sz="1200" spc="-3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de</a:t>
            </a:r>
            <a:r>
              <a:rPr sz="1200" spc="-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séquences</a:t>
            </a:r>
            <a:r>
              <a:rPr sz="1200" spc="-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95958"/>
                </a:solidFill>
                <a:latin typeface="Calibri"/>
                <a:cs typeface="Calibri"/>
              </a:rPr>
              <a:t>d’actions</a:t>
            </a:r>
            <a:r>
              <a:rPr sz="1200" spc="-4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plus </a:t>
            </a:r>
            <a:r>
              <a:rPr sz="1200" spc="-254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ou moins </a:t>
            </a:r>
            <a:r>
              <a:rPr sz="1200" spc="-10" dirty="0">
                <a:solidFill>
                  <a:srgbClr val="595958"/>
                </a:solidFill>
                <a:latin typeface="Calibri"/>
                <a:cs typeface="Calibri"/>
              </a:rPr>
              <a:t>complexes,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faisant intervenir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ou </a:t>
            </a:r>
            <a:r>
              <a:rPr sz="12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non</a:t>
            </a:r>
            <a:r>
              <a:rPr sz="1200" spc="-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des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mécanismes</a:t>
            </a:r>
            <a:r>
              <a:rPr sz="1200" spc="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algorithmiques.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48071" y="2711195"/>
            <a:ext cx="3816350" cy="1016635"/>
          </a:xfrm>
          <a:custGeom>
            <a:avLst/>
            <a:gdLst/>
            <a:ahLst/>
            <a:cxnLst/>
            <a:rect l="l" t="t" r="r" b="b"/>
            <a:pathLst>
              <a:path w="3816350" h="1016635">
                <a:moveTo>
                  <a:pt x="0" y="0"/>
                </a:moveTo>
                <a:lnTo>
                  <a:pt x="3816096" y="0"/>
                </a:lnTo>
                <a:lnTo>
                  <a:pt x="3816096" y="1016508"/>
                </a:lnTo>
                <a:lnTo>
                  <a:pt x="0" y="10165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26804" y="2735731"/>
            <a:ext cx="36074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8ED5"/>
                </a:solidFill>
                <a:latin typeface="Calibri"/>
                <a:cs typeface="Calibri"/>
              </a:rPr>
              <a:t>Interfaces</a:t>
            </a:r>
            <a:r>
              <a:rPr sz="1200" spc="-5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8ED5"/>
                </a:solidFill>
                <a:latin typeface="Calibri"/>
                <a:cs typeface="Calibri"/>
              </a:rPr>
              <a:t>graphiques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Boîtes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de dialogues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standards.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Mais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aussi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les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formulaires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personnalisées</a:t>
            </a:r>
            <a:r>
              <a:rPr sz="1200" spc="-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pour</a:t>
            </a:r>
            <a:r>
              <a:rPr sz="1200" spc="-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faciliter</a:t>
            </a:r>
            <a:r>
              <a:rPr sz="1200" spc="-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les</a:t>
            </a:r>
            <a:r>
              <a:rPr sz="1200" spc="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accès</a:t>
            </a:r>
            <a:r>
              <a:rPr sz="1200" spc="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aux</a:t>
            </a:r>
            <a:r>
              <a:rPr sz="12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fonctionnalités. </a:t>
            </a:r>
            <a:r>
              <a:rPr sz="1200" spc="-254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Nécessite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une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certaine formalisation et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la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connaissance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 des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principes</a:t>
            </a:r>
            <a:r>
              <a:rPr sz="1200" spc="-3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la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programmation</a:t>
            </a:r>
            <a:r>
              <a:rPr sz="1200" spc="-3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évènementielle.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6240" y="4162044"/>
            <a:ext cx="3168650" cy="1016635"/>
          </a:xfrm>
          <a:custGeom>
            <a:avLst/>
            <a:gdLst/>
            <a:ahLst/>
            <a:cxnLst/>
            <a:rect l="l" t="t" r="r" b="b"/>
            <a:pathLst>
              <a:path w="3168650" h="1016635">
                <a:moveTo>
                  <a:pt x="0" y="0"/>
                </a:moveTo>
                <a:lnTo>
                  <a:pt x="3168396" y="0"/>
                </a:lnTo>
                <a:lnTo>
                  <a:pt x="3168396" y="1016507"/>
                </a:lnTo>
                <a:lnTo>
                  <a:pt x="0" y="101650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4276" y="4186397"/>
            <a:ext cx="30092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7933C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77933C"/>
                </a:solidFill>
                <a:latin typeface="Calibri"/>
                <a:cs typeface="Calibri"/>
              </a:rPr>
              <a:t>n</a:t>
            </a:r>
            <a:r>
              <a:rPr sz="1200" spc="-15" dirty="0">
                <a:solidFill>
                  <a:srgbClr val="77933C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77933C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77933C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77933C"/>
                </a:solidFill>
                <a:latin typeface="Calibri"/>
                <a:cs typeface="Calibri"/>
              </a:rPr>
              <a:t>i</a:t>
            </a:r>
            <a:r>
              <a:rPr sz="1200" spc="-15" dirty="0">
                <a:solidFill>
                  <a:srgbClr val="77933C"/>
                </a:solidFill>
                <a:latin typeface="Calibri"/>
                <a:cs typeface="Calibri"/>
              </a:rPr>
              <a:t>s</a:t>
            </a:r>
            <a:r>
              <a:rPr sz="1200" spc="5" dirty="0">
                <a:solidFill>
                  <a:srgbClr val="77933C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77933C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77933C"/>
                </a:solidFill>
                <a:latin typeface="Calibri"/>
                <a:cs typeface="Calibri"/>
              </a:rPr>
              <a:t>e</a:t>
            </a:r>
            <a:r>
              <a:rPr sz="1200" spc="-10" dirty="0">
                <a:solidFill>
                  <a:srgbClr val="77933C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77933C"/>
                </a:solidFill>
                <a:latin typeface="Calibri"/>
                <a:cs typeface="Calibri"/>
              </a:rPr>
              <a:t>r</a:t>
            </a:r>
            <a:r>
              <a:rPr sz="1200" spc="-45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77933C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77933C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7933C"/>
                </a:solidFill>
                <a:latin typeface="Calibri"/>
                <a:cs typeface="Calibri"/>
              </a:rPr>
              <a:t>ma</a:t>
            </a:r>
            <a:r>
              <a:rPr sz="1200" spc="-5" dirty="0">
                <a:solidFill>
                  <a:srgbClr val="77933C"/>
                </a:solidFill>
                <a:latin typeface="Calibri"/>
                <a:cs typeface="Calibri"/>
              </a:rPr>
              <a:t>c</a:t>
            </a:r>
            <a:r>
              <a:rPr sz="1200" spc="-25" dirty="0">
                <a:solidFill>
                  <a:srgbClr val="77933C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77933C"/>
                </a:solidFill>
                <a:latin typeface="Calibri"/>
                <a:cs typeface="Calibri"/>
              </a:rPr>
              <a:t>os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spc="-10" dirty="0">
                <a:solidFill>
                  <a:srgbClr val="595958"/>
                </a:solidFill>
                <a:latin typeface="Calibri"/>
                <a:cs typeface="Calibri"/>
              </a:rPr>
              <a:t>Transformation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de séquences </a:t>
            </a:r>
            <a:r>
              <a:rPr sz="1200" spc="-10" dirty="0">
                <a:solidFill>
                  <a:srgbClr val="595958"/>
                </a:solidFill>
                <a:latin typeface="Calibri"/>
                <a:cs typeface="Calibri"/>
              </a:rPr>
              <a:t>d’action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en </a:t>
            </a:r>
            <a:r>
              <a:rPr sz="12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95958"/>
                </a:solidFill>
                <a:latin typeface="Calibri"/>
                <a:cs typeface="Calibri"/>
              </a:rPr>
              <a:t>programme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VBA.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Ne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nécessite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pas la </a:t>
            </a:r>
            <a:r>
              <a:rPr sz="12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connaissance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de la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programmation,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mais peu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de </a:t>
            </a:r>
            <a:r>
              <a:rPr sz="1200" spc="-26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souplesse</a:t>
            </a:r>
            <a:r>
              <a:rPr sz="12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(structure</a:t>
            </a:r>
            <a:r>
              <a:rPr sz="1200" spc="-3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95958"/>
                </a:solidFill>
                <a:latin typeface="Calibri"/>
                <a:cs typeface="Calibri"/>
              </a:rPr>
              <a:t>fixe,</a:t>
            </a:r>
            <a:r>
              <a:rPr sz="1200" spc="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peu</a:t>
            </a:r>
            <a:r>
              <a:rPr sz="1200" spc="-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adaptable…)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67555" y="4178808"/>
            <a:ext cx="3168650" cy="830580"/>
          </a:xfrm>
          <a:custGeom>
            <a:avLst/>
            <a:gdLst/>
            <a:ahLst/>
            <a:cxnLst/>
            <a:rect l="l" t="t" r="r" b="b"/>
            <a:pathLst>
              <a:path w="3168650" h="830579">
                <a:moveTo>
                  <a:pt x="0" y="0"/>
                </a:moveTo>
                <a:lnTo>
                  <a:pt x="3168396" y="0"/>
                </a:lnTo>
                <a:lnTo>
                  <a:pt x="3168396" y="830580"/>
                </a:lnTo>
                <a:lnTo>
                  <a:pt x="0" y="83058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46684" y="4202521"/>
            <a:ext cx="2914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7933C"/>
                </a:solidFill>
                <a:latin typeface="Calibri"/>
                <a:cs typeface="Calibri"/>
              </a:rPr>
              <a:t>Programmation</a:t>
            </a:r>
            <a:r>
              <a:rPr sz="1200" spc="-45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7933C"/>
                </a:solidFill>
                <a:latin typeface="Calibri"/>
                <a:cs typeface="Calibri"/>
              </a:rPr>
              <a:t>des</a:t>
            </a:r>
            <a:r>
              <a:rPr sz="1200" spc="-35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77933C"/>
                </a:solidFill>
                <a:latin typeface="Calibri"/>
                <a:cs typeface="Calibri"/>
              </a:rPr>
              <a:t>macros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spc="-25" dirty="0">
                <a:solidFill>
                  <a:srgbClr val="595958"/>
                </a:solidFill>
                <a:latin typeface="Calibri"/>
                <a:cs typeface="Calibri"/>
              </a:rPr>
              <a:t>Très</a:t>
            </a:r>
            <a:r>
              <a:rPr sz="1200" spc="-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puissant.</a:t>
            </a:r>
            <a:r>
              <a:rPr sz="1200" spc="-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Nécessite</a:t>
            </a:r>
            <a:r>
              <a:rPr sz="12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la</a:t>
            </a:r>
            <a:r>
              <a:rPr sz="12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connaissance</a:t>
            </a:r>
            <a:r>
              <a:rPr sz="12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des </a:t>
            </a:r>
            <a:r>
              <a:rPr sz="12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principes</a:t>
            </a:r>
            <a:r>
              <a:rPr sz="1200" spc="-3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la</a:t>
            </a:r>
            <a:r>
              <a:rPr sz="1200" spc="-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programmation</a:t>
            </a:r>
            <a:r>
              <a:rPr sz="1200" spc="-3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et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 de</a:t>
            </a:r>
            <a:r>
              <a:rPr sz="1200" spc="-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la</a:t>
            </a:r>
            <a:r>
              <a:rPr sz="12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95958"/>
                </a:solidFill>
                <a:latin typeface="Calibri"/>
                <a:cs typeface="Calibri"/>
              </a:rPr>
              <a:t>syntaxe </a:t>
            </a:r>
            <a:r>
              <a:rPr sz="1200" spc="-254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595958"/>
                </a:solidFill>
                <a:latin typeface="Calibri"/>
                <a:cs typeface="Calibri"/>
              </a:rPr>
              <a:t>d’accès</a:t>
            </a:r>
            <a:r>
              <a:rPr sz="12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aux</a:t>
            </a:r>
            <a:r>
              <a:rPr sz="1200" spc="-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8"/>
                </a:solidFill>
                <a:latin typeface="Calibri"/>
                <a:cs typeface="Calibri"/>
              </a:rPr>
              <a:t>objets </a:t>
            </a:r>
            <a:r>
              <a:rPr sz="1200" spc="-10" dirty="0">
                <a:solidFill>
                  <a:srgbClr val="595958"/>
                </a:solidFill>
                <a:latin typeface="Calibri"/>
                <a:cs typeface="Calibri"/>
              </a:rPr>
              <a:t>Excel.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488692" y="797052"/>
            <a:ext cx="4780915" cy="3584575"/>
            <a:chOff x="2488692" y="797052"/>
            <a:chExt cx="4780915" cy="358457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4764" y="798576"/>
              <a:ext cx="1057655" cy="76504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09380" y="834390"/>
              <a:ext cx="760095" cy="473709"/>
            </a:xfrm>
            <a:custGeom>
              <a:avLst/>
              <a:gdLst/>
              <a:ahLst/>
              <a:cxnLst/>
              <a:rect l="l" t="t" r="r" b="b"/>
              <a:pathLst>
                <a:path w="760095" h="473709">
                  <a:moveTo>
                    <a:pt x="760069" y="0"/>
                  </a:moveTo>
                  <a:lnTo>
                    <a:pt x="0" y="473125"/>
                  </a:lnTo>
                </a:path>
              </a:pathLst>
            </a:custGeom>
            <a:ln w="381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09380" y="1190509"/>
              <a:ext cx="132715" cy="117475"/>
            </a:xfrm>
            <a:custGeom>
              <a:avLst/>
              <a:gdLst/>
              <a:ahLst/>
              <a:cxnLst/>
              <a:rect l="l" t="t" r="r" b="b"/>
              <a:pathLst>
                <a:path w="132714" h="117475">
                  <a:moveTo>
                    <a:pt x="61798" y="0"/>
                  </a:moveTo>
                  <a:lnTo>
                    <a:pt x="0" y="117005"/>
                  </a:lnTo>
                  <a:lnTo>
                    <a:pt x="132270" y="113207"/>
                  </a:lnTo>
                </a:path>
              </a:pathLst>
            </a:custGeom>
            <a:ln w="381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7264" y="797052"/>
              <a:ext cx="1344167" cy="7619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68318" y="834390"/>
              <a:ext cx="1045844" cy="473709"/>
            </a:xfrm>
            <a:custGeom>
              <a:avLst/>
              <a:gdLst/>
              <a:ahLst/>
              <a:cxnLst/>
              <a:rect l="l" t="t" r="r" b="b"/>
              <a:pathLst>
                <a:path w="1045845" h="473709">
                  <a:moveTo>
                    <a:pt x="0" y="0"/>
                  </a:moveTo>
                  <a:lnTo>
                    <a:pt x="1045756" y="473646"/>
                  </a:lnTo>
                </a:path>
              </a:pathLst>
            </a:custGeom>
            <a:ln w="381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82446" y="1200143"/>
              <a:ext cx="132080" cy="121920"/>
            </a:xfrm>
            <a:custGeom>
              <a:avLst/>
              <a:gdLst/>
              <a:ahLst/>
              <a:cxnLst/>
              <a:rect l="l" t="t" r="r" b="b"/>
              <a:pathLst>
                <a:path w="132079" h="121919">
                  <a:moveTo>
                    <a:pt x="55029" y="0"/>
                  </a:moveTo>
                  <a:lnTo>
                    <a:pt x="131635" y="107899"/>
                  </a:lnTo>
                  <a:lnTo>
                    <a:pt x="0" y="121462"/>
                  </a:lnTo>
                </a:path>
              </a:pathLst>
            </a:custGeom>
            <a:ln w="381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3420" y="1997964"/>
              <a:ext cx="2036063" cy="88849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751647" y="2035302"/>
              <a:ext cx="1739264" cy="603885"/>
            </a:xfrm>
            <a:custGeom>
              <a:avLst/>
              <a:gdLst/>
              <a:ahLst/>
              <a:cxnLst/>
              <a:rect l="l" t="t" r="r" b="b"/>
              <a:pathLst>
                <a:path w="1739264" h="603885">
                  <a:moveTo>
                    <a:pt x="1739150" y="0"/>
                  </a:moveTo>
                  <a:lnTo>
                    <a:pt x="0" y="603618"/>
                  </a:lnTo>
                </a:path>
              </a:pathLst>
            </a:custGeom>
            <a:ln w="381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51646" y="2538448"/>
              <a:ext cx="130175" cy="126364"/>
            </a:xfrm>
            <a:custGeom>
              <a:avLst/>
              <a:gdLst/>
              <a:ahLst/>
              <a:cxnLst/>
              <a:rect l="l" t="t" r="r" b="b"/>
              <a:pathLst>
                <a:path w="130175" h="126364">
                  <a:moveTo>
                    <a:pt x="86118" y="0"/>
                  </a:moveTo>
                  <a:lnTo>
                    <a:pt x="0" y="100469"/>
                  </a:lnTo>
                  <a:lnTo>
                    <a:pt x="129844" y="125971"/>
                  </a:lnTo>
                </a:path>
              </a:pathLst>
            </a:custGeom>
            <a:ln w="381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4327" y="2004060"/>
              <a:ext cx="835151" cy="94335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491477" y="2035302"/>
              <a:ext cx="541655" cy="647700"/>
            </a:xfrm>
            <a:custGeom>
              <a:avLst/>
              <a:gdLst/>
              <a:ahLst/>
              <a:cxnLst/>
              <a:rect l="l" t="t" r="r" b="b"/>
              <a:pathLst>
                <a:path w="541654" h="647700">
                  <a:moveTo>
                    <a:pt x="0" y="0"/>
                  </a:moveTo>
                  <a:lnTo>
                    <a:pt x="541286" y="647611"/>
                  </a:lnTo>
                </a:path>
              </a:pathLst>
            </a:custGeom>
            <a:ln w="381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08307" y="2552457"/>
              <a:ext cx="124460" cy="130810"/>
            </a:xfrm>
            <a:custGeom>
              <a:avLst/>
              <a:gdLst/>
              <a:ahLst/>
              <a:cxnLst/>
              <a:rect l="l" t="t" r="r" b="b"/>
              <a:pathLst>
                <a:path w="124459" h="130810">
                  <a:moveTo>
                    <a:pt x="102323" y="0"/>
                  </a:moveTo>
                  <a:lnTo>
                    <a:pt x="124460" y="130467"/>
                  </a:lnTo>
                  <a:lnTo>
                    <a:pt x="0" y="85509"/>
                  </a:lnTo>
                </a:path>
              </a:pathLst>
            </a:custGeom>
            <a:ln w="381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88692" y="3520439"/>
              <a:ext cx="774191" cy="86105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725666" y="3551682"/>
              <a:ext cx="480059" cy="566420"/>
            </a:xfrm>
            <a:custGeom>
              <a:avLst/>
              <a:gdLst/>
              <a:ahLst/>
              <a:cxnLst/>
              <a:rect l="l" t="t" r="r" b="b"/>
              <a:pathLst>
                <a:path w="480060" h="566420">
                  <a:moveTo>
                    <a:pt x="479679" y="0"/>
                  </a:moveTo>
                  <a:lnTo>
                    <a:pt x="0" y="566242"/>
                  </a:lnTo>
                </a:path>
              </a:pathLst>
            </a:custGeom>
            <a:ln w="381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25667" y="3987617"/>
              <a:ext cx="125095" cy="130810"/>
            </a:xfrm>
            <a:custGeom>
              <a:avLst/>
              <a:gdLst/>
              <a:ahLst/>
              <a:cxnLst/>
              <a:rect l="l" t="t" r="r" b="b"/>
              <a:pathLst>
                <a:path w="125094" h="130810">
                  <a:moveTo>
                    <a:pt x="22999" y="0"/>
                  </a:moveTo>
                  <a:lnTo>
                    <a:pt x="0" y="130314"/>
                  </a:lnTo>
                  <a:lnTo>
                    <a:pt x="124752" y="86182"/>
                  </a:lnTo>
                </a:path>
              </a:pathLst>
            </a:custGeom>
            <a:ln w="381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53156" y="3515867"/>
              <a:ext cx="1388363" cy="86563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204210" y="3551682"/>
              <a:ext cx="1091565" cy="577850"/>
            </a:xfrm>
            <a:custGeom>
              <a:avLst/>
              <a:gdLst/>
              <a:ahLst/>
              <a:cxnLst/>
              <a:rect l="l" t="t" r="r" b="b"/>
              <a:pathLst>
                <a:path w="1091564" h="577850">
                  <a:moveTo>
                    <a:pt x="0" y="0"/>
                  </a:moveTo>
                  <a:lnTo>
                    <a:pt x="1091222" y="577392"/>
                  </a:lnTo>
                </a:path>
              </a:pathLst>
            </a:custGeom>
            <a:ln w="380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63221" y="4016674"/>
              <a:ext cx="132715" cy="118110"/>
            </a:xfrm>
            <a:custGeom>
              <a:avLst/>
              <a:gdLst/>
              <a:ahLst/>
              <a:cxnLst/>
              <a:rect l="l" t="t" r="r" b="b"/>
              <a:pathLst>
                <a:path w="132714" h="118110">
                  <a:moveTo>
                    <a:pt x="62369" y="0"/>
                  </a:moveTo>
                  <a:lnTo>
                    <a:pt x="132207" y="112395"/>
                  </a:lnTo>
                  <a:lnTo>
                    <a:pt x="0" y="117868"/>
                  </a:lnTo>
                </a:path>
              </a:pathLst>
            </a:custGeom>
            <a:ln w="381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55904" y="5437632"/>
            <a:ext cx="7344409" cy="1016635"/>
          </a:xfrm>
          <a:prstGeom prst="rect">
            <a:avLst/>
          </a:prstGeom>
          <a:ln w="9144">
            <a:solidFill>
              <a:srgbClr val="E46C0A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90805" marR="136525">
              <a:lnSpc>
                <a:spcPct val="125000"/>
              </a:lnSpc>
              <a:spcBef>
                <a:spcPts val="85"/>
              </a:spcBef>
            </a:pPr>
            <a:r>
              <a:rPr sz="1600" b="1" spc="-10" dirty="0">
                <a:latin typeface="Calibri"/>
                <a:cs typeface="Calibri"/>
              </a:rPr>
              <a:t>Points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importants</a:t>
            </a:r>
            <a:r>
              <a:rPr sz="1600" spc="-10" dirty="0">
                <a:latin typeface="Calibri"/>
                <a:cs typeface="Calibri"/>
              </a:rPr>
              <a:t>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Connaissance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l’algorithmie, </a:t>
            </a:r>
            <a:r>
              <a:rPr sz="1600" spc="-10" dirty="0">
                <a:latin typeface="Calibri"/>
                <a:cs typeface="Calibri"/>
              </a:rPr>
              <a:t>langage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programmation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Visual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Basic.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instructions</a:t>
            </a:r>
            <a:r>
              <a:rPr sz="1600" spc="-10" dirty="0">
                <a:latin typeface="Calibri"/>
                <a:cs typeface="Calibri"/>
              </a:rPr>
              <a:t> sont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écrites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dans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fonctions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i="1" spc="-5" dirty="0">
                <a:solidFill>
                  <a:srgbClr val="E46C0A"/>
                </a:solidFill>
                <a:latin typeface="Calibri"/>
                <a:cs typeface="Calibri"/>
              </a:rPr>
              <a:t>function</a:t>
            </a:r>
            <a:r>
              <a:rPr sz="1600" spc="-5" dirty="0">
                <a:latin typeface="Calibri"/>
                <a:cs typeface="Calibri"/>
              </a:rPr>
              <a:t>)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procédures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i="1" spc="-10" dirty="0">
                <a:solidFill>
                  <a:srgbClr val="E46C0A"/>
                </a:solidFill>
                <a:latin typeface="Calibri"/>
                <a:cs typeface="Calibri"/>
              </a:rPr>
              <a:t>sub</a:t>
            </a:r>
            <a:r>
              <a:rPr sz="1600" spc="-10" dirty="0">
                <a:latin typeface="Calibri"/>
                <a:cs typeface="Calibri"/>
              </a:rPr>
              <a:t>), </a:t>
            </a:r>
            <a:r>
              <a:rPr sz="1600" spc="-5" dirty="0">
                <a:latin typeface="Calibri"/>
                <a:cs typeface="Calibri"/>
              </a:rPr>
              <a:t> qui</a:t>
            </a:r>
            <a:r>
              <a:rPr sz="1600" spc="-10" dirty="0">
                <a:latin typeface="Calibri"/>
                <a:cs typeface="Calibri"/>
              </a:rPr>
              <a:t> sont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regroupées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dans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modules.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Nous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travaillons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dans</a:t>
            </a:r>
            <a:r>
              <a:rPr sz="1600" spc="-10" dirty="0">
                <a:latin typeface="Calibri"/>
                <a:cs typeface="Calibri"/>
              </a:rPr>
              <a:t> VBE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(Visual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Basic </a:t>
            </a:r>
            <a:r>
              <a:rPr sz="1600" spc="-10" dirty="0">
                <a:latin typeface="Calibri"/>
                <a:cs typeface="Calibri"/>
              </a:rPr>
              <a:t>Editor).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2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464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Variables</a:t>
            </a:r>
            <a:r>
              <a:rPr spc="-20" dirty="0"/>
              <a:t> </a:t>
            </a:r>
            <a:r>
              <a:rPr spc="-5" dirty="0"/>
              <a:t>et</a:t>
            </a:r>
            <a:r>
              <a:rPr spc="5" dirty="0"/>
              <a:t> </a:t>
            </a:r>
            <a:r>
              <a:rPr spc="-5" dirty="0"/>
              <a:t>premières</a:t>
            </a:r>
            <a:r>
              <a:rPr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912" y="2112971"/>
            <a:ext cx="1343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B050"/>
                </a:solidFill>
                <a:latin typeface="Calibri"/>
                <a:cs typeface="Calibri"/>
              </a:rPr>
              <a:t>Déclaration </a:t>
            </a:r>
            <a:r>
              <a:rPr sz="18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B050"/>
                </a:solidFill>
                <a:latin typeface="Calibri"/>
                <a:cs typeface="Calibri"/>
              </a:rPr>
              <a:t>d’une</a:t>
            </a:r>
            <a:r>
              <a:rPr sz="1800" spc="-7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Calibri"/>
                <a:cs typeface="Calibri"/>
              </a:rPr>
              <a:t>variable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8976" y="2194124"/>
            <a:ext cx="190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70C0"/>
                </a:solidFill>
                <a:latin typeface="Consolas"/>
                <a:cs typeface="Consolas"/>
              </a:rPr>
              <a:t>Dim</a:t>
            </a:r>
            <a:r>
              <a:rPr sz="1800" spc="-45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v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Consolas"/>
                <a:cs typeface="Consolas"/>
              </a:rPr>
              <a:t>As</a:t>
            </a:r>
            <a:r>
              <a:rPr sz="1800" spc="-25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58ED5"/>
                </a:solidFill>
                <a:latin typeface="Consolas"/>
                <a:cs typeface="Consolas"/>
              </a:rPr>
              <a:t>Double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2678" y="2895851"/>
            <a:ext cx="19831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595958"/>
                </a:solidFill>
                <a:latin typeface="Calibri"/>
                <a:cs typeface="Calibri"/>
              </a:rPr>
              <a:t>Dimensionner. </a:t>
            </a: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Réserver </a:t>
            </a:r>
            <a:r>
              <a:rPr sz="1600" spc="-34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un</a:t>
            </a: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espace </a:t>
            </a: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mémoire.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41548" y="2430779"/>
            <a:ext cx="477520" cy="464820"/>
            <a:chOff x="3241548" y="2430779"/>
            <a:chExt cx="477520" cy="4648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1548" y="2430779"/>
              <a:ext cx="477011" cy="46481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92601" y="2586380"/>
              <a:ext cx="249554" cy="237490"/>
            </a:xfrm>
            <a:custGeom>
              <a:avLst/>
              <a:gdLst/>
              <a:ahLst/>
              <a:cxnLst/>
              <a:rect l="l" t="t" r="r" b="b"/>
              <a:pathLst>
                <a:path w="249554" h="237489">
                  <a:moveTo>
                    <a:pt x="0" y="237121"/>
                  </a:moveTo>
                  <a:lnTo>
                    <a:pt x="249110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54151" y="2586391"/>
              <a:ext cx="87630" cy="86995"/>
            </a:xfrm>
            <a:custGeom>
              <a:avLst/>
              <a:gdLst/>
              <a:ahLst/>
              <a:cxnLst/>
              <a:rect l="l" t="t" r="r" b="b"/>
              <a:pathLst>
                <a:path w="87629" h="86994">
                  <a:moveTo>
                    <a:pt x="62522" y="86423"/>
                  </a:moveTo>
                  <a:lnTo>
                    <a:pt x="87553" y="0"/>
                  </a:lnTo>
                  <a:lnTo>
                    <a:pt x="0" y="20751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92959" y="2895850"/>
            <a:ext cx="8470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595958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nd</a:t>
            </a:r>
            <a:r>
              <a:rPr sz="1600" dirty="0">
                <a:solidFill>
                  <a:srgbClr val="595958"/>
                </a:solidFill>
                <a:latin typeface="Calibri"/>
                <a:cs typeface="Calibri"/>
              </a:rPr>
              <a:t>i</a:t>
            </a:r>
            <a:r>
              <a:rPr sz="1600" spc="-20" dirty="0">
                <a:solidFill>
                  <a:srgbClr val="595958"/>
                </a:solidFill>
                <a:latin typeface="Calibri"/>
                <a:cs typeface="Calibri"/>
              </a:rPr>
              <a:t>c</a:t>
            </a:r>
            <a:r>
              <a:rPr sz="1600" spc="-15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1600" dirty="0">
                <a:solidFill>
                  <a:srgbClr val="595958"/>
                </a:solidFill>
                <a:latin typeface="Calibri"/>
                <a:cs typeface="Calibri"/>
              </a:rPr>
              <a:t>ti</a:t>
            </a: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n  du</a:t>
            </a:r>
            <a:r>
              <a:rPr sz="1600" spc="-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type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5169" y="2703697"/>
            <a:ext cx="12001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595958"/>
                </a:solidFill>
                <a:latin typeface="Calibri"/>
                <a:cs typeface="Calibri"/>
              </a:rPr>
              <a:t>Type</a:t>
            </a:r>
            <a:r>
              <a:rPr sz="1600" spc="-3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associé</a:t>
            </a:r>
            <a:r>
              <a:rPr sz="1600" spc="-4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à </a:t>
            </a:r>
            <a:r>
              <a:rPr sz="1600" spc="-34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8"/>
                </a:solidFill>
                <a:latin typeface="Calibri"/>
                <a:cs typeface="Calibri"/>
              </a:rPr>
              <a:t>la</a:t>
            </a:r>
            <a:r>
              <a:rPr sz="1600" spc="-3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variable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19344" y="2407920"/>
            <a:ext cx="588645" cy="489584"/>
            <a:chOff x="5419344" y="2407920"/>
            <a:chExt cx="588645" cy="489584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9344" y="2407920"/>
              <a:ext cx="588263" cy="4892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97756" y="2561010"/>
              <a:ext cx="359410" cy="264160"/>
            </a:xfrm>
            <a:custGeom>
              <a:avLst/>
              <a:gdLst/>
              <a:ahLst/>
              <a:cxnLst/>
              <a:rect l="l" t="t" r="r" b="b"/>
              <a:pathLst>
                <a:path w="359410" h="264160">
                  <a:moveTo>
                    <a:pt x="359244" y="263563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97762" y="2561012"/>
              <a:ext cx="89535" cy="82550"/>
            </a:xfrm>
            <a:custGeom>
              <a:avLst/>
              <a:gdLst/>
              <a:ahLst/>
              <a:cxnLst/>
              <a:rect l="l" t="t" r="r" b="b"/>
              <a:pathLst>
                <a:path w="89535" h="82550">
                  <a:moveTo>
                    <a:pt x="35839" y="82537"/>
                  </a:moveTo>
                  <a:lnTo>
                    <a:pt x="0" y="0"/>
                  </a:lnTo>
                  <a:lnTo>
                    <a:pt x="89484" y="9423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061460" y="1729739"/>
            <a:ext cx="647700" cy="1158240"/>
            <a:chOff x="4061460" y="1729739"/>
            <a:chExt cx="647700" cy="115824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3691" y="2423159"/>
              <a:ext cx="315467" cy="46481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54905" y="2586490"/>
              <a:ext cx="33020" cy="237490"/>
            </a:xfrm>
            <a:custGeom>
              <a:avLst/>
              <a:gdLst/>
              <a:ahLst/>
              <a:cxnLst/>
              <a:rect l="l" t="t" r="r" b="b"/>
              <a:pathLst>
                <a:path w="33020" h="237489">
                  <a:moveTo>
                    <a:pt x="32524" y="23722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542" y="2586493"/>
              <a:ext cx="90170" cy="83185"/>
            </a:xfrm>
            <a:custGeom>
              <a:avLst/>
              <a:gdLst/>
              <a:ahLst/>
              <a:cxnLst/>
              <a:rect l="l" t="t" r="r" b="b"/>
              <a:pathLst>
                <a:path w="90170" h="83185">
                  <a:moveTo>
                    <a:pt x="0" y="83159"/>
                  </a:moveTo>
                  <a:lnTo>
                    <a:pt x="34366" y="0"/>
                  </a:lnTo>
                  <a:lnTo>
                    <a:pt x="89839" y="70853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1460" y="1729739"/>
              <a:ext cx="594359" cy="70408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234924" y="1760981"/>
              <a:ext cx="368935" cy="475615"/>
            </a:xfrm>
            <a:custGeom>
              <a:avLst/>
              <a:gdLst/>
              <a:ahLst/>
              <a:cxnLst/>
              <a:rect l="l" t="t" r="r" b="b"/>
              <a:pathLst>
                <a:path w="368935" h="475614">
                  <a:moveTo>
                    <a:pt x="368731" y="0"/>
                  </a:moveTo>
                  <a:lnTo>
                    <a:pt x="0" y="475005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34926" y="2146782"/>
              <a:ext cx="83820" cy="89535"/>
            </a:xfrm>
            <a:custGeom>
              <a:avLst/>
              <a:gdLst/>
              <a:ahLst/>
              <a:cxnLst/>
              <a:rect l="l" t="t" r="r" b="b"/>
              <a:pathLst>
                <a:path w="83820" h="89535">
                  <a:moveTo>
                    <a:pt x="11836" y="0"/>
                  </a:moveTo>
                  <a:lnTo>
                    <a:pt x="0" y="89192"/>
                  </a:lnTo>
                  <a:lnTo>
                    <a:pt x="83464" y="5560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00045" y="492883"/>
            <a:ext cx="8453755" cy="138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variables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800" spc="-10" dirty="0">
                <a:latin typeface="Calibri"/>
                <a:cs typeface="Calibri"/>
              </a:rPr>
              <a:t>correspondent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identifiants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auxquels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associés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valeurs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d’un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type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donné.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matérialisent</a:t>
            </a:r>
            <a:r>
              <a:rPr sz="1800" dirty="0">
                <a:latin typeface="Calibri"/>
                <a:cs typeface="Calibri"/>
              </a:rPr>
              <a:t> un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espace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mémoire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avec </a:t>
            </a:r>
            <a:r>
              <a:rPr sz="1800" dirty="0">
                <a:latin typeface="Calibri"/>
                <a:cs typeface="Calibri"/>
              </a:rPr>
              <a:t>un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l’on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écrire.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Calibri"/>
              <a:cs typeface="Calibri"/>
            </a:endParaRPr>
          </a:p>
          <a:p>
            <a:pPr marL="4393565" marR="1211580">
              <a:lnSpc>
                <a:spcPct val="100000"/>
              </a:lnSpc>
            </a:pPr>
            <a:r>
              <a:rPr sz="1600" spc="-5" dirty="0">
                <a:solidFill>
                  <a:srgbClr val="948A54"/>
                </a:solidFill>
                <a:latin typeface="Calibri"/>
                <a:cs typeface="Calibri"/>
              </a:rPr>
              <a:t>Identifiant</a:t>
            </a:r>
            <a:r>
              <a:rPr sz="1600" spc="-50" dirty="0">
                <a:solidFill>
                  <a:srgbClr val="948A54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948A54"/>
                </a:solidFill>
                <a:latin typeface="Calibri"/>
                <a:cs typeface="Calibri"/>
              </a:rPr>
              <a:t>de </a:t>
            </a:r>
            <a:r>
              <a:rPr sz="1600" dirty="0">
                <a:solidFill>
                  <a:srgbClr val="948A54"/>
                </a:solidFill>
                <a:latin typeface="Calibri"/>
                <a:cs typeface="Calibri"/>
              </a:rPr>
              <a:t>la</a:t>
            </a:r>
            <a:r>
              <a:rPr sz="1600" spc="-25" dirty="0">
                <a:solidFill>
                  <a:srgbClr val="948A54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948A54"/>
                </a:solidFill>
                <a:latin typeface="Calibri"/>
                <a:cs typeface="Calibri"/>
              </a:rPr>
              <a:t>variable,</a:t>
            </a:r>
            <a:r>
              <a:rPr sz="1600" spc="-15" dirty="0">
                <a:solidFill>
                  <a:srgbClr val="948A54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948A54"/>
                </a:solidFill>
                <a:latin typeface="Calibri"/>
                <a:cs typeface="Calibri"/>
              </a:rPr>
              <a:t>utilisable </a:t>
            </a:r>
            <a:r>
              <a:rPr sz="1600" spc="-350" dirty="0">
                <a:solidFill>
                  <a:srgbClr val="948A54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948A54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948A5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948A54"/>
                </a:solidFill>
                <a:latin typeface="Calibri"/>
                <a:cs typeface="Calibri"/>
              </a:rPr>
              <a:t>la</a:t>
            </a:r>
            <a:r>
              <a:rPr sz="1600" spc="-20" dirty="0">
                <a:solidFill>
                  <a:srgbClr val="948A54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948A54"/>
                </a:solidFill>
                <a:latin typeface="Calibri"/>
                <a:cs typeface="Calibri"/>
              </a:rPr>
              <a:t>suite du</a:t>
            </a:r>
            <a:r>
              <a:rPr sz="1600" spc="-20" dirty="0">
                <a:solidFill>
                  <a:srgbClr val="948A54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948A54"/>
                </a:solidFill>
                <a:latin typeface="Calibri"/>
                <a:cs typeface="Calibri"/>
              </a:rPr>
              <a:t>programme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20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8787" y="4078423"/>
            <a:ext cx="2175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B050"/>
                </a:solidFill>
                <a:latin typeface="Calibri"/>
                <a:cs typeface="Calibri"/>
              </a:rPr>
              <a:t>Affectation.</a:t>
            </a:r>
            <a:r>
              <a:rPr sz="18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B050"/>
                </a:solidFill>
                <a:latin typeface="Calibri"/>
                <a:cs typeface="Calibri"/>
              </a:rPr>
              <a:t>Attribuer </a:t>
            </a:r>
            <a:r>
              <a:rPr sz="1800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B050"/>
                </a:solidFill>
                <a:latin typeface="Calibri"/>
                <a:cs typeface="Calibri"/>
              </a:rPr>
              <a:t>une</a:t>
            </a:r>
            <a:r>
              <a:rPr sz="1800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Calibri"/>
                <a:cs typeface="Calibri"/>
              </a:rPr>
              <a:t>valeur</a:t>
            </a:r>
            <a:r>
              <a:rPr sz="1800" spc="-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B050"/>
                </a:solidFill>
                <a:latin typeface="Calibri"/>
                <a:cs typeface="Calibri"/>
              </a:rPr>
              <a:t>à</a:t>
            </a:r>
            <a:r>
              <a:rPr sz="1800" spc="-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Calibri"/>
                <a:cs typeface="Calibri"/>
              </a:rPr>
              <a:t>la</a:t>
            </a:r>
            <a:r>
              <a:rPr sz="1800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Calibri"/>
                <a:cs typeface="Calibri"/>
              </a:rPr>
              <a:t>variable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7990" y="5523175"/>
            <a:ext cx="1205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B050"/>
                </a:solidFill>
                <a:latin typeface="Calibri"/>
                <a:cs typeface="Calibri"/>
              </a:rPr>
              <a:t>Opération</a:t>
            </a:r>
            <a:r>
              <a:rPr sz="1800" spc="-7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Calibri"/>
                <a:cs typeface="Calibri"/>
              </a:rPr>
              <a:t>et </a:t>
            </a:r>
            <a:r>
              <a:rPr sz="1800" spc="-39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B050"/>
                </a:solidFill>
                <a:latin typeface="Calibri"/>
                <a:cs typeface="Calibri"/>
              </a:rPr>
              <a:t>affectation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87026" y="4197524"/>
            <a:ext cx="901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v</a:t>
            </a:r>
            <a:r>
              <a:rPr sz="1800" spc="-60" dirty="0"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=</a:t>
            </a:r>
            <a:r>
              <a:rPr sz="1800" spc="-6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2.5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00130" y="3888228"/>
            <a:ext cx="41478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=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est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 le</a:t>
            </a:r>
            <a:r>
              <a:rPr sz="1800" spc="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symbole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808080"/>
                </a:solidFill>
                <a:latin typeface="Calibri"/>
                <a:cs typeface="Calibri"/>
              </a:rPr>
              <a:t>d’affectation.</a:t>
            </a:r>
            <a:r>
              <a:rPr sz="1800" spc="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953735"/>
                </a:solidFill>
                <a:latin typeface="Calibri"/>
                <a:cs typeface="Calibri"/>
              </a:rPr>
              <a:t>gauche</a:t>
            </a:r>
            <a:r>
              <a:rPr sz="1800" spc="15" dirty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= </a:t>
            </a:r>
            <a:r>
              <a:rPr sz="1800" spc="-39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on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53735"/>
                </a:solidFill>
                <a:latin typeface="Calibri"/>
                <a:cs typeface="Calibri"/>
              </a:rPr>
              <a:t>modifie</a:t>
            </a:r>
            <a:r>
              <a:rPr sz="1800" spc="10" dirty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le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contenu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 dans une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variable,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 à 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1859C"/>
                </a:solidFill>
                <a:latin typeface="Calibri"/>
                <a:cs typeface="Calibri"/>
              </a:rPr>
              <a:t>droite</a:t>
            </a:r>
            <a:r>
              <a:rPr sz="1800" spc="5" dirty="0">
                <a:solidFill>
                  <a:srgbClr val="31859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on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1859C"/>
                </a:solidFill>
                <a:latin typeface="Calibri"/>
                <a:cs typeface="Calibri"/>
              </a:rPr>
              <a:t>lit</a:t>
            </a:r>
            <a:r>
              <a:rPr sz="1800" spc="5" dirty="0">
                <a:solidFill>
                  <a:srgbClr val="31859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le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contenu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d’une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variable. </a:t>
            </a:r>
            <a:r>
              <a:rPr sz="1800" spc="-20" dirty="0">
                <a:solidFill>
                  <a:srgbClr val="808080"/>
                </a:solidFill>
                <a:latin typeface="Calibri"/>
                <a:cs typeface="Calibri"/>
              </a:rPr>
              <a:t>C’est </a:t>
            </a:r>
            <a:r>
              <a:rPr sz="1800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pour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808080"/>
                </a:solidFill>
                <a:latin typeface="Calibri"/>
                <a:cs typeface="Calibri"/>
              </a:rPr>
              <a:t>cette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raison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que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l’instruction</a:t>
            </a:r>
            <a:r>
              <a:rPr sz="1800" spc="3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46C0A"/>
                </a:solidFill>
                <a:latin typeface="Calibri"/>
                <a:cs typeface="Calibri"/>
              </a:rPr>
              <a:t>v</a:t>
            </a: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46C0A"/>
                </a:solidFill>
                <a:latin typeface="Calibri"/>
                <a:cs typeface="Calibri"/>
              </a:rPr>
              <a:t>= v</a:t>
            </a:r>
            <a:r>
              <a:rPr sz="1800" spc="-5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46C0A"/>
                </a:solidFill>
                <a:latin typeface="Calibri"/>
                <a:cs typeface="Calibri"/>
              </a:rPr>
              <a:t>+</a:t>
            </a:r>
            <a:r>
              <a:rPr sz="1800" spc="10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46C0A"/>
                </a:solidFill>
                <a:latin typeface="Calibri"/>
                <a:cs typeface="Calibri"/>
              </a:rPr>
              <a:t>1 </a:t>
            </a:r>
            <a:r>
              <a:rPr sz="1800" spc="5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est licite.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87484" y="5654849"/>
            <a:ext cx="1154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x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=</a:t>
            </a:r>
            <a:r>
              <a:rPr sz="1800" spc="-4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v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*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2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17503" y="5608900"/>
            <a:ext cx="34372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La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valeur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5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est écrite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dans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la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variable </a:t>
            </a:r>
            <a:r>
              <a:rPr sz="1800" spc="-39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qui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doit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808080"/>
                </a:solidFill>
                <a:latin typeface="Calibri"/>
                <a:cs typeface="Calibri"/>
              </a:rPr>
              <a:t>être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déclarée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au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préalable.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76" y="4407408"/>
            <a:ext cx="7772400" cy="1361440"/>
          </a:xfrm>
          <a:prstGeom prst="rect">
            <a:avLst/>
          </a:prstGeom>
          <a:solidFill>
            <a:srgbClr val="DCE6F2"/>
          </a:solidFill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4000" b="1" spc="-5" dirty="0">
                <a:solidFill>
                  <a:srgbClr val="1F497D"/>
                </a:solidFill>
                <a:latin typeface="Cambria"/>
                <a:cs typeface="Cambria"/>
              </a:rPr>
              <a:t>FONCTIONS</a:t>
            </a:r>
            <a:r>
              <a:rPr sz="4000" b="1" spc="-3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1F497D"/>
                </a:solidFill>
                <a:latin typeface="Cambria"/>
                <a:cs typeface="Cambria"/>
              </a:rPr>
              <a:t>PERSONNALISÉES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21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052" y="4026915"/>
            <a:ext cx="6364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Ecriture </a:t>
            </a:r>
            <a:r>
              <a:rPr sz="2000" spc="-5" dirty="0">
                <a:latin typeface="Calibri"/>
                <a:cs typeface="Calibri"/>
              </a:rPr>
              <a:t>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utilisation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fonctions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personnalisées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dans Excel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427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Programmation</a:t>
            </a:r>
            <a:r>
              <a:rPr spc="-15" dirty="0"/>
              <a:t> </a:t>
            </a:r>
            <a:r>
              <a:rPr spc="-5" dirty="0"/>
              <a:t>des</a:t>
            </a:r>
            <a:r>
              <a:rPr spc="5" dirty="0"/>
              <a:t> </a:t>
            </a:r>
            <a:r>
              <a:rPr spc="-5" dirty="0"/>
              <a:t>fonctions</a:t>
            </a:r>
            <a:r>
              <a:rPr spc="-35" dirty="0"/>
              <a:t> </a:t>
            </a:r>
            <a:r>
              <a:rPr spc="-5" dirty="0"/>
              <a:t>personnalisées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485" y="588712"/>
            <a:ext cx="7949565" cy="200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7215" marR="53276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Une </a:t>
            </a:r>
            <a:r>
              <a:rPr sz="2000" spc="-10" dirty="0">
                <a:latin typeface="Calibri"/>
                <a:cs typeface="Calibri"/>
              </a:rPr>
              <a:t>fonction </a:t>
            </a:r>
            <a:r>
              <a:rPr sz="2000" spc="-5" dirty="0">
                <a:latin typeface="Calibri"/>
                <a:cs typeface="Calibri"/>
              </a:rPr>
              <a:t>personnalisée </a:t>
            </a:r>
            <a:r>
              <a:rPr sz="2000" spc="-10" dirty="0">
                <a:latin typeface="Calibri"/>
                <a:cs typeface="Calibri"/>
              </a:rPr>
              <a:t>est </a:t>
            </a:r>
            <a:r>
              <a:rPr sz="2000" dirty="0">
                <a:latin typeface="Calibri"/>
                <a:cs typeface="Calibri"/>
              </a:rPr>
              <a:t>une </a:t>
            </a:r>
            <a:r>
              <a:rPr sz="2000" spc="-10" dirty="0">
                <a:latin typeface="Calibri"/>
                <a:cs typeface="Calibri"/>
              </a:rPr>
              <a:t>fonction VBA </a:t>
            </a:r>
            <a:r>
              <a:rPr sz="2000" dirty="0">
                <a:latin typeface="Calibri"/>
                <a:cs typeface="Calibri"/>
              </a:rPr>
              <a:t>qui peut </a:t>
            </a:r>
            <a:r>
              <a:rPr sz="2000" spc="-10" dirty="0">
                <a:latin typeface="Calibri"/>
                <a:cs typeface="Calibri"/>
              </a:rPr>
              <a:t>être </a:t>
            </a:r>
            <a:r>
              <a:rPr sz="2000" spc="-5" dirty="0">
                <a:latin typeface="Calibri"/>
                <a:cs typeface="Calibri"/>
              </a:rPr>
              <a:t> appelée</a:t>
            </a:r>
            <a:r>
              <a:rPr sz="2000" dirty="0">
                <a:latin typeface="Calibri"/>
                <a:cs typeface="Calibri"/>
              </a:rPr>
              <a:t> dans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classeur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Excel. </a:t>
            </a:r>
            <a:r>
              <a:rPr sz="2000" dirty="0">
                <a:latin typeface="Calibri"/>
                <a:cs typeface="Calibri"/>
              </a:rPr>
              <a:t>Elle </a:t>
            </a:r>
            <a:r>
              <a:rPr sz="2000" spc="-10" dirty="0">
                <a:latin typeface="Calibri"/>
                <a:cs typeface="Calibri"/>
              </a:rPr>
              <a:t>prend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entrée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provenance </a:t>
            </a:r>
            <a:r>
              <a:rPr sz="2000" dirty="0">
                <a:latin typeface="Calibri"/>
                <a:cs typeface="Calibri"/>
              </a:rPr>
              <a:t>des </a:t>
            </a:r>
            <a:r>
              <a:rPr sz="2000" spc="-10" dirty="0">
                <a:latin typeface="Calibri"/>
                <a:cs typeface="Calibri"/>
              </a:rPr>
              <a:t>feuilles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classeur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(principalement)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renvoie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valeur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insérée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cellule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(le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plus</a:t>
            </a:r>
            <a:r>
              <a:rPr sz="2000" spc="-10" dirty="0">
                <a:latin typeface="Calibri"/>
                <a:cs typeface="Calibri"/>
              </a:rPr>
              <a:t> souvent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également).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668780" algn="l"/>
              </a:tabLst>
            </a:pPr>
            <a:r>
              <a:rPr sz="1800" spc="-5" dirty="0">
                <a:solidFill>
                  <a:srgbClr val="00B050"/>
                </a:solidFill>
                <a:latin typeface="Calibri"/>
                <a:cs typeface="Calibri"/>
              </a:rPr>
              <a:t>Formalisme	</a:t>
            </a:r>
            <a:r>
              <a:rPr sz="1800" spc="-5" dirty="0">
                <a:solidFill>
                  <a:srgbClr val="0070C0"/>
                </a:solidFill>
                <a:latin typeface="Consolas"/>
                <a:cs typeface="Consolas"/>
              </a:rPr>
              <a:t>Function</a:t>
            </a:r>
            <a:r>
              <a:rPr sz="1800" spc="-1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NomFonction(paramètres) </a:t>
            </a:r>
            <a:r>
              <a:rPr sz="1800" spc="-5" dirty="0">
                <a:solidFill>
                  <a:srgbClr val="0070C0"/>
                </a:solidFill>
                <a:latin typeface="Consolas"/>
                <a:cs typeface="Consolas"/>
              </a:rPr>
              <a:t>As </a:t>
            </a:r>
            <a:r>
              <a:rPr sz="1800" spc="-5" dirty="0">
                <a:latin typeface="Consolas"/>
                <a:cs typeface="Consolas"/>
              </a:rPr>
              <a:t>type</a:t>
            </a:r>
            <a:r>
              <a:rPr sz="180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de</a:t>
            </a:r>
            <a:r>
              <a:rPr sz="180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donnée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494" y="3296457"/>
            <a:ext cx="21050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Est</a:t>
            </a:r>
            <a:r>
              <a:rPr sz="1600" spc="-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un</a:t>
            </a:r>
            <a:r>
              <a:rPr sz="1600" spc="-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identifiant</a:t>
            </a:r>
            <a:r>
              <a:rPr sz="1600" spc="-4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qui</a:t>
            </a:r>
            <a:r>
              <a:rPr sz="1600" spc="-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doit </a:t>
            </a:r>
            <a:r>
              <a:rPr sz="1600" spc="-34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respecter</a:t>
            </a:r>
            <a:r>
              <a:rPr sz="1600" spc="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8"/>
                </a:solidFill>
                <a:latin typeface="Calibri"/>
                <a:cs typeface="Calibri"/>
              </a:rPr>
              <a:t>la</a:t>
            </a:r>
            <a:r>
              <a:rPr sz="1600" spc="-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95958"/>
                </a:solidFill>
                <a:latin typeface="Calibri"/>
                <a:cs typeface="Calibri"/>
              </a:rPr>
              <a:t>syntaxe</a:t>
            </a:r>
            <a:r>
              <a:rPr sz="1600" spc="-4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95958"/>
                </a:solidFill>
                <a:latin typeface="Calibri"/>
                <a:cs typeface="Calibri"/>
              </a:rPr>
              <a:t>VBA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10255" y="2644140"/>
            <a:ext cx="643255" cy="704215"/>
            <a:chOff x="2810255" y="2644140"/>
            <a:chExt cx="643255" cy="7042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0255" y="2644140"/>
              <a:ext cx="643127" cy="7040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62833" y="2801376"/>
              <a:ext cx="415290" cy="475615"/>
            </a:xfrm>
            <a:custGeom>
              <a:avLst/>
              <a:gdLst/>
              <a:ahLst/>
              <a:cxnLst/>
              <a:rect l="l" t="t" r="r" b="b"/>
              <a:pathLst>
                <a:path w="415289" h="475614">
                  <a:moveTo>
                    <a:pt x="0" y="475386"/>
                  </a:moveTo>
                  <a:lnTo>
                    <a:pt x="415175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92736" y="2801379"/>
              <a:ext cx="85725" cy="88900"/>
            </a:xfrm>
            <a:custGeom>
              <a:avLst/>
              <a:gdLst/>
              <a:ahLst/>
              <a:cxnLst/>
              <a:rect l="l" t="t" r="r" b="b"/>
              <a:pathLst>
                <a:path w="85725" h="88900">
                  <a:moveTo>
                    <a:pt x="68300" y="88366"/>
                  </a:moveTo>
                  <a:lnTo>
                    <a:pt x="85280" y="0"/>
                  </a:lnTo>
                  <a:lnTo>
                    <a:pt x="0" y="28727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248911" y="2644140"/>
            <a:ext cx="1042669" cy="1870075"/>
            <a:chOff x="4248911" y="2644140"/>
            <a:chExt cx="1042669" cy="187007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8911" y="2644140"/>
              <a:ext cx="1042415" cy="186994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03013" y="2805004"/>
              <a:ext cx="819785" cy="1641475"/>
            </a:xfrm>
            <a:custGeom>
              <a:avLst/>
              <a:gdLst/>
              <a:ahLst/>
              <a:cxnLst/>
              <a:rect l="l" t="t" r="r" b="b"/>
              <a:pathLst>
                <a:path w="819785" h="1641475">
                  <a:moveTo>
                    <a:pt x="0" y="1641309"/>
                  </a:moveTo>
                  <a:lnTo>
                    <a:pt x="819454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47194" y="2805012"/>
              <a:ext cx="81280" cy="90170"/>
            </a:xfrm>
            <a:custGeom>
              <a:avLst/>
              <a:gdLst/>
              <a:ahLst/>
              <a:cxnLst/>
              <a:rect l="l" t="t" r="r" b="b"/>
              <a:pathLst>
                <a:path w="81279" h="90169">
                  <a:moveTo>
                    <a:pt x="81127" y="89788"/>
                  </a:moveTo>
                  <a:lnTo>
                    <a:pt x="75272" y="0"/>
                  </a:lnTo>
                  <a:lnTo>
                    <a:pt x="0" y="49288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24338" y="4466008"/>
            <a:ext cx="5527040" cy="81406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300"/>
              </a:lnSpc>
              <a:spcBef>
                <a:spcPts val="110"/>
              </a:spcBef>
            </a:pP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Les</a:t>
            </a:r>
            <a:r>
              <a:rPr sz="16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informations</a:t>
            </a:r>
            <a:r>
              <a:rPr sz="16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que</a:t>
            </a:r>
            <a:r>
              <a:rPr sz="16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prend</a:t>
            </a:r>
            <a:r>
              <a:rPr sz="1600" spc="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en</a:t>
            </a:r>
            <a:r>
              <a:rPr sz="1600" spc="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95958"/>
                </a:solidFill>
                <a:latin typeface="Calibri"/>
                <a:cs typeface="Calibri"/>
              </a:rPr>
              <a:t>entrée</a:t>
            </a:r>
            <a:r>
              <a:rPr sz="1600" spc="3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8"/>
                </a:solidFill>
                <a:latin typeface="Calibri"/>
                <a:cs typeface="Calibri"/>
              </a:rPr>
              <a:t>la</a:t>
            </a: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 fonction,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 elles</a:t>
            </a:r>
            <a:r>
              <a:rPr sz="16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prennent</a:t>
            </a:r>
            <a:r>
              <a:rPr sz="1600" spc="3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8"/>
                </a:solidFill>
                <a:latin typeface="Calibri"/>
                <a:cs typeface="Calibri"/>
              </a:rPr>
              <a:t>la </a:t>
            </a:r>
            <a:r>
              <a:rPr sz="1600" spc="-34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95958"/>
                </a:solidFill>
                <a:latin typeface="Calibri"/>
                <a:cs typeface="Calibri"/>
              </a:rPr>
              <a:t>forme</a:t>
            </a:r>
            <a:r>
              <a:rPr sz="1600" spc="3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77933C"/>
                </a:solidFill>
                <a:latin typeface="Calibri"/>
                <a:cs typeface="Calibri"/>
              </a:rPr>
              <a:t>nom_parametre</a:t>
            </a:r>
            <a:r>
              <a:rPr sz="1600" i="1" spc="50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0070C0"/>
                </a:solidFill>
                <a:latin typeface="Calibri"/>
                <a:cs typeface="Calibri"/>
              </a:rPr>
              <a:t>as</a:t>
            </a:r>
            <a:r>
              <a:rPr sz="1600" i="1" spc="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604A7B"/>
                </a:solidFill>
                <a:latin typeface="Calibri"/>
                <a:cs typeface="Calibri"/>
              </a:rPr>
              <a:t>type</a:t>
            </a:r>
            <a:r>
              <a:rPr sz="1600" i="1" dirty="0">
                <a:solidFill>
                  <a:srgbClr val="604A7B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604A7B"/>
                </a:solidFill>
                <a:latin typeface="Calibri"/>
                <a:cs typeface="Calibri"/>
              </a:rPr>
              <a:t>de</a:t>
            </a:r>
            <a:r>
              <a:rPr sz="1600" i="1" spc="15" dirty="0">
                <a:solidFill>
                  <a:srgbClr val="604A7B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604A7B"/>
                </a:solidFill>
                <a:latin typeface="Calibri"/>
                <a:cs typeface="Calibri"/>
              </a:rPr>
              <a:t>paramètre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.</a:t>
            </a:r>
            <a:r>
              <a:rPr sz="1600" spc="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8"/>
                </a:solidFill>
                <a:latin typeface="Calibri"/>
                <a:cs typeface="Calibri"/>
              </a:rPr>
              <a:t>Il</a:t>
            </a:r>
            <a:r>
              <a:rPr sz="1600" spc="-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peut</a:t>
            </a:r>
            <a:r>
              <a:rPr sz="1600" spc="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y en</a:t>
            </a:r>
            <a:r>
              <a:rPr sz="16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avoir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plusieurs,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8"/>
                </a:solidFill>
                <a:latin typeface="Calibri"/>
                <a:cs typeface="Calibri"/>
              </a:rPr>
              <a:t>ils</a:t>
            </a:r>
            <a:r>
              <a:rPr sz="1600" spc="-3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sont</a:t>
            </a:r>
            <a:r>
              <a:rPr sz="1600" spc="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séparés</a:t>
            </a:r>
            <a:r>
              <a:rPr sz="1600" spc="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par</a:t>
            </a:r>
            <a:r>
              <a:rPr sz="16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des </a:t>
            </a:r>
            <a:r>
              <a:rPr sz="1600" b="1" spc="-5" dirty="0">
                <a:solidFill>
                  <a:srgbClr val="808080"/>
                </a:solidFill>
                <a:latin typeface="Calibri"/>
                <a:cs typeface="Calibri"/>
              </a:rPr>
              <a:t>«</a:t>
            </a:r>
            <a:r>
              <a:rPr sz="1600" b="1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000" b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808080"/>
                </a:solidFill>
                <a:latin typeface="Calibri"/>
                <a:cs typeface="Calibri"/>
              </a:rPr>
              <a:t>»</a:t>
            </a:r>
            <a:r>
              <a:rPr sz="1600" b="1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dans ce</a:t>
            </a:r>
            <a:r>
              <a:rPr sz="16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cas.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68183" y="2615183"/>
            <a:ext cx="390525" cy="594360"/>
            <a:chOff x="7568183" y="2615183"/>
            <a:chExt cx="390525" cy="59436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68183" y="2615183"/>
              <a:ext cx="390142" cy="5943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736566" y="2776440"/>
              <a:ext cx="167005" cy="365125"/>
            </a:xfrm>
            <a:custGeom>
              <a:avLst/>
              <a:gdLst/>
              <a:ahLst/>
              <a:cxnLst/>
              <a:rect l="l" t="t" r="r" b="b"/>
              <a:pathLst>
                <a:path w="167004" h="365125">
                  <a:moveTo>
                    <a:pt x="166547" y="364871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27590" y="2776437"/>
              <a:ext cx="82550" cy="89535"/>
            </a:xfrm>
            <a:custGeom>
              <a:avLst/>
              <a:gdLst/>
              <a:ahLst/>
              <a:cxnLst/>
              <a:rect l="l" t="t" r="r" b="b"/>
              <a:pathLst>
                <a:path w="82550" h="89535">
                  <a:moveTo>
                    <a:pt x="0" y="89535"/>
                  </a:moveTo>
                  <a:lnTo>
                    <a:pt x="8978" y="0"/>
                  </a:lnTo>
                  <a:lnTo>
                    <a:pt x="82486" y="51879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32301" y="3224737"/>
            <a:ext cx="21494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595958"/>
                </a:solidFill>
                <a:latin typeface="Calibri"/>
                <a:cs typeface="Calibri"/>
              </a:rPr>
              <a:t>Type</a:t>
            </a:r>
            <a:r>
              <a:rPr sz="16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de</a:t>
            </a: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8"/>
                </a:solidFill>
                <a:latin typeface="Calibri"/>
                <a:cs typeface="Calibri"/>
              </a:rPr>
              <a:t>la</a:t>
            </a:r>
            <a:r>
              <a:rPr sz="1600" spc="-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valeur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retournée</a:t>
            </a:r>
            <a:r>
              <a:rPr sz="1600" spc="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par</a:t>
            </a: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8"/>
                </a:solidFill>
                <a:latin typeface="Calibri"/>
                <a:cs typeface="Calibri"/>
              </a:rPr>
              <a:t>la</a:t>
            </a:r>
            <a:r>
              <a:rPr sz="1600" spc="-3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fonction.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89035" y="5769864"/>
            <a:ext cx="192405" cy="589915"/>
            <a:chOff x="8289035" y="5769864"/>
            <a:chExt cx="192405" cy="58991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9035" y="5769864"/>
              <a:ext cx="192023" cy="58978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306893" y="5787792"/>
              <a:ext cx="113030" cy="511175"/>
            </a:xfrm>
            <a:custGeom>
              <a:avLst/>
              <a:gdLst/>
              <a:ahLst/>
              <a:cxnLst/>
              <a:rect l="l" t="t" r="r" b="b"/>
              <a:pathLst>
                <a:path w="113029" h="511175">
                  <a:moveTo>
                    <a:pt x="55930" y="399161"/>
                  </a:moveTo>
                  <a:lnTo>
                    <a:pt x="16217" y="415366"/>
                  </a:lnTo>
                  <a:lnTo>
                    <a:pt x="0" y="454748"/>
                  </a:lnTo>
                  <a:lnTo>
                    <a:pt x="1062" y="467231"/>
                  </a:lnTo>
                  <a:lnTo>
                    <a:pt x="25839" y="502373"/>
                  </a:lnTo>
                  <a:lnTo>
                    <a:pt x="56591" y="510667"/>
                  </a:lnTo>
                  <a:lnTo>
                    <a:pt x="67457" y="509728"/>
                  </a:lnTo>
                  <a:lnTo>
                    <a:pt x="103336" y="487438"/>
                  </a:lnTo>
                  <a:lnTo>
                    <a:pt x="112852" y="454748"/>
                  </a:lnTo>
                  <a:lnTo>
                    <a:pt x="111806" y="443707"/>
                  </a:lnTo>
                  <a:lnTo>
                    <a:pt x="87341" y="408355"/>
                  </a:lnTo>
                  <a:lnTo>
                    <a:pt x="55930" y="399161"/>
                  </a:lnTo>
                  <a:close/>
                </a:path>
                <a:path w="113029" h="511175">
                  <a:moveTo>
                    <a:pt x="58559" y="0"/>
                  </a:moveTo>
                  <a:lnTo>
                    <a:pt x="16192" y="17335"/>
                  </a:lnTo>
                  <a:lnTo>
                    <a:pt x="0" y="64528"/>
                  </a:lnTo>
                  <a:lnTo>
                    <a:pt x="185" y="76384"/>
                  </a:lnTo>
                  <a:lnTo>
                    <a:pt x="2959" y="131089"/>
                  </a:lnTo>
                  <a:lnTo>
                    <a:pt x="13519" y="289229"/>
                  </a:lnTo>
                  <a:lnTo>
                    <a:pt x="20829" y="328232"/>
                  </a:lnTo>
                  <a:lnTo>
                    <a:pt x="54622" y="355104"/>
                  </a:lnTo>
                  <a:lnTo>
                    <a:pt x="64735" y="353988"/>
                  </a:lnTo>
                  <a:lnTo>
                    <a:pt x="92348" y="316326"/>
                  </a:lnTo>
                  <a:lnTo>
                    <a:pt x="110388" y="127914"/>
                  </a:lnTo>
                  <a:lnTo>
                    <a:pt x="111464" y="116096"/>
                  </a:lnTo>
                  <a:lnTo>
                    <a:pt x="112234" y="104605"/>
                  </a:lnTo>
                  <a:lnTo>
                    <a:pt x="112697" y="93440"/>
                  </a:lnTo>
                  <a:lnTo>
                    <a:pt x="112852" y="82600"/>
                  </a:lnTo>
                  <a:lnTo>
                    <a:pt x="112175" y="64517"/>
                  </a:lnTo>
                  <a:lnTo>
                    <a:pt x="102031" y="22225"/>
                  </a:lnTo>
                  <a:lnTo>
                    <a:pt x="73521" y="1390"/>
                  </a:lnTo>
                  <a:lnTo>
                    <a:pt x="5855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0797" y="6180857"/>
              <a:ext cx="125044" cy="12369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306893" y="5787792"/>
              <a:ext cx="113030" cy="355600"/>
            </a:xfrm>
            <a:custGeom>
              <a:avLst/>
              <a:gdLst/>
              <a:ahLst/>
              <a:cxnLst/>
              <a:rect l="l" t="t" r="r" b="b"/>
              <a:pathLst>
                <a:path w="113029" h="355600">
                  <a:moveTo>
                    <a:pt x="58559" y="0"/>
                  </a:moveTo>
                  <a:lnTo>
                    <a:pt x="95257" y="12505"/>
                  </a:lnTo>
                  <a:lnTo>
                    <a:pt x="110147" y="48426"/>
                  </a:lnTo>
                  <a:lnTo>
                    <a:pt x="112852" y="82600"/>
                  </a:lnTo>
                  <a:lnTo>
                    <a:pt x="112697" y="93440"/>
                  </a:lnTo>
                  <a:lnTo>
                    <a:pt x="112234" y="104605"/>
                  </a:lnTo>
                  <a:lnTo>
                    <a:pt x="111464" y="116096"/>
                  </a:lnTo>
                  <a:lnTo>
                    <a:pt x="110388" y="127914"/>
                  </a:lnTo>
                  <a:lnTo>
                    <a:pt x="96329" y="289229"/>
                  </a:lnTo>
                  <a:lnTo>
                    <a:pt x="89171" y="327564"/>
                  </a:lnTo>
                  <a:lnTo>
                    <a:pt x="54622" y="355104"/>
                  </a:lnTo>
                  <a:lnTo>
                    <a:pt x="44447" y="354021"/>
                  </a:lnTo>
                  <a:lnTo>
                    <a:pt x="17768" y="316955"/>
                  </a:lnTo>
                  <a:lnTo>
                    <a:pt x="2959" y="131089"/>
                  </a:lnTo>
                  <a:lnTo>
                    <a:pt x="741" y="91432"/>
                  </a:lnTo>
                  <a:lnTo>
                    <a:pt x="0" y="64528"/>
                  </a:lnTo>
                  <a:lnTo>
                    <a:pt x="1012" y="50377"/>
                  </a:lnTo>
                  <a:lnTo>
                    <a:pt x="24912" y="9751"/>
                  </a:lnTo>
                  <a:lnTo>
                    <a:pt x="46096" y="1083"/>
                  </a:lnTo>
                  <a:lnTo>
                    <a:pt x="58559" y="0"/>
                  </a:lnTo>
                  <a:close/>
                </a:path>
              </a:pathLst>
            </a:custGeom>
            <a:ln w="12192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15567" y="5640323"/>
            <a:ext cx="6913245" cy="784860"/>
          </a:xfrm>
          <a:prstGeom prst="rect">
            <a:avLst/>
          </a:prstGeom>
          <a:ln w="9144">
            <a:solidFill>
              <a:srgbClr val="FAC09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90805" marR="177800">
              <a:lnSpc>
                <a:spcPct val="125000"/>
              </a:lnSpc>
              <a:spcBef>
                <a:spcPts val="50"/>
              </a:spcBef>
            </a:pP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Un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classeur 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Excel</a:t>
            </a:r>
            <a:r>
              <a:rPr sz="1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contenant</a:t>
            </a:r>
            <a:r>
              <a:rPr sz="1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du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code</a:t>
            </a:r>
            <a:r>
              <a:rPr sz="18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VBA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doit</a:t>
            </a:r>
            <a:r>
              <a:rPr sz="18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être</a:t>
            </a:r>
            <a:r>
              <a:rPr sz="1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enregistré</a:t>
            </a:r>
            <a:r>
              <a:rPr sz="18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au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format </a:t>
            </a:r>
            <a:r>
              <a:rPr sz="1800" spc="-3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XLSM,</a:t>
            </a:r>
            <a:r>
              <a:rPr sz="1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prenant</a:t>
            </a:r>
            <a:r>
              <a:rPr sz="1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en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charge</a:t>
            </a:r>
            <a:r>
              <a:rPr sz="18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les</a:t>
            </a:r>
            <a:r>
              <a:rPr sz="1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macros.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Sinon</a:t>
            </a:r>
            <a:r>
              <a:rPr sz="1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1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perd</a:t>
            </a:r>
            <a:r>
              <a:rPr sz="1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son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code.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22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278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18744" y="1528572"/>
            <a:ext cx="8065134" cy="4543425"/>
            <a:chOff x="618744" y="1528572"/>
            <a:chExt cx="8065134" cy="4543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8744" y="1528572"/>
              <a:ext cx="8064995" cy="45430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62272" y="3108959"/>
              <a:ext cx="1908175" cy="815975"/>
            </a:xfrm>
            <a:custGeom>
              <a:avLst/>
              <a:gdLst/>
              <a:ahLst/>
              <a:cxnLst/>
              <a:rect l="l" t="t" r="r" b="b"/>
              <a:pathLst>
                <a:path w="1908175" h="815975">
                  <a:moveTo>
                    <a:pt x="324612" y="670572"/>
                  </a:moveTo>
                  <a:lnTo>
                    <a:pt x="322326" y="659295"/>
                  </a:lnTo>
                  <a:lnTo>
                    <a:pt x="316128" y="650087"/>
                  </a:lnTo>
                  <a:lnTo>
                    <a:pt x="306920" y="643890"/>
                  </a:lnTo>
                  <a:lnTo>
                    <a:pt x="295656" y="641616"/>
                  </a:lnTo>
                  <a:lnTo>
                    <a:pt x="28956" y="641616"/>
                  </a:lnTo>
                  <a:lnTo>
                    <a:pt x="17678" y="643890"/>
                  </a:lnTo>
                  <a:lnTo>
                    <a:pt x="8470" y="650087"/>
                  </a:lnTo>
                  <a:lnTo>
                    <a:pt x="2273" y="659295"/>
                  </a:lnTo>
                  <a:lnTo>
                    <a:pt x="0" y="670572"/>
                  </a:lnTo>
                  <a:lnTo>
                    <a:pt x="0" y="786396"/>
                  </a:lnTo>
                  <a:lnTo>
                    <a:pt x="2273" y="797661"/>
                  </a:lnTo>
                  <a:lnTo>
                    <a:pt x="8470" y="806869"/>
                  </a:lnTo>
                  <a:lnTo>
                    <a:pt x="17678" y="813066"/>
                  </a:lnTo>
                  <a:lnTo>
                    <a:pt x="28956" y="815352"/>
                  </a:lnTo>
                  <a:lnTo>
                    <a:pt x="295656" y="815352"/>
                  </a:lnTo>
                  <a:lnTo>
                    <a:pt x="306920" y="813066"/>
                  </a:lnTo>
                  <a:lnTo>
                    <a:pt x="316128" y="806869"/>
                  </a:lnTo>
                  <a:lnTo>
                    <a:pt x="322326" y="797661"/>
                  </a:lnTo>
                  <a:lnTo>
                    <a:pt x="324612" y="786396"/>
                  </a:lnTo>
                  <a:lnTo>
                    <a:pt x="324612" y="670572"/>
                  </a:lnTo>
                  <a:close/>
                </a:path>
                <a:path w="1908175" h="815975">
                  <a:moveTo>
                    <a:pt x="1908048" y="29210"/>
                  </a:moveTo>
                  <a:lnTo>
                    <a:pt x="1905749" y="17843"/>
                  </a:lnTo>
                  <a:lnTo>
                    <a:pt x="1899488" y="8559"/>
                  </a:lnTo>
                  <a:lnTo>
                    <a:pt x="1890204" y="2298"/>
                  </a:lnTo>
                  <a:lnTo>
                    <a:pt x="1878838" y="0"/>
                  </a:lnTo>
                  <a:lnTo>
                    <a:pt x="1612646" y="0"/>
                  </a:lnTo>
                  <a:lnTo>
                    <a:pt x="1601266" y="2298"/>
                  </a:lnTo>
                  <a:lnTo>
                    <a:pt x="1591983" y="8559"/>
                  </a:lnTo>
                  <a:lnTo>
                    <a:pt x="1585722" y="17843"/>
                  </a:lnTo>
                  <a:lnTo>
                    <a:pt x="1583436" y="29210"/>
                  </a:lnTo>
                  <a:lnTo>
                    <a:pt x="1583436" y="146050"/>
                  </a:lnTo>
                  <a:lnTo>
                    <a:pt x="1585722" y="157429"/>
                  </a:lnTo>
                  <a:lnTo>
                    <a:pt x="1591983" y="166712"/>
                  </a:lnTo>
                  <a:lnTo>
                    <a:pt x="1601266" y="172974"/>
                  </a:lnTo>
                  <a:lnTo>
                    <a:pt x="1612646" y="175260"/>
                  </a:lnTo>
                  <a:lnTo>
                    <a:pt x="1878838" y="175260"/>
                  </a:lnTo>
                  <a:lnTo>
                    <a:pt x="1890204" y="172974"/>
                  </a:lnTo>
                  <a:lnTo>
                    <a:pt x="1899488" y="166712"/>
                  </a:lnTo>
                  <a:lnTo>
                    <a:pt x="1905749" y="157429"/>
                  </a:lnTo>
                  <a:lnTo>
                    <a:pt x="1908048" y="146050"/>
                  </a:lnTo>
                  <a:lnTo>
                    <a:pt x="1908048" y="29210"/>
                  </a:lnTo>
                  <a:close/>
                </a:path>
              </a:pathLst>
            </a:custGeom>
            <a:solidFill>
              <a:srgbClr val="E46C0A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98392" y="3131819"/>
              <a:ext cx="2138680" cy="1104900"/>
            </a:xfrm>
            <a:custGeom>
              <a:avLst/>
              <a:gdLst/>
              <a:ahLst/>
              <a:cxnLst/>
              <a:rect l="l" t="t" r="r" b="b"/>
              <a:pathLst>
                <a:path w="2138679" h="1104900">
                  <a:moveTo>
                    <a:pt x="867156" y="977900"/>
                  </a:moveTo>
                  <a:lnTo>
                    <a:pt x="865149" y="968019"/>
                  </a:lnTo>
                  <a:lnTo>
                    <a:pt x="859713" y="959942"/>
                  </a:lnTo>
                  <a:lnTo>
                    <a:pt x="851636" y="954506"/>
                  </a:lnTo>
                  <a:lnTo>
                    <a:pt x="841756" y="952500"/>
                  </a:lnTo>
                  <a:lnTo>
                    <a:pt x="25400" y="952500"/>
                  </a:lnTo>
                  <a:lnTo>
                    <a:pt x="15506" y="954506"/>
                  </a:lnTo>
                  <a:lnTo>
                    <a:pt x="7429" y="959942"/>
                  </a:lnTo>
                  <a:lnTo>
                    <a:pt x="1993" y="968019"/>
                  </a:lnTo>
                  <a:lnTo>
                    <a:pt x="0" y="977900"/>
                  </a:lnTo>
                  <a:lnTo>
                    <a:pt x="0" y="1079500"/>
                  </a:lnTo>
                  <a:lnTo>
                    <a:pt x="1993" y="1089393"/>
                  </a:lnTo>
                  <a:lnTo>
                    <a:pt x="7429" y="1097470"/>
                  </a:lnTo>
                  <a:lnTo>
                    <a:pt x="15506" y="1102906"/>
                  </a:lnTo>
                  <a:lnTo>
                    <a:pt x="25400" y="1104900"/>
                  </a:lnTo>
                  <a:lnTo>
                    <a:pt x="841756" y="1104900"/>
                  </a:lnTo>
                  <a:lnTo>
                    <a:pt x="851636" y="1102906"/>
                  </a:lnTo>
                  <a:lnTo>
                    <a:pt x="859713" y="1097470"/>
                  </a:lnTo>
                  <a:lnTo>
                    <a:pt x="865149" y="1089393"/>
                  </a:lnTo>
                  <a:lnTo>
                    <a:pt x="867156" y="1079500"/>
                  </a:lnTo>
                  <a:lnTo>
                    <a:pt x="867156" y="977900"/>
                  </a:lnTo>
                  <a:close/>
                </a:path>
                <a:path w="2138679" h="1104900">
                  <a:moveTo>
                    <a:pt x="2138172" y="25400"/>
                  </a:moveTo>
                  <a:lnTo>
                    <a:pt x="2136165" y="15519"/>
                  </a:lnTo>
                  <a:lnTo>
                    <a:pt x="2130729" y="7442"/>
                  </a:lnTo>
                  <a:lnTo>
                    <a:pt x="2122652" y="2006"/>
                  </a:lnTo>
                  <a:lnTo>
                    <a:pt x="2112772" y="0"/>
                  </a:lnTo>
                  <a:lnTo>
                    <a:pt x="1296416" y="0"/>
                  </a:lnTo>
                  <a:lnTo>
                    <a:pt x="1286522" y="2006"/>
                  </a:lnTo>
                  <a:lnTo>
                    <a:pt x="1278445" y="7442"/>
                  </a:lnTo>
                  <a:lnTo>
                    <a:pt x="1273009" y="15519"/>
                  </a:lnTo>
                  <a:lnTo>
                    <a:pt x="1271016" y="25400"/>
                  </a:lnTo>
                  <a:lnTo>
                    <a:pt x="1271016" y="127000"/>
                  </a:lnTo>
                  <a:lnTo>
                    <a:pt x="1273009" y="136893"/>
                  </a:lnTo>
                  <a:lnTo>
                    <a:pt x="1278445" y="144970"/>
                  </a:lnTo>
                  <a:lnTo>
                    <a:pt x="1286522" y="150406"/>
                  </a:lnTo>
                  <a:lnTo>
                    <a:pt x="1296416" y="152400"/>
                  </a:lnTo>
                  <a:lnTo>
                    <a:pt x="2112772" y="152400"/>
                  </a:lnTo>
                  <a:lnTo>
                    <a:pt x="2122652" y="150406"/>
                  </a:lnTo>
                  <a:lnTo>
                    <a:pt x="2130729" y="144970"/>
                  </a:lnTo>
                  <a:lnTo>
                    <a:pt x="2136165" y="136893"/>
                  </a:lnTo>
                  <a:lnTo>
                    <a:pt x="2138172" y="127000"/>
                  </a:lnTo>
                  <a:lnTo>
                    <a:pt x="2138172" y="25400"/>
                  </a:lnTo>
                  <a:close/>
                </a:path>
              </a:pathLst>
            </a:custGeom>
            <a:solidFill>
              <a:srgbClr val="558ED5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96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Programmation</a:t>
            </a:r>
            <a:r>
              <a:rPr spc="-20" dirty="0"/>
              <a:t> </a:t>
            </a:r>
            <a:r>
              <a:rPr spc="-5" dirty="0"/>
              <a:t>dans</a:t>
            </a:r>
            <a:r>
              <a:rPr spc="-10" dirty="0"/>
              <a:t> </a:t>
            </a:r>
            <a:r>
              <a:rPr spc="-5" dirty="0"/>
              <a:t>Visual</a:t>
            </a:r>
            <a:r>
              <a:rPr spc="10" dirty="0"/>
              <a:t> </a:t>
            </a:r>
            <a:r>
              <a:rPr spc="-5" dirty="0"/>
              <a:t>Basic</a:t>
            </a:r>
            <a:r>
              <a:rPr spc="-15" dirty="0"/>
              <a:t> </a:t>
            </a:r>
            <a:r>
              <a:rPr spc="-5" dirty="0"/>
              <a:t>Editor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9831" y="583691"/>
            <a:ext cx="2214880" cy="647700"/>
          </a:xfrm>
          <a:prstGeom prst="rect">
            <a:avLst/>
          </a:prstGeom>
          <a:ln w="9144">
            <a:solidFill>
              <a:srgbClr val="17375E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0805" marR="107950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Entrée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: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prix HT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(réel) </a:t>
            </a:r>
            <a:r>
              <a:rPr sz="1800" spc="-39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Sortie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 :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 prix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 TTC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(réel)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54380" y="5375147"/>
            <a:ext cx="2784475" cy="1000125"/>
            <a:chOff x="754380" y="5375147"/>
            <a:chExt cx="2784475" cy="100012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288" y="5385815"/>
              <a:ext cx="2758439" cy="9250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380" y="5375147"/>
              <a:ext cx="2695955" cy="9997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27532" y="5413247"/>
              <a:ext cx="2664460" cy="830580"/>
            </a:xfrm>
            <a:custGeom>
              <a:avLst/>
              <a:gdLst/>
              <a:ahLst/>
              <a:cxnLst/>
              <a:rect l="l" t="t" r="r" b="b"/>
              <a:pathLst>
                <a:path w="2664460" h="830579">
                  <a:moveTo>
                    <a:pt x="2663951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2663951" y="830579"/>
                  </a:lnTo>
                  <a:lnTo>
                    <a:pt x="2663951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7532" y="5413247"/>
              <a:ext cx="2664460" cy="830580"/>
            </a:xfrm>
            <a:custGeom>
              <a:avLst/>
              <a:gdLst/>
              <a:ahLst/>
              <a:cxnLst/>
              <a:rect l="l" t="t" r="r" b="b"/>
              <a:pathLst>
                <a:path w="2664460" h="830579">
                  <a:moveTo>
                    <a:pt x="0" y="0"/>
                  </a:moveTo>
                  <a:lnTo>
                    <a:pt x="2663951" y="0"/>
                  </a:lnTo>
                  <a:lnTo>
                    <a:pt x="2663951" y="830579"/>
                  </a:lnTo>
                  <a:lnTo>
                    <a:pt x="0" y="83057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6324" y="5434388"/>
            <a:ext cx="23437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Il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faut créer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module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pour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programmer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une</a:t>
            </a:r>
            <a:r>
              <a:rPr sz="1600" spc="-10" dirty="0">
                <a:latin typeface="Calibri"/>
                <a:cs typeface="Calibri"/>
              </a:rPr>
              <a:t> fonction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personnalisée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58667" y="745236"/>
            <a:ext cx="4516120" cy="756285"/>
            <a:chOff x="3058667" y="745236"/>
            <a:chExt cx="4516120" cy="75628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4576" y="755904"/>
              <a:ext cx="4489703" cy="6797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58667" y="745236"/>
              <a:ext cx="4387595" cy="755903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473708" y="3770376"/>
            <a:ext cx="1987550" cy="2461260"/>
            <a:chOff x="1473708" y="3770376"/>
            <a:chExt cx="1987550" cy="246126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3708" y="4861560"/>
              <a:ext cx="559307" cy="62483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647917" y="5019132"/>
              <a:ext cx="332105" cy="396240"/>
            </a:xfrm>
            <a:custGeom>
              <a:avLst/>
              <a:gdLst/>
              <a:ahLst/>
              <a:cxnLst/>
              <a:rect l="l" t="t" r="r" b="b"/>
              <a:pathLst>
                <a:path w="332105" h="396239">
                  <a:moveTo>
                    <a:pt x="331863" y="39588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47924" y="5019132"/>
              <a:ext cx="85090" cy="88900"/>
            </a:xfrm>
            <a:custGeom>
              <a:avLst/>
              <a:gdLst/>
              <a:ahLst/>
              <a:cxnLst/>
              <a:rect l="l" t="t" r="r" b="b"/>
              <a:pathLst>
                <a:path w="85089" h="88900">
                  <a:moveTo>
                    <a:pt x="15176" y="88696"/>
                  </a:moveTo>
                  <a:lnTo>
                    <a:pt x="0" y="0"/>
                  </a:lnTo>
                  <a:lnTo>
                    <a:pt x="84670" y="30441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37944" y="3770376"/>
              <a:ext cx="722375" cy="168249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95677" y="3912717"/>
              <a:ext cx="509270" cy="1471295"/>
            </a:xfrm>
            <a:custGeom>
              <a:avLst/>
              <a:gdLst/>
              <a:ahLst/>
              <a:cxnLst/>
              <a:rect l="l" t="t" r="r" b="b"/>
              <a:pathLst>
                <a:path w="509269" h="1471295">
                  <a:moveTo>
                    <a:pt x="0" y="1470812"/>
                  </a:moveTo>
                  <a:lnTo>
                    <a:pt x="30524" y="1417009"/>
                  </a:lnTo>
                  <a:lnTo>
                    <a:pt x="60951" y="1363285"/>
                  </a:lnTo>
                  <a:lnTo>
                    <a:pt x="91183" y="1309716"/>
                  </a:lnTo>
                  <a:lnTo>
                    <a:pt x="121121" y="1256381"/>
                  </a:lnTo>
                  <a:lnTo>
                    <a:pt x="150668" y="1203357"/>
                  </a:lnTo>
                  <a:lnTo>
                    <a:pt x="179727" y="1150721"/>
                  </a:lnTo>
                  <a:lnTo>
                    <a:pt x="208199" y="1098553"/>
                  </a:lnTo>
                  <a:lnTo>
                    <a:pt x="235987" y="1046930"/>
                  </a:lnTo>
                  <a:lnTo>
                    <a:pt x="262994" y="995928"/>
                  </a:lnTo>
                  <a:lnTo>
                    <a:pt x="289121" y="945627"/>
                  </a:lnTo>
                  <a:lnTo>
                    <a:pt x="314270" y="896104"/>
                  </a:lnTo>
                  <a:lnTo>
                    <a:pt x="338344" y="847437"/>
                  </a:lnTo>
                  <a:lnTo>
                    <a:pt x="361246" y="799703"/>
                  </a:lnTo>
                  <a:lnTo>
                    <a:pt x="382877" y="752981"/>
                  </a:lnTo>
                  <a:lnTo>
                    <a:pt x="403140" y="707347"/>
                  </a:lnTo>
                  <a:lnTo>
                    <a:pt x="421937" y="662881"/>
                  </a:lnTo>
                  <a:lnTo>
                    <a:pt x="439170" y="619659"/>
                  </a:lnTo>
                  <a:lnTo>
                    <a:pt x="454742" y="577760"/>
                  </a:lnTo>
                  <a:lnTo>
                    <a:pt x="468555" y="537261"/>
                  </a:lnTo>
                  <a:lnTo>
                    <a:pt x="480511" y="498240"/>
                  </a:lnTo>
                  <a:lnTo>
                    <a:pt x="490512" y="460775"/>
                  </a:lnTo>
                  <a:lnTo>
                    <a:pt x="504259" y="390823"/>
                  </a:lnTo>
                  <a:lnTo>
                    <a:pt x="509016" y="328028"/>
                  </a:lnTo>
                  <a:lnTo>
                    <a:pt x="505464" y="279959"/>
                  </a:lnTo>
                  <a:lnTo>
                    <a:pt x="495144" y="237278"/>
                  </a:lnTo>
                  <a:lnTo>
                    <a:pt x="478557" y="199585"/>
                  </a:lnTo>
                  <a:lnTo>
                    <a:pt x="456205" y="166482"/>
                  </a:lnTo>
                  <a:lnTo>
                    <a:pt x="428589" y="137569"/>
                  </a:lnTo>
                  <a:lnTo>
                    <a:pt x="396211" y="112446"/>
                  </a:lnTo>
                  <a:lnTo>
                    <a:pt x="359573" y="90714"/>
                  </a:lnTo>
                  <a:lnTo>
                    <a:pt x="319176" y="71974"/>
                  </a:lnTo>
                  <a:lnTo>
                    <a:pt x="275521" y="55827"/>
                  </a:lnTo>
                  <a:lnTo>
                    <a:pt x="229111" y="41873"/>
                  </a:lnTo>
                  <a:lnTo>
                    <a:pt x="180447" y="29712"/>
                  </a:lnTo>
                  <a:lnTo>
                    <a:pt x="130030" y="18946"/>
                  </a:lnTo>
                  <a:lnTo>
                    <a:pt x="78362" y="9175"/>
                  </a:lnTo>
                  <a:lnTo>
                    <a:pt x="25946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20966" y="3880962"/>
              <a:ext cx="84455" cy="89535"/>
            </a:xfrm>
            <a:custGeom>
              <a:avLst/>
              <a:gdLst/>
              <a:ahLst/>
              <a:cxnLst/>
              <a:rect l="l" t="t" r="r" b="b"/>
              <a:pathLst>
                <a:path w="84455" h="89535">
                  <a:moveTo>
                    <a:pt x="68999" y="89395"/>
                  </a:moveTo>
                  <a:lnTo>
                    <a:pt x="0" y="31648"/>
                  </a:lnTo>
                  <a:lnTo>
                    <a:pt x="84226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67456" y="5641848"/>
              <a:ext cx="193547" cy="58978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285982" y="5659219"/>
              <a:ext cx="113030" cy="511175"/>
            </a:xfrm>
            <a:custGeom>
              <a:avLst/>
              <a:gdLst/>
              <a:ahLst/>
              <a:cxnLst/>
              <a:rect l="l" t="t" r="r" b="b"/>
              <a:pathLst>
                <a:path w="113029" h="511175">
                  <a:moveTo>
                    <a:pt x="55930" y="399161"/>
                  </a:moveTo>
                  <a:lnTo>
                    <a:pt x="16217" y="415366"/>
                  </a:lnTo>
                  <a:lnTo>
                    <a:pt x="0" y="454748"/>
                  </a:lnTo>
                  <a:lnTo>
                    <a:pt x="1062" y="467231"/>
                  </a:lnTo>
                  <a:lnTo>
                    <a:pt x="25839" y="502373"/>
                  </a:lnTo>
                  <a:lnTo>
                    <a:pt x="56591" y="510667"/>
                  </a:lnTo>
                  <a:lnTo>
                    <a:pt x="67457" y="509728"/>
                  </a:lnTo>
                  <a:lnTo>
                    <a:pt x="103336" y="487438"/>
                  </a:lnTo>
                  <a:lnTo>
                    <a:pt x="112852" y="454748"/>
                  </a:lnTo>
                  <a:lnTo>
                    <a:pt x="111806" y="443707"/>
                  </a:lnTo>
                  <a:lnTo>
                    <a:pt x="87341" y="408355"/>
                  </a:lnTo>
                  <a:lnTo>
                    <a:pt x="55930" y="399161"/>
                  </a:lnTo>
                  <a:close/>
                </a:path>
                <a:path w="113029" h="511175">
                  <a:moveTo>
                    <a:pt x="58559" y="0"/>
                  </a:moveTo>
                  <a:lnTo>
                    <a:pt x="16192" y="17335"/>
                  </a:lnTo>
                  <a:lnTo>
                    <a:pt x="0" y="64528"/>
                  </a:lnTo>
                  <a:lnTo>
                    <a:pt x="185" y="76384"/>
                  </a:lnTo>
                  <a:lnTo>
                    <a:pt x="2959" y="131089"/>
                  </a:lnTo>
                  <a:lnTo>
                    <a:pt x="13519" y="289229"/>
                  </a:lnTo>
                  <a:lnTo>
                    <a:pt x="20829" y="328232"/>
                  </a:lnTo>
                  <a:lnTo>
                    <a:pt x="54622" y="355104"/>
                  </a:lnTo>
                  <a:lnTo>
                    <a:pt x="64735" y="353988"/>
                  </a:lnTo>
                  <a:lnTo>
                    <a:pt x="92348" y="316326"/>
                  </a:lnTo>
                  <a:lnTo>
                    <a:pt x="110388" y="127914"/>
                  </a:lnTo>
                  <a:lnTo>
                    <a:pt x="111464" y="116096"/>
                  </a:lnTo>
                  <a:lnTo>
                    <a:pt x="112234" y="104605"/>
                  </a:lnTo>
                  <a:lnTo>
                    <a:pt x="112697" y="93440"/>
                  </a:lnTo>
                  <a:lnTo>
                    <a:pt x="112852" y="82600"/>
                  </a:lnTo>
                  <a:lnTo>
                    <a:pt x="112175" y="64517"/>
                  </a:lnTo>
                  <a:lnTo>
                    <a:pt x="102031" y="22225"/>
                  </a:lnTo>
                  <a:lnTo>
                    <a:pt x="73521" y="1390"/>
                  </a:lnTo>
                  <a:lnTo>
                    <a:pt x="58559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79886" y="6052284"/>
              <a:ext cx="125044" cy="12369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285982" y="5659219"/>
              <a:ext cx="113030" cy="355600"/>
            </a:xfrm>
            <a:custGeom>
              <a:avLst/>
              <a:gdLst/>
              <a:ahLst/>
              <a:cxnLst/>
              <a:rect l="l" t="t" r="r" b="b"/>
              <a:pathLst>
                <a:path w="113029" h="355600">
                  <a:moveTo>
                    <a:pt x="58559" y="0"/>
                  </a:moveTo>
                  <a:lnTo>
                    <a:pt x="95257" y="12505"/>
                  </a:lnTo>
                  <a:lnTo>
                    <a:pt x="110147" y="48426"/>
                  </a:lnTo>
                  <a:lnTo>
                    <a:pt x="112852" y="82600"/>
                  </a:lnTo>
                  <a:lnTo>
                    <a:pt x="112697" y="93440"/>
                  </a:lnTo>
                  <a:lnTo>
                    <a:pt x="112234" y="104605"/>
                  </a:lnTo>
                  <a:lnTo>
                    <a:pt x="111464" y="116096"/>
                  </a:lnTo>
                  <a:lnTo>
                    <a:pt x="110388" y="127914"/>
                  </a:lnTo>
                  <a:lnTo>
                    <a:pt x="96329" y="289229"/>
                  </a:lnTo>
                  <a:lnTo>
                    <a:pt x="89171" y="327564"/>
                  </a:lnTo>
                  <a:lnTo>
                    <a:pt x="54622" y="355104"/>
                  </a:lnTo>
                  <a:lnTo>
                    <a:pt x="44447" y="354021"/>
                  </a:lnTo>
                  <a:lnTo>
                    <a:pt x="17768" y="316955"/>
                  </a:lnTo>
                  <a:lnTo>
                    <a:pt x="2959" y="131089"/>
                  </a:lnTo>
                  <a:lnTo>
                    <a:pt x="741" y="91432"/>
                  </a:lnTo>
                  <a:lnTo>
                    <a:pt x="0" y="64528"/>
                  </a:lnTo>
                  <a:lnTo>
                    <a:pt x="1012" y="50377"/>
                  </a:lnTo>
                  <a:lnTo>
                    <a:pt x="24912" y="9751"/>
                  </a:lnTo>
                  <a:lnTo>
                    <a:pt x="46096" y="1083"/>
                  </a:lnTo>
                  <a:lnTo>
                    <a:pt x="58559" y="0"/>
                  </a:lnTo>
                  <a:close/>
                </a:path>
              </a:pathLst>
            </a:custGeom>
            <a:ln w="12192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131820" y="783336"/>
            <a:ext cx="4395470" cy="585470"/>
          </a:xfrm>
          <a:prstGeom prst="rect">
            <a:avLst/>
          </a:prstGeom>
          <a:solidFill>
            <a:srgbClr val="FFFFE6"/>
          </a:solidFill>
          <a:ln w="9144">
            <a:solidFill>
              <a:srgbClr val="98B954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 marR="287655">
              <a:lnSpc>
                <a:spcPct val="100000"/>
              </a:lnSpc>
              <a:spcBef>
                <a:spcPts val="260"/>
              </a:spcBef>
            </a:pPr>
            <a:r>
              <a:rPr sz="1600" b="1" spc="-5" dirty="0">
                <a:solidFill>
                  <a:srgbClr val="00B0F0"/>
                </a:solidFill>
                <a:latin typeface="Calibri"/>
                <a:cs typeface="Calibri"/>
              </a:rPr>
              <a:t>Public</a:t>
            </a:r>
            <a:r>
              <a:rPr sz="1600" b="1" spc="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pour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fonction</a:t>
            </a:r>
            <a:r>
              <a:rPr sz="1600" spc="-5" dirty="0">
                <a:latin typeface="Calibri"/>
                <a:cs typeface="Calibri"/>
              </a:rPr>
              <a:t> soit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visible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dehors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du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module,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notamment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dans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feuille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calcul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194047" y="1339596"/>
            <a:ext cx="1190625" cy="1971039"/>
            <a:chOff x="4194047" y="1339596"/>
            <a:chExt cx="1190625" cy="1971039"/>
          </a:xfrm>
        </p:grpSpPr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94047" y="1339596"/>
              <a:ext cx="1190243" cy="197053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364231" y="1369314"/>
              <a:ext cx="966469" cy="1740535"/>
            </a:xfrm>
            <a:custGeom>
              <a:avLst/>
              <a:gdLst/>
              <a:ahLst/>
              <a:cxnLst/>
              <a:rect l="l" t="t" r="r" b="b"/>
              <a:pathLst>
                <a:path w="966470" h="1740535">
                  <a:moveTo>
                    <a:pt x="966292" y="0"/>
                  </a:moveTo>
                  <a:lnTo>
                    <a:pt x="0" y="1740179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62321" y="3019538"/>
              <a:ext cx="79375" cy="90170"/>
            </a:xfrm>
            <a:custGeom>
              <a:avLst/>
              <a:gdLst/>
              <a:ahLst/>
              <a:cxnLst/>
              <a:rect l="l" t="t" r="r" b="b"/>
              <a:pathLst>
                <a:path w="79375" h="90169">
                  <a:moveTo>
                    <a:pt x="0" y="0"/>
                  </a:moveTo>
                  <a:lnTo>
                    <a:pt x="1905" y="89966"/>
                  </a:lnTo>
                  <a:lnTo>
                    <a:pt x="79273" y="44018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963411" y="3808476"/>
            <a:ext cx="3145790" cy="1000125"/>
            <a:chOff x="5963411" y="3808476"/>
            <a:chExt cx="3145790" cy="1000125"/>
          </a:xfrm>
        </p:grpSpPr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89319" y="3819144"/>
              <a:ext cx="3119627" cy="92506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63411" y="3808476"/>
              <a:ext cx="3070859" cy="99974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036563" y="3846576"/>
              <a:ext cx="3025140" cy="830580"/>
            </a:xfrm>
            <a:custGeom>
              <a:avLst/>
              <a:gdLst/>
              <a:ahLst/>
              <a:cxnLst/>
              <a:rect l="l" t="t" r="r" b="b"/>
              <a:pathLst>
                <a:path w="3025140" h="830579">
                  <a:moveTo>
                    <a:pt x="3025140" y="0"/>
                  </a:moveTo>
                  <a:lnTo>
                    <a:pt x="0" y="0"/>
                  </a:lnTo>
                  <a:lnTo>
                    <a:pt x="0" y="830580"/>
                  </a:lnTo>
                  <a:lnTo>
                    <a:pt x="3025140" y="830580"/>
                  </a:lnTo>
                  <a:lnTo>
                    <a:pt x="3025140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036564" y="3846576"/>
            <a:ext cx="3025140" cy="830580"/>
          </a:xfrm>
          <a:prstGeom prst="rect">
            <a:avLst/>
          </a:prstGeom>
          <a:ln w="9144">
            <a:solidFill>
              <a:srgbClr val="98B954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1440" marR="231775">
              <a:lnSpc>
                <a:spcPct val="100000"/>
              </a:lnSpc>
              <a:spcBef>
                <a:spcPts val="259"/>
              </a:spcBef>
            </a:pPr>
            <a:r>
              <a:rPr sz="1600" spc="-5" dirty="0">
                <a:latin typeface="Calibri"/>
                <a:cs typeface="Calibri"/>
              </a:rPr>
              <a:t>Les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lignes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commentaires </a:t>
            </a:r>
            <a:r>
              <a:rPr sz="1600" spc="-10" dirty="0">
                <a:latin typeface="Calibri"/>
                <a:cs typeface="Calibri"/>
              </a:rPr>
              <a:t> commencent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avec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alibri"/>
                <a:cs typeface="Calibri"/>
              </a:rPr>
              <a:t>‘</a:t>
            </a:r>
            <a:r>
              <a:rPr sz="1600" b="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sont </a:t>
            </a:r>
            <a:r>
              <a:rPr sz="1600" spc="-5" dirty="0">
                <a:latin typeface="Calibri"/>
                <a:cs typeface="Calibri"/>
              </a:rPr>
              <a:t> mises</a:t>
            </a:r>
            <a:r>
              <a:rPr sz="1600" spc="-10" dirty="0">
                <a:latin typeface="Calibri"/>
                <a:cs typeface="Calibri"/>
              </a:rPr>
              <a:t> automatiquement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vert.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618988" y="3863340"/>
            <a:ext cx="449580" cy="315595"/>
            <a:chOff x="5618988" y="3863340"/>
            <a:chExt cx="449580" cy="315595"/>
          </a:xfrm>
        </p:grpSpPr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18988" y="3863340"/>
              <a:ext cx="449579" cy="315467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802374" y="4001262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20">
                  <a:moveTo>
                    <a:pt x="223342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02368" y="3955919"/>
              <a:ext cx="78105" cy="90805"/>
            </a:xfrm>
            <a:custGeom>
              <a:avLst/>
              <a:gdLst/>
              <a:ahLst/>
              <a:cxnLst/>
              <a:rect l="l" t="t" r="r" b="b"/>
              <a:pathLst>
                <a:path w="78104" h="90804">
                  <a:moveTo>
                    <a:pt x="77724" y="0"/>
                  </a:moveTo>
                  <a:lnTo>
                    <a:pt x="0" y="45339"/>
                  </a:lnTo>
                  <a:lnTo>
                    <a:pt x="77724" y="90678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23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561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Utilisation</a:t>
            </a:r>
            <a:r>
              <a:rPr spc="-25" dirty="0"/>
              <a:t> </a:t>
            </a:r>
            <a:r>
              <a:rPr spc="-5" dirty="0"/>
              <a:t>de</a:t>
            </a:r>
            <a:r>
              <a:rPr dirty="0"/>
              <a:t> la</a:t>
            </a:r>
            <a:r>
              <a:rPr spc="-5" dirty="0"/>
              <a:t> fonction</a:t>
            </a:r>
            <a:r>
              <a:rPr spc="-20" dirty="0"/>
              <a:t> </a:t>
            </a:r>
            <a:r>
              <a:rPr spc="-5" dirty="0"/>
              <a:t>dans</a:t>
            </a:r>
            <a:r>
              <a:rPr spc="-10" dirty="0"/>
              <a:t> </a:t>
            </a:r>
            <a:r>
              <a:rPr dirty="0"/>
              <a:t>une </a:t>
            </a:r>
            <a:r>
              <a:rPr spc="-5" dirty="0"/>
              <a:t>feuille</a:t>
            </a:r>
            <a:r>
              <a:rPr spc="10" dirty="0"/>
              <a:t> </a:t>
            </a:r>
            <a:r>
              <a:rPr spc="-5" dirty="0"/>
              <a:t>Excel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1459" y="588276"/>
            <a:ext cx="8267700" cy="3971925"/>
            <a:chOff x="251459" y="588276"/>
            <a:chExt cx="8267700" cy="3971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459" y="588276"/>
              <a:ext cx="4466843" cy="39715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6048" y="1469136"/>
              <a:ext cx="3517391" cy="11094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7759" y="1463039"/>
              <a:ext cx="3581399" cy="11704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03292" y="1496567"/>
              <a:ext cx="3423285" cy="1015365"/>
            </a:xfrm>
            <a:custGeom>
              <a:avLst/>
              <a:gdLst/>
              <a:ahLst/>
              <a:cxnLst/>
              <a:rect l="l" t="t" r="r" b="b"/>
              <a:pathLst>
                <a:path w="3423284" h="1015364">
                  <a:moveTo>
                    <a:pt x="3422904" y="0"/>
                  </a:moveTo>
                  <a:lnTo>
                    <a:pt x="0" y="0"/>
                  </a:lnTo>
                  <a:lnTo>
                    <a:pt x="0" y="1014984"/>
                  </a:lnTo>
                  <a:lnTo>
                    <a:pt x="3422904" y="1014984"/>
                  </a:lnTo>
                  <a:lnTo>
                    <a:pt x="3422904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03292" y="1496567"/>
              <a:ext cx="3423285" cy="1015365"/>
            </a:xfrm>
            <a:custGeom>
              <a:avLst/>
              <a:gdLst/>
              <a:ahLst/>
              <a:cxnLst/>
              <a:rect l="l" t="t" r="r" b="b"/>
              <a:pathLst>
                <a:path w="3423284" h="1015364">
                  <a:moveTo>
                    <a:pt x="0" y="0"/>
                  </a:moveTo>
                  <a:lnTo>
                    <a:pt x="3422904" y="0"/>
                  </a:lnTo>
                  <a:lnTo>
                    <a:pt x="3422904" y="1014984"/>
                  </a:lnTo>
                  <a:lnTo>
                    <a:pt x="0" y="101498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82787" y="1517228"/>
            <a:ext cx="32505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La </a:t>
            </a:r>
            <a:r>
              <a:rPr sz="1500" spc="-5" dirty="0">
                <a:latin typeface="Calibri"/>
                <a:cs typeface="Calibri"/>
              </a:rPr>
              <a:t>fonction </a:t>
            </a:r>
            <a:r>
              <a:rPr sz="1500" spc="-10" dirty="0">
                <a:latin typeface="Calibri"/>
                <a:cs typeface="Calibri"/>
              </a:rPr>
              <a:t>est </a:t>
            </a:r>
            <a:r>
              <a:rPr sz="1500" spc="-5" dirty="0">
                <a:latin typeface="Calibri"/>
                <a:cs typeface="Calibri"/>
              </a:rPr>
              <a:t>insérable </a:t>
            </a:r>
            <a:r>
              <a:rPr sz="1500" dirty="0">
                <a:latin typeface="Calibri"/>
                <a:cs typeface="Calibri"/>
              </a:rPr>
              <a:t>dans la </a:t>
            </a:r>
            <a:r>
              <a:rPr sz="1500" spc="-10" dirty="0">
                <a:latin typeface="Calibri"/>
                <a:cs typeface="Calibri"/>
              </a:rPr>
              <a:t>feuille </a:t>
            </a:r>
            <a:r>
              <a:rPr sz="1500" dirty="0">
                <a:latin typeface="Calibri"/>
                <a:cs typeface="Calibri"/>
              </a:rPr>
              <a:t>de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calcul comme n’importe quelle autre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fonction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Excel.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Elle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est</a:t>
            </a:r>
            <a:r>
              <a:rPr sz="1500" spc="-5" dirty="0">
                <a:latin typeface="Calibri"/>
                <a:cs typeface="Calibri"/>
              </a:rPr>
              <a:t> accessible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dans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la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catégorie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«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Calibri"/>
                <a:cs typeface="Calibri"/>
              </a:rPr>
              <a:t>Fonctions</a:t>
            </a:r>
            <a:r>
              <a:rPr sz="15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Calibri"/>
                <a:cs typeface="Calibri"/>
              </a:rPr>
              <a:t>personnalisées</a:t>
            </a:r>
            <a:r>
              <a:rPr sz="1500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».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18972" y="1969007"/>
            <a:ext cx="7615555" cy="4300855"/>
            <a:chOff x="918972" y="1969007"/>
            <a:chExt cx="7615555" cy="430085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95700" y="1969007"/>
              <a:ext cx="1354835" cy="48615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78398" y="2004821"/>
              <a:ext cx="1127760" cy="267335"/>
            </a:xfrm>
            <a:custGeom>
              <a:avLst/>
              <a:gdLst/>
              <a:ahLst/>
              <a:cxnLst/>
              <a:rect l="l" t="t" r="r" b="b"/>
              <a:pathLst>
                <a:path w="1127760" h="267335">
                  <a:moveTo>
                    <a:pt x="1127163" y="0"/>
                  </a:moveTo>
                  <a:lnTo>
                    <a:pt x="0" y="266738"/>
                  </a:lnTo>
                </a:path>
              </a:pathLst>
            </a:custGeom>
            <a:ln w="25907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8395" y="2209531"/>
              <a:ext cx="86360" cy="88265"/>
            </a:xfrm>
            <a:custGeom>
              <a:avLst/>
              <a:gdLst/>
              <a:ahLst/>
              <a:cxnLst/>
              <a:rect l="l" t="t" r="r" b="b"/>
              <a:pathLst>
                <a:path w="86360" h="88264">
                  <a:moveTo>
                    <a:pt x="65189" y="0"/>
                  </a:moveTo>
                  <a:lnTo>
                    <a:pt x="0" y="62026"/>
                  </a:lnTo>
                  <a:lnTo>
                    <a:pt x="86080" y="88239"/>
                  </a:lnTo>
                </a:path>
              </a:pathLst>
            </a:custGeom>
            <a:ln w="25907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6476" y="1972055"/>
              <a:ext cx="2008631" cy="163525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224326" y="2004821"/>
              <a:ext cx="1780539" cy="1409065"/>
            </a:xfrm>
            <a:custGeom>
              <a:avLst/>
              <a:gdLst/>
              <a:ahLst/>
              <a:cxnLst/>
              <a:rect l="l" t="t" r="r" b="b"/>
              <a:pathLst>
                <a:path w="1780539" h="1409064">
                  <a:moveTo>
                    <a:pt x="1780082" y="0"/>
                  </a:moveTo>
                  <a:lnTo>
                    <a:pt x="0" y="1408849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4321" y="3329882"/>
              <a:ext cx="89535" cy="83820"/>
            </a:xfrm>
            <a:custGeom>
              <a:avLst/>
              <a:gdLst/>
              <a:ahLst/>
              <a:cxnLst/>
              <a:rect l="l" t="t" r="r" b="b"/>
              <a:pathLst>
                <a:path w="89535" h="83820">
                  <a:moveTo>
                    <a:pt x="32804" y="0"/>
                  </a:moveTo>
                  <a:lnTo>
                    <a:pt x="0" y="83794"/>
                  </a:lnTo>
                  <a:lnTo>
                    <a:pt x="89077" y="71094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96612" y="4782311"/>
              <a:ext cx="3637788" cy="13715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30139" y="3560063"/>
              <a:ext cx="1621535" cy="129082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978145" y="3597401"/>
              <a:ext cx="1358900" cy="980440"/>
            </a:xfrm>
            <a:custGeom>
              <a:avLst/>
              <a:gdLst/>
              <a:ahLst/>
              <a:cxnLst/>
              <a:rect l="l" t="t" r="r" b="b"/>
              <a:pathLst>
                <a:path w="1358900" h="980439">
                  <a:moveTo>
                    <a:pt x="0" y="0"/>
                  </a:moveTo>
                  <a:lnTo>
                    <a:pt x="55283" y="16666"/>
                  </a:lnTo>
                  <a:lnTo>
                    <a:pt x="110473" y="33349"/>
                  </a:lnTo>
                  <a:lnTo>
                    <a:pt x="165475" y="50062"/>
                  </a:lnTo>
                  <a:lnTo>
                    <a:pt x="220197" y="66824"/>
                  </a:lnTo>
                  <a:lnTo>
                    <a:pt x="274545" y="83648"/>
                  </a:lnTo>
                  <a:lnTo>
                    <a:pt x="328425" y="100552"/>
                  </a:lnTo>
                  <a:lnTo>
                    <a:pt x="381744" y="117550"/>
                  </a:lnTo>
                  <a:lnTo>
                    <a:pt x="434407" y="134658"/>
                  </a:lnTo>
                  <a:lnTo>
                    <a:pt x="486322" y="151893"/>
                  </a:lnTo>
                  <a:lnTo>
                    <a:pt x="537395" y="169270"/>
                  </a:lnTo>
                  <a:lnTo>
                    <a:pt x="587533" y="186804"/>
                  </a:lnTo>
                  <a:lnTo>
                    <a:pt x="636641" y="204512"/>
                  </a:lnTo>
                  <a:lnTo>
                    <a:pt x="684626" y="222410"/>
                  </a:lnTo>
                  <a:lnTo>
                    <a:pt x="731396" y="240513"/>
                  </a:lnTo>
                  <a:lnTo>
                    <a:pt x="776855" y="258836"/>
                  </a:lnTo>
                  <a:lnTo>
                    <a:pt x="820911" y="277397"/>
                  </a:lnTo>
                  <a:lnTo>
                    <a:pt x="863469" y="296210"/>
                  </a:lnTo>
                  <a:lnTo>
                    <a:pt x="904438" y="315291"/>
                  </a:lnTo>
                  <a:lnTo>
                    <a:pt x="943722" y="334656"/>
                  </a:lnTo>
                  <a:lnTo>
                    <a:pt x="981228" y="354321"/>
                  </a:lnTo>
                  <a:lnTo>
                    <a:pt x="1016863" y="374302"/>
                  </a:lnTo>
                  <a:lnTo>
                    <a:pt x="1050533" y="394614"/>
                  </a:lnTo>
                  <a:lnTo>
                    <a:pt x="1111605" y="436295"/>
                  </a:lnTo>
                  <a:lnTo>
                    <a:pt x="1157462" y="473617"/>
                  </a:lnTo>
                  <a:lnTo>
                    <a:pt x="1197058" y="511996"/>
                  </a:lnTo>
                  <a:lnTo>
                    <a:pt x="1230881" y="551348"/>
                  </a:lnTo>
                  <a:lnTo>
                    <a:pt x="1259419" y="591592"/>
                  </a:lnTo>
                  <a:lnTo>
                    <a:pt x="1283159" y="632645"/>
                  </a:lnTo>
                  <a:lnTo>
                    <a:pt x="1302588" y="674425"/>
                  </a:lnTo>
                  <a:lnTo>
                    <a:pt x="1318193" y="716851"/>
                  </a:lnTo>
                  <a:lnTo>
                    <a:pt x="1330462" y="759839"/>
                  </a:lnTo>
                  <a:lnTo>
                    <a:pt x="1339883" y="803307"/>
                  </a:lnTo>
                  <a:lnTo>
                    <a:pt x="1346942" y="847173"/>
                  </a:lnTo>
                  <a:lnTo>
                    <a:pt x="1352127" y="891355"/>
                  </a:lnTo>
                  <a:lnTo>
                    <a:pt x="1355925" y="935771"/>
                  </a:lnTo>
                  <a:lnTo>
                    <a:pt x="1358823" y="980338"/>
                  </a:lnTo>
                </a:path>
              </a:pathLst>
            </a:custGeom>
            <a:ln w="38100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64019" y="4459931"/>
              <a:ext cx="133350" cy="118110"/>
            </a:xfrm>
            <a:custGeom>
              <a:avLst/>
              <a:gdLst/>
              <a:ahLst/>
              <a:cxnLst/>
              <a:rect l="l" t="t" r="r" b="b"/>
              <a:pathLst>
                <a:path w="133350" h="118110">
                  <a:moveTo>
                    <a:pt x="133146" y="0"/>
                  </a:moveTo>
                  <a:lnTo>
                    <a:pt x="72948" y="117843"/>
                  </a:lnTo>
                  <a:lnTo>
                    <a:pt x="0" y="7442"/>
                  </a:lnTo>
                </a:path>
              </a:pathLst>
            </a:custGeom>
            <a:ln w="38100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7260" y="4876800"/>
              <a:ext cx="3840479" cy="13411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8972" y="4870703"/>
              <a:ext cx="3823715" cy="139903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84503" y="4904232"/>
            <a:ext cx="3746500" cy="1247140"/>
          </a:xfrm>
          <a:prstGeom prst="rect">
            <a:avLst/>
          </a:prstGeom>
          <a:solidFill>
            <a:srgbClr val="FFFFE6"/>
          </a:solidFill>
          <a:ln w="9144">
            <a:solidFill>
              <a:srgbClr val="98B954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075" marR="178435">
              <a:lnSpc>
                <a:spcPct val="100000"/>
              </a:lnSpc>
              <a:spcBef>
                <a:spcPts val="265"/>
              </a:spcBef>
            </a:pPr>
            <a:r>
              <a:rPr sz="1500" dirty="0">
                <a:latin typeface="Calibri"/>
                <a:cs typeface="Calibri"/>
              </a:rPr>
              <a:t>Le </a:t>
            </a:r>
            <a:r>
              <a:rPr sz="1500" spc="-10" dirty="0">
                <a:latin typeface="Calibri"/>
                <a:cs typeface="Calibri"/>
              </a:rPr>
              <a:t>résultat </a:t>
            </a:r>
            <a:r>
              <a:rPr sz="1500" spc="-20" dirty="0">
                <a:latin typeface="Calibri"/>
                <a:cs typeface="Calibri"/>
              </a:rPr>
              <a:t>s’affiche </a:t>
            </a:r>
            <a:r>
              <a:rPr sz="1500" dirty="0">
                <a:latin typeface="Calibri"/>
                <a:cs typeface="Calibri"/>
              </a:rPr>
              <a:t>une </a:t>
            </a:r>
            <a:r>
              <a:rPr sz="1500" spc="-10" dirty="0">
                <a:latin typeface="Calibri"/>
                <a:cs typeface="Calibri"/>
              </a:rPr>
              <a:t>fois </a:t>
            </a:r>
            <a:r>
              <a:rPr sz="1500" dirty="0">
                <a:latin typeface="Calibri"/>
                <a:cs typeface="Calibri"/>
              </a:rPr>
              <a:t>la </a:t>
            </a:r>
            <a:r>
              <a:rPr sz="1500" spc="-5" dirty="0">
                <a:latin typeface="Calibri"/>
                <a:cs typeface="Calibri"/>
              </a:rPr>
              <a:t>fonction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insérée </a:t>
            </a:r>
            <a:r>
              <a:rPr sz="1500" spc="-10" dirty="0">
                <a:latin typeface="Calibri"/>
                <a:cs typeface="Calibri"/>
              </a:rPr>
              <a:t>et </a:t>
            </a:r>
            <a:r>
              <a:rPr sz="1500" spc="-5" dirty="0">
                <a:latin typeface="Calibri"/>
                <a:cs typeface="Calibri"/>
              </a:rPr>
              <a:t>validée. </a:t>
            </a:r>
            <a:r>
              <a:rPr sz="1500" dirty="0">
                <a:latin typeface="Calibri"/>
                <a:cs typeface="Calibri"/>
              </a:rPr>
              <a:t>La </a:t>
            </a:r>
            <a:r>
              <a:rPr sz="1500" spc="-5" dirty="0">
                <a:latin typeface="Calibri"/>
                <a:cs typeface="Calibri"/>
              </a:rPr>
              <a:t>fonction </a:t>
            </a:r>
            <a:r>
              <a:rPr sz="1500" spc="-10" dirty="0">
                <a:latin typeface="Calibri"/>
                <a:cs typeface="Calibri"/>
              </a:rPr>
              <a:t>est </a:t>
            </a:r>
            <a:r>
              <a:rPr sz="1500" spc="-5" dirty="0">
                <a:latin typeface="Calibri"/>
                <a:cs typeface="Calibri"/>
              </a:rPr>
              <a:t> automatiquement appelée </a:t>
            </a:r>
            <a:r>
              <a:rPr sz="1500" dirty="0">
                <a:latin typeface="Calibri"/>
                <a:cs typeface="Calibri"/>
              </a:rPr>
              <a:t>à chaque </a:t>
            </a:r>
            <a:r>
              <a:rPr sz="1500" spc="-10" dirty="0">
                <a:latin typeface="Calibri"/>
                <a:cs typeface="Calibri"/>
              </a:rPr>
              <a:t>fois </a:t>
            </a:r>
            <a:r>
              <a:rPr sz="1500" dirty="0">
                <a:latin typeface="Calibri"/>
                <a:cs typeface="Calibri"/>
              </a:rPr>
              <a:t>que </a:t>
            </a:r>
            <a:r>
              <a:rPr sz="1500" spc="-3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la</a:t>
            </a:r>
            <a:r>
              <a:rPr sz="1500" spc="-10" dirty="0">
                <a:latin typeface="Calibri"/>
                <a:cs typeface="Calibri"/>
              </a:rPr>
              <a:t> feuille</a:t>
            </a:r>
            <a:r>
              <a:rPr sz="1500" dirty="0">
                <a:latin typeface="Calibri"/>
                <a:cs typeface="Calibri"/>
              </a:rPr>
              <a:t> a</a:t>
            </a:r>
            <a:r>
              <a:rPr sz="1500" spc="-5" dirty="0">
                <a:latin typeface="Calibri"/>
                <a:cs typeface="Calibri"/>
              </a:rPr>
              <a:t> besoin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d’être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recalculée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(comme </a:t>
            </a:r>
            <a:r>
              <a:rPr sz="1500" dirty="0">
                <a:latin typeface="Calibri"/>
                <a:cs typeface="Calibri"/>
              </a:rPr>
              <a:t> pour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les autres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fonctions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standards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d’Excel).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91312" y="5265420"/>
            <a:ext cx="192405" cy="589915"/>
            <a:chOff x="591312" y="5265420"/>
            <a:chExt cx="192405" cy="589915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312" y="5265420"/>
              <a:ext cx="192023" cy="58978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08892" y="5282458"/>
              <a:ext cx="113030" cy="511175"/>
            </a:xfrm>
            <a:custGeom>
              <a:avLst/>
              <a:gdLst/>
              <a:ahLst/>
              <a:cxnLst/>
              <a:rect l="l" t="t" r="r" b="b"/>
              <a:pathLst>
                <a:path w="113029" h="511175">
                  <a:moveTo>
                    <a:pt x="55930" y="399161"/>
                  </a:moveTo>
                  <a:lnTo>
                    <a:pt x="16217" y="415366"/>
                  </a:lnTo>
                  <a:lnTo>
                    <a:pt x="0" y="454748"/>
                  </a:lnTo>
                  <a:lnTo>
                    <a:pt x="1062" y="467231"/>
                  </a:lnTo>
                  <a:lnTo>
                    <a:pt x="25839" y="502373"/>
                  </a:lnTo>
                  <a:lnTo>
                    <a:pt x="56591" y="510667"/>
                  </a:lnTo>
                  <a:lnTo>
                    <a:pt x="67457" y="509728"/>
                  </a:lnTo>
                  <a:lnTo>
                    <a:pt x="103336" y="487438"/>
                  </a:lnTo>
                  <a:lnTo>
                    <a:pt x="112852" y="454748"/>
                  </a:lnTo>
                  <a:lnTo>
                    <a:pt x="111806" y="443707"/>
                  </a:lnTo>
                  <a:lnTo>
                    <a:pt x="87341" y="408355"/>
                  </a:lnTo>
                  <a:lnTo>
                    <a:pt x="55930" y="399161"/>
                  </a:lnTo>
                  <a:close/>
                </a:path>
                <a:path w="113029" h="511175">
                  <a:moveTo>
                    <a:pt x="58559" y="0"/>
                  </a:moveTo>
                  <a:lnTo>
                    <a:pt x="16192" y="17335"/>
                  </a:lnTo>
                  <a:lnTo>
                    <a:pt x="0" y="64528"/>
                  </a:lnTo>
                  <a:lnTo>
                    <a:pt x="185" y="76384"/>
                  </a:lnTo>
                  <a:lnTo>
                    <a:pt x="2959" y="131089"/>
                  </a:lnTo>
                  <a:lnTo>
                    <a:pt x="13519" y="289229"/>
                  </a:lnTo>
                  <a:lnTo>
                    <a:pt x="20829" y="328232"/>
                  </a:lnTo>
                  <a:lnTo>
                    <a:pt x="54622" y="355104"/>
                  </a:lnTo>
                  <a:lnTo>
                    <a:pt x="64735" y="353988"/>
                  </a:lnTo>
                  <a:lnTo>
                    <a:pt x="92348" y="316326"/>
                  </a:lnTo>
                  <a:lnTo>
                    <a:pt x="110388" y="127914"/>
                  </a:lnTo>
                  <a:lnTo>
                    <a:pt x="111464" y="116096"/>
                  </a:lnTo>
                  <a:lnTo>
                    <a:pt x="112234" y="104605"/>
                  </a:lnTo>
                  <a:lnTo>
                    <a:pt x="112697" y="93440"/>
                  </a:lnTo>
                  <a:lnTo>
                    <a:pt x="112852" y="82600"/>
                  </a:lnTo>
                  <a:lnTo>
                    <a:pt x="112175" y="64517"/>
                  </a:lnTo>
                  <a:lnTo>
                    <a:pt x="102031" y="22225"/>
                  </a:lnTo>
                  <a:lnTo>
                    <a:pt x="73521" y="1390"/>
                  </a:lnTo>
                  <a:lnTo>
                    <a:pt x="58559" y="0"/>
                  </a:lnTo>
                  <a:close/>
                </a:path>
              </a:pathLst>
            </a:custGeom>
            <a:solidFill>
              <a:srgbClr val="7793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2796" y="5675523"/>
              <a:ext cx="125044" cy="12369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08892" y="5282458"/>
              <a:ext cx="113030" cy="355600"/>
            </a:xfrm>
            <a:custGeom>
              <a:avLst/>
              <a:gdLst/>
              <a:ahLst/>
              <a:cxnLst/>
              <a:rect l="l" t="t" r="r" b="b"/>
              <a:pathLst>
                <a:path w="113029" h="355600">
                  <a:moveTo>
                    <a:pt x="58559" y="0"/>
                  </a:moveTo>
                  <a:lnTo>
                    <a:pt x="95257" y="12505"/>
                  </a:lnTo>
                  <a:lnTo>
                    <a:pt x="110147" y="48426"/>
                  </a:lnTo>
                  <a:lnTo>
                    <a:pt x="112852" y="82600"/>
                  </a:lnTo>
                  <a:lnTo>
                    <a:pt x="112697" y="93440"/>
                  </a:lnTo>
                  <a:lnTo>
                    <a:pt x="112234" y="104605"/>
                  </a:lnTo>
                  <a:lnTo>
                    <a:pt x="111464" y="116096"/>
                  </a:lnTo>
                  <a:lnTo>
                    <a:pt x="110388" y="127914"/>
                  </a:lnTo>
                  <a:lnTo>
                    <a:pt x="96329" y="289229"/>
                  </a:lnTo>
                  <a:lnTo>
                    <a:pt x="89171" y="327564"/>
                  </a:lnTo>
                  <a:lnTo>
                    <a:pt x="54622" y="355104"/>
                  </a:lnTo>
                  <a:lnTo>
                    <a:pt x="44447" y="354021"/>
                  </a:lnTo>
                  <a:lnTo>
                    <a:pt x="17768" y="316955"/>
                  </a:lnTo>
                  <a:lnTo>
                    <a:pt x="2959" y="131089"/>
                  </a:lnTo>
                  <a:lnTo>
                    <a:pt x="741" y="91432"/>
                  </a:lnTo>
                  <a:lnTo>
                    <a:pt x="0" y="64528"/>
                  </a:lnTo>
                  <a:lnTo>
                    <a:pt x="1012" y="50377"/>
                  </a:lnTo>
                  <a:lnTo>
                    <a:pt x="24912" y="9751"/>
                  </a:lnTo>
                  <a:lnTo>
                    <a:pt x="46096" y="1083"/>
                  </a:lnTo>
                  <a:lnTo>
                    <a:pt x="58559" y="0"/>
                  </a:lnTo>
                  <a:close/>
                </a:path>
              </a:pathLst>
            </a:custGeom>
            <a:ln w="12192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24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511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Fonction</a:t>
            </a:r>
            <a:r>
              <a:rPr spc="-45" dirty="0"/>
              <a:t> </a:t>
            </a:r>
            <a:r>
              <a:rPr spc="-5" dirty="0"/>
              <a:t>avec</a:t>
            </a:r>
            <a:r>
              <a:rPr spc="-15" dirty="0"/>
              <a:t> </a:t>
            </a:r>
            <a:r>
              <a:rPr spc="-5" dirty="0"/>
              <a:t>plusieurs</a:t>
            </a:r>
            <a:r>
              <a:rPr spc="10" dirty="0"/>
              <a:t> </a:t>
            </a:r>
            <a:r>
              <a:rPr spc="-5" dirty="0"/>
              <a:t>paramètres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831" y="583691"/>
            <a:ext cx="3230880" cy="647700"/>
          </a:xfrm>
          <a:prstGeom prst="rect">
            <a:avLst/>
          </a:prstGeom>
          <a:ln w="9144">
            <a:solidFill>
              <a:srgbClr val="17375E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0805" marR="116839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Entrées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:</a:t>
            </a:r>
            <a:r>
              <a:rPr sz="1800" spc="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prix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HT</a:t>
            </a:r>
            <a:r>
              <a:rPr sz="1800" spc="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(réel),</a:t>
            </a:r>
            <a:r>
              <a:rPr sz="1800" spc="2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tva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(réel) </a:t>
            </a:r>
            <a:r>
              <a:rPr sz="1800" spc="-39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Sortie</a:t>
            </a:r>
            <a:r>
              <a:rPr sz="1800" spc="1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:</a:t>
            </a:r>
            <a:r>
              <a:rPr sz="1800" spc="1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prix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TTC</a:t>
            </a:r>
            <a:r>
              <a:rPr sz="1800" spc="1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(réel)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1528572"/>
            <a:ext cx="7042784" cy="2032000"/>
          </a:xfrm>
          <a:custGeom>
            <a:avLst/>
            <a:gdLst/>
            <a:ahLst/>
            <a:cxnLst/>
            <a:rect l="l" t="t" r="r" b="b"/>
            <a:pathLst>
              <a:path w="7042784" h="2032000">
                <a:moveTo>
                  <a:pt x="0" y="0"/>
                </a:moveTo>
                <a:lnTo>
                  <a:pt x="7042404" y="0"/>
                </a:lnTo>
                <a:lnTo>
                  <a:pt x="7042404" y="2031492"/>
                </a:lnTo>
                <a:lnTo>
                  <a:pt x="0" y="203149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8073" y="1551560"/>
            <a:ext cx="6817995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'fonction</a:t>
            </a:r>
            <a:r>
              <a:rPr sz="14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avec</a:t>
            </a:r>
            <a:r>
              <a:rPr sz="1400" spc="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2</a:t>
            </a:r>
            <a:r>
              <a:rPr sz="14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paramètres</a:t>
            </a:r>
            <a:endParaRPr sz="14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Public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Function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58ED5"/>
                </a:solidFill>
                <a:latin typeface="Consolas"/>
                <a:cs typeface="Consolas"/>
              </a:rPr>
              <a:t>MonPrixTTCTva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70C0"/>
                </a:solidFill>
                <a:latin typeface="Consolas"/>
                <a:cs typeface="Consolas"/>
              </a:rPr>
              <a:t>pht</a:t>
            </a:r>
            <a:r>
              <a:rPr sz="1400" spc="15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As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Double</a:t>
            </a:r>
            <a:r>
              <a:rPr sz="1400" b="1" dirty="0">
                <a:solidFill>
                  <a:srgbClr val="604A7B"/>
                </a:solidFill>
                <a:latin typeface="Consolas"/>
                <a:cs typeface="Consolas"/>
              </a:rPr>
              <a:t>,</a:t>
            </a:r>
            <a:r>
              <a:rPr sz="1400" b="1" spc="20" dirty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953735"/>
                </a:solidFill>
                <a:latin typeface="Consolas"/>
                <a:cs typeface="Consolas"/>
              </a:rPr>
              <a:t>tva</a:t>
            </a:r>
            <a:r>
              <a:rPr sz="1400" spc="15" dirty="0">
                <a:solidFill>
                  <a:srgbClr val="953735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As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Double)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As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Double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'déclaration</a:t>
            </a:r>
            <a:r>
              <a:rPr sz="1400" spc="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d'une</a:t>
            </a:r>
            <a:r>
              <a:rPr sz="1400" spc="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variable</a:t>
            </a:r>
            <a:r>
              <a:rPr sz="1400" spc="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intermédiaire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Dim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pttc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As</a:t>
            </a:r>
            <a:r>
              <a:rPr sz="1400" dirty="0">
                <a:latin typeface="Consolas"/>
                <a:cs typeface="Consolas"/>
              </a:rPr>
              <a:t> Double</a:t>
            </a:r>
            <a:endParaRPr sz="1400">
              <a:latin typeface="Consolas"/>
              <a:cs typeface="Consolas"/>
            </a:endParaRPr>
          </a:p>
          <a:p>
            <a:pPr marL="12700" marR="2562225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'calcul</a:t>
            </a:r>
            <a:r>
              <a:rPr sz="1400" spc="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exploitant</a:t>
            </a:r>
            <a:r>
              <a:rPr sz="1400" spc="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les</a:t>
            </a:r>
            <a:r>
              <a:rPr sz="1400" spc="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paramètres</a:t>
            </a:r>
            <a:r>
              <a:rPr sz="1400" spc="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B050"/>
                </a:solidFill>
                <a:latin typeface="Consolas"/>
                <a:cs typeface="Consolas"/>
              </a:rPr>
              <a:t>en</a:t>
            </a:r>
            <a:r>
              <a:rPr sz="1400" spc="2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entrée </a:t>
            </a:r>
            <a:r>
              <a:rPr sz="1400" spc="-75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pttc =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70C0"/>
                </a:solidFill>
                <a:latin typeface="Consolas"/>
                <a:cs typeface="Consolas"/>
              </a:rPr>
              <a:t>pht </a:t>
            </a:r>
            <a:r>
              <a:rPr sz="1400" dirty="0">
                <a:latin typeface="Consolas"/>
                <a:cs typeface="Consolas"/>
              </a:rPr>
              <a:t>*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(1 +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953735"/>
                </a:solidFill>
                <a:latin typeface="Consolas"/>
                <a:cs typeface="Consolas"/>
              </a:rPr>
              <a:t>tva</a:t>
            </a:r>
            <a:r>
              <a:rPr sz="1400" dirty="0">
                <a:latin typeface="Consolas"/>
                <a:cs typeface="Consolas"/>
              </a:rPr>
              <a:t>)</a:t>
            </a:r>
            <a:endParaRPr sz="1400">
              <a:latin typeface="Consolas"/>
              <a:cs typeface="Consolas"/>
            </a:endParaRPr>
          </a:p>
          <a:p>
            <a:pPr marL="12700" marR="463169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'retourner le résultat </a:t>
            </a:r>
            <a:r>
              <a:rPr sz="1400" spc="-75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58ED5"/>
                </a:solidFill>
                <a:latin typeface="Consolas"/>
                <a:cs typeface="Consolas"/>
              </a:rPr>
              <a:t>MonPrixTTCTva </a:t>
            </a:r>
            <a:r>
              <a:rPr sz="1400" dirty="0">
                <a:latin typeface="Consolas"/>
                <a:cs typeface="Consolas"/>
              </a:rPr>
              <a:t>= pttc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End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Function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9828" y="3709415"/>
            <a:ext cx="7332345" cy="2761615"/>
            <a:chOff x="909828" y="3709415"/>
            <a:chExt cx="7332345" cy="27616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2335" y="3709415"/>
              <a:ext cx="4029455" cy="27614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116" y="5093207"/>
              <a:ext cx="3907535" cy="6492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9828" y="5087111"/>
              <a:ext cx="3910583" cy="71323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5360" y="5120639"/>
              <a:ext cx="3813175" cy="554990"/>
            </a:xfrm>
            <a:custGeom>
              <a:avLst/>
              <a:gdLst/>
              <a:ahLst/>
              <a:cxnLst/>
              <a:rect l="l" t="t" r="r" b="b"/>
              <a:pathLst>
                <a:path w="3813175" h="554989">
                  <a:moveTo>
                    <a:pt x="3813048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3813048" y="554736"/>
                  </a:lnTo>
                  <a:lnTo>
                    <a:pt x="3813048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5360" y="5120639"/>
              <a:ext cx="3813175" cy="554990"/>
            </a:xfrm>
            <a:custGeom>
              <a:avLst/>
              <a:gdLst/>
              <a:ahLst/>
              <a:cxnLst/>
              <a:rect l="l" t="t" r="r" b="b"/>
              <a:pathLst>
                <a:path w="3813175" h="554989">
                  <a:moveTo>
                    <a:pt x="0" y="0"/>
                  </a:moveTo>
                  <a:lnTo>
                    <a:pt x="3813048" y="0"/>
                  </a:lnTo>
                  <a:lnTo>
                    <a:pt x="3813048" y="554736"/>
                  </a:lnTo>
                  <a:lnTo>
                    <a:pt x="0" y="55473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543044" y="461772"/>
            <a:ext cx="3534410" cy="715010"/>
            <a:chOff x="4543044" y="461772"/>
            <a:chExt cx="3534410" cy="71501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61332" y="469391"/>
              <a:ext cx="3515867" cy="6476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3044" y="461772"/>
              <a:ext cx="3326891" cy="71475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608576" y="496823"/>
            <a:ext cx="3421379" cy="553720"/>
          </a:xfrm>
          <a:prstGeom prst="rect">
            <a:avLst/>
          </a:prstGeom>
          <a:solidFill>
            <a:srgbClr val="FFFFE6"/>
          </a:solidFill>
          <a:ln w="9144">
            <a:solidFill>
              <a:srgbClr val="98B954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0"/>
              </a:spcBef>
            </a:pPr>
            <a:r>
              <a:rPr sz="1500" b="1" spc="-5" dirty="0">
                <a:latin typeface="Calibri"/>
                <a:cs typeface="Calibri"/>
              </a:rPr>
              <a:t>(1)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séparateur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paramètres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est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la</a:t>
            </a:r>
            <a:endParaRPr sz="15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«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»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lors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définition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fonction.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51603" y="1025652"/>
            <a:ext cx="393700" cy="998219"/>
            <a:chOff x="4451603" y="1025652"/>
            <a:chExt cx="393700" cy="998219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1603" y="1025652"/>
              <a:ext cx="393191" cy="99821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615008" y="1050798"/>
              <a:ext cx="174625" cy="769620"/>
            </a:xfrm>
            <a:custGeom>
              <a:avLst/>
              <a:gdLst/>
              <a:ahLst/>
              <a:cxnLst/>
              <a:rect l="l" t="t" r="r" b="b"/>
              <a:pathLst>
                <a:path w="174625" h="769619">
                  <a:moveTo>
                    <a:pt x="174421" y="0"/>
                  </a:moveTo>
                  <a:lnTo>
                    <a:pt x="0" y="769366"/>
                  </a:lnTo>
                </a:path>
              </a:pathLst>
            </a:custGeom>
            <a:ln w="25907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87971" y="1734338"/>
              <a:ext cx="88900" cy="86360"/>
            </a:xfrm>
            <a:custGeom>
              <a:avLst/>
              <a:gdLst/>
              <a:ahLst/>
              <a:cxnLst/>
              <a:rect l="l" t="t" r="r" b="b"/>
              <a:pathLst>
                <a:path w="88900" h="86360">
                  <a:moveTo>
                    <a:pt x="0" y="0"/>
                  </a:moveTo>
                  <a:lnTo>
                    <a:pt x="27038" y="85826"/>
                  </a:lnTo>
                  <a:lnTo>
                    <a:pt x="88430" y="2004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79932" y="5141808"/>
            <a:ext cx="38042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15494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libri"/>
                <a:cs typeface="Calibri"/>
              </a:rPr>
              <a:t>(2) </a:t>
            </a:r>
            <a:r>
              <a:rPr sz="1500" spc="-30" dirty="0">
                <a:latin typeface="Calibri"/>
                <a:cs typeface="Calibri"/>
              </a:rPr>
              <a:t>Très </a:t>
            </a:r>
            <a:r>
              <a:rPr sz="1500" spc="-10" dirty="0">
                <a:latin typeface="Calibri"/>
                <a:cs typeface="Calibri"/>
              </a:rPr>
              <a:t>étrangement, </a:t>
            </a:r>
            <a:r>
              <a:rPr sz="1500" dirty="0">
                <a:latin typeface="Calibri"/>
                <a:cs typeface="Calibri"/>
              </a:rPr>
              <a:t>il </a:t>
            </a:r>
            <a:r>
              <a:rPr sz="1500" spc="-10" dirty="0">
                <a:latin typeface="Calibri"/>
                <a:cs typeface="Calibri"/>
              </a:rPr>
              <a:t>devient </a:t>
            </a:r>
            <a:r>
              <a:rPr sz="1500" dirty="0">
                <a:latin typeface="Calibri"/>
                <a:cs typeface="Calibri"/>
              </a:rPr>
              <a:t>« ; » </a:t>
            </a:r>
            <a:r>
              <a:rPr sz="1500" spc="-15" dirty="0">
                <a:latin typeface="Calibri"/>
                <a:cs typeface="Calibri"/>
              </a:rPr>
              <a:t>lorsqu’on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appelle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la</a:t>
            </a:r>
            <a:r>
              <a:rPr sz="1500" spc="-5" dirty="0">
                <a:latin typeface="Calibri"/>
                <a:cs typeface="Calibri"/>
              </a:rPr>
              <a:t> fonction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dans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la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feuille</a:t>
            </a:r>
            <a:r>
              <a:rPr sz="1500" dirty="0">
                <a:latin typeface="Calibri"/>
                <a:cs typeface="Calibri"/>
              </a:rPr>
              <a:t> de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calcul.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31592" y="5640323"/>
            <a:ext cx="4419600" cy="1074420"/>
            <a:chOff x="2831592" y="5640323"/>
            <a:chExt cx="4419600" cy="107442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31592" y="5640323"/>
              <a:ext cx="4419599" cy="107441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879598" y="5674613"/>
              <a:ext cx="4191635" cy="964565"/>
            </a:xfrm>
            <a:custGeom>
              <a:avLst/>
              <a:gdLst/>
              <a:ahLst/>
              <a:cxnLst/>
              <a:rect l="l" t="t" r="r" b="b"/>
              <a:pathLst>
                <a:path w="4191634" h="964565">
                  <a:moveTo>
                    <a:pt x="0" y="0"/>
                  </a:moveTo>
                  <a:lnTo>
                    <a:pt x="54737" y="20680"/>
                  </a:lnTo>
                  <a:lnTo>
                    <a:pt x="109463" y="41352"/>
                  </a:lnTo>
                  <a:lnTo>
                    <a:pt x="164167" y="62007"/>
                  </a:lnTo>
                  <a:lnTo>
                    <a:pt x="218839" y="82637"/>
                  </a:lnTo>
                  <a:lnTo>
                    <a:pt x="273467" y="103232"/>
                  </a:lnTo>
                  <a:lnTo>
                    <a:pt x="328040" y="123785"/>
                  </a:lnTo>
                  <a:lnTo>
                    <a:pt x="382549" y="144287"/>
                  </a:lnTo>
                  <a:lnTo>
                    <a:pt x="436980" y="164730"/>
                  </a:lnTo>
                  <a:lnTo>
                    <a:pt x="491325" y="185104"/>
                  </a:lnTo>
                  <a:lnTo>
                    <a:pt x="545572" y="205402"/>
                  </a:lnTo>
                  <a:lnTo>
                    <a:pt x="599709" y="225614"/>
                  </a:lnTo>
                  <a:lnTo>
                    <a:pt x="653727" y="245734"/>
                  </a:lnTo>
                  <a:lnTo>
                    <a:pt x="707613" y="265751"/>
                  </a:lnTo>
                  <a:lnTo>
                    <a:pt x="761358" y="285657"/>
                  </a:lnTo>
                  <a:lnTo>
                    <a:pt x="814951" y="305444"/>
                  </a:lnTo>
                  <a:lnTo>
                    <a:pt x="868380" y="325104"/>
                  </a:lnTo>
                  <a:lnTo>
                    <a:pt x="921634" y="344627"/>
                  </a:lnTo>
                  <a:lnTo>
                    <a:pt x="974703" y="364006"/>
                  </a:lnTo>
                  <a:lnTo>
                    <a:pt x="1027576" y="383232"/>
                  </a:lnTo>
                  <a:lnTo>
                    <a:pt x="1080242" y="402296"/>
                  </a:lnTo>
                  <a:lnTo>
                    <a:pt x="1132689" y="421190"/>
                  </a:lnTo>
                  <a:lnTo>
                    <a:pt x="1184908" y="439905"/>
                  </a:lnTo>
                  <a:lnTo>
                    <a:pt x="1236887" y="458433"/>
                  </a:lnTo>
                  <a:lnTo>
                    <a:pt x="1288615" y="476765"/>
                  </a:lnTo>
                  <a:lnTo>
                    <a:pt x="1340082" y="494893"/>
                  </a:lnTo>
                  <a:lnTo>
                    <a:pt x="1391276" y="512809"/>
                  </a:lnTo>
                  <a:lnTo>
                    <a:pt x="1442186" y="530503"/>
                  </a:lnTo>
                  <a:lnTo>
                    <a:pt x="1492802" y="547967"/>
                  </a:lnTo>
                  <a:lnTo>
                    <a:pt x="1543113" y="565193"/>
                  </a:lnTo>
                  <a:lnTo>
                    <a:pt x="1593108" y="582172"/>
                  </a:lnTo>
                  <a:lnTo>
                    <a:pt x="1642776" y="598896"/>
                  </a:lnTo>
                  <a:lnTo>
                    <a:pt x="1692106" y="615356"/>
                  </a:lnTo>
                  <a:lnTo>
                    <a:pt x="1741086" y="631544"/>
                  </a:lnTo>
                  <a:lnTo>
                    <a:pt x="1789708" y="647451"/>
                  </a:lnTo>
                  <a:lnTo>
                    <a:pt x="1837958" y="663069"/>
                  </a:lnTo>
                  <a:lnTo>
                    <a:pt x="1885827" y="678389"/>
                  </a:lnTo>
                  <a:lnTo>
                    <a:pt x="1933303" y="693403"/>
                  </a:lnTo>
                  <a:lnTo>
                    <a:pt x="1980376" y="708102"/>
                  </a:lnTo>
                  <a:lnTo>
                    <a:pt x="2027035" y="722477"/>
                  </a:lnTo>
                  <a:lnTo>
                    <a:pt x="2073269" y="736520"/>
                  </a:lnTo>
                  <a:lnTo>
                    <a:pt x="2119066" y="750224"/>
                  </a:lnTo>
                  <a:lnTo>
                    <a:pt x="2164417" y="763578"/>
                  </a:lnTo>
                  <a:lnTo>
                    <a:pt x="2209310" y="776575"/>
                  </a:lnTo>
                  <a:lnTo>
                    <a:pt x="2253734" y="789206"/>
                  </a:lnTo>
                  <a:lnTo>
                    <a:pt x="2297678" y="801462"/>
                  </a:lnTo>
                  <a:lnTo>
                    <a:pt x="2341131" y="813336"/>
                  </a:lnTo>
                  <a:lnTo>
                    <a:pt x="2384084" y="824818"/>
                  </a:lnTo>
                  <a:lnTo>
                    <a:pt x="2426523" y="835900"/>
                  </a:lnTo>
                  <a:lnTo>
                    <a:pt x="2468440" y="846574"/>
                  </a:lnTo>
                  <a:lnTo>
                    <a:pt x="2509822" y="856831"/>
                  </a:lnTo>
                  <a:lnTo>
                    <a:pt x="2550659" y="866662"/>
                  </a:lnTo>
                  <a:lnTo>
                    <a:pt x="2590940" y="876059"/>
                  </a:lnTo>
                  <a:lnTo>
                    <a:pt x="2630655" y="885014"/>
                  </a:lnTo>
                  <a:lnTo>
                    <a:pt x="2669791" y="893518"/>
                  </a:lnTo>
                  <a:lnTo>
                    <a:pt x="2708339" y="901562"/>
                  </a:lnTo>
                  <a:lnTo>
                    <a:pt x="2746287" y="909138"/>
                  </a:lnTo>
                  <a:lnTo>
                    <a:pt x="2820341" y="922852"/>
                  </a:lnTo>
                  <a:lnTo>
                    <a:pt x="2891866" y="934593"/>
                  </a:lnTo>
                  <a:lnTo>
                    <a:pt x="2963894" y="944709"/>
                  </a:lnTo>
                  <a:lnTo>
                    <a:pt x="3033160" y="952671"/>
                  </a:lnTo>
                  <a:lnTo>
                    <a:pt x="3099765" y="958555"/>
                  </a:lnTo>
                  <a:lnTo>
                    <a:pt x="3163807" y="962440"/>
                  </a:lnTo>
                  <a:lnTo>
                    <a:pt x="3225388" y="964402"/>
                  </a:lnTo>
                  <a:lnTo>
                    <a:pt x="3284606" y="964521"/>
                  </a:lnTo>
                  <a:lnTo>
                    <a:pt x="3341561" y="962874"/>
                  </a:lnTo>
                  <a:lnTo>
                    <a:pt x="3396353" y="959538"/>
                  </a:lnTo>
                  <a:lnTo>
                    <a:pt x="3449082" y="954592"/>
                  </a:lnTo>
                  <a:lnTo>
                    <a:pt x="3499847" y="948113"/>
                  </a:lnTo>
                  <a:lnTo>
                    <a:pt x="3548748" y="940180"/>
                  </a:lnTo>
                  <a:lnTo>
                    <a:pt x="3595885" y="930869"/>
                  </a:lnTo>
                  <a:lnTo>
                    <a:pt x="3641358" y="920260"/>
                  </a:lnTo>
                  <a:lnTo>
                    <a:pt x="3685266" y="908429"/>
                  </a:lnTo>
                  <a:lnTo>
                    <a:pt x="3727710" y="895455"/>
                  </a:lnTo>
                  <a:lnTo>
                    <a:pt x="3768788" y="881415"/>
                  </a:lnTo>
                  <a:lnTo>
                    <a:pt x="3808601" y="866387"/>
                  </a:lnTo>
                  <a:lnTo>
                    <a:pt x="3847248" y="850450"/>
                  </a:lnTo>
                  <a:lnTo>
                    <a:pt x="3884829" y="833680"/>
                  </a:lnTo>
                  <a:lnTo>
                    <a:pt x="3921443" y="816156"/>
                  </a:lnTo>
                  <a:lnTo>
                    <a:pt x="3957192" y="797956"/>
                  </a:lnTo>
                  <a:lnTo>
                    <a:pt x="3992173" y="779157"/>
                  </a:lnTo>
                  <a:lnTo>
                    <a:pt x="4026488" y="759837"/>
                  </a:lnTo>
                  <a:lnTo>
                    <a:pt x="4060235" y="740075"/>
                  </a:lnTo>
                  <a:lnTo>
                    <a:pt x="4093515" y="719947"/>
                  </a:lnTo>
                  <a:lnTo>
                    <a:pt x="4126426" y="699532"/>
                  </a:lnTo>
                  <a:lnTo>
                    <a:pt x="4159070" y="678908"/>
                  </a:lnTo>
                  <a:lnTo>
                    <a:pt x="4191546" y="658152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81973" y="6332299"/>
              <a:ext cx="90170" cy="80645"/>
            </a:xfrm>
            <a:custGeom>
              <a:avLst/>
              <a:gdLst/>
              <a:ahLst/>
              <a:cxnLst/>
              <a:rect l="l" t="t" r="r" b="b"/>
              <a:pathLst>
                <a:path w="90170" h="80645">
                  <a:moveTo>
                    <a:pt x="0" y="3835"/>
                  </a:moveTo>
                  <a:lnTo>
                    <a:pt x="89903" y="0"/>
                  </a:lnTo>
                  <a:lnTo>
                    <a:pt x="48983" y="80137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25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76" y="4407408"/>
            <a:ext cx="7772400" cy="1361440"/>
          </a:xfrm>
          <a:prstGeom prst="rect">
            <a:avLst/>
          </a:prstGeom>
          <a:solidFill>
            <a:srgbClr val="DCE6F2"/>
          </a:solidFill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4000" b="1" spc="-5" dirty="0">
                <a:solidFill>
                  <a:srgbClr val="1F497D"/>
                </a:solidFill>
                <a:latin typeface="Cambria"/>
                <a:cs typeface="Cambria"/>
              </a:rPr>
              <a:t>STRUCTURES</a:t>
            </a:r>
            <a:r>
              <a:rPr sz="4000" b="1" spc="-6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5" dirty="0">
                <a:solidFill>
                  <a:srgbClr val="1F497D"/>
                </a:solidFill>
                <a:latin typeface="Cambria"/>
                <a:cs typeface="Cambria"/>
              </a:rPr>
              <a:t>ALGORITHMIQUES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26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052" y="4026915"/>
            <a:ext cx="35159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Plus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loin avec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programmation…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86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Branchement</a:t>
            </a:r>
            <a:r>
              <a:rPr spc="-50" dirty="0"/>
              <a:t> </a:t>
            </a:r>
            <a:r>
              <a:rPr spc="-5" dirty="0"/>
              <a:t>conditionnel</a:t>
            </a:r>
            <a:r>
              <a:rPr spc="-55" dirty="0"/>
              <a:t> </a:t>
            </a:r>
            <a:r>
              <a:rPr dirty="0"/>
              <a:t>IF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27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1407" y="622564"/>
            <a:ext cx="55105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Permet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d’activer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partie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</a:t>
            </a:r>
            <a:r>
              <a:rPr sz="2000" spc="-5" dirty="0">
                <a:latin typeface="Calibri"/>
                <a:cs typeface="Calibri"/>
              </a:rPr>
              <a:t> code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 </a:t>
            </a:r>
            <a:r>
              <a:rPr sz="2000" spc="-10" dirty="0">
                <a:latin typeface="Calibri"/>
                <a:cs typeface="Calibri"/>
              </a:rPr>
              <a:t>fonction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réalisation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d’une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 pas.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2492" y="1711451"/>
            <a:ext cx="4133215" cy="2247900"/>
          </a:xfrm>
          <a:prstGeom prst="rect">
            <a:avLst/>
          </a:prstGeom>
          <a:ln w="9144">
            <a:solidFill>
              <a:srgbClr val="DDD9C3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70840" marR="1098550" indent="-280670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solidFill>
                  <a:srgbClr val="0070C0"/>
                </a:solidFill>
                <a:latin typeface="Consolas"/>
                <a:cs typeface="Consolas"/>
              </a:rPr>
              <a:t>If</a:t>
            </a:r>
            <a:r>
              <a:rPr sz="2000" spc="55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948A54"/>
                </a:solidFill>
                <a:latin typeface="Consolas"/>
                <a:cs typeface="Consolas"/>
              </a:rPr>
              <a:t>condition</a:t>
            </a:r>
            <a:r>
              <a:rPr sz="2000" spc="60" dirty="0">
                <a:solidFill>
                  <a:srgbClr val="948A54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Consolas"/>
                <a:cs typeface="Consolas"/>
              </a:rPr>
              <a:t>Then </a:t>
            </a:r>
            <a:r>
              <a:rPr sz="200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bloc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d’instructions</a:t>
            </a:r>
            <a:endParaRPr sz="2000">
              <a:latin typeface="Consolas"/>
              <a:cs typeface="Consolas"/>
            </a:endParaRPr>
          </a:p>
          <a:p>
            <a:pPr marL="90170" marR="262255" indent="28003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nsolas"/>
                <a:cs typeface="Consolas"/>
              </a:rPr>
              <a:t>si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la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condition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est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vraie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B0F0"/>
                </a:solidFill>
                <a:latin typeface="Consolas"/>
                <a:cs typeface="Consolas"/>
              </a:rPr>
              <a:t>Else</a:t>
            </a:r>
            <a:endParaRPr sz="2000">
              <a:latin typeface="Consolas"/>
              <a:cs typeface="Consolas"/>
            </a:endParaRPr>
          </a:p>
          <a:p>
            <a:pPr marL="370840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bloc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d’instructions</a:t>
            </a:r>
            <a:endParaRPr sz="2000">
              <a:latin typeface="Consolas"/>
              <a:cs typeface="Consolas"/>
            </a:endParaRPr>
          </a:p>
          <a:p>
            <a:pPr marL="90170" marR="121920" indent="280035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si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la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condition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est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fausse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C0"/>
                </a:solidFill>
                <a:latin typeface="Consolas"/>
                <a:cs typeface="Consolas"/>
              </a:rPr>
              <a:t>End</a:t>
            </a:r>
            <a:r>
              <a:rPr sz="2000" spc="-1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C0"/>
                </a:solidFill>
                <a:latin typeface="Consolas"/>
                <a:cs typeface="Consolas"/>
              </a:rPr>
              <a:t>If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9080" y="2351094"/>
            <a:ext cx="330200" cy="9772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nta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529" y="4521330"/>
            <a:ext cx="8356600" cy="164592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15"/>
              </a:spcBef>
              <a:buAutoNum type="arabicParenBoth"/>
              <a:tabLst>
                <a:tab pos="356235" algn="l"/>
              </a:tabLst>
            </a:pPr>
            <a:r>
              <a:rPr sz="1700" dirty="0">
                <a:solidFill>
                  <a:srgbClr val="948A54"/>
                </a:solidFill>
                <a:latin typeface="Calibri"/>
                <a:cs typeface="Calibri"/>
              </a:rPr>
              <a:t>Condition</a:t>
            </a:r>
            <a:r>
              <a:rPr sz="1700" spc="-15" dirty="0">
                <a:solidFill>
                  <a:srgbClr val="948A5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est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souvent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une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opération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comparaison</a:t>
            </a:r>
            <a:endParaRPr sz="1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15"/>
              </a:spcBef>
              <a:buAutoNum type="arabicParenBoth"/>
              <a:tabLst>
                <a:tab pos="356235" algn="l"/>
              </a:tabLst>
            </a:pPr>
            <a:r>
              <a:rPr sz="1700" dirty="0">
                <a:latin typeface="Calibri"/>
                <a:cs typeface="Calibri"/>
              </a:rPr>
              <a:t>La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valeur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retour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948A54"/>
                </a:solidFill>
                <a:latin typeface="Calibri"/>
                <a:cs typeface="Calibri"/>
              </a:rPr>
              <a:t>Condition</a:t>
            </a:r>
            <a:r>
              <a:rPr sz="1700" spc="-10" dirty="0">
                <a:solidFill>
                  <a:srgbClr val="948A5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est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type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booléen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(True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ou</a:t>
            </a:r>
            <a:r>
              <a:rPr sz="1700" spc="-10" dirty="0">
                <a:latin typeface="Calibri"/>
                <a:cs typeface="Calibri"/>
              </a:rPr>
              <a:t> False)</a:t>
            </a:r>
            <a:endParaRPr sz="1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AutoNum type="arabicParenBoth"/>
              <a:tabLst>
                <a:tab pos="356235" algn="l"/>
              </a:tabLst>
            </a:pPr>
            <a:r>
              <a:rPr sz="1700" dirty="0">
                <a:solidFill>
                  <a:srgbClr val="0070C0"/>
                </a:solidFill>
                <a:latin typeface="Calibri"/>
                <a:cs typeface="Calibri"/>
              </a:rPr>
              <a:t>Then</a:t>
            </a:r>
            <a:r>
              <a:rPr sz="1700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doit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être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sur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la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même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ligne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que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70C0"/>
                </a:solidFill>
                <a:latin typeface="Calibri"/>
                <a:cs typeface="Calibri"/>
              </a:rPr>
              <a:t>If</a:t>
            </a:r>
            <a:endParaRPr sz="1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15"/>
              </a:spcBef>
              <a:buAutoNum type="arabicParenBoth"/>
              <a:tabLst>
                <a:tab pos="356235" algn="l"/>
              </a:tabLst>
            </a:pPr>
            <a:r>
              <a:rPr sz="1700" dirty="0">
                <a:latin typeface="Calibri"/>
                <a:cs typeface="Calibri"/>
              </a:rPr>
              <a:t>La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partie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B0F0"/>
                </a:solidFill>
                <a:latin typeface="Calibri"/>
                <a:cs typeface="Calibri"/>
              </a:rPr>
              <a:t>Else</a:t>
            </a:r>
            <a:r>
              <a:rPr sz="1700" spc="-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est</a:t>
            </a:r>
            <a:r>
              <a:rPr sz="1700" spc="-10" dirty="0">
                <a:latin typeface="Calibri"/>
                <a:cs typeface="Calibri"/>
              </a:rPr>
              <a:t> facultative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(ne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rien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faire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si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la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condition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est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fausse)</a:t>
            </a:r>
            <a:endParaRPr sz="1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AutoNum type="arabicParenBoth"/>
              <a:tabLst>
                <a:tab pos="356235" algn="l"/>
              </a:tabLst>
            </a:pPr>
            <a:r>
              <a:rPr sz="1700" dirty="0">
                <a:latin typeface="Calibri"/>
                <a:cs typeface="Calibri"/>
              </a:rPr>
              <a:t>Il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est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possible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d’imbriquer une </a:t>
            </a:r>
            <a:r>
              <a:rPr sz="1700" spc="-10" dirty="0">
                <a:latin typeface="Calibri"/>
                <a:cs typeface="Calibri"/>
              </a:rPr>
              <a:t>autre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structure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conditionnelle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If dans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les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blocs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d’instructions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234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Branchement</a:t>
            </a:r>
            <a:r>
              <a:rPr spc="-30" dirty="0"/>
              <a:t> </a:t>
            </a:r>
            <a:r>
              <a:rPr spc="-5" dirty="0"/>
              <a:t>conditionnel</a:t>
            </a:r>
            <a:r>
              <a:rPr spc="-40" dirty="0"/>
              <a:t> </a:t>
            </a:r>
            <a:r>
              <a:rPr dirty="0"/>
              <a:t>IF</a:t>
            </a:r>
            <a:r>
              <a:rPr spc="5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" dirty="0"/>
              <a:t>Un</a:t>
            </a:r>
            <a:r>
              <a:rPr dirty="0"/>
              <a:t> </a:t>
            </a:r>
            <a:r>
              <a:rPr spc="-5" dirty="0"/>
              <a:t>exemple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28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868" y="548640"/>
            <a:ext cx="5111750" cy="646430"/>
          </a:xfrm>
          <a:prstGeom prst="rect">
            <a:avLst/>
          </a:prstGeom>
          <a:ln w="9144">
            <a:solidFill>
              <a:srgbClr val="17375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 marR="13716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Entrées</a:t>
            </a:r>
            <a:r>
              <a:rPr sz="1800" spc="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:</a:t>
            </a:r>
            <a:r>
              <a:rPr sz="1800" spc="1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prix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HT</a:t>
            </a:r>
            <a:r>
              <a:rPr sz="1800" spc="1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(réel),</a:t>
            </a:r>
            <a:r>
              <a:rPr sz="1800" spc="3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A452A"/>
                </a:solidFill>
                <a:latin typeface="Calibri"/>
                <a:cs typeface="Calibri"/>
              </a:rPr>
              <a:t>catégorie</a:t>
            </a:r>
            <a:r>
              <a:rPr sz="1800" spc="1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de</a:t>
            </a:r>
            <a:r>
              <a:rPr sz="1800" spc="2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produit</a:t>
            </a:r>
            <a:r>
              <a:rPr sz="1800" spc="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(chaîne) </a:t>
            </a:r>
            <a:r>
              <a:rPr sz="1800" spc="-39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Sortie</a:t>
            </a:r>
            <a:r>
              <a:rPr sz="1800" spc="1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:</a:t>
            </a:r>
            <a:r>
              <a:rPr sz="1800" spc="1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prix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TTC</a:t>
            </a:r>
            <a:r>
              <a:rPr sz="1800" spc="1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(réel)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863" y="2133600"/>
            <a:ext cx="7478395" cy="3291840"/>
          </a:xfrm>
          <a:prstGeom prst="rect">
            <a:avLst/>
          </a:prstGeom>
          <a:ln w="9144">
            <a:solidFill>
              <a:srgbClr val="DDD9C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 marR="152400">
              <a:lnSpc>
                <a:spcPct val="100000"/>
              </a:lnSpc>
              <a:spcBef>
                <a:spcPts val="265"/>
              </a:spcBef>
            </a:pPr>
            <a:r>
              <a:rPr sz="1600" spc="-10" dirty="0">
                <a:latin typeface="Consolas"/>
                <a:cs typeface="Consolas"/>
              </a:rPr>
              <a:t>Public Function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MonTTCBis(pht</a:t>
            </a:r>
            <a:r>
              <a:rPr sz="1600" spc="-5" dirty="0">
                <a:latin typeface="Consolas"/>
                <a:cs typeface="Consolas"/>
              </a:rPr>
              <a:t> As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Double,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onsolas"/>
                <a:cs typeface="Consolas"/>
              </a:rPr>
              <a:t>cat</a:t>
            </a:r>
            <a:r>
              <a:rPr sz="1600" spc="-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As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String)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As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Double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92D050"/>
                </a:solidFill>
                <a:latin typeface="Consolas"/>
                <a:cs typeface="Consolas"/>
              </a:rPr>
              <a:t>'déclarer </a:t>
            </a:r>
            <a:r>
              <a:rPr sz="1600" spc="-5" dirty="0">
                <a:solidFill>
                  <a:srgbClr val="92D050"/>
                </a:solidFill>
                <a:latin typeface="Consolas"/>
                <a:cs typeface="Consolas"/>
              </a:rPr>
              <a:t>la </a:t>
            </a:r>
            <a:r>
              <a:rPr sz="1600" spc="-10" dirty="0">
                <a:solidFill>
                  <a:srgbClr val="92D050"/>
                </a:solidFill>
                <a:latin typeface="Consolas"/>
                <a:cs typeface="Consolas"/>
              </a:rPr>
              <a:t>variable</a:t>
            </a:r>
            <a:r>
              <a:rPr sz="1600" spc="-5" dirty="0">
                <a:solidFill>
                  <a:srgbClr val="92D050"/>
                </a:solidFill>
                <a:latin typeface="Consolas"/>
                <a:cs typeface="Consolas"/>
              </a:rPr>
              <a:t> de </a:t>
            </a:r>
            <a:r>
              <a:rPr sz="1600" spc="-10" dirty="0">
                <a:solidFill>
                  <a:srgbClr val="92D050"/>
                </a:solidFill>
                <a:latin typeface="Consolas"/>
                <a:cs typeface="Consolas"/>
              </a:rPr>
              <a:t>calcul</a:t>
            </a:r>
            <a:endParaRPr sz="16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Dim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pttc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As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Double</a:t>
            </a:r>
            <a:endParaRPr sz="1600">
              <a:latin typeface="Consolas"/>
              <a:cs typeface="Consolas"/>
            </a:endParaRPr>
          </a:p>
          <a:p>
            <a:pPr marL="90805" marR="3041650">
              <a:lnSpc>
                <a:spcPct val="100000"/>
              </a:lnSpc>
            </a:pPr>
            <a:r>
              <a:rPr sz="1600" spc="-10" dirty="0">
                <a:solidFill>
                  <a:srgbClr val="92D050"/>
                </a:solidFill>
                <a:latin typeface="Consolas"/>
                <a:cs typeface="Consolas"/>
              </a:rPr>
              <a:t>'en fonction de </a:t>
            </a:r>
            <a:r>
              <a:rPr sz="1600" spc="-5" dirty="0">
                <a:solidFill>
                  <a:srgbClr val="92D050"/>
                </a:solidFill>
                <a:latin typeface="Consolas"/>
                <a:cs typeface="Consolas"/>
              </a:rPr>
              <a:t>la </a:t>
            </a:r>
            <a:r>
              <a:rPr sz="1600" spc="-10" dirty="0">
                <a:solidFill>
                  <a:srgbClr val="92D050"/>
                </a:solidFill>
                <a:latin typeface="Consolas"/>
                <a:cs typeface="Consolas"/>
              </a:rPr>
              <a:t>catégorie </a:t>
            </a:r>
            <a:r>
              <a:rPr sz="1600" spc="-5" dirty="0">
                <a:solidFill>
                  <a:srgbClr val="92D050"/>
                </a:solidFill>
                <a:latin typeface="Consolas"/>
                <a:cs typeface="Consolas"/>
              </a:rPr>
              <a:t>de </a:t>
            </a:r>
            <a:r>
              <a:rPr sz="1600" spc="-10" dirty="0">
                <a:solidFill>
                  <a:srgbClr val="92D050"/>
                </a:solidFill>
                <a:latin typeface="Consolas"/>
                <a:cs typeface="Consolas"/>
              </a:rPr>
              <a:t>produit </a:t>
            </a:r>
            <a:r>
              <a:rPr sz="1600" spc="-865" dirty="0">
                <a:solidFill>
                  <a:srgbClr val="92D05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Consolas"/>
                <a:cs typeface="Consolas"/>
              </a:rPr>
              <a:t>If</a:t>
            </a:r>
            <a:r>
              <a:rPr sz="1600" spc="-1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C00000"/>
                </a:solidFill>
                <a:latin typeface="Consolas"/>
                <a:cs typeface="Consolas"/>
              </a:rPr>
              <a:t>cat</a:t>
            </a:r>
            <a:r>
              <a:rPr sz="1600" spc="-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 </a:t>
            </a:r>
            <a:r>
              <a:rPr sz="1600" spc="-10" dirty="0">
                <a:solidFill>
                  <a:srgbClr val="984807"/>
                </a:solidFill>
                <a:latin typeface="Consolas"/>
                <a:cs typeface="Consolas"/>
              </a:rPr>
              <a:t>"luxe"</a:t>
            </a:r>
            <a:r>
              <a:rPr sz="1600" spc="-10" dirty="0">
                <a:latin typeface="Consolas"/>
                <a:cs typeface="Consolas"/>
              </a:rPr>
              <a:t>)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0C0"/>
                </a:solidFill>
                <a:latin typeface="Consolas"/>
                <a:cs typeface="Consolas"/>
              </a:rPr>
              <a:t>Then</a:t>
            </a:r>
            <a:endParaRPr sz="1600">
              <a:latin typeface="Consolas"/>
              <a:cs typeface="Consolas"/>
            </a:endParaRPr>
          </a:p>
          <a:p>
            <a:pPr marL="90805" marR="5044440" indent="4445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pttc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pht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*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1.33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0C0"/>
                </a:solidFill>
                <a:latin typeface="Consolas"/>
                <a:cs typeface="Consolas"/>
              </a:rPr>
              <a:t>Else</a:t>
            </a:r>
            <a:endParaRPr sz="1600">
              <a:latin typeface="Consolas"/>
              <a:cs typeface="Consolas"/>
            </a:endParaRPr>
          </a:p>
          <a:p>
            <a:pPr marL="535940" marR="2042160">
              <a:lnSpc>
                <a:spcPct val="100000"/>
              </a:lnSpc>
            </a:pP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‘la valeur</a:t>
            </a:r>
            <a:r>
              <a:rPr sz="1600" spc="-2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de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cat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est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différente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de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‘’luxe’’ </a:t>
            </a:r>
            <a:r>
              <a:rPr sz="1600" spc="-86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pttc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pht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* </a:t>
            </a:r>
            <a:r>
              <a:rPr sz="1600" spc="-10" dirty="0">
                <a:latin typeface="Consolas"/>
                <a:cs typeface="Consolas"/>
              </a:rPr>
              <a:t>1.2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600" spc="-10" dirty="0">
                <a:solidFill>
                  <a:srgbClr val="0070C0"/>
                </a:solidFill>
                <a:latin typeface="Consolas"/>
                <a:cs typeface="Consolas"/>
              </a:rPr>
              <a:t>End</a:t>
            </a:r>
            <a:r>
              <a:rPr sz="1600" spc="-6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0C0"/>
                </a:solidFill>
                <a:latin typeface="Consolas"/>
                <a:cs typeface="Consolas"/>
              </a:rPr>
              <a:t>If</a:t>
            </a:r>
            <a:endParaRPr sz="1600">
              <a:latin typeface="Consolas"/>
              <a:cs typeface="Consolas"/>
            </a:endParaRPr>
          </a:p>
          <a:p>
            <a:pPr marL="90805" marR="5043805">
              <a:lnSpc>
                <a:spcPct val="100000"/>
              </a:lnSpc>
            </a:pPr>
            <a:r>
              <a:rPr sz="1600" spc="-10" dirty="0">
                <a:solidFill>
                  <a:srgbClr val="92D050"/>
                </a:solidFill>
                <a:latin typeface="Consolas"/>
                <a:cs typeface="Consolas"/>
              </a:rPr>
              <a:t>'renvoyer </a:t>
            </a:r>
            <a:r>
              <a:rPr sz="1600" spc="-5" dirty="0">
                <a:solidFill>
                  <a:srgbClr val="92D050"/>
                </a:solidFill>
                <a:latin typeface="Consolas"/>
                <a:cs typeface="Consolas"/>
              </a:rPr>
              <a:t>le </a:t>
            </a:r>
            <a:r>
              <a:rPr sz="1600" spc="-10" dirty="0">
                <a:solidFill>
                  <a:srgbClr val="92D050"/>
                </a:solidFill>
                <a:latin typeface="Consolas"/>
                <a:cs typeface="Consolas"/>
              </a:rPr>
              <a:t>résultat </a:t>
            </a:r>
            <a:r>
              <a:rPr sz="1600" spc="-865" dirty="0">
                <a:solidFill>
                  <a:srgbClr val="92D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MonTTCBis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pttc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End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Function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0"/>
            <a:ext cx="4893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Branchement</a:t>
            </a:r>
            <a:r>
              <a:rPr sz="1800" spc="-2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conditionnel</a:t>
            </a:r>
            <a:r>
              <a:rPr sz="1800" spc="-3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IF/ElseIf</a:t>
            </a:r>
            <a:r>
              <a:rPr sz="1800" spc="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1F497D"/>
                </a:solidFill>
                <a:latin typeface="Cambria"/>
                <a:cs typeface="Cambria"/>
              </a:rPr>
              <a:t>–</a:t>
            </a:r>
            <a:r>
              <a:rPr sz="1800" spc="1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Un exemple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1664" y="1917192"/>
            <a:ext cx="2266175" cy="24597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688" y="1159930"/>
            <a:ext cx="2588853" cy="42263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29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76" y="4407408"/>
            <a:ext cx="7772400" cy="1361440"/>
          </a:xfrm>
          <a:prstGeom prst="rect">
            <a:avLst/>
          </a:prstGeom>
          <a:solidFill>
            <a:srgbClr val="DCE6F2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800" b="1" spc="-10" dirty="0">
                <a:solidFill>
                  <a:srgbClr val="1F497D"/>
                </a:solidFill>
                <a:latin typeface="Cambria"/>
                <a:cs typeface="Cambria"/>
              </a:rPr>
              <a:t>ALGORITHMIE</a:t>
            </a:r>
            <a:r>
              <a:rPr sz="2800" b="1" spc="2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1F497D"/>
                </a:solidFill>
                <a:latin typeface="Cambria"/>
                <a:cs typeface="Cambria"/>
              </a:rPr>
              <a:t>-</a:t>
            </a:r>
            <a:r>
              <a:rPr sz="2800" b="1" spc="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1F497D"/>
                </a:solidFill>
                <a:latin typeface="Cambria"/>
                <a:cs typeface="Cambria"/>
              </a:rPr>
              <a:t>PROGRAMMATION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3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052" y="4026915"/>
            <a:ext cx="3515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Généralités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sur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programmation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590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Branchement</a:t>
            </a:r>
            <a:r>
              <a:rPr spc="-35" dirty="0"/>
              <a:t> </a:t>
            </a:r>
            <a:r>
              <a:rPr spc="-5" dirty="0"/>
              <a:t>multiple</a:t>
            </a:r>
            <a:r>
              <a:rPr spc="-15" dirty="0"/>
              <a:t> </a:t>
            </a:r>
            <a:r>
              <a:rPr spc="-5" dirty="0"/>
              <a:t>SELECT CASE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30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299" y="554621"/>
            <a:ext cx="792289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Permet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d’activer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partie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 </a:t>
            </a:r>
            <a:r>
              <a:rPr sz="2000" spc="-10" dirty="0">
                <a:latin typeface="Calibri"/>
                <a:cs typeface="Calibri"/>
              </a:rPr>
              <a:t>fonction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valeurs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prises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contrôle. Peut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substituer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70" dirty="0">
                <a:latin typeface="Calibri"/>
                <a:cs typeface="Calibri"/>
              </a:rPr>
              <a:t>IF,</a:t>
            </a:r>
            <a:r>
              <a:rPr sz="2000" spc="-5" dirty="0">
                <a:latin typeface="Calibri"/>
                <a:cs typeface="Calibri"/>
              </a:rPr>
              <a:t> mais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toujours,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tout </a:t>
            </a:r>
            <a:r>
              <a:rPr sz="2000" dirty="0">
                <a:latin typeface="Calibri"/>
                <a:cs typeface="Calibri"/>
              </a:rPr>
              <a:t>dépend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forme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" dirty="0">
                <a:latin typeface="Calibri"/>
                <a:cs typeface="Calibri"/>
              </a:rPr>
              <a:t> la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i="1" spc="-5" dirty="0">
                <a:solidFill>
                  <a:srgbClr val="808080"/>
                </a:solidFill>
                <a:latin typeface="Calibri"/>
                <a:cs typeface="Calibri"/>
              </a:rPr>
              <a:t>condition</a:t>
            </a:r>
            <a:r>
              <a:rPr sz="2000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808080"/>
                </a:solidFill>
                <a:latin typeface="Calibri"/>
                <a:cs typeface="Calibri"/>
              </a:rPr>
              <a:t>composée,</a:t>
            </a:r>
            <a:r>
              <a:rPr sz="2000" i="1" spc="-4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808080"/>
                </a:solidFill>
                <a:latin typeface="Calibri"/>
                <a:cs typeface="Calibri"/>
              </a:rPr>
              <a:t>on</a:t>
            </a:r>
            <a:r>
              <a:rPr sz="2000" i="1" spc="-2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808080"/>
                </a:solidFill>
                <a:latin typeface="Calibri"/>
                <a:cs typeface="Calibri"/>
              </a:rPr>
              <a:t>doit</a:t>
            </a:r>
            <a:r>
              <a:rPr sz="2000" i="1" spc="-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808080"/>
                </a:solidFill>
                <a:latin typeface="Calibri"/>
                <a:cs typeface="Calibri"/>
              </a:rPr>
              <a:t>passer</a:t>
            </a:r>
            <a:r>
              <a:rPr sz="2000" i="1" spc="-3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808080"/>
                </a:solidFill>
                <a:latin typeface="Calibri"/>
                <a:cs typeface="Calibri"/>
              </a:rPr>
              <a:t>par</a:t>
            </a:r>
            <a:r>
              <a:rPr sz="2000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808080"/>
                </a:solidFill>
                <a:latin typeface="Calibri"/>
                <a:cs typeface="Calibri"/>
              </a:rPr>
              <a:t>un</a:t>
            </a:r>
            <a:r>
              <a:rPr sz="2000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808080"/>
                </a:solidFill>
                <a:latin typeface="Calibri"/>
                <a:cs typeface="Calibri"/>
              </a:rPr>
              <a:t>IF</a:t>
            </a:r>
            <a:r>
              <a:rPr sz="2000" dirty="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1260" y="1848611"/>
            <a:ext cx="4438015" cy="2586355"/>
          </a:xfrm>
          <a:prstGeom prst="rect">
            <a:avLst/>
          </a:prstGeom>
          <a:ln w="9144">
            <a:solidFill>
              <a:srgbClr val="DDD9C3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R="1832610" algn="r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solidFill>
                  <a:srgbClr val="0070C0"/>
                </a:solidFill>
                <a:latin typeface="Consolas"/>
                <a:cs typeface="Consolas"/>
              </a:rPr>
              <a:t>Select</a:t>
            </a:r>
            <a:r>
              <a:rPr sz="1800" spc="-4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Consolas"/>
                <a:cs typeface="Consolas"/>
              </a:rPr>
              <a:t>Case</a:t>
            </a:r>
            <a:r>
              <a:rPr sz="1800" spc="-25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E46C0A"/>
                </a:solidFill>
                <a:latin typeface="Consolas"/>
                <a:cs typeface="Consolas"/>
              </a:rPr>
              <a:t>variable</a:t>
            </a:r>
            <a:endParaRPr sz="1800">
              <a:latin typeface="Consolas"/>
              <a:cs typeface="Consolas"/>
            </a:endParaRPr>
          </a:p>
          <a:p>
            <a:pPr marR="1793875" algn="r">
              <a:lnSpc>
                <a:spcPct val="100000"/>
              </a:lnSpc>
            </a:pPr>
            <a:r>
              <a:rPr sz="1800" spc="-5" dirty="0">
                <a:solidFill>
                  <a:srgbClr val="0070C0"/>
                </a:solidFill>
                <a:latin typeface="Consolas"/>
                <a:cs typeface="Consolas"/>
              </a:rPr>
              <a:t>Case</a:t>
            </a:r>
            <a:r>
              <a:rPr sz="1800" spc="-45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84807"/>
                </a:solidFill>
                <a:latin typeface="Consolas"/>
                <a:cs typeface="Consolas"/>
              </a:rPr>
              <a:t>valeur</a:t>
            </a:r>
            <a:r>
              <a:rPr sz="1800" spc="-40" dirty="0">
                <a:solidFill>
                  <a:srgbClr val="984807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84807"/>
                </a:solidFill>
                <a:latin typeface="Consolas"/>
                <a:cs typeface="Consolas"/>
              </a:rPr>
              <a:t>1</a:t>
            </a:r>
            <a:endParaRPr sz="1800">
              <a:latin typeface="Consolas"/>
              <a:cs typeface="Consolas"/>
            </a:endParaRPr>
          </a:p>
          <a:p>
            <a:pPr marL="1005840" marR="127635" indent="9144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bloc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d’instructions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Consolas"/>
                <a:cs typeface="Consolas"/>
              </a:rPr>
              <a:t>Case</a:t>
            </a:r>
            <a:r>
              <a:rPr sz="1800" spc="-15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84807"/>
                </a:solidFill>
                <a:latin typeface="Consolas"/>
                <a:cs typeface="Consolas"/>
              </a:rPr>
              <a:t>valeur </a:t>
            </a:r>
            <a:r>
              <a:rPr sz="1800" dirty="0">
                <a:solidFill>
                  <a:srgbClr val="984807"/>
                </a:solidFill>
                <a:latin typeface="Consolas"/>
                <a:cs typeface="Consolas"/>
              </a:rPr>
              <a:t>2</a:t>
            </a:r>
            <a:endParaRPr sz="1800">
              <a:latin typeface="Consolas"/>
              <a:cs typeface="Consolas"/>
            </a:endParaRPr>
          </a:p>
          <a:p>
            <a:pPr marL="1920239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bloc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d’instructions</a:t>
            </a:r>
            <a:endParaRPr sz="18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...</a:t>
            </a:r>
            <a:endParaRPr sz="18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sz="1800" spc="-5" dirty="0">
                <a:solidFill>
                  <a:srgbClr val="00B0F0"/>
                </a:solidFill>
                <a:latin typeface="Consolas"/>
                <a:cs typeface="Consolas"/>
              </a:rPr>
              <a:t>Case</a:t>
            </a:r>
            <a:r>
              <a:rPr sz="1800" spc="-55" dirty="0">
                <a:solidFill>
                  <a:srgbClr val="00B0F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B0F0"/>
                </a:solidFill>
                <a:latin typeface="Consolas"/>
                <a:cs typeface="Consolas"/>
              </a:rPr>
              <a:t>Else</a:t>
            </a:r>
            <a:endParaRPr sz="1800">
              <a:latin typeface="Consolas"/>
              <a:cs typeface="Consolas"/>
            </a:endParaRPr>
          </a:p>
          <a:p>
            <a:pPr marL="1920239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bloc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d’instructions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0070C0"/>
                </a:solidFill>
                <a:latin typeface="Consolas"/>
                <a:cs typeface="Consolas"/>
              </a:rPr>
              <a:t>End</a:t>
            </a:r>
            <a:r>
              <a:rPr sz="1800" spc="-6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Consolas"/>
                <a:cs typeface="Consolas"/>
              </a:rPr>
              <a:t>Select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1089" y="2657168"/>
            <a:ext cx="330200" cy="9772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nta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459" y="4722990"/>
            <a:ext cx="8636000" cy="164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5299"/>
              </a:lnSpc>
              <a:spcBef>
                <a:spcPts val="100"/>
              </a:spcBef>
              <a:buAutoNum type="arabicParenBoth"/>
              <a:tabLst>
                <a:tab pos="356235" algn="l"/>
              </a:tabLst>
            </a:pPr>
            <a:r>
              <a:rPr sz="1700" spc="-15" dirty="0">
                <a:solidFill>
                  <a:srgbClr val="E46C0A"/>
                </a:solidFill>
                <a:latin typeface="Calibri"/>
                <a:cs typeface="Calibri"/>
              </a:rPr>
              <a:t>Variable </a:t>
            </a:r>
            <a:r>
              <a:rPr sz="1700" spc="-5" dirty="0">
                <a:latin typeface="Calibri"/>
                <a:cs typeface="Calibri"/>
              </a:rPr>
              <a:t>est </a:t>
            </a:r>
            <a:r>
              <a:rPr sz="1700" dirty="0">
                <a:latin typeface="Calibri"/>
                <a:cs typeface="Calibri"/>
              </a:rPr>
              <a:t>la </a:t>
            </a:r>
            <a:r>
              <a:rPr sz="1700" spc="-5" dirty="0">
                <a:latin typeface="Calibri"/>
                <a:cs typeface="Calibri"/>
              </a:rPr>
              <a:t>variable </a:t>
            </a:r>
            <a:r>
              <a:rPr sz="1700" dirty="0">
                <a:latin typeface="Calibri"/>
                <a:cs typeface="Calibri"/>
              </a:rPr>
              <a:t>de </a:t>
            </a:r>
            <a:r>
              <a:rPr sz="1700" spc="-5" dirty="0">
                <a:latin typeface="Calibri"/>
                <a:cs typeface="Calibri"/>
              </a:rPr>
              <a:t>contrôle, </a:t>
            </a:r>
            <a:r>
              <a:rPr sz="1700" dirty="0">
                <a:latin typeface="Calibri"/>
                <a:cs typeface="Calibri"/>
              </a:rPr>
              <a:t>elle peut </a:t>
            </a:r>
            <a:r>
              <a:rPr sz="1700" spc="-5" dirty="0">
                <a:latin typeface="Calibri"/>
                <a:cs typeface="Calibri"/>
              </a:rPr>
              <a:t>être </a:t>
            </a:r>
            <a:r>
              <a:rPr sz="1700" dirty="0">
                <a:latin typeface="Calibri"/>
                <a:cs typeface="Calibri"/>
              </a:rPr>
              <a:t>de </a:t>
            </a:r>
            <a:r>
              <a:rPr sz="1700" spc="-5" dirty="0">
                <a:latin typeface="Calibri"/>
                <a:cs typeface="Calibri"/>
              </a:rPr>
              <a:t>n’importe </a:t>
            </a:r>
            <a:r>
              <a:rPr sz="1700" dirty="0">
                <a:latin typeface="Calibri"/>
                <a:cs typeface="Calibri"/>
              </a:rPr>
              <a:t>quel type en </a:t>
            </a:r>
            <a:r>
              <a:rPr sz="1700" spc="-5" dirty="0">
                <a:latin typeface="Calibri"/>
                <a:cs typeface="Calibri"/>
              </a:rPr>
              <a:t>VBA, </a:t>
            </a:r>
            <a:r>
              <a:rPr sz="1700" dirty="0">
                <a:latin typeface="Calibri"/>
                <a:cs typeface="Calibri"/>
              </a:rPr>
              <a:t>y </a:t>
            </a:r>
            <a:r>
              <a:rPr sz="1700" spc="-5" dirty="0">
                <a:latin typeface="Calibri"/>
                <a:cs typeface="Calibri"/>
              </a:rPr>
              <a:t>compris </a:t>
            </a:r>
            <a:r>
              <a:rPr sz="1700" dirty="0">
                <a:latin typeface="Calibri"/>
                <a:cs typeface="Calibri"/>
              </a:rPr>
              <a:t>un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réel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ou une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chaîne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</a:t>
            </a:r>
            <a:r>
              <a:rPr sz="1700" spc="-10" dirty="0">
                <a:latin typeface="Calibri"/>
                <a:cs typeface="Calibri"/>
              </a:rPr>
              <a:t> caractères</a:t>
            </a:r>
            <a:endParaRPr sz="1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00"/>
              </a:spcBef>
              <a:buAutoNum type="arabicParenBoth"/>
              <a:tabLst>
                <a:tab pos="356235" algn="l"/>
              </a:tabLst>
            </a:pPr>
            <a:r>
              <a:rPr sz="1700" spc="-15" dirty="0">
                <a:solidFill>
                  <a:srgbClr val="984807"/>
                </a:solidFill>
                <a:latin typeface="Calibri"/>
                <a:cs typeface="Calibri"/>
              </a:rPr>
              <a:t>Valeur</a:t>
            </a:r>
            <a:r>
              <a:rPr sz="1700" spc="-45" dirty="0">
                <a:solidFill>
                  <a:srgbClr val="984807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doit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être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type </a:t>
            </a:r>
            <a:r>
              <a:rPr sz="1700" spc="-5" dirty="0">
                <a:latin typeface="Calibri"/>
                <a:cs typeface="Calibri"/>
              </a:rPr>
              <a:t>compatible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avec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E46C0A"/>
                </a:solidFill>
                <a:latin typeface="Calibri"/>
                <a:cs typeface="Calibri"/>
              </a:rPr>
              <a:t>variable</a:t>
            </a:r>
            <a:endParaRPr sz="1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20"/>
              </a:spcBef>
              <a:buAutoNum type="arabicParenBoth"/>
              <a:tabLst>
                <a:tab pos="356235" algn="l"/>
              </a:tabLst>
            </a:pPr>
            <a:r>
              <a:rPr sz="1700" dirty="0">
                <a:latin typeface="Calibri"/>
                <a:cs typeface="Calibri"/>
              </a:rPr>
              <a:t>La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partie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B0F0"/>
                </a:solidFill>
                <a:latin typeface="Calibri"/>
                <a:cs typeface="Calibri"/>
              </a:rPr>
              <a:t>Case</a:t>
            </a:r>
            <a:r>
              <a:rPr sz="1700" spc="-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B0F0"/>
                </a:solidFill>
                <a:latin typeface="Calibri"/>
                <a:cs typeface="Calibri"/>
              </a:rPr>
              <a:t>Else</a:t>
            </a:r>
            <a:r>
              <a:rPr sz="1700" spc="-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est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facultative</a:t>
            </a:r>
            <a:endParaRPr sz="1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00"/>
              </a:spcBef>
              <a:buAutoNum type="arabicParenBoth"/>
              <a:tabLst>
                <a:tab pos="356235" algn="l"/>
              </a:tabLst>
            </a:pPr>
            <a:r>
              <a:rPr sz="1700" spc="-15" dirty="0">
                <a:latin typeface="Calibri"/>
                <a:cs typeface="Calibri"/>
              </a:rPr>
              <a:t>L’imbrication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avec </a:t>
            </a:r>
            <a:r>
              <a:rPr sz="1700" dirty="0">
                <a:latin typeface="Calibri"/>
                <a:cs typeface="Calibri"/>
              </a:rPr>
              <a:t>un</a:t>
            </a:r>
            <a:r>
              <a:rPr sz="1700" spc="-5" dirty="0">
                <a:latin typeface="Calibri"/>
                <a:cs typeface="Calibri"/>
              </a:rPr>
              <a:t> autre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IF ou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un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autre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Select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Case</a:t>
            </a:r>
            <a:r>
              <a:rPr sz="1700" spc="-5" dirty="0">
                <a:latin typeface="Calibri"/>
                <a:cs typeface="Calibri"/>
              </a:rPr>
              <a:t> (autre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variable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contrôle)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est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possible.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959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Branchement</a:t>
            </a:r>
            <a:r>
              <a:rPr spc="-25" dirty="0"/>
              <a:t> </a:t>
            </a:r>
            <a:r>
              <a:rPr spc="-5" dirty="0"/>
              <a:t>multiple SELECT</a:t>
            </a:r>
            <a:r>
              <a:rPr dirty="0"/>
              <a:t> </a:t>
            </a:r>
            <a:r>
              <a:rPr spc="-5" dirty="0"/>
              <a:t>CASE</a:t>
            </a:r>
            <a:r>
              <a:rPr spc="25" dirty="0"/>
              <a:t> </a:t>
            </a:r>
            <a:r>
              <a:rPr dirty="0"/>
              <a:t>– </a:t>
            </a:r>
            <a:r>
              <a:rPr spc="-5" dirty="0"/>
              <a:t>Un</a:t>
            </a:r>
            <a:r>
              <a:rPr dirty="0"/>
              <a:t> </a:t>
            </a:r>
            <a:r>
              <a:rPr spc="-5" dirty="0"/>
              <a:t>exemple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31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627" y="771144"/>
            <a:ext cx="5111750" cy="646430"/>
          </a:xfrm>
          <a:prstGeom prst="rect">
            <a:avLst/>
          </a:prstGeom>
          <a:ln w="9144">
            <a:solidFill>
              <a:srgbClr val="17375E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0805" marR="137160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Entrées</a:t>
            </a:r>
            <a:r>
              <a:rPr sz="1800" spc="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:</a:t>
            </a:r>
            <a:r>
              <a:rPr sz="1800" spc="1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prix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HT</a:t>
            </a:r>
            <a:r>
              <a:rPr sz="1800" spc="1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(réel),</a:t>
            </a:r>
            <a:r>
              <a:rPr sz="1800" spc="3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A452A"/>
                </a:solidFill>
                <a:latin typeface="Calibri"/>
                <a:cs typeface="Calibri"/>
              </a:rPr>
              <a:t>catégorie</a:t>
            </a:r>
            <a:r>
              <a:rPr sz="1800" spc="1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de</a:t>
            </a:r>
            <a:r>
              <a:rPr sz="1800" spc="2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produit</a:t>
            </a:r>
            <a:r>
              <a:rPr sz="1800" spc="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(chaîne) </a:t>
            </a:r>
            <a:r>
              <a:rPr sz="1800" spc="-39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Sortie</a:t>
            </a:r>
            <a:r>
              <a:rPr sz="1800" spc="1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:</a:t>
            </a:r>
            <a:r>
              <a:rPr sz="1800" spc="1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prix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TTC</a:t>
            </a:r>
            <a:r>
              <a:rPr sz="1800" spc="1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(réel)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627" y="2057400"/>
            <a:ext cx="7702550" cy="3538854"/>
          </a:xfrm>
          <a:prstGeom prst="rect">
            <a:avLst/>
          </a:prstGeom>
          <a:ln w="9144">
            <a:solidFill>
              <a:srgbClr val="DDD9C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'fonction</a:t>
            </a:r>
            <a:r>
              <a:rPr sz="1600" spc="-2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select</a:t>
            </a:r>
            <a:r>
              <a:rPr sz="1600" spc="-2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case</a:t>
            </a:r>
            <a:endParaRPr sz="1600">
              <a:latin typeface="Consolas"/>
              <a:cs typeface="Consolas"/>
            </a:endParaRPr>
          </a:p>
          <a:p>
            <a:pPr marL="90805" marR="15494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Public Function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948A54"/>
                </a:solidFill>
                <a:latin typeface="Consolas"/>
                <a:cs typeface="Consolas"/>
              </a:rPr>
              <a:t>MonTTCSelon</a:t>
            </a:r>
            <a:r>
              <a:rPr sz="1600" spc="-10" dirty="0">
                <a:latin typeface="Consolas"/>
                <a:cs typeface="Consolas"/>
              </a:rPr>
              <a:t>(pht</a:t>
            </a:r>
            <a:r>
              <a:rPr sz="1600" spc="-5" dirty="0">
                <a:latin typeface="Consolas"/>
                <a:cs typeface="Consolas"/>
              </a:rPr>
              <a:t> As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Double,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3300"/>
                </a:solidFill>
                <a:latin typeface="Consolas"/>
                <a:cs typeface="Consolas"/>
              </a:rPr>
              <a:t>cat</a:t>
            </a:r>
            <a:r>
              <a:rPr sz="1600" spc="-5" dirty="0">
                <a:solidFill>
                  <a:srgbClr val="FF33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As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String)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As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Double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'déclarer 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la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variable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de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calcul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Dim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pttc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As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Double</a:t>
            </a:r>
            <a:endParaRPr sz="1600">
              <a:latin typeface="Consolas"/>
              <a:cs typeface="Consolas"/>
            </a:endParaRPr>
          </a:p>
          <a:p>
            <a:pPr marL="90170" marR="3266440">
              <a:lnSpc>
                <a:spcPct val="100000"/>
              </a:lnSpc>
            </a:pP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'en fonction de 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la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catégorie 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de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produit </a:t>
            </a:r>
            <a:r>
              <a:rPr sz="1600" spc="-86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0C0"/>
                </a:solidFill>
                <a:latin typeface="Consolas"/>
                <a:cs typeface="Consolas"/>
              </a:rPr>
              <a:t>Select Case </a:t>
            </a:r>
            <a:r>
              <a:rPr sz="1600" spc="-10" dirty="0">
                <a:solidFill>
                  <a:srgbClr val="FF3300"/>
                </a:solidFill>
                <a:latin typeface="Consolas"/>
                <a:cs typeface="Consolas"/>
              </a:rPr>
              <a:t>cat</a:t>
            </a:r>
            <a:endParaRPr sz="1600">
              <a:latin typeface="Consolas"/>
              <a:cs typeface="Consolas"/>
            </a:endParaRPr>
          </a:p>
          <a:p>
            <a:pPr marL="535305">
              <a:lnSpc>
                <a:spcPct val="100000"/>
              </a:lnSpc>
            </a:pPr>
            <a:r>
              <a:rPr sz="1600" spc="-10" dirty="0">
                <a:solidFill>
                  <a:srgbClr val="0070C0"/>
                </a:solidFill>
                <a:latin typeface="Consolas"/>
                <a:cs typeface="Consolas"/>
              </a:rPr>
              <a:t>Case</a:t>
            </a:r>
            <a:r>
              <a:rPr sz="1600" spc="-85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984807"/>
                </a:solidFill>
                <a:latin typeface="Consolas"/>
                <a:cs typeface="Consolas"/>
              </a:rPr>
              <a:t>"luxe"</a:t>
            </a:r>
            <a:endParaRPr sz="1600">
              <a:latin typeface="Consolas"/>
              <a:cs typeface="Consolas"/>
            </a:endParaRPr>
          </a:p>
          <a:p>
            <a:pPr marL="534670" marR="4824095" indent="445134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pttc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pht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*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1.33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0C0"/>
                </a:solidFill>
                <a:latin typeface="Consolas"/>
                <a:cs typeface="Consolas"/>
              </a:rPr>
              <a:t>Case</a:t>
            </a:r>
            <a:r>
              <a:rPr sz="1600" spc="-2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0C0"/>
                </a:solidFill>
                <a:latin typeface="Consolas"/>
                <a:cs typeface="Consolas"/>
              </a:rPr>
              <a:t>Else</a:t>
            </a:r>
            <a:endParaRPr sz="1600">
              <a:latin typeface="Consolas"/>
              <a:cs typeface="Consolas"/>
            </a:endParaRPr>
          </a:p>
          <a:p>
            <a:pPr marL="97980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pttc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pht</a:t>
            </a:r>
            <a:r>
              <a:rPr sz="1600" spc="-5" dirty="0">
                <a:latin typeface="Consolas"/>
                <a:cs typeface="Consolas"/>
              </a:rPr>
              <a:t> * </a:t>
            </a:r>
            <a:r>
              <a:rPr sz="1600" spc="-10" dirty="0">
                <a:latin typeface="Consolas"/>
                <a:cs typeface="Consolas"/>
              </a:rPr>
              <a:t>1.2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'toute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autre</a:t>
            </a:r>
            <a:r>
              <a:rPr sz="16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valeur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que</a:t>
            </a:r>
            <a:r>
              <a:rPr sz="16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‘’luxe’’</a:t>
            </a:r>
            <a:endParaRPr sz="16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</a:pPr>
            <a:r>
              <a:rPr sz="1600" spc="-10" dirty="0">
                <a:solidFill>
                  <a:srgbClr val="0070C0"/>
                </a:solidFill>
                <a:latin typeface="Consolas"/>
                <a:cs typeface="Consolas"/>
              </a:rPr>
              <a:t>End</a:t>
            </a:r>
            <a:r>
              <a:rPr sz="1600" spc="-5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0C0"/>
                </a:solidFill>
                <a:latin typeface="Consolas"/>
                <a:cs typeface="Consolas"/>
              </a:rPr>
              <a:t>Select</a:t>
            </a:r>
            <a:endParaRPr sz="1600">
              <a:latin typeface="Consolas"/>
              <a:cs typeface="Consolas"/>
            </a:endParaRPr>
          </a:p>
          <a:p>
            <a:pPr marL="89535" marR="5268595">
              <a:lnSpc>
                <a:spcPct val="100000"/>
              </a:lnSpc>
            </a:pP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'renvoyer 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le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résultat </a:t>
            </a:r>
            <a:r>
              <a:rPr sz="1600" spc="-86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948A54"/>
                </a:solidFill>
                <a:latin typeface="Consolas"/>
                <a:cs typeface="Consolas"/>
              </a:rPr>
              <a:t>MonTTCSelon</a:t>
            </a:r>
            <a:r>
              <a:rPr sz="1600" spc="60" dirty="0">
                <a:solidFill>
                  <a:srgbClr val="948A54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5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pttc 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End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Function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5494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Branchement</a:t>
            </a:r>
            <a:r>
              <a:rPr spc="-25" dirty="0"/>
              <a:t> </a:t>
            </a:r>
            <a:r>
              <a:rPr spc="-5" dirty="0"/>
              <a:t>multiple SELECT</a:t>
            </a:r>
            <a:r>
              <a:rPr dirty="0"/>
              <a:t> </a:t>
            </a:r>
            <a:r>
              <a:rPr spc="-5" dirty="0"/>
              <a:t>CASE</a:t>
            </a:r>
            <a:r>
              <a:rPr spc="30" dirty="0"/>
              <a:t> </a:t>
            </a:r>
            <a:r>
              <a:rPr dirty="0"/>
              <a:t>–</a:t>
            </a:r>
            <a:r>
              <a:rPr spc="-5" dirty="0"/>
              <a:t> Plages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15" dirty="0"/>
              <a:t> </a:t>
            </a:r>
            <a:r>
              <a:rPr spc="-5" dirty="0"/>
              <a:t>valeurs</a:t>
            </a:r>
          </a:p>
        </p:txBody>
      </p:sp>
      <p:sp>
        <p:nvSpPr>
          <p:cNvPr id="3" name="object 3"/>
          <p:cNvSpPr/>
          <p:nvPr/>
        </p:nvSpPr>
        <p:spPr>
          <a:xfrm>
            <a:off x="1620011" y="2406395"/>
            <a:ext cx="6468110" cy="3169920"/>
          </a:xfrm>
          <a:custGeom>
            <a:avLst/>
            <a:gdLst/>
            <a:ahLst/>
            <a:cxnLst/>
            <a:rect l="l" t="t" r="r" b="b"/>
            <a:pathLst>
              <a:path w="6468109" h="3169920">
                <a:moveTo>
                  <a:pt x="0" y="0"/>
                </a:moveTo>
                <a:lnTo>
                  <a:pt x="6467855" y="0"/>
                </a:lnTo>
                <a:lnTo>
                  <a:pt x="6467855" y="3169920"/>
                </a:lnTo>
                <a:lnTo>
                  <a:pt x="0" y="316992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DDD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6048" y="547148"/>
            <a:ext cx="7263130" cy="281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possible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d’introduire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 </a:t>
            </a:r>
            <a:r>
              <a:rPr sz="2000" spc="-5" dirty="0">
                <a:latin typeface="Calibri"/>
                <a:cs typeface="Calibri"/>
              </a:rPr>
              <a:t>plages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valeurs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partie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B0F0"/>
                </a:solidFill>
                <a:latin typeface="Calibri"/>
                <a:cs typeface="Calibri"/>
              </a:rPr>
              <a:t>Case</a:t>
            </a:r>
            <a:r>
              <a:rPr sz="2000" spc="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structure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Select</a:t>
            </a:r>
            <a:r>
              <a:rPr sz="2000" spc="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Case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comparaison </a:t>
            </a:r>
            <a:r>
              <a:rPr sz="2000" spc="-10" dirty="0">
                <a:latin typeface="Calibri"/>
                <a:cs typeface="Calibri"/>
              </a:rPr>
              <a:t>devient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plus </a:t>
            </a:r>
            <a:r>
              <a:rPr sz="2000" spc="-5" dirty="0">
                <a:latin typeface="Calibri"/>
                <a:cs typeface="Calibri"/>
              </a:rPr>
              <a:t>sophistiquée.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15" dirty="0">
                <a:solidFill>
                  <a:srgbClr val="E46C0A"/>
                </a:solidFill>
                <a:latin typeface="Calibri"/>
                <a:cs typeface="Calibri"/>
              </a:rPr>
              <a:t>Variable</a:t>
            </a:r>
            <a:r>
              <a:rPr sz="2000" spc="10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</a:t>
            </a:r>
            <a:r>
              <a:rPr sz="2000" dirty="0">
                <a:latin typeface="Calibri"/>
                <a:cs typeface="Calibri"/>
              </a:rPr>
              <a:t> un </a:t>
            </a:r>
            <a:r>
              <a:rPr sz="2000" spc="-5" dirty="0">
                <a:latin typeface="Calibri"/>
                <a:cs typeface="Calibri"/>
              </a:rPr>
              <a:t>numérique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dans ce</a:t>
            </a:r>
            <a:r>
              <a:rPr sz="2000" spc="-5" dirty="0">
                <a:latin typeface="Calibri"/>
                <a:cs typeface="Calibri"/>
              </a:rPr>
              <a:t> cas,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entier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même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réel.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Calibri"/>
              <a:cs typeface="Calibri"/>
            </a:endParaRPr>
          </a:p>
          <a:p>
            <a:pPr marL="744855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Consolas"/>
                <a:cs typeface="Consolas"/>
              </a:rPr>
              <a:t>Select</a:t>
            </a:r>
            <a:r>
              <a:rPr sz="2000" spc="-3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Consolas"/>
                <a:cs typeface="Consolas"/>
              </a:rPr>
              <a:t>Case</a:t>
            </a:r>
            <a:r>
              <a:rPr sz="2000" spc="-2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46C0A"/>
                </a:solidFill>
                <a:latin typeface="Consolas"/>
                <a:cs typeface="Consolas"/>
              </a:rPr>
              <a:t>variable</a:t>
            </a:r>
            <a:endParaRPr sz="2000">
              <a:latin typeface="Consolas"/>
              <a:cs typeface="Consolas"/>
            </a:endParaRPr>
          </a:p>
          <a:p>
            <a:pPr marL="2573655" marR="1123950" indent="-91503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70C0"/>
                </a:solidFill>
                <a:latin typeface="Consolas"/>
                <a:cs typeface="Consolas"/>
              </a:rPr>
              <a:t>Case Is </a:t>
            </a:r>
            <a:r>
              <a:rPr sz="2000" spc="-5" dirty="0">
                <a:solidFill>
                  <a:srgbClr val="808080"/>
                </a:solidFill>
                <a:latin typeface="Consolas"/>
                <a:cs typeface="Consolas"/>
              </a:rPr>
              <a:t>op.de.comparaison </a:t>
            </a:r>
            <a:r>
              <a:rPr sz="2000" dirty="0">
                <a:solidFill>
                  <a:srgbClr val="984807"/>
                </a:solidFill>
                <a:latin typeface="Consolas"/>
                <a:cs typeface="Consolas"/>
              </a:rPr>
              <a:t>valeur </a:t>
            </a:r>
            <a:r>
              <a:rPr sz="2000" spc="-1085" dirty="0">
                <a:solidFill>
                  <a:srgbClr val="984807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bloc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d’instructions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32</a:t>
            </a:fld>
            <a:endParaRPr sz="1200">
              <a:latin typeface="Comic Sans MS"/>
              <a:cs typeface="Comic Sans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93808" y="3689581"/>
          <a:ext cx="5372732" cy="622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305"/>
                <a:gridCol w="945514"/>
                <a:gridCol w="2825114"/>
                <a:gridCol w="418464"/>
                <a:gridCol w="521335"/>
              </a:tblGrid>
              <a:tr h="311454">
                <a:tc>
                  <a:txBody>
                    <a:bodyPr/>
                    <a:lstStyle/>
                    <a:p>
                      <a:pPr marL="31750">
                        <a:lnSpc>
                          <a:spcPts val="2140"/>
                        </a:lnSpc>
                      </a:pPr>
                      <a:r>
                        <a:rPr sz="2000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Case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2140"/>
                        </a:lnSpc>
                      </a:pPr>
                      <a:r>
                        <a:rPr sz="2000" spc="-5" dirty="0">
                          <a:solidFill>
                            <a:srgbClr val="984807"/>
                          </a:solidFill>
                          <a:latin typeface="Consolas"/>
                          <a:cs typeface="Consolas"/>
                        </a:rPr>
                        <a:t>valeur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140"/>
                        </a:lnSpc>
                      </a:pPr>
                      <a:r>
                        <a:rPr sz="2000" dirty="0">
                          <a:solidFill>
                            <a:srgbClr val="984807"/>
                          </a:solidFill>
                          <a:latin typeface="Consolas"/>
                          <a:cs typeface="Consolas"/>
                        </a:rPr>
                        <a:t>de</a:t>
                      </a:r>
                      <a:r>
                        <a:rPr sz="2000" spc="-25" dirty="0">
                          <a:solidFill>
                            <a:srgbClr val="98480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984807"/>
                          </a:solidFill>
                          <a:latin typeface="Consolas"/>
                          <a:cs typeface="Consolas"/>
                        </a:rPr>
                        <a:t>départ</a:t>
                      </a:r>
                      <a:r>
                        <a:rPr sz="2000" spc="-40" dirty="0">
                          <a:solidFill>
                            <a:srgbClr val="98480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2000" spc="-15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984807"/>
                          </a:solidFill>
                          <a:latin typeface="Consolas"/>
                          <a:cs typeface="Consolas"/>
                        </a:rPr>
                        <a:t>valeur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140"/>
                        </a:lnSpc>
                      </a:pPr>
                      <a:r>
                        <a:rPr sz="2000" spc="-5" dirty="0">
                          <a:solidFill>
                            <a:srgbClr val="984807"/>
                          </a:solidFill>
                          <a:latin typeface="Consolas"/>
                          <a:cs typeface="Consolas"/>
                        </a:rPr>
                        <a:t>de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140"/>
                        </a:lnSpc>
                      </a:pPr>
                      <a:r>
                        <a:rPr sz="2000" spc="-5" dirty="0">
                          <a:solidFill>
                            <a:srgbClr val="984807"/>
                          </a:solidFill>
                          <a:latin typeface="Consolas"/>
                          <a:cs typeface="Consolas"/>
                        </a:rPr>
                        <a:t>fin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3114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ts val="2085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bloc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2085"/>
                        </a:lnSpc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d’instructions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698411" y="4557587"/>
            <a:ext cx="450913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B0F0"/>
                </a:solidFill>
                <a:latin typeface="Consolas"/>
                <a:cs typeface="Consolas"/>
              </a:rPr>
              <a:t>Case</a:t>
            </a:r>
            <a:r>
              <a:rPr sz="2000" spc="-50" dirty="0">
                <a:solidFill>
                  <a:srgbClr val="00B0F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B0F0"/>
                </a:solidFill>
                <a:latin typeface="Consolas"/>
                <a:cs typeface="Consolas"/>
              </a:rPr>
              <a:t>Else</a:t>
            </a:r>
            <a:endParaRPr sz="20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nsolas"/>
                <a:cs typeface="Consolas"/>
              </a:rPr>
              <a:t>bloc</a:t>
            </a:r>
            <a:r>
              <a:rPr sz="2000" spc="-5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d’instructions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Consolas"/>
                <a:cs typeface="Consolas"/>
              </a:rPr>
              <a:t>End</a:t>
            </a:r>
            <a:r>
              <a:rPr sz="2000" spc="-65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C0"/>
                </a:solidFill>
                <a:latin typeface="Consolas"/>
                <a:cs typeface="Consolas"/>
              </a:rPr>
              <a:t>Select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6717" y="3659988"/>
            <a:ext cx="330200" cy="9772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nta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686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Branchement</a:t>
            </a:r>
            <a:r>
              <a:rPr spc="-25" dirty="0"/>
              <a:t> </a:t>
            </a:r>
            <a:r>
              <a:rPr spc="-5" dirty="0"/>
              <a:t>multiple</a:t>
            </a:r>
            <a:r>
              <a:rPr dirty="0"/>
              <a:t> </a:t>
            </a:r>
            <a:r>
              <a:rPr spc="-5" dirty="0"/>
              <a:t>SELECT</a:t>
            </a:r>
            <a:r>
              <a:rPr spc="5" dirty="0"/>
              <a:t> </a:t>
            </a:r>
            <a:r>
              <a:rPr spc="-5" dirty="0"/>
              <a:t>CASE</a:t>
            </a:r>
            <a:r>
              <a:rPr spc="30" dirty="0"/>
              <a:t> </a:t>
            </a:r>
            <a:r>
              <a:rPr dirty="0"/>
              <a:t>– </a:t>
            </a:r>
            <a:r>
              <a:rPr spc="-5" dirty="0"/>
              <a:t>Plages</a:t>
            </a:r>
            <a:r>
              <a:rPr spc="10" dirty="0"/>
              <a:t> </a:t>
            </a:r>
            <a:r>
              <a:rPr spc="-5" dirty="0"/>
              <a:t>de</a:t>
            </a:r>
            <a:r>
              <a:rPr spc="15" dirty="0"/>
              <a:t> </a:t>
            </a:r>
            <a:r>
              <a:rPr spc="-5" dirty="0"/>
              <a:t>valeurs</a:t>
            </a:r>
            <a:r>
              <a:rPr spc="5" dirty="0"/>
              <a:t> </a:t>
            </a:r>
            <a:r>
              <a:rPr dirty="0"/>
              <a:t>– </a:t>
            </a:r>
            <a:r>
              <a:rPr spc="-5" dirty="0"/>
              <a:t>Un</a:t>
            </a:r>
            <a:r>
              <a:rPr spc="5" dirty="0"/>
              <a:t> </a:t>
            </a:r>
            <a:r>
              <a:rPr spc="-5" dirty="0"/>
              <a:t>exemple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33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868" y="620268"/>
            <a:ext cx="4272280" cy="1478280"/>
          </a:xfrm>
          <a:prstGeom prst="rect">
            <a:avLst/>
          </a:prstGeom>
          <a:ln w="9144">
            <a:solidFill>
              <a:srgbClr val="17375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 marR="1588770">
              <a:lnSpc>
                <a:spcPct val="100000"/>
              </a:lnSpc>
              <a:spcBef>
                <a:spcPts val="240"/>
              </a:spcBef>
              <a:tabLst>
                <a:tab pos="1005205" algn="l"/>
              </a:tabLst>
            </a:pP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Entrée</a:t>
            </a:r>
            <a:r>
              <a:rPr sz="1800" spc="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:	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quantité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(entier)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Sortie</a:t>
            </a:r>
            <a:r>
              <a:rPr sz="1800" spc="1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:	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prix</a:t>
            </a:r>
            <a:r>
              <a:rPr sz="1800" spc="-2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unitaire</a:t>
            </a:r>
            <a:r>
              <a:rPr sz="1800" spc="-1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(réel)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  <a:tabLst>
                <a:tab pos="1005205" algn="l"/>
              </a:tabLst>
            </a:pP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Calcul</a:t>
            </a:r>
            <a:r>
              <a:rPr sz="1800" spc="2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:	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quantité</a:t>
            </a:r>
            <a:r>
              <a:rPr sz="1800" spc="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&lt;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100 </a:t>
            </a:r>
            <a:r>
              <a:rPr sz="1800" dirty="0">
                <a:solidFill>
                  <a:srgbClr val="4A452A"/>
                </a:solidFill>
                <a:latin typeface="Wingdings"/>
                <a:cs typeface="Wingdings"/>
              </a:rPr>
              <a:t></a:t>
            </a:r>
            <a:r>
              <a:rPr sz="1800" spc="-55" dirty="0">
                <a:solidFill>
                  <a:srgbClr val="4A452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p.u.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0.5</a:t>
            </a:r>
            <a:endParaRPr sz="1800">
              <a:latin typeface="Calibri"/>
              <a:cs typeface="Calibri"/>
            </a:endParaRPr>
          </a:p>
          <a:p>
            <a:pPr marL="1005840" marR="123189" indent="-635">
              <a:lnSpc>
                <a:spcPct val="100000"/>
              </a:lnSpc>
            </a:pP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100</a:t>
            </a:r>
            <a:r>
              <a:rPr sz="1800" spc="-1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Symbol"/>
                <a:cs typeface="Symbol"/>
              </a:rPr>
              <a:t></a:t>
            </a:r>
            <a:r>
              <a:rPr sz="1800" spc="-40" dirty="0">
                <a:solidFill>
                  <a:srgbClr val="4A452A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quantité</a:t>
            </a:r>
            <a:r>
              <a:rPr sz="1800" spc="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Symbol"/>
                <a:cs typeface="Symbol"/>
              </a:rPr>
              <a:t></a:t>
            </a:r>
            <a:r>
              <a:rPr sz="1800" spc="-40" dirty="0">
                <a:solidFill>
                  <a:srgbClr val="4A452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200</a:t>
            </a:r>
            <a:r>
              <a:rPr sz="1800" spc="-1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Wingdings"/>
                <a:cs typeface="Wingdings"/>
              </a:rPr>
              <a:t></a:t>
            </a:r>
            <a:r>
              <a:rPr sz="1800" spc="-35" dirty="0">
                <a:solidFill>
                  <a:srgbClr val="4A452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p.u.</a:t>
            </a:r>
            <a:r>
              <a:rPr sz="1800" spc="-2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=</a:t>
            </a:r>
            <a:r>
              <a:rPr sz="1800" spc="1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0.3 </a:t>
            </a:r>
            <a:r>
              <a:rPr sz="1800" spc="-39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quantité</a:t>
            </a:r>
            <a:r>
              <a:rPr sz="1800" spc="1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&gt; 200</a:t>
            </a:r>
            <a:r>
              <a:rPr sz="1800" spc="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Wingdings"/>
                <a:cs typeface="Wingdings"/>
              </a:rPr>
              <a:t></a:t>
            </a:r>
            <a:r>
              <a:rPr sz="1800" spc="-45" dirty="0">
                <a:solidFill>
                  <a:srgbClr val="4A452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p.u.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0.2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5711" y="2465832"/>
            <a:ext cx="6468110" cy="3785870"/>
          </a:xfrm>
          <a:prstGeom prst="rect">
            <a:avLst/>
          </a:prstGeom>
          <a:ln w="9144">
            <a:solidFill>
              <a:srgbClr val="8EB4E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 marR="696595">
              <a:lnSpc>
                <a:spcPct val="100000"/>
              </a:lnSpc>
              <a:spcBef>
                <a:spcPts val="275"/>
              </a:spcBef>
            </a:pP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'calcul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du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prix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unitaire</a:t>
            </a:r>
            <a:r>
              <a:rPr sz="16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en</a:t>
            </a:r>
            <a:r>
              <a:rPr sz="1600" spc="-2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fonction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de la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quantité </a:t>
            </a:r>
            <a:r>
              <a:rPr sz="1600" spc="-86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Public Function MonPU(</a:t>
            </a:r>
            <a:r>
              <a:rPr sz="1600" spc="-10" dirty="0">
                <a:solidFill>
                  <a:srgbClr val="604A7B"/>
                </a:solidFill>
                <a:latin typeface="Consolas"/>
                <a:cs typeface="Consolas"/>
              </a:rPr>
              <a:t>quantite </a:t>
            </a:r>
            <a:r>
              <a:rPr sz="1600" spc="-5" dirty="0">
                <a:latin typeface="Consolas"/>
                <a:cs typeface="Consolas"/>
              </a:rPr>
              <a:t>As </a:t>
            </a:r>
            <a:r>
              <a:rPr sz="1600" spc="-10" dirty="0">
                <a:latin typeface="Consolas"/>
                <a:cs typeface="Consolas"/>
              </a:rPr>
              <a:t>Long) </a:t>
            </a:r>
            <a:r>
              <a:rPr sz="1600" spc="-5" dirty="0">
                <a:latin typeface="Consolas"/>
                <a:cs typeface="Consolas"/>
              </a:rPr>
              <a:t>As </a:t>
            </a:r>
            <a:r>
              <a:rPr sz="1600" spc="-10" dirty="0">
                <a:latin typeface="Consolas"/>
                <a:cs typeface="Consolas"/>
              </a:rPr>
              <a:t>Double 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'variable intermédiaire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Dim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pu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As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Double</a:t>
            </a:r>
            <a:endParaRPr sz="1600">
              <a:latin typeface="Consolas"/>
              <a:cs typeface="Consolas"/>
            </a:endParaRPr>
          </a:p>
          <a:p>
            <a:pPr marL="90805" marR="3032760">
              <a:lnSpc>
                <a:spcPct val="100000"/>
              </a:lnSpc>
            </a:pP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'selon les valeurs 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de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quantité </a:t>
            </a:r>
            <a:r>
              <a:rPr sz="1600" spc="-86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0C0"/>
                </a:solidFill>
                <a:latin typeface="Consolas"/>
                <a:cs typeface="Consolas"/>
              </a:rPr>
              <a:t>Select Case </a:t>
            </a:r>
            <a:r>
              <a:rPr sz="1600" spc="-10" dirty="0">
                <a:solidFill>
                  <a:srgbClr val="604A7B"/>
                </a:solidFill>
                <a:latin typeface="Consolas"/>
                <a:cs typeface="Consolas"/>
              </a:rPr>
              <a:t>quantite</a:t>
            </a:r>
            <a:endParaRPr sz="160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</a:pPr>
            <a:r>
              <a:rPr sz="1600" spc="-10" dirty="0">
                <a:solidFill>
                  <a:srgbClr val="00B0F0"/>
                </a:solidFill>
                <a:latin typeface="Consolas"/>
                <a:cs typeface="Consolas"/>
              </a:rPr>
              <a:t>Case</a:t>
            </a:r>
            <a:r>
              <a:rPr sz="1600" spc="-30" dirty="0">
                <a:solidFill>
                  <a:srgbClr val="00B0F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B0F0"/>
                </a:solidFill>
                <a:latin typeface="Consolas"/>
                <a:cs typeface="Consolas"/>
              </a:rPr>
              <a:t>Is</a:t>
            </a:r>
            <a:r>
              <a:rPr sz="1600" spc="-25" dirty="0">
                <a:solidFill>
                  <a:srgbClr val="00B0F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600" b="1" spc="-4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100</a:t>
            </a:r>
            <a:endParaRPr sz="1600">
              <a:latin typeface="Consolas"/>
              <a:cs typeface="Consolas"/>
            </a:endParaRPr>
          </a:p>
          <a:p>
            <a:pPr marL="98107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pu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0.5</a:t>
            </a:r>
            <a:endParaRPr sz="160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</a:pPr>
            <a:r>
              <a:rPr sz="1600" spc="-10" dirty="0">
                <a:solidFill>
                  <a:srgbClr val="00B0F0"/>
                </a:solidFill>
                <a:latin typeface="Consolas"/>
                <a:cs typeface="Consolas"/>
              </a:rPr>
              <a:t>Case</a:t>
            </a:r>
            <a:r>
              <a:rPr sz="1600" spc="-30" dirty="0">
                <a:solidFill>
                  <a:srgbClr val="00B0F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100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F0"/>
                </a:solidFill>
                <a:latin typeface="Consolas"/>
                <a:cs typeface="Consolas"/>
              </a:rPr>
              <a:t>To</a:t>
            </a:r>
            <a:r>
              <a:rPr sz="1600" spc="-30" dirty="0">
                <a:solidFill>
                  <a:srgbClr val="00B0F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200</a:t>
            </a:r>
            <a:endParaRPr sz="1600">
              <a:latin typeface="Consolas"/>
              <a:cs typeface="Consolas"/>
            </a:endParaRPr>
          </a:p>
          <a:p>
            <a:pPr marL="98107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pu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4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0.3</a:t>
            </a:r>
            <a:endParaRPr sz="1600">
              <a:latin typeface="Consolas"/>
              <a:cs typeface="Consolas"/>
            </a:endParaRPr>
          </a:p>
          <a:p>
            <a:pPr marL="981075" marR="141605" indent="-445134">
              <a:lnSpc>
                <a:spcPct val="100000"/>
              </a:lnSpc>
            </a:pPr>
            <a:r>
              <a:rPr sz="1600" spc="-10" dirty="0">
                <a:solidFill>
                  <a:srgbClr val="00B0F0"/>
                </a:solidFill>
                <a:latin typeface="Consolas"/>
                <a:cs typeface="Consolas"/>
              </a:rPr>
              <a:t>Case</a:t>
            </a:r>
            <a:r>
              <a:rPr sz="1600" spc="-5" dirty="0">
                <a:solidFill>
                  <a:srgbClr val="00B0F0"/>
                </a:solidFill>
                <a:latin typeface="Consolas"/>
                <a:cs typeface="Consolas"/>
              </a:rPr>
              <a:t> Is</a:t>
            </a:r>
            <a:r>
              <a:rPr sz="1600" dirty="0">
                <a:solidFill>
                  <a:srgbClr val="00B0F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onsolas"/>
                <a:cs typeface="Consolas"/>
              </a:rPr>
              <a:t>&gt;</a:t>
            </a:r>
            <a:r>
              <a:rPr sz="1600" spc="-2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200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</a:t>
            </a:r>
            <a:r>
              <a:rPr sz="1600" b="1" spc="-10" dirty="0">
                <a:solidFill>
                  <a:srgbClr val="669900"/>
                </a:solidFill>
                <a:latin typeface="Consolas"/>
                <a:cs typeface="Consolas"/>
              </a:rPr>
              <a:t>Case</a:t>
            </a:r>
            <a:r>
              <a:rPr sz="1600" b="1" spc="-5" dirty="0">
                <a:solidFill>
                  <a:srgbClr val="6699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669900"/>
                </a:solidFill>
                <a:latin typeface="Consolas"/>
                <a:cs typeface="Consolas"/>
              </a:rPr>
              <a:t>Else</a:t>
            </a:r>
            <a:r>
              <a:rPr sz="1600" b="1" spc="-15" dirty="0">
                <a:solidFill>
                  <a:srgbClr val="6699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aurait</a:t>
            </a:r>
            <a:r>
              <a:rPr sz="16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fait</a:t>
            </a:r>
            <a:r>
              <a:rPr sz="16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l'affaire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aussi </a:t>
            </a:r>
            <a:r>
              <a:rPr sz="1600" spc="-86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pu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 </a:t>
            </a:r>
            <a:r>
              <a:rPr sz="1600" spc="-15" dirty="0">
                <a:latin typeface="Consolas"/>
                <a:cs typeface="Consolas"/>
              </a:rPr>
              <a:t>0.2</a:t>
            </a:r>
            <a:endParaRPr sz="1600">
              <a:latin typeface="Consolas"/>
              <a:cs typeface="Consolas"/>
            </a:endParaRPr>
          </a:p>
          <a:p>
            <a:pPr marL="90805" marR="5033645">
              <a:lnSpc>
                <a:spcPct val="100000"/>
              </a:lnSpc>
            </a:pPr>
            <a:r>
              <a:rPr sz="1600" spc="-10" dirty="0">
                <a:solidFill>
                  <a:srgbClr val="0070C0"/>
                </a:solidFill>
                <a:latin typeface="Consolas"/>
                <a:cs typeface="Consolas"/>
              </a:rPr>
              <a:t>End Select </a:t>
            </a:r>
            <a:r>
              <a:rPr sz="1600" spc="-5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MonPU </a:t>
            </a:r>
            <a:r>
              <a:rPr sz="1600" spc="-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pu 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End</a:t>
            </a:r>
            <a:r>
              <a:rPr sz="1600" spc="-7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Function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1945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Boucle</a:t>
            </a:r>
            <a:r>
              <a:rPr spc="-40" dirty="0"/>
              <a:t> </a:t>
            </a:r>
            <a:r>
              <a:rPr spc="-5" dirty="0"/>
              <a:t>POUR</a:t>
            </a:r>
            <a:r>
              <a:rPr spc="-30" dirty="0"/>
              <a:t> </a:t>
            </a:r>
            <a:r>
              <a:rPr spc="-5" dirty="0"/>
              <a:t>(FOR)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34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324" y="625771"/>
            <a:ext cx="74637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15" dirty="0">
                <a:latin typeface="Calibri"/>
                <a:cs typeface="Calibri"/>
              </a:rPr>
              <a:t>Faire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répéter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l’exécution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d’un </a:t>
            </a:r>
            <a:r>
              <a:rPr sz="2000" spc="-5" dirty="0">
                <a:latin typeface="Calibri"/>
                <a:cs typeface="Calibri"/>
              </a:rPr>
              <a:t>bloc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d’instructions.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nombre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d’itérations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contrôlé</a:t>
            </a:r>
            <a:r>
              <a:rPr sz="2000" dirty="0">
                <a:latin typeface="Calibri"/>
                <a:cs typeface="Calibri"/>
              </a:rPr>
              <a:t> par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indice.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1639" y="1783079"/>
            <a:ext cx="6250305" cy="1324610"/>
          </a:xfrm>
          <a:prstGeom prst="rect">
            <a:avLst/>
          </a:prstGeom>
          <a:ln w="9144">
            <a:solidFill>
              <a:srgbClr val="DDD9C3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005840" marR="142875" indent="-915035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solidFill>
                  <a:srgbClr val="0070C0"/>
                </a:solidFill>
                <a:latin typeface="Consolas"/>
                <a:cs typeface="Consolas"/>
              </a:rPr>
              <a:t>For </a:t>
            </a:r>
            <a:r>
              <a:rPr sz="2000" dirty="0">
                <a:solidFill>
                  <a:srgbClr val="00B0F0"/>
                </a:solidFill>
                <a:latin typeface="Consolas"/>
                <a:cs typeface="Consolas"/>
              </a:rPr>
              <a:t>indice 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sz="2000" spc="-5" dirty="0">
                <a:latin typeface="Consolas"/>
                <a:cs typeface="Consolas"/>
              </a:rPr>
              <a:t>val.départ </a:t>
            </a:r>
            <a:r>
              <a:rPr sz="2000" dirty="0">
                <a:solidFill>
                  <a:srgbClr val="0070C0"/>
                </a:solidFill>
                <a:latin typeface="Consolas"/>
                <a:cs typeface="Consolas"/>
              </a:rPr>
              <a:t>to </a:t>
            </a:r>
            <a:r>
              <a:rPr sz="2000" spc="-5" dirty="0">
                <a:latin typeface="Consolas"/>
                <a:cs typeface="Consolas"/>
              </a:rPr>
              <a:t>val.fin </a:t>
            </a:r>
            <a:r>
              <a:rPr sz="2000" spc="-5" dirty="0">
                <a:solidFill>
                  <a:srgbClr val="0070C0"/>
                </a:solidFill>
                <a:latin typeface="Consolas"/>
                <a:cs typeface="Consolas"/>
              </a:rPr>
              <a:t>step </a:t>
            </a:r>
            <a:r>
              <a:rPr sz="2000" dirty="0">
                <a:solidFill>
                  <a:srgbClr val="31859C"/>
                </a:solidFill>
                <a:latin typeface="Consolas"/>
                <a:cs typeface="Consolas"/>
              </a:rPr>
              <a:t>pas </a:t>
            </a:r>
            <a:r>
              <a:rPr sz="2000" spc="-1085" dirty="0">
                <a:solidFill>
                  <a:srgbClr val="31859C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bloc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d’instructions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...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70C0"/>
                </a:solidFill>
                <a:latin typeface="Consolas"/>
                <a:cs typeface="Consolas"/>
              </a:rPr>
              <a:t>Next</a:t>
            </a:r>
            <a:r>
              <a:rPr sz="2000" spc="-5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B0F0"/>
                </a:solidFill>
                <a:latin typeface="Consolas"/>
                <a:cs typeface="Consolas"/>
              </a:rPr>
              <a:t>indice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5004" y="1960855"/>
            <a:ext cx="330200" cy="9772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nta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5694" y="3650858"/>
            <a:ext cx="7416165" cy="261810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15"/>
              </a:spcBef>
              <a:buAutoNum type="arabicParenBoth"/>
              <a:tabLst>
                <a:tab pos="356235" algn="l"/>
              </a:tabLst>
            </a:pPr>
            <a:r>
              <a:rPr sz="1700" dirty="0">
                <a:solidFill>
                  <a:srgbClr val="00B0F0"/>
                </a:solidFill>
                <a:latin typeface="Calibri"/>
                <a:cs typeface="Calibri"/>
              </a:rPr>
              <a:t>Indice</a:t>
            </a:r>
            <a:r>
              <a:rPr sz="1700" spc="-4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est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un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type</a:t>
            </a:r>
            <a:r>
              <a:rPr sz="1700" spc="-5" dirty="0">
                <a:latin typeface="Calibri"/>
                <a:cs typeface="Calibri"/>
              </a:rPr>
              <a:t> ordonné,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très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souvent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un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numérique</a:t>
            </a:r>
            <a:endParaRPr sz="1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15"/>
              </a:spcBef>
              <a:buAutoNum type="arabicParenBoth"/>
              <a:tabLst>
                <a:tab pos="356235" algn="l"/>
              </a:tabLst>
            </a:pPr>
            <a:r>
              <a:rPr sz="1700" dirty="0">
                <a:solidFill>
                  <a:srgbClr val="31859C"/>
                </a:solidFill>
                <a:latin typeface="Calibri"/>
                <a:cs typeface="Calibri"/>
              </a:rPr>
              <a:t>pas</a:t>
            </a:r>
            <a:r>
              <a:rPr sz="1700" spc="-15" dirty="0">
                <a:solidFill>
                  <a:srgbClr val="31859C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contrôle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le</a:t>
            </a:r>
            <a:r>
              <a:rPr sz="1700" spc="-5" dirty="0">
                <a:latin typeface="Calibri"/>
                <a:cs typeface="Calibri"/>
              </a:rPr>
              <a:t> passage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d’une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valeur </a:t>
            </a:r>
            <a:r>
              <a:rPr sz="1700" dirty="0">
                <a:latin typeface="Calibri"/>
                <a:cs typeface="Calibri"/>
              </a:rPr>
              <a:t>à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l’autre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d’indice,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si</a:t>
            </a:r>
            <a:r>
              <a:rPr sz="1700" spc="-5" dirty="0">
                <a:latin typeface="Calibri"/>
                <a:cs typeface="Calibri"/>
              </a:rPr>
              <a:t> omis, </a:t>
            </a:r>
            <a:r>
              <a:rPr sz="1700" dirty="0">
                <a:latin typeface="Calibri"/>
                <a:cs typeface="Calibri"/>
              </a:rPr>
              <a:t>pas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1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par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défaut</a:t>
            </a:r>
            <a:endParaRPr sz="1700">
              <a:latin typeface="Calibri"/>
              <a:cs typeface="Calibri"/>
            </a:endParaRPr>
          </a:p>
          <a:p>
            <a:pPr marL="355600" marR="75565" indent="-343535">
              <a:lnSpc>
                <a:spcPts val="2560"/>
              </a:lnSpc>
              <a:spcBef>
                <a:spcPts val="155"/>
              </a:spcBef>
              <a:buAutoNum type="arabicParenBoth"/>
              <a:tabLst>
                <a:tab pos="356235" algn="l"/>
              </a:tabLst>
            </a:pPr>
            <a:r>
              <a:rPr sz="1700" spc="-5" dirty="0">
                <a:solidFill>
                  <a:srgbClr val="0070C0"/>
                </a:solidFill>
                <a:latin typeface="Calibri"/>
                <a:cs typeface="Calibri"/>
              </a:rPr>
              <a:t>Next </a:t>
            </a:r>
            <a:r>
              <a:rPr sz="1700" spc="-5" dirty="0">
                <a:latin typeface="Calibri"/>
                <a:cs typeface="Calibri"/>
              </a:rPr>
              <a:t>entérine </a:t>
            </a:r>
            <a:r>
              <a:rPr sz="1700" dirty="0">
                <a:latin typeface="Calibri"/>
                <a:cs typeface="Calibri"/>
              </a:rPr>
              <a:t>le </a:t>
            </a:r>
            <a:r>
              <a:rPr sz="1700" spc="-5" dirty="0">
                <a:latin typeface="Calibri"/>
                <a:cs typeface="Calibri"/>
              </a:rPr>
              <a:t>passage </a:t>
            </a:r>
            <a:r>
              <a:rPr sz="1700" dirty="0">
                <a:latin typeface="Calibri"/>
                <a:cs typeface="Calibri"/>
              </a:rPr>
              <a:t>à la </a:t>
            </a:r>
            <a:r>
              <a:rPr sz="1700" spc="-5" dirty="0">
                <a:latin typeface="Calibri"/>
                <a:cs typeface="Calibri"/>
              </a:rPr>
              <a:t>valeur </a:t>
            </a:r>
            <a:r>
              <a:rPr sz="1700" spc="-10" dirty="0">
                <a:latin typeface="Calibri"/>
                <a:cs typeface="Calibri"/>
              </a:rPr>
              <a:t>suivante </a:t>
            </a:r>
            <a:r>
              <a:rPr sz="1700" dirty="0">
                <a:latin typeface="Calibri"/>
                <a:cs typeface="Calibri"/>
              </a:rPr>
              <a:t>de </a:t>
            </a:r>
            <a:r>
              <a:rPr sz="1700" dirty="0">
                <a:solidFill>
                  <a:srgbClr val="00B0F0"/>
                </a:solidFill>
                <a:latin typeface="Calibri"/>
                <a:cs typeface="Calibri"/>
              </a:rPr>
              <a:t>indice</a:t>
            </a:r>
            <a:r>
              <a:rPr sz="1700" dirty="0">
                <a:latin typeface="Calibri"/>
                <a:cs typeface="Calibri"/>
              </a:rPr>
              <a:t>, si </a:t>
            </a:r>
            <a:r>
              <a:rPr sz="1700" spc="-10" dirty="0">
                <a:latin typeface="Calibri"/>
                <a:cs typeface="Calibri"/>
              </a:rPr>
              <a:t>cette </a:t>
            </a:r>
            <a:r>
              <a:rPr sz="1700" spc="-5" dirty="0">
                <a:latin typeface="Calibri"/>
                <a:cs typeface="Calibri"/>
              </a:rPr>
              <a:t>prochaine valeur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est </a:t>
            </a:r>
            <a:r>
              <a:rPr sz="1700" dirty="0">
                <a:latin typeface="Calibri"/>
                <a:cs typeface="Calibri"/>
              </a:rPr>
              <a:t>&gt; à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val.fin,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sort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la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boucle</a:t>
            </a:r>
            <a:endParaRPr sz="1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30"/>
              </a:spcBef>
              <a:buAutoNum type="arabicParenBoth"/>
              <a:tabLst>
                <a:tab pos="356235" algn="l"/>
              </a:tabLst>
            </a:pPr>
            <a:r>
              <a:rPr sz="1700" spc="-20" dirty="0">
                <a:latin typeface="Calibri"/>
                <a:cs typeface="Calibri"/>
              </a:rPr>
              <a:t>Val.fin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doit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être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superieure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à</a:t>
            </a:r>
            <a:r>
              <a:rPr sz="1700" spc="-5" dirty="0">
                <a:latin typeface="Calibri"/>
                <a:cs typeface="Calibri"/>
              </a:rPr>
              <a:t> val.départ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pour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que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l’on</a:t>
            </a:r>
            <a:r>
              <a:rPr sz="1700" spc="-10" dirty="0">
                <a:latin typeface="Calibri"/>
                <a:cs typeface="Calibri"/>
              </a:rPr>
              <a:t> rentre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dans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la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boucle</a:t>
            </a:r>
            <a:endParaRPr sz="1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15"/>
              </a:spcBef>
              <a:buAutoNum type="arabicParenBoth"/>
              <a:tabLst>
                <a:tab pos="356235" algn="l"/>
              </a:tabLst>
            </a:pPr>
            <a:r>
              <a:rPr sz="1700" spc="-5" dirty="0">
                <a:latin typeface="Calibri"/>
                <a:cs typeface="Calibri"/>
              </a:rPr>
              <a:t>Si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1859C"/>
                </a:solidFill>
                <a:latin typeface="Calibri"/>
                <a:cs typeface="Calibri"/>
              </a:rPr>
              <a:t>pas</a:t>
            </a:r>
            <a:r>
              <a:rPr sz="1700" spc="-20" dirty="0">
                <a:solidFill>
                  <a:srgbClr val="31859C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est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négatif, </a:t>
            </a:r>
            <a:r>
              <a:rPr sz="1700" spc="-10" dirty="0">
                <a:latin typeface="Calibri"/>
                <a:cs typeface="Calibri"/>
              </a:rPr>
              <a:t>val.fin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doit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être</a:t>
            </a:r>
            <a:r>
              <a:rPr sz="1700" spc="-10" dirty="0">
                <a:latin typeface="Calibri"/>
                <a:cs typeface="Calibri"/>
              </a:rPr>
              <a:t> inférieure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à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val.départ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cette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fois-ci</a:t>
            </a:r>
            <a:endParaRPr sz="170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AutoNum type="arabicParenBoth"/>
              <a:tabLst>
                <a:tab pos="356870" algn="l"/>
              </a:tabLst>
            </a:pPr>
            <a:r>
              <a:rPr sz="1700" spc="-15" dirty="0">
                <a:latin typeface="Calibri"/>
                <a:cs typeface="Calibri"/>
              </a:rPr>
              <a:t>L’instruction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Exit</a:t>
            </a:r>
            <a:r>
              <a:rPr sz="17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permet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sortir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prématurément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la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boucle</a:t>
            </a:r>
            <a:endParaRPr sz="170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spcBef>
                <a:spcPts val="515"/>
              </a:spcBef>
              <a:buAutoNum type="arabicParenBoth"/>
              <a:tabLst>
                <a:tab pos="356870" algn="l"/>
              </a:tabLst>
            </a:pPr>
            <a:r>
              <a:rPr sz="1700" spc="-5" dirty="0">
                <a:latin typeface="Calibri"/>
                <a:cs typeface="Calibri"/>
              </a:rPr>
              <a:t>On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peut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imbriquer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boucles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(une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boucle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à </a:t>
            </a:r>
            <a:r>
              <a:rPr sz="1700" spc="-5" dirty="0">
                <a:latin typeface="Calibri"/>
                <a:cs typeface="Calibri"/>
              </a:rPr>
              <a:t>l’intérieur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d’une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autre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boucle)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0"/>
            <a:ext cx="2516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Boucle</a:t>
            </a:r>
            <a:r>
              <a:rPr sz="1800" spc="-2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1F497D"/>
                </a:solidFill>
                <a:latin typeface="Cambria"/>
                <a:cs typeface="Cambria"/>
              </a:rPr>
              <a:t>FOR</a:t>
            </a:r>
            <a:r>
              <a:rPr sz="1800" spc="-3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1F497D"/>
                </a:solidFill>
                <a:latin typeface="Cambria"/>
                <a:cs typeface="Cambria"/>
              </a:rPr>
              <a:t>–</a:t>
            </a:r>
            <a:r>
              <a:rPr sz="1800" spc="-1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Un</a:t>
            </a:r>
            <a:r>
              <a:rPr sz="1800" spc="-1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exemple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868" y="620268"/>
            <a:ext cx="2844165" cy="923925"/>
          </a:xfrm>
          <a:prstGeom prst="rect">
            <a:avLst/>
          </a:prstGeom>
          <a:ln w="9144">
            <a:solidFill>
              <a:srgbClr val="17375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 marR="963930">
              <a:lnSpc>
                <a:spcPct val="100000"/>
              </a:lnSpc>
              <a:spcBef>
                <a:spcPts val="240"/>
              </a:spcBef>
              <a:tabLst>
                <a:tab pos="1005205" algn="l"/>
              </a:tabLst>
            </a:pP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Entrée</a:t>
            </a:r>
            <a:r>
              <a:rPr sz="1800" spc="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:	n</a:t>
            </a:r>
            <a:r>
              <a:rPr sz="1800" spc="-7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(entier) </a:t>
            </a:r>
            <a:r>
              <a:rPr sz="1800" spc="-39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Sortie</a:t>
            </a:r>
            <a:r>
              <a:rPr sz="1800" spc="1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:	S</a:t>
            </a:r>
            <a:r>
              <a:rPr sz="1800" spc="-1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(réel)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tabLst>
                <a:tab pos="1005205" algn="l"/>
              </a:tabLst>
            </a:pP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Calcul</a:t>
            </a:r>
            <a:r>
              <a:rPr sz="1800" spc="2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:	S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1²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+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 2²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+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…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+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n²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7196" y="2068067"/>
            <a:ext cx="6517005" cy="3970020"/>
          </a:xfrm>
          <a:custGeom>
            <a:avLst/>
            <a:gdLst/>
            <a:ahLst/>
            <a:cxnLst/>
            <a:rect l="l" t="t" r="r" b="b"/>
            <a:pathLst>
              <a:path w="6517005" h="3970020">
                <a:moveTo>
                  <a:pt x="0" y="0"/>
                </a:moveTo>
                <a:lnTo>
                  <a:pt x="6516624" y="0"/>
                </a:lnTo>
                <a:lnTo>
                  <a:pt x="6516624" y="3970020"/>
                </a:lnTo>
                <a:lnTo>
                  <a:pt x="0" y="397002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66135" y="2086909"/>
            <a:ext cx="629602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4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'calcul</a:t>
            </a:r>
            <a:r>
              <a:rPr sz="1800" spc="15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de</a:t>
            </a:r>
            <a:r>
              <a:rPr sz="1800" spc="15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B050"/>
                </a:solidFill>
                <a:latin typeface="Consolas"/>
                <a:cs typeface="Consolas"/>
              </a:rPr>
              <a:t>la</a:t>
            </a:r>
            <a:r>
              <a:rPr sz="1800" spc="14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somme</a:t>
            </a:r>
            <a:r>
              <a:rPr sz="1800" spc="16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des</a:t>
            </a:r>
            <a:r>
              <a:rPr sz="1800" spc="16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carrés</a:t>
            </a:r>
            <a:r>
              <a:rPr sz="1800" spc="14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B050"/>
                </a:solidFill>
                <a:latin typeface="Consolas"/>
                <a:cs typeface="Consolas"/>
              </a:rPr>
              <a:t>des</a:t>
            </a:r>
            <a:r>
              <a:rPr sz="1800" spc="15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valeurs </a:t>
            </a:r>
            <a:r>
              <a:rPr sz="18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Public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Function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48A54"/>
                </a:solidFill>
                <a:latin typeface="Consolas"/>
                <a:cs typeface="Consolas"/>
              </a:rPr>
              <a:t>MaSommeCarre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604A7B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As</a:t>
            </a:r>
            <a:r>
              <a:rPr sz="1800" spc="-5" dirty="0">
                <a:latin typeface="Consolas"/>
                <a:cs typeface="Consolas"/>
              </a:rPr>
              <a:t> Long) </a:t>
            </a:r>
            <a:r>
              <a:rPr sz="1800" dirty="0">
                <a:latin typeface="Consolas"/>
                <a:cs typeface="Consolas"/>
              </a:rPr>
              <a:t>As</a:t>
            </a:r>
            <a:r>
              <a:rPr sz="1800" spc="-5" dirty="0">
                <a:latin typeface="Consolas"/>
                <a:cs typeface="Consolas"/>
              </a:rPr>
              <a:t> Double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'variables</a:t>
            </a:r>
            <a:r>
              <a:rPr sz="1800" spc="-1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B050"/>
                </a:solidFill>
                <a:latin typeface="Consolas"/>
                <a:cs typeface="Consolas"/>
              </a:rPr>
              <a:t>de</a:t>
            </a:r>
            <a:r>
              <a:rPr sz="1800" spc="-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calcul</a:t>
            </a:r>
            <a:r>
              <a:rPr sz="18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(s</a:t>
            </a:r>
            <a:r>
              <a:rPr sz="18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pour</a:t>
            </a:r>
            <a:r>
              <a:rPr sz="18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la</a:t>
            </a:r>
            <a:r>
              <a:rPr sz="18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somme,</a:t>
            </a:r>
            <a:r>
              <a:rPr sz="1800" spc="-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B050"/>
                </a:solidFill>
                <a:latin typeface="Consolas"/>
                <a:cs typeface="Consolas"/>
              </a:rPr>
              <a:t>i :</a:t>
            </a:r>
            <a:r>
              <a:rPr sz="1800" spc="-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indice)</a:t>
            </a:r>
            <a:endParaRPr sz="1800">
              <a:latin typeface="Consolas"/>
              <a:cs typeface="Consolas"/>
            </a:endParaRPr>
          </a:p>
          <a:p>
            <a:pPr marL="12700" marR="301498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Dim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As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Double,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As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Long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'initialisation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s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12700" marR="3390900">
              <a:lnSpc>
                <a:spcPct val="100000"/>
              </a:lnSpc>
            </a:pP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'boucle</a:t>
            </a:r>
            <a:r>
              <a:rPr sz="1800" spc="-2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avec</a:t>
            </a:r>
            <a:r>
              <a:rPr sz="1800" spc="-2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l'indice</a:t>
            </a:r>
            <a:r>
              <a:rPr sz="1800" spc="-2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B050"/>
                </a:solidFill>
                <a:latin typeface="Consolas"/>
                <a:cs typeface="Consolas"/>
              </a:rPr>
              <a:t>i </a:t>
            </a:r>
            <a:r>
              <a:rPr sz="1800" spc="-97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Consolas"/>
                <a:cs typeface="Consolas"/>
              </a:rPr>
              <a:t>For</a:t>
            </a:r>
            <a:r>
              <a:rPr sz="1800" spc="-25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00000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1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Consolas"/>
                <a:cs typeface="Consolas"/>
              </a:rPr>
              <a:t>To</a:t>
            </a:r>
            <a:r>
              <a:rPr sz="1800" spc="-1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4A7B"/>
                </a:solidFill>
                <a:latin typeface="Consolas"/>
                <a:cs typeface="Consolas"/>
              </a:rPr>
              <a:t>n</a:t>
            </a:r>
            <a:r>
              <a:rPr sz="1800" spc="-20" dirty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Consolas"/>
                <a:cs typeface="Consolas"/>
              </a:rPr>
              <a:t>Step</a:t>
            </a:r>
            <a:r>
              <a:rPr sz="1800" spc="-1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1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s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+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00000"/>
                </a:solidFill>
                <a:latin typeface="Consolas"/>
                <a:cs typeface="Consolas"/>
              </a:rPr>
              <a:t>i</a:t>
            </a:r>
            <a:r>
              <a:rPr sz="1800" spc="-3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^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2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‘Next joue</a:t>
            </a:r>
            <a:r>
              <a:rPr sz="1800" spc="-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B050"/>
                </a:solidFill>
                <a:latin typeface="Consolas"/>
                <a:cs typeface="Consolas"/>
              </a:rPr>
              <a:t>le</a:t>
            </a: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 rôle</a:t>
            </a:r>
            <a:r>
              <a:rPr sz="1800" spc="-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B050"/>
                </a:solidFill>
                <a:latin typeface="Consolas"/>
                <a:cs typeface="Consolas"/>
              </a:rPr>
              <a:t>de</a:t>
            </a: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 l’incrémentation</a:t>
            </a:r>
            <a:r>
              <a:rPr sz="1800" spc="-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(i</a:t>
            </a:r>
            <a:r>
              <a:rPr sz="18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suivant)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70C0"/>
                </a:solidFill>
                <a:latin typeface="Consolas"/>
                <a:cs typeface="Consolas"/>
              </a:rPr>
              <a:t>Next</a:t>
            </a:r>
            <a:r>
              <a:rPr sz="1800" spc="-65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00000"/>
                </a:solidFill>
                <a:latin typeface="Consolas"/>
                <a:cs typeface="Consolas"/>
              </a:rPr>
              <a:t>i</a:t>
            </a:r>
            <a:endParaRPr sz="1800">
              <a:latin typeface="Consolas"/>
              <a:cs typeface="Consolas"/>
            </a:endParaRPr>
          </a:p>
          <a:p>
            <a:pPr marL="12700" marR="3641090">
              <a:lnSpc>
                <a:spcPct val="100000"/>
              </a:lnSpc>
            </a:pP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'renvoyer</a:t>
            </a:r>
            <a:r>
              <a:rPr sz="1800" spc="-3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le</a:t>
            </a:r>
            <a:r>
              <a:rPr sz="1800" spc="-2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Consolas"/>
                <a:cs typeface="Consolas"/>
              </a:rPr>
              <a:t>résultat </a:t>
            </a:r>
            <a:r>
              <a:rPr sz="1800" spc="-97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48A54"/>
                </a:solidFill>
                <a:latin typeface="Consolas"/>
                <a:cs typeface="Consolas"/>
              </a:rPr>
              <a:t>MaSommeCarre</a:t>
            </a:r>
            <a:r>
              <a:rPr sz="1800" spc="-20" dirty="0">
                <a:solidFill>
                  <a:srgbClr val="948A54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End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Function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35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616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Boucle</a:t>
            </a:r>
            <a:r>
              <a:rPr spc="-15" dirty="0"/>
              <a:t> </a:t>
            </a:r>
            <a:r>
              <a:rPr spc="-5" dirty="0"/>
              <a:t>TANT</a:t>
            </a:r>
            <a:r>
              <a:rPr dirty="0"/>
              <a:t> </a:t>
            </a:r>
            <a:r>
              <a:rPr spc="-5" dirty="0"/>
              <a:t>QUE…</a:t>
            </a:r>
            <a:r>
              <a:rPr dirty="0"/>
              <a:t> </a:t>
            </a:r>
            <a:r>
              <a:rPr spc="-5" dirty="0"/>
              <a:t>FAIRE (DO</a:t>
            </a:r>
            <a:r>
              <a:rPr spc="10" dirty="0"/>
              <a:t> </a:t>
            </a:r>
            <a:r>
              <a:rPr spc="-5" dirty="0"/>
              <a:t>WHILE…LOOP)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069" y="625771"/>
            <a:ext cx="746379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15" dirty="0">
                <a:latin typeface="Calibri"/>
                <a:cs typeface="Calibri"/>
              </a:rPr>
              <a:t>Faire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répéter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l’exécution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d’un </a:t>
            </a:r>
            <a:r>
              <a:rPr sz="2000" spc="-5" dirty="0">
                <a:latin typeface="Calibri"/>
                <a:cs typeface="Calibri"/>
              </a:rPr>
              <a:t>bloc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d’instructions.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nombre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d’itérations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contrôlé</a:t>
            </a:r>
            <a:r>
              <a:rPr sz="2000" dirty="0">
                <a:latin typeface="Calibri"/>
                <a:cs typeface="Calibri"/>
              </a:rPr>
              <a:t> par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une</a:t>
            </a:r>
            <a:r>
              <a:rPr sz="2000" spc="-5" dirty="0">
                <a:latin typeface="Calibri"/>
                <a:cs typeface="Calibri"/>
              </a:rPr>
              <a:t> condition.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Attention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à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boucle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infinie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c.-à-d. la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permettant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sortir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boucle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n’est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jamais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déclenchée.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64435" y="5823203"/>
            <a:ext cx="314325" cy="601980"/>
            <a:chOff x="1964435" y="5823203"/>
            <a:chExt cx="314325" cy="601980"/>
          </a:xfrm>
        </p:grpSpPr>
        <p:sp>
          <p:nvSpPr>
            <p:cNvPr id="5" name="object 5"/>
            <p:cNvSpPr/>
            <p:nvPr/>
          </p:nvSpPr>
          <p:spPr>
            <a:xfrm>
              <a:off x="1977389" y="5836157"/>
              <a:ext cx="288290" cy="576580"/>
            </a:xfrm>
            <a:custGeom>
              <a:avLst/>
              <a:gdLst/>
              <a:ahLst/>
              <a:cxnLst/>
              <a:rect l="l" t="t" r="r" b="b"/>
              <a:pathLst>
                <a:path w="288289" h="576579">
                  <a:moveTo>
                    <a:pt x="144018" y="0"/>
                  </a:moveTo>
                  <a:lnTo>
                    <a:pt x="144018" y="144018"/>
                  </a:lnTo>
                  <a:lnTo>
                    <a:pt x="0" y="144018"/>
                  </a:lnTo>
                  <a:lnTo>
                    <a:pt x="0" y="432054"/>
                  </a:lnTo>
                  <a:lnTo>
                    <a:pt x="144018" y="432054"/>
                  </a:lnTo>
                  <a:lnTo>
                    <a:pt x="144018" y="576072"/>
                  </a:lnTo>
                  <a:lnTo>
                    <a:pt x="288036" y="288036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DC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77389" y="5836157"/>
              <a:ext cx="288290" cy="576580"/>
            </a:xfrm>
            <a:custGeom>
              <a:avLst/>
              <a:gdLst/>
              <a:ahLst/>
              <a:cxnLst/>
              <a:rect l="l" t="t" r="r" b="b"/>
              <a:pathLst>
                <a:path w="288289" h="576579">
                  <a:moveTo>
                    <a:pt x="0" y="144018"/>
                  </a:moveTo>
                  <a:lnTo>
                    <a:pt x="144018" y="144018"/>
                  </a:lnTo>
                  <a:lnTo>
                    <a:pt x="144018" y="0"/>
                  </a:lnTo>
                  <a:lnTo>
                    <a:pt x="288036" y="288036"/>
                  </a:lnTo>
                  <a:lnTo>
                    <a:pt x="144018" y="576072"/>
                  </a:lnTo>
                  <a:lnTo>
                    <a:pt x="144018" y="432054"/>
                  </a:lnTo>
                  <a:lnTo>
                    <a:pt x="0" y="432054"/>
                  </a:lnTo>
                  <a:lnTo>
                    <a:pt x="0" y="144018"/>
                  </a:lnTo>
                  <a:close/>
                </a:path>
              </a:pathLst>
            </a:custGeom>
            <a:ln w="25908">
              <a:solidFill>
                <a:srgbClr val="C6D9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030211" y="5772911"/>
            <a:ext cx="192405" cy="589915"/>
            <a:chOff x="7030211" y="5772911"/>
            <a:chExt cx="192405" cy="5899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0211" y="5772911"/>
              <a:ext cx="192023" cy="5897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48407" y="5791052"/>
              <a:ext cx="113030" cy="511175"/>
            </a:xfrm>
            <a:custGeom>
              <a:avLst/>
              <a:gdLst/>
              <a:ahLst/>
              <a:cxnLst/>
              <a:rect l="l" t="t" r="r" b="b"/>
              <a:pathLst>
                <a:path w="113029" h="511175">
                  <a:moveTo>
                    <a:pt x="55930" y="399160"/>
                  </a:moveTo>
                  <a:lnTo>
                    <a:pt x="16217" y="415366"/>
                  </a:lnTo>
                  <a:lnTo>
                    <a:pt x="0" y="454748"/>
                  </a:lnTo>
                  <a:lnTo>
                    <a:pt x="1062" y="467231"/>
                  </a:lnTo>
                  <a:lnTo>
                    <a:pt x="25839" y="502373"/>
                  </a:lnTo>
                  <a:lnTo>
                    <a:pt x="56591" y="510666"/>
                  </a:lnTo>
                  <a:lnTo>
                    <a:pt x="67457" y="509728"/>
                  </a:lnTo>
                  <a:lnTo>
                    <a:pt x="103336" y="487438"/>
                  </a:lnTo>
                  <a:lnTo>
                    <a:pt x="112852" y="454748"/>
                  </a:lnTo>
                  <a:lnTo>
                    <a:pt x="111806" y="443707"/>
                  </a:lnTo>
                  <a:lnTo>
                    <a:pt x="87341" y="408355"/>
                  </a:lnTo>
                  <a:lnTo>
                    <a:pt x="55930" y="399160"/>
                  </a:lnTo>
                  <a:close/>
                </a:path>
                <a:path w="113029" h="511175">
                  <a:moveTo>
                    <a:pt x="58559" y="0"/>
                  </a:moveTo>
                  <a:lnTo>
                    <a:pt x="16192" y="17335"/>
                  </a:lnTo>
                  <a:lnTo>
                    <a:pt x="0" y="64528"/>
                  </a:lnTo>
                  <a:lnTo>
                    <a:pt x="185" y="76384"/>
                  </a:lnTo>
                  <a:lnTo>
                    <a:pt x="2959" y="131089"/>
                  </a:lnTo>
                  <a:lnTo>
                    <a:pt x="13519" y="289229"/>
                  </a:lnTo>
                  <a:lnTo>
                    <a:pt x="20829" y="328232"/>
                  </a:lnTo>
                  <a:lnTo>
                    <a:pt x="54622" y="355104"/>
                  </a:lnTo>
                  <a:lnTo>
                    <a:pt x="64735" y="353988"/>
                  </a:lnTo>
                  <a:lnTo>
                    <a:pt x="92348" y="316326"/>
                  </a:lnTo>
                  <a:lnTo>
                    <a:pt x="110388" y="127914"/>
                  </a:lnTo>
                  <a:lnTo>
                    <a:pt x="111464" y="116096"/>
                  </a:lnTo>
                  <a:lnTo>
                    <a:pt x="112234" y="104605"/>
                  </a:lnTo>
                  <a:lnTo>
                    <a:pt x="112697" y="93440"/>
                  </a:lnTo>
                  <a:lnTo>
                    <a:pt x="112852" y="82600"/>
                  </a:lnTo>
                  <a:lnTo>
                    <a:pt x="112175" y="64517"/>
                  </a:lnTo>
                  <a:lnTo>
                    <a:pt x="102031" y="22224"/>
                  </a:lnTo>
                  <a:lnTo>
                    <a:pt x="73521" y="1390"/>
                  </a:lnTo>
                  <a:lnTo>
                    <a:pt x="58559" y="0"/>
                  </a:lnTo>
                  <a:close/>
                </a:path>
              </a:pathLst>
            </a:custGeom>
            <a:solidFill>
              <a:srgbClr val="E46C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2311" y="6184117"/>
              <a:ext cx="125044" cy="12369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048407" y="5791052"/>
              <a:ext cx="113030" cy="355600"/>
            </a:xfrm>
            <a:custGeom>
              <a:avLst/>
              <a:gdLst/>
              <a:ahLst/>
              <a:cxnLst/>
              <a:rect l="l" t="t" r="r" b="b"/>
              <a:pathLst>
                <a:path w="113029" h="355600">
                  <a:moveTo>
                    <a:pt x="58559" y="0"/>
                  </a:moveTo>
                  <a:lnTo>
                    <a:pt x="95257" y="12505"/>
                  </a:lnTo>
                  <a:lnTo>
                    <a:pt x="110147" y="48426"/>
                  </a:lnTo>
                  <a:lnTo>
                    <a:pt x="112852" y="82600"/>
                  </a:lnTo>
                  <a:lnTo>
                    <a:pt x="112697" y="93440"/>
                  </a:lnTo>
                  <a:lnTo>
                    <a:pt x="112234" y="104605"/>
                  </a:lnTo>
                  <a:lnTo>
                    <a:pt x="111464" y="116096"/>
                  </a:lnTo>
                  <a:lnTo>
                    <a:pt x="110388" y="127914"/>
                  </a:lnTo>
                  <a:lnTo>
                    <a:pt x="96329" y="289229"/>
                  </a:lnTo>
                  <a:lnTo>
                    <a:pt x="89171" y="327564"/>
                  </a:lnTo>
                  <a:lnTo>
                    <a:pt x="54622" y="355104"/>
                  </a:lnTo>
                  <a:lnTo>
                    <a:pt x="44447" y="354021"/>
                  </a:lnTo>
                  <a:lnTo>
                    <a:pt x="17768" y="316955"/>
                  </a:lnTo>
                  <a:lnTo>
                    <a:pt x="2959" y="131089"/>
                  </a:lnTo>
                  <a:lnTo>
                    <a:pt x="741" y="91432"/>
                  </a:lnTo>
                  <a:lnTo>
                    <a:pt x="0" y="64528"/>
                  </a:lnTo>
                  <a:lnTo>
                    <a:pt x="1012" y="50377"/>
                  </a:lnTo>
                  <a:lnTo>
                    <a:pt x="24912" y="9751"/>
                  </a:lnTo>
                  <a:lnTo>
                    <a:pt x="46096" y="1083"/>
                  </a:lnTo>
                  <a:lnTo>
                    <a:pt x="58559" y="0"/>
                  </a:lnTo>
                  <a:close/>
                </a:path>
              </a:pathLst>
            </a:custGeom>
            <a:ln w="12192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10272" y="4021606"/>
            <a:ext cx="6620509" cy="24091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15"/>
              </a:spcBef>
              <a:buAutoNum type="arabicParenBoth"/>
              <a:tabLst>
                <a:tab pos="356235" algn="l"/>
              </a:tabLst>
            </a:pPr>
            <a:r>
              <a:rPr sz="1700" dirty="0">
                <a:solidFill>
                  <a:srgbClr val="948A54"/>
                </a:solidFill>
                <a:latin typeface="Calibri"/>
                <a:cs typeface="Calibri"/>
              </a:rPr>
              <a:t>Condition</a:t>
            </a:r>
            <a:r>
              <a:rPr sz="1700" spc="-15" dirty="0">
                <a:solidFill>
                  <a:srgbClr val="948A5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Calibri"/>
                <a:cs typeface="Calibri"/>
              </a:rPr>
              <a:t>est</a:t>
            </a:r>
            <a:r>
              <a:rPr sz="170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E3E3E"/>
                </a:solidFill>
                <a:latin typeface="Calibri"/>
                <a:cs typeface="Calibri"/>
              </a:rPr>
              <a:t>un</a:t>
            </a:r>
            <a:r>
              <a:rPr sz="17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E3E3E"/>
                </a:solidFill>
                <a:latin typeface="Calibri"/>
                <a:cs typeface="Calibri"/>
              </a:rPr>
              <a:t>booléen,</a:t>
            </a:r>
            <a:r>
              <a:rPr sz="170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3E3E3E"/>
                </a:solidFill>
                <a:latin typeface="Calibri"/>
                <a:cs typeface="Calibri"/>
              </a:rPr>
              <a:t>c’est</a:t>
            </a:r>
            <a:r>
              <a:rPr sz="1700" spc="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Calibri"/>
                <a:cs typeface="Calibri"/>
              </a:rPr>
              <a:t>souvent</a:t>
            </a:r>
            <a:r>
              <a:rPr sz="170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E3E3E"/>
                </a:solidFill>
                <a:latin typeface="Calibri"/>
                <a:cs typeface="Calibri"/>
              </a:rPr>
              <a:t>une</a:t>
            </a:r>
            <a:r>
              <a:rPr sz="170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Calibri"/>
                <a:cs typeface="Calibri"/>
              </a:rPr>
              <a:t>opération</a:t>
            </a:r>
            <a:r>
              <a:rPr sz="1700" spc="-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E3E3E"/>
                </a:solidFill>
                <a:latin typeface="Calibri"/>
                <a:cs typeface="Calibri"/>
              </a:rPr>
              <a:t>de</a:t>
            </a:r>
            <a:r>
              <a:rPr sz="17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Calibri"/>
                <a:cs typeface="Calibri"/>
              </a:rPr>
              <a:t>comparaison</a:t>
            </a:r>
            <a:endParaRPr sz="1700">
              <a:latin typeface="Calibri"/>
              <a:cs typeface="Calibri"/>
            </a:endParaRPr>
          </a:p>
          <a:p>
            <a:pPr marL="355600" marR="5080" indent="-343535">
              <a:lnSpc>
                <a:spcPct val="124700"/>
              </a:lnSpc>
              <a:spcBef>
                <a:spcPts val="10"/>
              </a:spcBef>
              <a:buAutoNum type="arabicParenBoth"/>
              <a:tabLst>
                <a:tab pos="356235" algn="l"/>
              </a:tabLst>
            </a:pPr>
            <a:r>
              <a:rPr sz="1700" spc="-5" dirty="0">
                <a:solidFill>
                  <a:srgbClr val="3E3E3E"/>
                </a:solidFill>
                <a:latin typeface="Calibri"/>
                <a:cs typeface="Calibri"/>
              </a:rPr>
              <a:t>On continue </a:t>
            </a:r>
            <a:r>
              <a:rPr sz="1700" spc="-20" dirty="0">
                <a:solidFill>
                  <a:srgbClr val="3E3E3E"/>
                </a:solidFill>
                <a:latin typeface="Calibri"/>
                <a:cs typeface="Calibri"/>
              </a:rPr>
              <a:t>l’exécution </a:t>
            </a:r>
            <a:r>
              <a:rPr sz="1700" spc="-35" dirty="0">
                <a:solidFill>
                  <a:srgbClr val="3E3E3E"/>
                </a:solidFill>
                <a:latin typeface="Calibri"/>
                <a:cs typeface="Calibri"/>
              </a:rPr>
              <a:t>TANT </a:t>
            </a:r>
            <a:r>
              <a:rPr sz="1700" dirty="0">
                <a:solidFill>
                  <a:srgbClr val="3E3E3E"/>
                </a:solidFill>
                <a:latin typeface="Calibri"/>
                <a:cs typeface="Calibri"/>
              </a:rPr>
              <a:t>QUE la condition </a:t>
            </a:r>
            <a:r>
              <a:rPr sz="1700" spc="-5" dirty="0">
                <a:solidFill>
                  <a:srgbClr val="3E3E3E"/>
                </a:solidFill>
                <a:latin typeface="Calibri"/>
                <a:cs typeface="Calibri"/>
              </a:rPr>
              <a:t>est </a:t>
            </a:r>
            <a:r>
              <a:rPr sz="1700" spc="-10" dirty="0">
                <a:solidFill>
                  <a:srgbClr val="3E3E3E"/>
                </a:solidFill>
                <a:latin typeface="Calibri"/>
                <a:cs typeface="Calibri"/>
              </a:rPr>
              <a:t>vraie </a:t>
            </a:r>
            <a:r>
              <a:rPr sz="1700" dirty="0">
                <a:solidFill>
                  <a:srgbClr val="3E3E3E"/>
                </a:solidFill>
                <a:latin typeface="Calibri"/>
                <a:cs typeface="Calibri"/>
              </a:rPr>
              <a:t>; si la </a:t>
            </a:r>
            <a:r>
              <a:rPr sz="1700" spc="-5" dirty="0">
                <a:solidFill>
                  <a:srgbClr val="3E3E3E"/>
                </a:solidFill>
                <a:latin typeface="Calibri"/>
                <a:cs typeface="Calibri"/>
              </a:rPr>
              <a:t>condition </a:t>
            </a:r>
            <a:r>
              <a:rPr sz="1700" spc="-3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Calibri"/>
                <a:cs typeface="Calibri"/>
              </a:rPr>
              <a:t>est fausse,</a:t>
            </a:r>
            <a:r>
              <a:rPr sz="170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E3E3E"/>
                </a:solidFill>
                <a:latin typeface="Calibri"/>
                <a:cs typeface="Calibri"/>
              </a:rPr>
              <a:t>on sort</a:t>
            </a:r>
            <a:r>
              <a:rPr sz="1700" spc="-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E3E3E"/>
                </a:solidFill>
                <a:latin typeface="Calibri"/>
                <a:cs typeface="Calibri"/>
              </a:rPr>
              <a:t>de</a:t>
            </a:r>
            <a:r>
              <a:rPr sz="1700" spc="-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E3E3E"/>
                </a:solidFill>
                <a:latin typeface="Calibri"/>
                <a:cs typeface="Calibri"/>
              </a:rPr>
              <a:t>la</a:t>
            </a:r>
            <a:r>
              <a:rPr sz="1700" spc="-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E3E3E"/>
                </a:solidFill>
                <a:latin typeface="Calibri"/>
                <a:cs typeface="Calibri"/>
              </a:rPr>
              <a:t>boucle</a:t>
            </a:r>
            <a:endParaRPr sz="1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15"/>
              </a:spcBef>
              <a:buAutoNum type="arabicParenBoth"/>
              <a:tabLst>
                <a:tab pos="356235" algn="l"/>
              </a:tabLst>
            </a:pP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Exit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z="17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E3E3E"/>
                </a:solidFill>
                <a:latin typeface="Calibri"/>
                <a:cs typeface="Calibri"/>
              </a:rPr>
              <a:t>permet</a:t>
            </a:r>
            <a:r>
              <a:rPr sz="17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E3E3E"/>
                </a:solidFill>
                <a:latin typeface="Calibri"/>
                <a:cs typeface="Calibri"/>
              </a:rPr>
              <a:t>de</a:t>
            </a:r>
            <a:r>
              <a:rPr sz="1700" spc="-10" dirty="0">
                <a:solidFill>
                  <a:srgbClr val="3E3E3E"/>
                </a:solidFill>
                <a:latin typeface="Calibri"/>
                <a:cs typeface="Calibri"/>
              </a:rPr>
              <a:t> provoquer</a:t>
            </a:r>
            <a:r>
              <a:rPr sz="170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E3E3E"/>
                </a:solidFill>
                <a:latin typeface="Calibri"/>
                <a:cs typeface="Calibri"/>
              </a:rPr>
              <a:t>la sortie</a:t>
            </a:r>
            <a:r>
              <a:rPr sz="170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E3E3E"/>
                </a:solidFill>
                <a:latin typeface="Calibri"/>
                <a:cs typeface="Calibri"/>
              </a:rPr>
              <a:t>prématurée</a:t>
            </a:r>
            <a:r>
              <a:rPr sz="170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E3E3E"/>
                </a:solidFill>
                <a:latin typeface="Calibri"/>
                <a:cs typeface="Calibri"/>
              </a:rPr>
              <a:t>de</a:t>
            </a:r>
            <a:r>
              <a:rPr sz="1700" spc="-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E3E3E"/>
                </a:solidFill>
                <a:latin typeface="Calibri"/>
                <a:cs typeface="Calibri"/>
              </a:rPr>
              <a:t>la</a:t>
            </a:r>
            <a:r>
              <a:rPr sz="1700" spc="-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E3E3E"/>
                </a:solidFill>
                <a:latin typeface="Calibri"/>
                <a:cs typeface="Calibri"/>
              </a:rPr>
              <a:t>boucle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Calibri"/>
              <a:cs typeface="Calibri"/>
            </a:endParaRPr>
          </a:p>
          <a:p>
            <a:pPr marL="1266825" marR="1382395">
              <a:lnSpc>
                <a:spcPct val="125000"/>
              </a:lnSpc>
            </a:pPr>
            <a:r>
              <a:rPr sz="2000" dirty="0">
                <a:solidFill>
                  <a:srgbClr val="595958"/>
                </a:solidFill>
                <a:latin typeface="Calibri"/>
                <a:cs typeface="Calibri"/>
              </a:rPr>
              <a:t>Si</a:t>
            </a:r>
            <a:r>
              <a:rPr sz="2000" spc="-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95958"/>
                </a:solidFill>
                <a:latin typeface="Calibri"/>
                <a:cs typeface="Calibri"/>
              </a:rPr>
              <a:t>la</a:t>
            </a:r>
            <a:r>
              <a:rPr sz="20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95958"/>
                </a:solidFill>
                <a:latin typeface="Calibri"/>
                <a:cs typeface="Calibri"/>
              </a:rPr>
              <a:t>condition</a:t>
            </a:r>
            <a:r>
              <a:rPr sz="2000" spc="-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95958"/>
                </a:solidFill>
                <a:latin typeface="Calibri"/>
                <a:cs typeface="Calibri"/>
              </a:rPr>
              <a:t>est</a:t>
            </a:r>
            <a:r>
              <a:rPr sz="2000" spc="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95958"/>
                </a:solidFill>
                <a:latin typeface="Calibri"/>
                <a:cs typeface="Calibri"/>
              </a:rPr>
              <a:t>fausse</a:t>
            </a:r>
            <a:r>
              <a:rPr sz="20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595958"/>
                </a:solidFill>
                <a:latin typeface="Calibri"/>
                <a:cs typeface="Calibri"/>
              </a:rPr>
              <a:t>d’emblée.</a:t>
            </a:r>
            <a:r>
              <a:rPr sz="2000" dirty="0">
                <a:solidFill>
                  <a:srgbClr val="595958"/>
                </a:solidFill>
                <a:latin typeface="Calibri"/>
                <a:cs typeface="Calibri"/>
              </a:rPr>
              <a:t> On </a:t>
            </a:r>
            <a:r>
              <a:rPr sz="2000" spc="-434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95958"/>
                </a:solidFill>
                <a:latin typeface="Calibri"/>
                <a:cs typeface="Calibri"/>
              </a:rPr>
              <a:t>peut</a:t>
            </a:r>
            <a:r>
              <a:rPr sz="2000" spc="-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95958"/>
                </a:solidFill>
                <a:latin typeface="Calibri"/>
                <a:cs typeface="Calibri"/>
              </a:rPr>
              <a:t>ne</a:t>
            </a:r>
            <a:r>
              <a:rPr sz="2000" spc="-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95958"/>
                </a:solidFill>
                <a:latin typeface="Calibri"/>
                <a:cs typeface="Calibri"/>
              </a:rPr>
              <a:t>pas</a:t>
            </a:r>
            <a:r>
              <a:rPr sz="20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595958"/>
                </a:solidFill>
                <a:latin typeface="Calibri"/>
                <a:cs typeface="Calibri"/>
              </a:rPr>
              <a:t>rentrer</a:t>
            </a:r>
            <a:r>
              <a:rPr sz="20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95958"/>
                </a:solidFill>
                <a:latin typeface="Calibri"/>
                <a:cs typeface="Calibri"/>
              </a:rPr>
              <a:t>dans</a:t>
            </a:r>
            <a:r>
              <a:rPr sz="2000" spc="-5" dirty="0">
                <a:solidFill>
                  <a:srgbClr val="595958"/>
                </a:solidFill>
                <a:latin typeface="Calibri"/>
                <a:cs typeface="Calibri"/>
              </a:rPr>
              <a:t> la</a:t>
            </a:r>
            <a:r>
              <a:rPr sz="20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95958"/>
                </a:solidFill>
                <a:latin typeface="Calibri"/>
                <a:cs typeface="Calibri"/>
              </a:rPr>
              <a:t>boucle.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36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4664" y="2284476"/>
            <a:ext cx="4212590" cy="1323340"/>
          </a:xfrm>
          <a:prstGeom prst="rect">
            <a:avLst/>
          </a:prstGeom>
          <a:ln w="9144">
            <a:solidFill>
              <a:srgbClr val="DDD9C3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0070C0"/>
                </a:solidFill>
                <a:latin typeface="Consolas"/>
                <a:cs typeface="Consolas"/>
              </a:rPr>
              <a:t>Do</a:t>
            </a:r>
            <a:r>
              <a:rPr sz="2000" spc="-15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Consolas"/>
                <a:cs typeface="Consolas"/>
              </a:rPr>
              <a:t>While</a:t>
            </a:r>
            <a:r>
              <a:rPr sz="2000" spc="-1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948A54"/>
                </a:solidFill>
                <a:latin typeface="Consolas"/>
                <a:cs typeface="Consolas"/>
              </a:rPr>
              <a:t>condition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Bloc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d’instructions...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...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70C0"/>
                </a:solidFill>
                <a:latin typeface="Consolas"/>
                <a:cs typeface="Consolas"/>
              </a:rPr>
              <a:t>Loop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5064" y="2461630"/>
            <a:ext cx="330200" cy="9772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nta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86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Boucle</a:t>
            </a:r>
            <a:r>
              <a:rPr spc="-15" dirty="0"/>
              <a:t> </a:t>
            </a:r>
            <a:r>
              <a:rPr spc="-5" dirty="0"/>
              <a:t>DO WHILE…LOOP</a:t>
            </a:r>
            <a:r>
              <a:rPr spc="-15" dirty="0"/>
              <a:t> </a:t>
            </a:r>
            <a:r>
              <a:rPr spc="-5" dirty="0"/>
              <a:t>(un</a:t>
            </a:r>
            <a:r>
              <a:rPr spc="15" dirty="0"/>
              <a:t> </a:t>
            </a:r>
            <a:r>
              <a:rPr spc="-5" dirty="0"/>
              <a:t>exemple)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37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868" y="620268"/>
            <a:ext cx="2844165" cy="923925"/>
          </a:xfrm>
          <a:prstGeom prst="rect">
            <a:avLst/>
          </a:prstGeom>
          <a:ln w="9144">
            <a:solidFill>
              <a:srgbClr val="17375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 marR="963930">
              <a:lnSpc>
                <a:spcPct val="100000"/>
              </a:lnSpc>
              <a:spcBef>
                <a:spcPts val="240"/>
              </a:spcBef>
              <a:tabLst>
                <a:tab pos="1005205" algn="l"/>
              </a:tabLst>
            </a:pP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Entrée</a:t>
            </a:r>
            <a:r>
              <a:rPr sz="1800" spc="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:	n</a:t>
            </a:r>
            <a:r>
              <a:rPr sz="1800" spc="-7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(entier) </a:t>
            </a:r>
            <a:r>
              <a:rPr sz="1800" spc="-39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Sortie</a:t>
            </a:r>
            <a:r>
              <a:rPr sz="1800" spc="1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:	S</a:t>
            </a:r>
            <a:r>
              <a:rPr sz="1800" spc="-1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(réel)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tabLst>
                <a:tab pos="1005205" algn="l"/>
              </a:tabLst>
            </a:pP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Calcul</a:t>
            </a:r>
            <a:r>
              <a:rPr sz="1800" spc="2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:	S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1²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+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 2²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+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…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+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n²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8383" y="1819655"/>
            <a:ext cx="6243955" cy="4525010"/>
          </a:xfrm>
          <a:prstGeom prst="rect">
            <a:avLst/>
          </a:prstGeom>
          <a:ln w="9144">
            <a:solidFill>
              <a:srgbClr val="A7A8A7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70"/>
              </a:spcBef>
            </a:pP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'calcul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de la</a:t>
            </a:r>
            <a:r>
              <a:rPr sz="1600" spc="-2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somme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des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carrés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des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valeurs</a:t>
            </a:r>
            <a:endParaRPr sz="1600">
              <a:latin typeface="Consolas"/>
              <a:cs typeface="Consolas"/>
            </a:endParaRPr>
          </a:p>
          <a:p>
            <a:pPr marL="90170" marR="14097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Public Function MaSommeCarreWhile(n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As </a:t>
            </a:r>
            <a:r>
              <a:rPr sz="1600" spc="-10" dirty="0">
                <a:latin typeface="Consolas"/>
                <a:cs typeface="Consolas"/>
              </a:rPr>
              <a:t>Long)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As </a:t>
            </a:r>
            <a:r>
              <a:rPr sz="1600" spc="-10" dirty="0">
                <a:latin typeface="Consolas"/>
                <a:cs typeface="Consolas"/>
              </a:rPr>
              <a:t>Double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'variables 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de</a:t>
            </a:r>
            <a:r>
              <a:rPr sz="1600" spc="-2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calcul</a:t>
            </a:r>
            <a:endParaRPr sz="1600">
              <a:latin typeface="Consolas"/>
              <a:cs typeface="Consolas"/>
            </a:endParaRPr>
          </a:p>
          <a:p>
            <a:pPr marL="90170" marR="3253104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Dim </a:t>
            </a:r>
            <a:r>
              <a:rPr sz="1600" spc="-5" dirty="0">
                <a:latin typeface="Consolas"/>
                <a:cs typeface="Consolas"/>
              </a:rPr>
              <a:t>s As </a:t>
            </a:r>
            <a:r>
              <a:rPr sz="1600" spc="-10" dirty="0">
                <a:latin typeface="Consolas"/>
                <a:cs typeface="Consolas"/>
              </a:rPr>
              <a:t>Double, </a:t>
            </a:r>
            <a:r>
              <a:rPr sz="1600" spc="-5" dirty="0">
                <a:latin typeface="Consolas"/>
                <a:cs typeface="Consolas"/>
              </a:rPr>
              <a:t>i As </a:t>
            </a:r>
            <a:r>
              <a:rPr sz="1600" spc="-10" dirty="0">
                <a:latin typeface="Consolas"/>
                <a:cs typeface="Consolas"/>
              </a:rPr>
              <a:t>Long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'initialisation</a:t>
            </a:r>
            <a:endParaRPr sz="160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s</a:t>
            </a:r>
            <a:r>
              <a:rPr sz="1600" spc="-5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0</a:t>
            </a:r>
            <a:endParaRPr sz="1600">
              <a:latin typeface="Consolas"/>
              <a:cs typeface="Consolas"/>
            </a:endParaRPr>
          </a:p>
          <a:p>
            <a:pPr marL="90170" marR="1141730">
              <a:lnSpc>
                <a:spcPct val="100000"/>
              </a:lnSpc>
            </a:pP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'il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nous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revient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aussi</a:t>
            </a:r>
            <a:r>
              <a:rPr sz="16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d'initialiser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l'indice </a:t>
            </a:r>
            <a:r>
              <a:rPr sz="1600" spc="-86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i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 1</a:t>
            </a:r>
            <a:endParaRPr sz="1600">
              <a:latin typeface="Consolas"/>
              <a:cs typeface="Consolas"/>
            </a:endParaRPr>
          </a:p>
          <a:p>
            <a:pPr marL="90170" marR="4255135">
              <a:lnSpc>
                <a:spcPct val="100000"/>
              </a:lnSpc>
            </a:pP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'boucle TANT 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QUE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Consolas"/>
                <a:cs typeface="Consolas"/>
              </a:rPr>
              <a:t>Do</a:t>
            </a:r>
            <a:r>
              <a:rPr sz="1600" spc="-3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0C0"/>
                </a:solidFill>
                <a:latin typeface="Consolas"/>
                <a:cs typeface="Consolas"/>
              </a:rPr>
              <a:t>While</a:t>
            </a:r>
            <a:r>
              <a:rPr sz="1600" spc="-3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948A54"/>
                </a:solidFill>
                <a:latin typeface="Consolas"/>
                <a:cs typeface="Consolas"/>
              </a:rPr>
              <a:t>(i</a:t>
            </a:r>
            <a:r>
              <a:rPr sz="1600" spc="-20" dirty="0">
                <a:solidFill>
                  <a:srgbClr val="948A54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948A54"/>
                </a:solidFill>
                <a:latin typeface="Consolas"/>
                <a:cs typeface="Consolas"/>
              </a:rPr>
              <a:t>&lt;=</a:t>
            </a:r>
            <a:r>
              <a:rPr sz="1600" spc="-40" dirty="0">
                <a:solidFill>
                  <a:srgbClr val="948A54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948A54"/>
                </a:solidFill>
                <a:latin typeface="Consolas"/>
                <a:cs typeface="Consolas"/>
              </a:rPr>
              <a:t>n)</a:t>
            </a:r>
            <a:endParaRPr sz="1600">
              <a:latin typeface="Consolas"/>
              <a:cs typeface="Consolas"/>
            </a:endParaRPr>
          </a:p>
          <a:p>
            <a:pPr marL="535305">
              <a:lnSpc>
                <a:spcPct val="100000"/>
              </a:lnSpc>
            </a:pP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'sommer</a:t>
            </a:r>
            <a:endParaRPr sz="1600">
              <a:latin typeface="Consolas"/>
              <a:cs typeface="Consolas"/>
            </a:endParaRPr>
          </a:p>
          <a:p>
            <a:pPr marL="53530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s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s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+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i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^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2</a:t>
            </a:r>
            <a:endParaRPr sz="1600">
              <a:latin typeface="Consolas"/>
              <a:cs typeface="Consolas"/>
            </a:endParaRPr>
          </a:p>
          <a:p>
            <a:pPr marL="535305" marR="584835">
              <a:lnSpc>
                <a:spcPct val="100000"/>
              </a:lnSpc>
            </a:pP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'pas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de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next,</a:t>
            </a:r>
            <a:r>
              <a:rPr sz="16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nous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devons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incrémenter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l'indice </a:t>
            </a:r>
            <a:r>
              <a:rPr sz="1600" spc="-86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i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 i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+ 1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600" spc="-10" dirty="0">
                <a:solidFill>
                  <a:srgbClr val="0070C0"/>
                </a:solidFill>
                <a:latin typeface="Consolas"/>
                <a:cs typeface="Consolas"/>
              </a:rPr>
              <a:t>Loop</a:t>
            </a:r>
            <a:endParaRPr sz="1600">
              <a:latin typeface="Consolas"/>
              <a:cs typeface="Consolas"/>
            </a:endParaRPr>
          </a:p>
          <a:p>
            <a:pPr marL="90805" marR="3809365" algn="just">
              <a:lnSpc>
                <a:spcPct val="100000"/>
              </a:lnSpc>
            </a:pP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'renvoyer 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le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résultat </a:t>
            </a:r>
            <a:r>
              <a:rPr sz="1600" spc="-86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MaSommeCarreWhile </a:t>
            </a:r>
            <a:r>
              <a:rPr sz="1600" spc="-5" dirty="0">
                <a:latin typeface="Consolas"/>
                <a:cs typeface="Consolas"/>
              </a:rPr>
              <a:t>= s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End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Function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565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Boucle</a:t>
            </a:r>
            <a:r>
              <a:rPr spc="-15" dirty="0"/>
              <a:t> </a:t>
            </a:r>
            <a:r>
              <a:rPr spc="-5" dirty="0"/>
              <a:t>FAIRE…TANT</a:t>
            </a:r>
            <a:r>
              <a:rPr spc="5" dirty="0"/>
              <a:t> </a:t>
            </a:r>
            <a:r>
              <a:rPr spc="-5" dirty="0"/>
              <a:t>QUE (DO…LOOP</a:t>
            </a:r>
            <a:r>
              <a:rPr dirty="0"/>
              <a:t> </a:t>
            </a:r>
            <a:r>
              <a:rPr spc="-5" dirty="0"/>
              <a:t>WHILE)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324" y="625771"/>
            <a:ext cx="74637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15" dirty="0">
                <a:latin typeface="Calibri"/>
                <a:cs typeface="Calibri"/>
              </a:rPr>
              <a:t>Faire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répéter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l’exécution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d’un </a:t>
            </a:r>
            <a:r>
              <a:rPr sz="2000" spc="-5" dirty="0">
                <a:latin typeface="Calibri"/>
                <a:cs typeface="Calibri"/>
              </a:rPr>
              <a:t>bloc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d’instructions.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nombre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d’itérations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contrôlé</a:t>
            </a:r>
            <a:r>
              <a:rPr sz="2000" dirty="0">
                <a:latin typeface="Calibri"/>
                <a:cs typeface="Calibri"/>
              </a:rPr>
              <a:t> par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04316" y="4294632"/>
            <a:ext cx="314325" cy="601980"/>
            <a:chOff x="1004316" y="4294632"/>
            <a:chExt cx="314325" cy="601980"/>
          </a:xfrm>
        </p:grpSpPr>
        <p:sp>
          <p:nvSpPr>
            <p:cNvPr id="5" name="object 5"/>
            <p:cNvSpPr/>
            <p:nvPr/>
          </p:nvSpPr>
          <p:spPr>
            <a:xfrm>
              <a:off x="1017270" y="4307586"/>
              <a:ext cx="288290" cy="576580"/>
            </a:xfrm>
            <a:custGeom>
              <a:avLst/>
              <a:gdLst/>
              <a:ahLst/>
              <a:cxnLst/>
              <a:rect l="l" t="t" r="r" b="b"/>
              <a:pathLst>
                <a:path w="288290" h="576579">
                  <a:moveTo>
                    <a:pt x="144018" y="0"/>
                  </a:moveTo>
                  <a:lnTo>
                    <a:pt x="144018" y="144018"/>
                  </a:lnTo>
                  <a:lnTo>
                    <a:pt x="0" y="144018"/>
                  </a:lnTo>
                  <a:lnTo>
                    <a:pt x="0" y="432054"/>
                  </a:lnTo>
                  <a:lnTo>
                    <a:pt x="144018" y="432054"/>
                  </a:lnTo>
                  <a:lnTo>
                    <a:pt x="144018" y="576072"/>
                  </a:lnTo>
                  <a:lnTo>
                    <a:pt x="288036" y="288036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DC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7270" y="4307586"/>
              <a:ext cx="288290" cy="576580"/>
            </a:xfrm>
            <a:custGeom>
              <a:avLst/>
              <a:gdLst/>
              <a:ahLst/>
              <a:cxnLst/>
              <a:rect l="l" t="t" r="r" b="b"/>
              <a:pathLst>
                <a:path w="288290" h="576579">
                  <a:moveTo>
                    <a:pt x="0" y="144018"/>
                  </a:moveTo>
                  <a:lnTo>
                    <a:pt x="144018" y="144018"/>
                  </a:lnTo>
                  <a:lnTo>
                    <a:pt x="144018" y="0"/>
                  </a:lnTo>
                  <a:lnTo>
                    <a:pt x="288036" y="288036"/>
                  </a:lnTo>
                  <a:lnTo>
                    <a:pt x="144018" y="576072"/>
                  </a:lnTo>
                  <a:lnTo>
                    <a:pt x="144018" y="432054"/>
                  </a:lnTo>
                  <a:lnTo>
                    <a:pt x="0" y="432054"/>
                  </a:lnTo>
                  <a:lnTo>
                    <a:pt x="0" y="144018"/>
                  </a:lnTo>
                  <a:close/>
                </a:path>
              </a:pathLst>
            </a:custGeom>
            <a:ln w="25908">
              <a:solidFill>
                <a:srgbClr val="C6D9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02350" y="4344445"/>
            <a:ext cx="6329680" cy="184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sûr de </a:t>
            </a:r>
            <a:r>
              <a:rPr sz="2000" spc="-15" dirty="0">
                <a:latin typeface="Calibri"/>
                <a:cs typeface="Calibri"/>
              </a:rPr>
              <a:t>rentrer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</a:t>
            </a:r>
            <a:r>
              <a:rPr sz="2000" spc="-5" dirty="0">
                <a:latin typeface="Calibri"/>
                <a:cs typeface="Calibri"/>
              </a:rPr>
              <a:t> moins </a:t>
            </a:r>
            <a:r>
              <a:rPr sz="2000" dirty="0">
                <a:latin typeface="Calibri"/>
                <a:cs typeface="Calibri"/>
              </a:rPr>
              <a:t>une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fois </a:t>
            </a:r>
            <a:r>
              <a:rPr sz="2000" dirty="0">
                <a:latin typeface="Calibri"/>
                <a:cs typeface="Calibri"/>
              </a:rPr>
              <a:t>dans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boucle.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25000"/>
              </a:lnSpc>
            </a:pP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dirty="0">
                <a:latin typeface="Calibri"/>
                <a:cs typeface="Calibri"/>
              </a:rPr>
              <a:t> choix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 bonne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structure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10" dirty="0">
                <a:solidFill>
                  <a:srgbClr val="558ED5"/>
                </a:solidFill>
                <a:latin typeface="Calibri"/>
                <a:cs typeface="Calibri"/>
              </a:rPr>
              <a:t>Faire..</a:t>
            </a:r>
            <a:r>
              <a:rPr sz="2000" spc="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558ED5"/>
                </a:solidFill>
                <a:latin typeface="Calibri"/>
                <a:cs typeface="Calibri"/>
              </a:rPr>
              <a:t>Tant</a:t>
            </a:r>
            <a:r>
              <a:rPr sz="2000" spc="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58ED5"/>
                </a:solidFill>
                <a:latin typeface="Calibri"/>
                <a:cs typeface="Calibri"/>
              </a:rPr>
              <a:t>Que</a:t>
            </a:r>
            <a:r>
              <a:rPr sz="2000" spc="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558ED5"/>
                </a:solidFill>
                <a:latin typeface="Calibri"/>
                <a:cs typeface="Calibri"/>
              </a:rPr>
              <a:t>Tant</a:t>
            </a:r>
            <a:r>
              <a:rPr sz="2000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58ED5"/>
                </a:solidFill>
                <a:latin typeface="Calibri"/>
                <a:cs typeface="Calibri"/>
              </a:rPr>
              <a:t>Que.. </a:t>
            </a:r>
            <a:r>
              <a:rPr sz="2000" spc="-434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558ED5"/>
                </a:solidFill>
                <a:latin typeface="Calibri"/>
                <a:cs typeface="Calibri"/>
              </a:rPr>
              <a:t>Faire</a:t>
            </a:r>
            <a:r>
              <a:rPr sz="2000" spc="-15" dirty="0">
                <a:latin typeface="Calibri"/>
                <a:cs typeface="Calibri"/>
              </a:rPr>
              <a:t>)</a:t>
            </a:r>
            <a:r>
              <a:rPr sz="2000" dirty="0">
                <a:latin typeface="Calibri"/>
                <a:cs typeface="Calibri"/>
              </a:rPr>
              <a:t> dépend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problème</a:t>
            </a:r>
            <a:r>
              <a:rPr sz="2000" dirty="0">
                <a:latin typeface="Calibri"/>
                <a:cs typeface="Calibri"/>
              </a:rPr>
              <a:t> à </a:t>
            </a:r>
            <a:r>
              <a:rPr sz="2000" spc="-10" dirty="0">
                <a:latin typeface="Calibri"/>
                <a:cs typeface="Calibri"/>
              </a:rPr>
              <a:t>traiter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5411" y="1935479"/>
            <a:ext cx="3789045" cy="1630680"/>
          </a:xfrm>
          <a:prstGeom prst="rect">
            <a:avLst/>
          </a:prstGeom>
          <a:ln w="9144">
            <a:solidFill>
              <a:srgbClr val="DDD9C3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0070C0"/>
                </a:solidFill>
                <a:latin typeface="Consolas"/>
                <a:cs typeface="Consolas"/>
              </a:rPr>
              <a:t>Do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Bloc</a:t>
            </a:r>
            <a:r>
              <a:rPr sz="2000" spc="-4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d’instructions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...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nsolas"/>
                <a:cs typeface="Consolas"/>
              </a:rPr>
              <a:t>...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Consolas"/>
                <a:cs typeface="Consolas"/>
              </a:rPr>
              <a:t>Loop</a:t>
            </a:r>
            <a:r>
              <a:rPr sz="2000" spc="-4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70C0"/>
                </a:solidFill>
                <a:latin typeface="Consolas"/>
                <a:cs typeface="Consolas"/>
              </a:rPr>
              <a:t>While</a:t>
            </a:r>
            <a:r>
              <a:rPr sz="2000" spc="-55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48A54"/>
                </a:solidFill>
                <a:latin typeface="Consolas"/>
                <a:cs typeface="Consolas"/>
              </a:rPr>
              <a:t>condition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3254" y="2290898"/>
            <a:ext cx="330200" cy="9772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nta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04316" y="5567171"/>
            <a:ext cx="314325" cy="601980"/>
            <a:chOff x="1004316" y="5567171"/>
            <a:chExt cx="314325" cy="601980"/>
          </a:xfrm>
        </p:grpSpPr>
        <p:sp>
          <p:nvSpPr>
            <p:cNvPr id="11" name="object 11"/>
            <p:cNvSpPr/>
            <p:nvPr/>
          </p:nvSpPr>
          <p:spPr>
            <a:xfrm>
              <a:off x="1017270" y="5580125"/>
              <a:ext cx="288290" cy="576580"/>
            </a:xfrm>
            <a:custGeom>
              <a:avLst/>
              <a:gdLst/>
              <a:ahLst/>
              <a:cxnLst/>
              <a:rect l="l" t="t" r="r" b="b"/>
              <a:pathLst>
                <a:path w="288290" h="576579">
                  <a:moveTo>
                    <a:pt x="144018" y="0"/>
                  </a:moveTo>
                  <a:lnTo>
                    <a:pt x="144018" y="144018"/>
                  </a:lnTo>
                  <a:lnTo>
                    <a:pt x="0" y="144018"/>
                  </a:lnTo>
                  <a:lnTo>
                    <a:pt x="0" y="432054"/>
                  </a:lnTo>
                  <a:lnTo>
                    <a:pt x="144018" y="432054"/>
                  </a:lnTo>
                  <a:lnTo>
                    <a:pt x="144018" y="576072"/>
                  </a:lnTo>
                  <a:lnTo>
                    <a:pt x="288036" y="288036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DC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17270" y="5580125"/>
              <a:ext cx="288290" cy="576580"/>
            </a:xfrm>
            <a:custGeom>
              <a:avLst/>
              <a:gdLst/>
              <a:ahLst/>
              <a:cxnLst/>
              <a:rect l="l" t="t" r="r" b="b"/>
              <a:pathLst>
                <a:path w="288290" h="576579">
                  <a:moveTo>
                    <a:pt x="0" y="144018"/>
                  </a:moveTo>
                  <a:lnTo>
                    <a:pt x="144018" y="144018"/>
                  </a:lnTo>
                  <a:lnTo>
                    <a:pt x="144018" y="0"/>
                  </a:lnTo>
                  <a:lnTo>
                    <a:pt x="288036" y="288036"/>
                  </a:lnTo>
                  <a:lnTo>
                    <a:pt x="144018" y="576072"/>
                  </a:lnTo>
                  <a:lnTo>
                    <a:pt x="144018" y="432054"/>
                  </a:lnTo>
                  <a:lnTo>
                    <a:pt x="0" y="432054"/>
                  </a:lnTo>
                  <a:lnTo>
                    <a:pt x="0" y="144018"/>
                  </a:lnTo>
                  <a:close/>
                </a:path>
              </a:pathLst>
            </a:custGeom>
            <a:ln w="25908">
              <a:solidFill>
                <a:srgbClr val="C6D9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491728" y="5585459"/>
            <a:ext cx="131445" cy="466725"/>
            <a:chOff x="8491728" y="5585459"/>
            <a:chExt cx="131445" cy="46672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91728" y="5585459"/>
              <a:ext cx="131063" cy="46634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508536" y="5600969"/>
              <a:ext cx="60960" cy="396875"/>
            </a:xfrm>
            <a:custGeom>
              <a:avLst/>
              <a:gdLst/>
              <a:ahLst/>
              <a:cxnLst/>
              <a:rect l="l" t="t" r="r" b="b"/>
              <a:pathLst>
                <a:path w="60959" h="396875">
                  <a:moveTo>
                    <a:pt x="38506" y="336181"/>
                  </a:moveTo>
                  <a:lnTo>
                    <a:pt x="21945" y="336181"/>
                  </a:lnTo>
                  <a:lnTo>
                    <a:pt x="14795" y="339140"/>
                  </a:lnTo>
                  <a:lnTo>
                    <a:pt x="2959" y="350977"/>
                  </a:lnTo>
                  <a:lnTo>
                    <a:pt x="0" y="358114"/>
                  </a:lnTo>
                  <a:lnTo>
                    <a:pt x="0" y="374865"/>
                  </a:lnTo>
                  <a:lnTo>
                    <a:pt x="2959" y="381965"/>
                  </a:lnTo>
                  <a:lnTo>
                    <a:pt x="14795" y="393623"/>
                  </a:lnTo>
                  <a:lnTo>
                    <a:pt x="21945" y="396532"/>
                  </a:lnTo>
                  <a:lnTo>
                    <a:pt x="38506" y="396532"/>
                  </a:lnTo>
                  <a:lnTo>
                    <a:pt x="45605" y="393623"/>
                  </a:lnTo>
                  <a:lnTo>
                    <a:pt x="57619" y="381965"/>
                  </a:lnTo>
                  <a:lnTo>
                    <a:pt x="60629" y="374865"/>
                  </a:lnTo>
                  <a:lnTo>
                    <a:pt x="60629" y="358114"/>
                  </a:lnTo>
                  <a:lnTo>
                    <a:pt x="57619" y="350977"/>
                  </a:lnTo>
                  <a:lnTo>
                    <a:pt x="45605" y="339140"/>
                  </a:lnTo>
                  <a:lnTo>
                    <a:pt x="38506" y="336181"/>
                  </a:lnTo>
                  <a:close/>
                </a:path>
                <a:path w="60959" h="396875">
                  <a:moveTo>
                    <a:pt x="53251" y="0"/>
                  </a:moveTo>
                  <a:lnTo>
                    <a:pt x="6286" y="0"/>
                  </a:lnTo>
                  <a:lnTo>
                    <a:pt x="11201" y="281292"/>
                  </a:lnTo>
                  <a:lnTo>
                    <a:pt x="48069" y="281292"/>
                  </a:lnTo>
                  <a:lnTo>
                    <a:pt x="53251" y="0"/>
                  </a:lnTo>
                  <a:close/>
                </a:path>
              </a:pathLst>
            </a:custGeom>
            <a:solidFill>
              <a:srgbClr val="E46C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2440" y="5931054"/>
              <a:ext cx="72821" cy="7254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514822" y="5600969"/>
              <a:ext cx="46990" cy="281305"/>
            </a:xfrm>
            <a:custGeom>
              <a:avLst/>
              <a:gdLst/>
              <a:ahLst/>
              <a:cxnLst/>
              <a:rect l="l" t="t" r="r" b="b"/>
              <a:pathLst>
                <a:path w="46990" h="281304">
                  <a:moveTo>
                    <a:pt x="0" y="0"/>
                  </a:moveTo>
                  <a:lnTo>
                    <a:pt x="46964" y="0"/>
                  </a:lnTo>
                  <a:lnTo>
                    <a:pt x="41783" y="281292"/>
                  </a:lnTo>
                  <a:lnTo>
                    <a:pt x="4914" y="28129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946135" y="4277867"/>
            <a:ext cx="192405" cy="589915"/>
            <a:chOff x="7946135" y="4277867"/>
            <a:chExt cx="192405" cy="58991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6135" y="4277867"/>
              <a:ext cx="192023" cy="58978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963967" y="4294930"/>
              <a:ext cx="113030" cy="511175"/>
            </a:xfrm>
            <a:custGeom>
              <a:avLst/>
              <a:gdLst/>
              <a:ahLst/>
              <a:cxnLst/>
              <a:rect l="l" t="t" r="r" b="b"/>
              <a:pathLst>
                <a:path w="113029" h="511175">
                  <a:moveTo>
                    <a:pt x="55930" y="399161"/>
                  </a:moveTo>
                  <a:lnTo>
                    <a:pt x="16217" y="415366"/>
                  </a:lnTo>
                  <a:lnTo>
                    <a:pt x="0" y="454748"/>
                  </a:lnTo>
                  <a:lnTo>
                    <a:pt x="1062" y="467231"/>
                  </a:lnTo>
                  <a:lnTo>
                    <a:pt x="25839" y="502373"/>
                  </a:lnTo>
                  <a:lnTo>
                    <a:pt x="56591" y="510667"/>
                  </a:lnTo>
                  <a:lnTo>
                    <a:pt x="67457" y="509728"/>
                  </a:lnTo>
                  <a:lnTo>
                    <a:pt x="103336" y="487438"/>
                  </a:lnTo>
                  <a:lnTo>
                    <a:pt x="112852" y="454748"/>
                  </a:lnTo>
                  <a:lnTo>
                    <a:pt x="111806" y="443707"/>
                  </a:lnTo>
                  <a:lnTo>
                    <a:pt x="87341" y="408355"/>
                  </a:lnTo>
                  <a:lnTo>
                    <a:pt x="55930" y="399161"/>
                  </a:lnTo>
                  <a:close/>
                </a:path>
                <a:path w="113029" h="511175">
                  <a:moveTo>
                    <a:pt x="58559" y="0"/>
                  </a:moveTo>
                  <a:lnTo>
                    <a:pt x="16192" y="17335"/>
                  </a:lnTo>
                  <a:lnTo>
                    <a:pt x="0" y="64528"/>
                  </a:lnTo>
                  <a:lnTo>
                    <a:pt x="185" y="76384"/>
                  </a:lnTo>
                  <a:lnTo>
                    <a:pt x="2959" y="131089"/>
                  </a:lnTo>
                  <a:lnTo>
                    <a:pt x="13519" y="289229"/>
                  </a:lnTo>
                  <a:lnTo>
                    <a:pt x="20829" y="328232"/>
                  </a:lnTo>
                  <a:lnTo>
                    <a:pt x="54622" y="355104"/>
                  </a:lnTo>
                  <a:lnTo>
                    <a:pt x="64735" y="353988"/>
                  </a:lnTo>
                  <a:lnTo>
                    <a:pt x="92348" y="316326"/>
                  </a:lnTo>
                  <a:lnTo>
                    <a:pt x="110388" y="127914"/>
                  </a:lnTo>
                  <a:lnTo>
                    <a:pt x="111464" y="116096"/>
                  </a:lnTo>
                  <a:lnTo>
                    <a:pt x="112234" y="104605"/>
                  </a:lnTo>
                  <a:lnTo>
                    <a:pt x="112697" y="93440"/>
                  </a:lnTo>
                  <a:lnTo>
                    <a:pt x="112852" y="82600"/>
                  </a:lnTo>
                  <a:lnTo>
                    <a:pt x="112175" y="64517"/>
                  </a:lnTo>
                  <a:lnTo>
                    <a:pt x="102031" y="22225"/>
                  </a:lnTo>
                  <a:lnTo>
                    <a:pt x="73521" y="1390"/>
                  </a:lnTo>
                  <a:lnTo>
                    <a:pt x="58559" y="0"/>
                  </a:lnTo>
                  <a:close/>
                </a:path>
              </a:pathLst>
            </a:custGeom>
            <a:solidFill>
              <a:srgbClr val="E46C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7871" y="4687995"/>
              <a:ext cx="125044" cy="12369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963967" y="4294930"/>
              <a:ext cx="113030" cy="355600"/>
            </a:xfrm>
            <a:custGeom>
              <a:avLst/>
              <a:gdLst/>
              <a:ahLst/>
              <a:cxnLst/>
              <a:rect l="l" t="t" r="r" b="b"/>
              <a:pathLst>
                <a:path w="113029" h="355600">
                  <a:moveTo>
                    <a:pt x="58559" y="0"/>
                  </a:moveTo>
                  <a:lnTo>
                    <a:pt x="95257" y="12505"/>
                  </a:lnTo>
                  <a:lnTo>
                    <a:pt x="110147" y="48426"/>
                  </a:lnTo>
                  <a:lnTo>
                    <a:pt x="112852" y="82600"/>
                  </a:lnTo>
                  <a:lnTo>
                    <a:pt x="112697" y="93440"/>
                  </a:lnTo>
                  <a:lnTo>
                    <a:pt x="112234" y="104605"/>
                  </a:lnTo>
                  <a:lnTo>
                    <a:pt x="111464" y="116096"/>
                  </a:lnTo>
                  <a:lnTo>
                    <a:pt x="110388" y="127914"/>
                  </a:lnTo>
                  <a:lnTo>
                    <a:pt x="96329" y="289229"/>
                  </a:lnTo>
                  <a:lnTo>
                    <a:pt x="89171" y="327564"/>
                  </a:lnTo>
                  <a:lnTo>
                    <a:pt x="54622" y="355104"/>
                  </a:lnTo>
                  <a:lnTo>
                    <a:pt x="44447" y="354021"/>
                  </a:lnTo>
                  <a:lnTo>
                    <a:pt x="17768" y="316955"/>
                  </a:lnTo>
                  <a:lnTo>
                    <a:pt x="2959" y="131089"/>
                  </a:lnTo>
                  <a:lnTo>
                    <a:pt x="741" y="91432"/>
                  </a:lnTo>
                  <a:lnTo>
                    <a:pt x="0" y="64528"/>
                  </a:lnTo>
                  <a:lnTo>
                    <a:pt x="1012" y="50377"/>
                  </a:lnTo>
                  <a:lnTo>
                    <a:pt x="24912" y="9751"/>
                  </a:lnTo>
                  <a:lnTo>
                    <a:pt x="46096" y="1083"/>
                  </a:lnTo>
                  <a:lnTo>
                    <a:pt x="58559" y="0"/>
                  </a:lnTo>
                  <a:close/>
                </a:path>
              </a:pathLst>
            </a:custGeom>
            <a:ln w="12192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853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</a:t>
            </a:r>
            <a:r>
              <a:rPr spc="-20" dirty="0"/>
              <a:t> </a:t>
            </a:r>
            <a:r>
              <a:rPr spc="-5" dirty="0"/>
              <a:t>variantes</a:t>
            </a:r>
            <a:r>
              <a:rPr spc="-20" dirty="0"/>
              <a:t> </a:t>
            </a:r>
            <a:r>
              <a:rPr spc="-5" dirty="0"/>
              <a:t>des</a:t>
            </a:r>
            <a:r>
              <a:rPr spc="-10" dirty="0"/>
              <a:t> </a:t>
            </a:r>
            <a:r>
              <a:rPr spc="-5" dirty="0"/>
              <a:t>boucles</a:t>
            </a:r>
            <a:r>
              <a:rPr spc="-15" dirty="0"/>
              <a:t> </a:t>
            </a:r>
            <a:r>
              <a:rPr spc="-5" dirty="0"/>
              <a:t>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2328" y="706936"/>
            <a:ext cx="7124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Les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boucles</a:t>
            </a:r>
            <a:r>
              <a:rPr sz="2000" dirty="0">
                <a:latin typeface="Calibri"/>
                <a:cs typeface="Calibri"/>
              </a:rPr>
              <a:t> DO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contrôlées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très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riches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VBA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5044" y="1418844"/>
            <a:ext cx="6122035" cy="3952240"/>
          </a:xfrm>
          <a:prstGeom prst="rect">
            <a:avLst/>
          </a:prstGeom>
          <a:ln w="9144">
            <a:solidFill>
              <a:srgbClr val="80808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006475" marR="1830705" indent="-915035">
              <a:lnSpc>
                <a:spcPct val="113999"/>
              </a:lnSpc>
              <a:spcBef>
                <a:spcPts val="70"/>
              </a:spcBef>
            </a:pPr>
            <a:r>
              <a:rPr sz="2000" dirty="0">
                <a:solidFill>
                  <a:srgbClr val="0070C0"/>
                </a:solidFill>
                <a:latin typeface="Consolas"/>
                <a:cs typeface="Consolas"/>
              </a:rPr>
              <a:t>Do</a:t>
            </a:r>
            <a:r>
              <a:rPr sz="2000" spc="-5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While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| Until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948A54"/>
                </a:solidFill>
                <a:latin typeface="Consolas"/>
                <a:cs typeface="Consolas"/>
              </a:rPr>
              <a:t>condition </a:t>
            </a:r>
            <a:r>
              <a:rPr sz="2000" spc="-1085" dirty="0">
                <a:solidFill>
                  <a:srgbClr val="948A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48A5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[</a:t>
            </a:r>
            <a:r>
              <a:rPr sz="2000" spc="-5" dirty="0">
                <a:latin typeface="Consolas"/>
                <a:cs typeface="Consolas"/>
              </a:rPr>
              <a:t> statements</a:t>
            </a:r>
            <a:r>
              <a:rPr sz="2000" dirty="0">
                <a:latin typeface="Consolas"/>
                <a:cs typeface="Consolas"/>
              </a:rPr>
              <a:t> ]</a:t>
            </a:r>
            <a:endParaRPr sz="2000">
              <a:latin typeface="Consolas"/>
              <a:cs typeface="Consolas"/>
            </a:endParaRPr>
          </a:p>
          <a:p>
            <a:pPr marL="1006475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Consolas"/>
                <a:cs typeface="Consolas"/>
              </a:rPr>
              <a:t>[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Exit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Do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]</a:t>
            </a:r>
            <a:endParaRPr sz="2000">
              <a:latin typeface="Consolas"/>
              <a:cs typeface="Consolas"/>
            </a:endParaRPr>
          </a:p>
          <a:p>
            <a:pPr marL="1006475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Consolas"/>
                <a:cs typeface="Consolas"/>
              </a:rPr>
              <a:t>[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statements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]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solidFill>
                  <a:srgbClr val="0070C0"/>
                </a:solidFill>
                <a:latin typeface="Consolas"/>
                <a:cs typeface="Consolas"/>
              </a:rPr>
              <a:t>Loop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solidFill>
                  <a:srgbClr val="A7A8A7"/>
                </a:solidFill>
                <a:latin typeface="Consolas"/>
                <a:cs typeface="Consolas"/>
              </a:rPr>
              <a:t>-or-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334"/>
              </a:spcBef>
            </a:pPr>
            <a:r>
              <a:rPr sz="2000" dirty="0">
                <a:solidFill>
                  <a:srgbClr val="00B0F0"/>
                </a:solidFill>
                <a:latin typeface="Consolas"/>
                <a:cs typeface="Consolas"/>
              </a:rPr>
              <a:t>Do</a:t>
            </a:r>
            <a:endParaRPr sz="2000">
              <a:latin typeface="Consolas"/>
              <a:cs typeface="Consolas"/>
            </a:endParaRPr>
          </a:p>
          <a:p>
            <a:pPr marL="1006475" marR="3150235">
              <a:lnSpc>
                <a:spcPct val="113999"/>
              </a:lnSpc>
            </a:pPr>
            <a:r>
              <a:rPr sz="2000" dirty="0">
                <a:latin typeface="Consolas"/>
                <a:cs typeface="Consolas"/>
              </a:rPr>
              <a:t>[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statements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]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 [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Exit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Do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]</a:t>
            </a:r>
            <a:endParaRPr sz="2000">
              <a:latin typeface="Consolas"/>
              <a:cs typeface="Consolas"/>
            </a:endParaRPr>
          </a:p>
          <a:p>
            <a:pPr marL="1007110">
              <a:lnSpc>
                <a:spcPct val="100000"/>
              </a:lnSpc>
              <a:spcBef>
                <a:spcPts val="334"/>
              </a:spcBef>
            </a:pPr>
            <a:r>
              <a:rPr sz="2000" dirty="0">
                <a:latin typeface="Consolas"/>
                <a:cs typeface="Consolas"/>
              </a:rPr>
              <a:t>[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statements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]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solidFill>
                  <a:srgbClr val="00B0F0"/>
                </a:solidFill>
                <a:latin typeface="Consolas"/>
                <a:cs typeface="Consolas"/>
              </a:rPr>
              <a:t>Loop</a:t>
            </a:r>
            <a:r>
              <a:rPr sz="2000" spc="-20" dirty="0">
                <a:solidFill>
                  <a:srgbClr val="00B0F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While </a:t>
            </a:r>
            <a:r>
              <a:rPr sz="2000" dirty="0">
                <a:latin typeface="Consolas"/>
                <a:cs typeface="Consolas"/>
              </a:rPr>
              <a:t>|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Until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48A54"/>
                </a:solidFill>
                <a:latin typeface="Consolas"/>
                <a:cs typeface="Consolas"/>
              </a:rPr>
              <a:t>condition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95855" y="5891784"/>
            <a:ext cx="314325" cy="386080"/>
            <a:chOff x="1895855" y="5891784"/>
            <a:chExt cx="314325" cy="386080"/>
          </a:xfrm>
        </p:grpSpPr>
        <p:sp>
          <p:nvSpPr>
            <p:cNvPr id="6" name="object 6"/>
            <p:cNvSpPr/>
            <p:nvPr/>
          </p:nvSpPr>
          <p:spPr>
            <a:xfrm>
              <a:off x="1908809" y="5904738"/>
              <a:ext cx="288290" cy="360045"/>
            </a:xfrm>
            <a:custGeom>
              <a:avLst/>
              <a:gdLst/>
              <a:ahLst/>
              <a:cxnLst/>
              <a:rect l="l" t="t" r="r" b="b"/>
              <a:pathLst>
                <a:path w="288289" h="360045">
                  <a:moveTo>
                    <a:pt x="144018" y="0"/>
                  </a:moveTo>
                  <a:lnTo>
                    <a:pt x="144018" y="89915"/>
                  </a:lnTo>
                  <a:lnTo>
                    <a:pt x="0" y="89915"/>
                  </a:lnTo>
                  <a:lnTo>
                    <a:pt x="0" y="269748"/>
                  </a:lnTo>
                  <a:lnTo>
                    <a:pt x="144018" y="269748"/>
                  </a:lnTo>
                  <a:lnTo>
                    <a:pt x="144018" y="359663"/>
                  </a:lnTo>
                  <a:lnTo>
                    <a:pt x="288036" y="179831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DC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08809" y="5904738"/>
              <a:ext cx="288290" cy="360045"/>
            </a:xfrm>
            <a:custGeom>
              <a:avLst/>
              <a:gdLst/>
              <a:ahLst/>
              <a:cxnLst/>
              <a:rect l="l" t="t" r="r" b="b"/>
              <a:pathLst>
                <a:path w="288289" h="360045">
                  <a:moveTo>
                    <a:pt x="0" y="89915"/>
                  </a:moveTo>
                  <a:lnTo>
                    <a:pt x="144018" y="89915"/>
                  </a:lnTo>
                  <a:lnTo>
                    <a:pt x="144018" y="0"/>
                  </a:lnTo>
                  <a:lnTo>
                    <a:pt x="288036" y="179831"/>
                  </a:lnTo>
                  <a:lnTo>
                    <a:pt x="144018" y="359663"/>
                  </a:lnTo>
                  <a:lnTo>
                    <a:pt x="144018" y="269748"/>
                  </a:lnTo>
                  <a:lnTo>
                    <a:pt x="0" y="269748"/>
                  </a:lnTo>
                  <a:lnTo>
                    <a:pt x="0" y="89915"/>
                  </a:lnTo>
                  <a:close/>
                </a:path>
              </a:pathLst>
            </a:custGeom>
            <a:ln w="25908">
              <a:solidFill>
                <a:srgbClr val="C6D9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90500" y="5851681"/>
            <a:ext cx="41141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Le </a:t>
            </a:r>
            <a:r>
              <a:rPr sz="2000" spc="-10" dirty="0">
                <a:solidFill>
                  <a:srgbClr val="558ED5"/>
                </a:solidFill>
                <a:latin typeface="Calibri"/>
                <a:cs typeface="Calibri"/>
              </a:rPr>
              <a:t>Répeter…</a:t>
            </a:r>
            <a:r>
              <a:rPr sz="2000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558ED5"/>
                </a:solidFill>
                <a:latin typeface="Calibri"/>
                <a:cs typeface="Calibri"/>
              </a:rPr>
              <a:t>Jusqu’à </a:t>
            </a:r>
            <a:r>
              <a:rPr sz="2000" spc="-5" dirty="0">
                <a:latin typeface="Calibri"/>
                <a:cs typeface="Calibri"/>
              </a:rPr>
              <a:t>(Until)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existe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aussi.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101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Algorithmie</a:t>
            </a:r>
            <a:r>
              <a:rPr spc="-25" dirty="0"/>
              <a:t> </a:t>
            </a:r>
            <a:r>
              <a:rPr spc="-5" dirty="0"/>
              <a:t>vs.</a:t>
            </a:r>
            <a:r>
              <a:rPr spc="5" dirty="0"/>
              <a:t> </a:t>
            </a:r>
            <a:r>
              <a:rPr spc="-5" dirty="0"/>
              <a:t>Programmation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4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Algorithmie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/>
          </a:p>
          <a:p>
            <a:pPr marL="12700" marR="64135">
              <a:lnSpc>
                <a:spcPct val="150000"/>
              </a:lnSpc>
              <a:buFont typeface="Arial MT"/>
              <a:buChar char="•"/>
              <a:tabLst>
                <a:tab pos="144145" algn="l"/>
              </a:tabLst>
            </a:pP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Solution</a:t>
            </a:r>
            <a:r>
              <a:rPr b="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«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 informatique</a:t>
            </a:r>
            <a:r>
              <a:rPr b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»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relative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 à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un </a:t>
            </a:r>
            <a:r>
              <a:rPr b="0" spc="-3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problème</a:t>
            </a:r>
          </a:p>
          <a:p>
            <a:pPr marL="12700" marR="1012190">
              <a:lnSpc>
                <a:spcPct val="150000"/>
              </a:lnSpc>
              <a:buFont typeface="Arial MT"/>
              <a:buChar char="•"/>
              <a:tabLst>
                <a:tab pos="144145" algn="l"/>
              </a:tabLst>
            </a:pP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Suite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 d’actions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(instructions) </a:t>
            </a:r>
            <a:r>
              <a:rPr b="0" spc="-3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appliquées</a:t>
            </a:r>
            <a:r>
              <a:rPr b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sur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des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données</a:t>
            </a:r>
          </a:p>
          <a:p>
            <a:pPr marL="143510" indent="-13144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144145" algn="l"/>
              </a:tabLst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étapes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principales</a:t>
            </a:r>
            <a:r>
              <a:rPr b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 marL="355600" indent="-34290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b="0" spc="-5" dirty="0">
                <a:solidFill>
                  <a:srgbClr val="E46C0A"/>
                </a:solidFill>
                <a:latin typeface="Calibri"/>
                <a:cs typeface="Calibri"/>
              </a:rPr>
              <a:t>saisie</a:t>
            </a:r>
            <a:r>
              <a:rPr b="0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E46C0A"/>
                </a:solidFill>
                <a:latin typeface="Calibri"/>
                <a:cs typeface="Calibri"/>
              </a:rPr>
              <a:t>(réception)</a:t>
            </a:r>
            <a:r>
              <a:rPr b="0" spc="35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E46C0A"/>
                </a:solidFill>
                <a:latin typeface="Calibri"/>
                <a:cs typeface="Calibri"/>
              </a:rPr>
              <a:t>des</a:t>
            </a:r>
            <a:r>
              <a:rPr b="0" spc="-15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E46C0A"/>
                </a:solidFill>
                <a:latin typeface="Calibri"/>
                <a:cs typeface="Calibri"/>
              </a:rPr>
              <a:t>données</a:t>
            </a: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b="0" spc="-20" dirty="0">
                <a:solidFill>
                  <a:srgbClr val="E46C0A"/>
                </a:solidFill>
                <a:latin typeface="Calibri"/>
                <a:cs typeface="Calibri"/>
              </a:rPr>
              <a:t>Traitements</a:t>
            </a: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b="0" spc="-10" dirty="0">
                <a:solidFill>
                  <a:srgbClr val="E46C0A"/>
                </a:solidFill>
                <a:latin typeface="Calibri"/>
                <a:cs typeface="Calibri"/>
              </a:rPr>
              <a:t>restitution</a:t>
            </a:r>
            <a:r>
              <a:rPr b="0" spc="10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E46C0A"/>
                </a:solidFill>
                <a:latin typeface="Calibri"/>
                <a:cs typeface="Calibri"/>
              </a:rPr>
              <a:t>(application)</a:t>
            </a:r>
            <a:r>
              <a:rPr b="0" spc="40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E46C0A"/>
                </a:solidFill>
                <a:latin typeface="Calibri"/>
                <a:cs typeface="Calibri"/>
              </a:rPr>
              <a:t>des</a:t>
            </a:r>
            <a:r>
              <a:rPr b="0" spc="5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E46C0A"/>
                </a:solidFill>
                <a:latin typeface="Calibri"/>
                <a:cs typeface="Calibri"/>
              </a:rPr>
              <a:t>résultats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87148" y="1365327"/>
            <a:ext cx="1132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31859C"/>
                </a:solidFill>
                <a:latin typeface="Calibri"/>
                <a:cs typeface="Calibri"/>
              </a:rPr>
              <a:t>Programme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7148" y="2051127"/>
            <a:ext cx="3985895" cy="290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336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144145" algn="l"/>
              </a:tabLst>
            </a:pPr>
            <a:r>
              <a:rPr sz="1800" spc="-15" dirty="0">
                <a:latin typeface="Calibri"/>
                <a:cs typeface="Calibri"/>
              </a:rPr>
              <a:t>Transcription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d’un</a:t>
            </a:r>
            <a:r>
              <a:rPr sz="1800" spc="-5" dirty="0">
                <a:latin typeface="Calibri"/>
                <a:cs typeface="Calibri"/>
              </a:rPr>
              <a:t> algorithme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avec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syntaxe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prédéfinie</a:t>
            </a:r>
            <a:endParaRPr sz="1800">
              <a:latin typeface="Calibri"/>
              <a:cs typeface="Calibri"/>
            </a:endParaRPr>
          </a:p>
          <a:p>
            <a:pPr marL="143510" indent="-131445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Arial MT"/>
              <a:buChar char="•"/>
              <a:tabLst>
                <a:tab pos="144145" algn="l"/>
              </a:tabLst>
            </a:pPr>
            <a:r>
              <a:rPr sz="1800" b="1" dirty="0">
                <a:solidFill>
                  <a:srgbClr val="558ED5"/>
                </a:solidFill>
                <a:latin typeface="Calibri"/>
                <a:cs typeface="Calibri"/>
              </a:rPr>
              <a:t>Visual</a:t>
            </a:r>
            <a:r>
              <a:rPr sz="1800" b="1" spc="-40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58ED5"/>
                </a:solidFill>
                <a:latin typeface="Calibri"/>
                <a:cs typeface="Calibri"/>
              </a:rPr>
              <a:t>Basic</a:t>
            </a:r>
            <a:r>
              <a:rPr sz="1800" b="1" spc="-2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58ED5"/>
                </a:solidFill>
                <a:latin typeface="Calibri"/>
                <a:cs typeface="Calibri"/>
              </a:rPr>
              <a:t>pour</a:t>
            </a:r>
            <a:r>
              <a:rPr sz="1800" b="1" spc="-4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58ED5"/>
                </a:solidFill>
                <a:latin typeface="Calibri"/>
                <a:cs typeface="Calibri"/>
              </a:rPr>
              <a:t>Applications</a:t>
            </a:r>
            <a:endParaRPr sz="1800">
              <a:latin typeface="Calibri"/>
              <a:cs typeface="Calibri"/>
            </a:endParaRPr>
          </a:p>
          <a:p>
            <a:pPr marL="12700" marR="206375">
              <a:lnSpc>
                <a:spcPct val="150000"/>
              </a:lnSpc>
              <a:buFont typeface="Arial MT"/>
              <a:buChar char="•"/>
              <a:tabLst>
                <a:tab pos="144145" algn="l"/>
              </a:tabLst>
            </a:pPr>
            <a:r>
              <a:rPr sz="1800" spc="-5" dirty="0">
                <a:latin typeface="Calibri"/>
                <a:cs typeface="Calibri"/>
              </a:rPr>
              <a:t>Même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principes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fondamentaux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autres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langages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(Java,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C#, </a:t>
            </a:r>
            <a:r>
              <a:rPr sz="1800" spc="-10" dirty="0">
                <a:latin typeface="Calibri"/>
                <a:cs typeface="Calibri"/>
              </a:rPr>
              <a:t>etc.)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buFont typeface="Arial MT"/>
              <a:buChar char="•"/>
              <a:tabLst>
                <a:tab pos="144145" algn="l"/>
              </a:tabLst>
            </a:pPr>
            <a:r>
              <a:rPr sz="1800" spc="-5" dirty="0">
                <a:latin typeface="Calibri"/>
                <a:cs typeface="Calibri"/>
              </a:rPr>
              <a:t>VBA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-15" dirty="0">
                <a:latin typeface="Calibri"/>
                <a:cs typeface="Calibri"/>
              </a:rPr>
              <a:t>interaction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avec</a:t>
            </a:r>
            <a:r>
              <a:rPr sz="1800" spc="-5" dirty="0">
                <a:latin typeface="Calibri"/>
                <a:cs typeface="Calibri"/>
              </a:rPr>
              <a:t> 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fonctions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prédéfinies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disponibles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dans</a:t>
            </a:r>
            <a:r>
              <a:rPr sz="1800" spc="-5" dirty="0">
                <a:latin typeface="Calibri"/>
                <a:cs typeface="Calibri"/>
              </a:rPr>
              <a:t> la </a:t>
            </a:r>
            <a:r>
              <a:rPr sz="1800" spc="-10" dirty="0">
                <a:latin typeface="Calibri"/>
                <a:cs typeface="Calibri"/>
              </a:rPr>
              <a:t>suite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Office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76" y="4407408"/>
            <a:ext cx="7772400" cy="1361440"/>
          </a:xfrm>
          <a:prstGeom prst="rect">
            <a:avLst/>
          </a:prstGeom>
          <a:solidFill>
            <a:srgbClr val="DCE6F2"/>
          </a:solidFill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4000" b="1" spc="-5" dirty="0">
                <a:solidFill>
                  <a:srgbClr val="1F497D"/>
                </a:solidFill>
                <a:latin typeface="Cambria"/>
                <a:cs typeface="Cambria"/>
              </a:rPr>
              <a:t>LE</a:t>
            </a:r>
            <a:r>
              <a:rPr sz="4000" b="1" spc="-4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5" dirty="0">
                <a:solidFill>
                  <a:srgbClr val="1F497D"/>
                </a:solidFill>
                <a:latin typeface="Cambria"/>
                <a:cs typeface="Cambria"/>
              </a:rPr>
              <a:t>TYPE</a:t>
            </a:r>
            <a:r>
              <a:rPr sz="4000" b="1" spc="-4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1F497D"/>
                </a:solidFill>
                <a:latin typeface="Cambria"/>
                <a:cs typeface="Cambria"/>
              </a:rPr>
              <a:t>RANGE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052" y="4026915"/>
            <a:ext cx="4792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dirty="0">
                <a:latin typeface="Calibri"/>
                <a:cs typeface="Calibri"/>
              </a:rPr>
              <a:t> type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«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plage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cellules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» </a:t>
            </a:r>
            <a:r>
              <a:rPr sz="2000" spc="-5" dirty="0">
                <a:latin typeface="Calibri"/>
                <a:cs typeface="Calibri"/>
              </a:rPr>
              <a:t>spécifique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à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Excel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150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</a:t>
            </a:r>
            <a:r>
              <a:rPr spc="-55" dirty="0"/>
              <a:t> </a:t>
            </a:r>
            <a:r>
              <a:rPr spc="-5" dirty="0"/>
              <a:t>type</a:t>
            </a:r>
            <a:r>
              <a:rPr spc="-25" dirty="0"/>
              <a:t> </a:t>
            </a:r>
            <a:r>
              <a:rPr spc="-5" dirty="0"/>
              <a:t>RANGE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18132" y="1388364"/>
            <a:ext cx="7122159" cy="4221480"/>
            <a:chOff x="1818132" y="1388364"/>
            <a:chExt cx="7122159" cy="422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8132" y="2238755"/>
              <a:ext cx="5114543" cy="19629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3716" y="4674108"/>
              <a:ext cx="4126991" cy="8793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5427" y="4668011"/>
              <a:ext cx="4049267" cy="941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70960" y="4701540"/>
              <a:ext cx="4032885" cy="784860"/>
            </a:xfrm>
            <a:custGeom>
              <a:avLst/>
              <a:gdLst/>
              <a:ahLst/>
              <a:cxnLst/>
              <a:rect l="l" t="t" r="r" b="b"/>
              <a:pathLst>
                <a:path w="4032884" h="784860">
                  <a:moveTo>
                    <a:pt x="4032503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4032503" y="784860"/>
                  </a:lnTo>
                  <a:lnTo>
                    <a:pt x="4032503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0960" y="4701540"/>
              <a:ext cx="4032885" cy="784860"/>
            </a:xfrm>
            <a:custGeom>
              <a:avLst/>
              <a:gdLst/>
              <a:ahLst/>
              <a:cxnLst/>
              <a:rect l="l" t="t" r="r" b="b"/>
              <a:pathLst>
                <a:path w="4032884" h="784860">
                  <a:moveTo>
                    <a:pt x="0" y="0"/>
                  </a:moveTo>
                  <a:lnTo>
                    <a:pt x="4032503" y="0"/>
                  </a:lnTo>
                  <a:lnTo>
                    <a:pt x="4032503" y="784860"/>
                  </a:lnTo>
                  <a:lnTo>
                    <a:pt x="0" y="78486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0395" y="3521964"/>
              <a:ext cx="2007107" cy="125425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10329" y="3672742"/>
              <a:ext cx="1778000" cy="1029969"/>
            </a:xfrm>
            <a:custGeom>
              <a:avLst/>
              <a:gdLst/>
              <a:ahLst/>
              <a:cxnLst/>
              <a:rect l="l" t="t" r="r" b="b"/>
              <a:pathLst>
                <a:path w="1778000" h="1029970">
                  <a:moveTo>
                    <a:pt x="1778000" y="1029881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0325" y="3672474"/>
              <a:ext cx="90170" cy="78740"/>
            </a:xfrm>
            <a:custGeom>
              <a:avLst/>
              <a:gdLst/>
              <a:ahLst/>
              <a:cxnLst/>
              <a:rect l="l" t="t" r="r" b="b"/>
              <a:pathLst>
                <a:path w="90170" h="78739">
                  <a:moveTo>
                    <a:pt x="44526" y="78460"/>
                  </a:moveTo>
                  <a:lnTo>
                    <a:pt x="0" y="266"/>
                  </a:lnTo>
                  <a:lnTo>
                    <a:pt x="89979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33871" y="3896867"/>
              <a:ext cx="672083" cy="8762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887973" y="4055916"/>
              <a:ext cx="445770" cy="647065"/>
            </a:xfrm>
            <a:custGeom>
              <a:avLst/>
              <a:gdLst/>
              <a:ahLst/>
              <a:cxnLst/>
              <a:rect l="l" t="t" r="r" b="b"/>
              <a:pathLst>
                <a:path w="445770" h="647064">
                  <a:moveTo>
                    <a:pt x="0" y="646937"/>
                  </a:moveTo>
                  <a:lnTo>
                    <a:pt x="445376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51936" y="4055921"/>
              <a:ext cx="81915" cy="90170"/>
            </a:xfrm>
            <a:custGeom>
              <a:avLst/>
              <a:gdLst/>
              <a:ahLst/>
              <a:cxnLst/>
              <a:rect l="l" t="t" r="r" b="b"/>
              <a:pathLst>
                <a:path w="81914" h="90170">
                  <a:moveTo>
                    <a:pt x="74688" y="89725"/>
                  </a:moveTo>
                  <a:lnTo>
                    <a:pt x="81406" y="0"/>
                  </a:lnTo>
                  <a:lnTo>
                    <a:pt x="0" y="38315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23872" y="1395984"/>
              <a:ext cx="6915911" cy="8793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5584" y="1388364"/>
              <a:ext cx="6911339" cy="94335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071115" y="1423415"/>
              <a:ext cx="6821805" cy="784860"/>
            </a:xfrm>
            <a:custGeom>
              <a:avLst/>
              <a:gdLst/>
              <a:ahLst/>
              <a:cxnLst/>
              <a:rect l="l" t="t" r="r" b="b"/>
              <a:pathLst>
                <a:path w="6821805" h="784860">
                  <a:moveTo>
                    <a:pt x="6821424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6821424" y="784860"/>
                  </a:lnTo>
                  <a:lnTo>
                    <a:pt x="6821424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71115" y="1423415"/>
              <a:ext cx="6821805" cy="784860"/>
            </a:xfrm>
            <a:custGeom>
              <a:avLst/>
              <a:gdLst/>
              <a:ahLst/>
              <a:cxnLst/>
              <a:rect l="l" t="t" r="r" b="b"/>
              <a:pathLst>
                <a:path w="6821805" h="784860">
                  <a:moveTo>
                    <a:pt x="0" y="0"/>
                  </a:moveTo>
                  <a:lnTo>
                    <a:pt x="6821424" y="0"/>
                  </a:lnTo>
                  <a:lnTo>
                    <a:pt x="6821424" y="784860"/>
                  </a:lnTo>
                  <a:lnTo>
                    <a:pt x="0" y="7848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04684" y="694630"/>
            <a:ext cx="7622540" cy="146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RANGE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désigne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48A54"/>
                </a:solidFill>
                <a:latin typeface="Calibri"/>
                <a:cs typeface="Calibri"/>
              </a:rPr>
              <a:t>plage</a:t>
            </a:r>
            <a:r>
              <a:rPr sz="1800" spc="5" dirty="0">
                <a:solidFill>
                  <a:srgbClr val="948A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948A54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948A5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48A54"/>
                </a:solidFill>
                <a:latin typeface="Calibri"/>
                <a:cs typeface="Calibri"/>
              </a:rPr>
              <a:t>cellules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c’est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spécifique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 </a:t>
            </a:r>
            <a:r>
              <a:rPr sz="1800" spc="-10" dirty="0">
                <a:latin typeface="Calibri"/>
                <a:cs typeface="Calibri"/>
              </a:rPr>
              <a:t>Excel.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057910" marR="5080" algn="just">
              <a:lnSpc>
                <a:spcPct val="100000"/>
              </a:lnSpc>
              <a:spcBef>
                <a:spcPts val="1540"/>
              </a:spcBef>
            </a:pPr>
            <a:r>
              <a:rPr sz="1500" dirty="0">
                <a:latin typeface="Calibri"/>
                <a:cs typeface="Calibri"/>
              </a:rPr>
              <a:t>Coin </a:t>
            </a:r>
            <a:r>
              <a:rPr sz="1500" spc="-5" dirty="0">
                <a:latin typeface="Calibri"/>
                <a:cs typeface="Calibri"/>
              </a:rPr>
              <a:t>en </a:t>
            </a:r>
            <a:r>
              <a:rPr sz="1500" dirty="0">
                <a:latin typeface="Calibri"/>
                <a:cs typeface="Calibri"/>
              </a:rPr>
              <a:t>haut </a:t>
            </a:r>
            <a:r>
              <a:rPr sz="1500" spc="-10" dirty="0">
                <a:latin typeface="Calibri"/>
                <a:cs typeface="Calibri"/>
              </a:rPr>
              <a:t>et </a:t>
            </a:r>
            <a:r>
              <a:rPr sz="1500" dirty="0">
                <a:latin typeface="Calibri"/>
                <a:cs typeface="Calibri"/>
              </a:rPr>
              <a:t>à </a:t>
            </a:r>
            <a:r>
              <a:rPr sz="1500" spc="-5" dirty="0">
                <a:latin typeface="Calibri"/>
                <a:cs typeface="Calibri"/>
              </a:rPr>
              <a:t>gauche </a:t>
            </a:r>
            <a:r>
              <a:rPr sz="1500" dirty="0">
                <a:latin typeface="Calibri"/>
                <a:cs typeface="Calibri"/>
              </a:rPr>
              <a:t>de la </a:t>
            </a:r>
            <a:r>
              <a:rPr sz="1500" spc="-5" dirty="0">
                <a:latin typeface="Calibri"/>
                <a:cs typeface="Calibri"/>
              </a:rPr>
              <a:t>plage </a:t>
            </a:r>
            <a:r>
              <a:rPr sz="1500" dirty="0">
                <a:latin typeface="Calibri"/>
                <a:cs typeface="Calibri"/>
              </a:rPr>
              <a:t>de </a:t>
            </a:r>
            <a:r>
              <a:rPr sz="1500" spc="-5" dirty="0">
                <a:latin typeface="Calibri"/>
                <a:cs typeface="Calibri"/>
              </a:rPr>
              <a:t>cellules passée en </a:t>
            </a:r>
            <a:r>
              <a:rPr sz="1500" spc="-10" dirty="0">
                <a:latin typeface="Calibri"/>
                <a:cs typeface="Calibri"/>
              </a:rPr>
              <a:t>paramètre </a:t>
            </a:r>
            <a:r>
              <a:rPr sz="1500" dirty="0">
                <a:latin typeface="Calibri"/>
                <a:cs typeface="Calibri"/>
              </a:rPr>
              <a:t>de la </a:t>
            </a:r>
            <a:r>
              <a:rPr sz="1500" spc="-5" dirty="0">
                <a:latin typeface="Calibri"/>
                <a:cs typeface="Calibri"/>
              </a:rPr>
              <a:t>fonction </a:t>
            </a:r>
            <a:r>
              <a:rPr sz="1500" dirty="0">
                <a:latin typeface="Calibri"/>
                <a:cs typeface="Calibri"/>
              </a:rPr>
              <a:t>=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coordonnée (1, 1) c.-à-d. </a:t>
            </a:r>
            <a:r>
              <a:rPr sz="1500" dirty="0">
                <a:latin typeface="Calibri"/>
                <a:cs typeface="Calibri"/>
              </a:rPr>
              <a:t>ligne </a:t>
            </a:r>
            <a:r>
              <a:rPr sz="1500" spc="-5" dirty="0">
                <a:latin typeface="Calibri"/>
                <a:cs typeface="Calibri"/>
              </a:rPr>
              <a:t>n°1 </a:t>
            </a:r>
            <a:r>
              <a:rPr sz="1500" spc="-10" dirty="0">
                <a:latin typeface="Calibri"/>
                <a:cs typeface="Calibri"/>
              </a:rPr>
              <a:t>et </a:t>
            </a:r>
            <a:r>
              <a:rPr sz="1500" spc="-5" dirty="0">
                <a:latin typeface="Calibri"/>
                <a:cs typeface="Calibri"/>
              </a:rPr>
              <a:t>colonne n°1, </a:t>
            </a:r>
            <a:r>
              <a:rPr sz="1500" spc="-5" dirty="0">
                <a:solidFill>
                  <a:srgbClr val="595958"/>
                </a:solidFill>
                <a:latin typeface="Calibri"/>
                <a:cs typeface="Calibri"/>
              </a:rPr>
              <a:t>quelle </a:t>
            </a:r>
            <a:r>
              <a:rPr sz="1500" dirty="0">
                <a:solidFill>
                  <a:srgbClr val="595958"/>
                </a:solidFill>
                <a:latin typeface="Calibri"/>
                <a:cs typeface="Calibri"/>
              </a:rPr>
              <a:t>que soit la position </a:t>
            </a:r>
            <a:r>
              <a:rPr sz="1500" spc="-5" dirty="0">
                <a:solidFill>
                  <a:srgbClr val="595958"/>
                </a:solidFill>
                <a:latin typeface="Calibri"/>
                <a:cs typeface="Calibri"/>
              </a:rPr>
              <a:t>absolue </a:t>
            </a:r>
            <a:r>
              <a:rPr sz="1500" dirty="0">
                <a:solidFill>
                  <a:srgbClr val="595958"/>
                </a:solidFill>
                <a:latin typeface="Calibri"/>
                <a:cs typeface="Calibri"/>
              </a:rPr>
              <a:t> de</a:t>
            </a:r>
            <a:r>
              <a:rPr sz="1500" spc="-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8"/>
                </a:solidFill>
                <a:latin typeface="Calibri"/>
                <a:cs typeface="Calibri"/>
              </a:rPr>
              <a:t>la</a:t>
            </a:r>
            <a:r>
              <a:rPr sz="1500" spc="-5" dirty="0">
                <a:solidFill>
                  <a:srgbClr val="595958"/>
                </a:solidFill>
                <a:latin typeface="Calibri"/>
                <a:cs typeface="Calibri"/>
              </a:rPr>
              <a:t> plage</a:t>
            </a:r>
            <a:r>
              <a:rPr sz="1500" spc="-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8"/>
                </a:solidFill>
                <a:latin typeface="Calibri"/>
                <a:cs typeface="Calibri"/>
              </a:rPr>
              <a:t>dans</a:t>
            </a:r>
            <a:r>
              <a:rPr sz="1500" spc="-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8"/>
                </a:solidFill>
                <a:latin typeface="Calibri"/>
                <a:cs typeface="Calibri"/>
              </a:rPr>
              <a:t>la</a:t>
            </a:r>
            <a:r>
              <a:rPr sz="1500" spc="-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95958"/>
                </a:solidFill>
                <a:latin typeface="Calibri"/>
                <a:cs typeface="Calibri"/>
              </a:rPr>
              <a:t>feuille</a:t>
            </a:r>
            <a:r>
              <a:rPr sz="1500" spc="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8"/>
                </a:solidFill>
                <a:latin typeface="Calibri"/>
                <a:cs typeface="Calibri"/>
              </a:rPr>
              <a:t>de</a:t>
            </a:r>
            <a:r>
              <a:rPr sz="1500" spc="-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595958"/>
                </a:solidFill>
                <a:latin typeface="Calibri"/>
                <a:cs typeface="Calibri"/>
              </a:rPr>
              <a:t>calcul</a:t>
            </a:r>
            <a:r>
              <a:rPr sz="1500" dirty="0">
                <a:solidFill>
                  <a:srgbClr val="595958"/>
                </a:solidFill>
                <a:latin typeface="Calibri"/>
                <a:cs typeface="Calibri"/>
              </a:rPr>
              <a:t> (ici</a:t>
            </a:r>
            <a:r>
              <a:rPr sz="15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8"/>
                </a:solidFill>
                <a:latin typeface="Calibri"/>
                <a:cs typeface="Calibri"/>
              </a:rPr>
              <a:t>le</a:t>
            </a:r>
            <a:r>
              <a:rPr sz="15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595958"/>
                </a:solidFill>
                <a:latin typeface="Calibri"/>
                <a:cs typeface="Calibri"/>
              </a:rPr>
              <a:t>coin</a:t>
            </a:r>
            <a:r>
              <a:rPr sz="1500" spc="-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595958"/>
                </a:solidFill>
                <a:latin typeface="Calibri"/>
                <a:cs typeface="Calibri"/>
              </a:rPr>
              <a:t>nord-ouest</a:t>
            </a:r>
            <a:r>
              <a:rPr sz="1500" spc="-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595958"/>
                </a:solidFill>
                <a:latin typeface="Calibri"/>
                <a:cs typeface="Calibri"/>
              </a:rPr>
              <a:t>est en</a:t>
            </a:r>
            <a:r>
              <a:rPr sz="15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595958"/>
                </a:solidFill>
                <a:latin typeface="Calibri"/>
                <a:cs typeface="Calibri"/>
              </a:rPr>
              <a:t>B3)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6608" y="2714214"/>
            <a:ext cx="330200" cy="1078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mple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04388" y="2157983"/>
            <a:ext cx="463550" cy="1369060"/>
            <a:chOff x="3104388" y="2157983"/>
            <a:chExt cx="463550" cy="1369060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04388" y="2157983"/>
              <a:ext cx="463295" cy="136855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67516" y="2183129"/>
              <a:ext cx="245745" cy="1141095"/>
            </a:xfrm>
            <a:custGeom>
              <a:avLst/>
              <a:gdLst/>
              <a:ahLst/>
              <a:cxnLst/>
              <a:rect l="l" t="t" r="r" b="b"/>
              <a:pathLst>
                <a:path w="245745" h="1141095">
                  <a:moveTo>
                    <a:pt x="245325" y="0"/>
                  </a:moveTo>
                  <a:lnTo>
                    <a:pt x="0" y="1140714"/>
                  </a:lnTo>
                </a:path>
              </a:pathLst>
            </a:custGeom>
            <a:ln w="25908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39526" y="3238328"/>
              <a:ext cx="88900" cy="85725"/>
            </a:xfrm>
            <a:custGeom>
              <a:avLst/>
              <a:gdLst/>
              <a:ahLst/>
              <a:cxnLst/>
              <a:rect l="l" t="t" r="r" b="b"/>
              <a:pathLst>
                <a:path w="88900" h="85725">
                  <a:moveTo>
                    <a:pt x="0" y="0"/>
                  </a:moveTo>
                  <a:lnTo>
                    <a:pt x="27990" y="85521"/>
                  </a:lnTo>
                  <a:lnTo>
                    <a:pt x="88646" y="19062"/>
                  </a:lnTo>
                </a:path>
              </a:pathLst>
            </a:custGeom>
            <a:ln w="25908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916212" y="4722574"/>
            <a:ext cx="5790565" cy="174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5970" marR="4572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Un </a:t>
            </a:r>
            <a:r>
              <a:rPr sz="1500" dirty="0">
                <a:latin typeface="Calibri"/>
                <a:cs typeface="Calibri"/>
              </a:rPr>
              <a:t>bloc de </a:t>
            </a:r>
            <a:r>
              <a:rPr sz="1500" spc="-5" dirty="0">
                <a:latin typeface="Calibri"/>
                <a:cs typeface="Calibri"/>
              </a:rPr>
              <a:t>cellules (B3:D4) </a:t>
            </a:r>
            <a:r>
              <a:rPr sz="1500" spc="-10" dirty="0">
                <a:latin typeface="Calibri"/>
                <a:cs typeface="Calibri"/>
              </a:rPr>
              <a:t>est </a:t>
            </a:r>
            <a:r>
              <a:rPr sz="1500" dirty="0">
                <a:latin typeface="Calibri"/>
                <a:cs typeface="Calibri"/>
              </a:rPr>
              <a:t>passé </a:t>
            </a:r>
            <a:r>
              <a:rPr sz="1500" spc="-5" dirty="0">
                <a:latin typeface="Calibri"/>
                <a:cs typeface="Calibri"/>
              </a:rPr>
              <a:t>en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paramètre </a:t>
            </a:r>
            <a:r>
              <a:rPr sz="1500" dirty="0">
                <a:latin typeface="Calibri"/>
                <a:cs typeface="Calibri"/>
              </a:rPr>
              <a:t>de la </a:t>
            </a:r>
            <a:r>
              <a:rPr sz="1500" spc="-5" dirty="0">
                <a:latin typeface="Calibri"/>
                <a:cs typeface="Calibri"/>
              </a:rPr>
              <a:t>fonction. </a:t>
            </a:r>
            <a:r>
              <a:rPr sz="1500" dirty="0">
                <a:latin typeface="Calibri"/>
                <a:cs typeface="Calibri"/>
              </a:rPr>
              <a:t>Ce bloc </a:t>
            </a:r>
            <a:r>
              <a:rPr sz="1500" spc="-10" dirty="0">
                <a:latin typeface="Calibri"/>
                <a:cs typeface="Calibri"/>
              </a:rPr>
              <a:t>est forcément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rectangulaire,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avec,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ici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 2 </a:t>
            </a:r>
            <a:r>
              <a:rPr sz="1500" spc="-5" dirty="0">
                <a:latin typeface="Calibri"/>
                <a:cs typeface="Calibri"/>
              </a:rPr>
              <a:t>lignes</a:t>
            </a:r>
            <a:r>
              <a:rPr sz="1500" spc="-10" dirty="0">
                <a:latin typeface="Calibri"/>
                <a:cs typeface="Calibri"/>
              </a:rPr>
              <a:t> et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3 </a:t>
            </a:r>
            <a:r>
              <a:rPr sz="1500" spc="-5" dirty="0">
                <a:latin typeface="Calibri"/>
                <a:cs typeface="Calibri"/>
              </a:rPr>
              <a:t>colonnes.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5"/>
              </a:spcBef>
            </a:pP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La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fonction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8ED5"/>
                </a:solidFill>
                <a:latin typeface="Calibri"/>
                <a:cs typeface="Calibri"/>
              </a:rPr>
              <a:t>MaSommeRange()</a:t>
            </a:r>
            <a:r>
              <a:rPr sz="1800" spc="10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est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censée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808080"/>
                </a:solidFill>
                <a:latin typeface="Calibri"/>
                <a:cs typeface="Calibri"/>
              </a:rPr>
              <a:t>faire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la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même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chose </a:t>
            </a:r>
            <a:r>
              <a:rPr sz="1800" spc="-39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que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la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fonction</a:t>
            </a:r>
            <a:r>
              <a:rPr sz="1800" spc="2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standard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 SOMME()</a:t>
            </a:r>
            <a:r>
              <a:rPr sz="1800" spc="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d’Excel.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421891" y="6021323"/>
            <a:ext cx="314325" cy="386080"/>
            <a:chOff x="1421891" y="6021323"/>
            <a:chExt cx="314325" cy="386080"/>
          </a:xfrm>
        </p:grpSpPr>
        <p:sp>
          <p:nvSpPr>
            <p:cNvPr id="27" name="object 27"/>
            <p:cNvSpPr/>
            <p:nvPr/>
          </p:nvSpPr>
          <p:spPr>
            <a:xfrm>
              <a:off x="1434845" y="6034277"/>
              <a:ext cx="288290" cy="360045"/>
            </a:xfrm>
            <a:custGeom>
              <a:avLst/>
              <a:gdLst/>
              <a:ahLst/>
              <a:cxnLst/>
              <a:rect l="l" t="t" r="r" b="b"/>
              <a:pathLst>
                <a:path w="288289" h="360045">
                  <a:moveTo>
                    <a:pt x="144018" y="0"/>
                  </a:moveTo>
                  <a:lnTo>
                    <a:pt x="144018" y="89916"/>
                  </a:lnTo>
                  <a:lnTo>
                    <a:pt x="0" y="89916"/>
                  </a:lnTo>
                  <a:lnTo>
                    <a:pt x="0" y="269748"/>
                  </a:lnTo>
                  <a:lnTo>
                    <a:pt x="144018" y="269748"/>
                  </a:lnTo>
                  <a:lnTo>
                    <a:pt x="144018" y="359664"/>
                  </a:lnTo>
                  <a:lnTo>
                    <a:pt x="288036" y="179832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8EB4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34845" y="6034277"/>
              <a:ext cx="288290" cy="360045"/>
            </a:xfrm>
            <a:custGeom>
              <a:avLst/>
              <a:gdLst/>
              <a:ahLst/>
              <a:cxnLst/>
              <a:rect l="l" t="t" r="r" b="b"/>
              <a:pathLst>
                <a:path w="288289" h="360045">
                  <a:moveTo>
                    <a:pt x="0" y="89916"/>
                  </a:moveTo>
                  <a:lnTo>
                    <a:pt x="144018" y="89916"/>
                  </a:lnTo>
                  <a:lnTo>
                    <a:pt x="144018" y="0"/>
                  </a:lnTo>
                  <a:lnTo>
                    <a:pt x="288036" y="179832"/>
                  </a:lnTo>
                  <a:lnTo>
                    <a:pt x="144018" y="359664"/>
                  </a:lnTo>
                  <a:lnTo>
                    <a:pt x="144018" y="269748"/>
                  </a:lnTo>
                  <a:lnTo>
                    <a:pt x="0" y="269748"/>
                  </a:lnTo>
                  <a:lnTo>
                    <a:pt x="0" y="89916"/>
                  </a:lnTo>
                  <a:close/>
                </a:path>
              </a:pathLst>
            </a:custGeom>
            <a:ln w="25908">
              <a:solidFill>
                <a:srgbClr val="C6D9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046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Exploiter</a:t>
            </a:r>
            <a:r>
              <a:rPr spc="-15" dirty="0"/>
              <a:t> </a:t>
            </a:r>
            <a:r>
              <a:rPr dirty="0"/>
              <a:t>le</a:t>
            </a:r>
            <a:r>
              <a:rPr spc="-15" dirty="0"/>
              <a:t> </a:t>
            </a:r>
            <a:r>
              <a:rPr spc="-5" dirty="0"/>
              <a:t>type</a:t>
            </a:r>
            <a:r>
              <a:rPr dirty="0"/>
              <a:t> </a:t>
            </a:r>
            <a:r>
              <a:rPr spc="-5" dirty="0"/>
              <a:t>Range</a:t>
            </a:r>
            <a:r>
              <a:rPr spc="-30" dirty="0"/>
              <a:t> </a:t>
            </a:r>
            <a:r>
              <a:rPr spc="-5" dirty="0"/>
              <a:t>en</a:t>
            </a:r>
            <a:r>
              <a:rPr spc="-15" dirty="0"/>
              <a:t> </a:t>
            </a:r>
            <a:r>
              <a:rPr dirty="0"/>
              <a:t>VBA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868" y="477012"/>
            <a:ext cx="2920365" cy="923925"/>
          </a:xfrm>
          <a:prstGeom prst="rect">
            <a:avLst/>
          </a:prstGeom>
          <a:ln w="9144">
            <a:solidFill>
              <a:srgbClr val="17375E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0805" marR="688975">
              <a:lnSpc>
                <a:spcPct val="100000"/>
              </a:lnSpc>
              <a:spcBef>
                <a:spcPts val="235"/>
              </a:spcBef>
              <a:tabLst>
                <a:tab pos="1005205" algn="l"/>
              </a:tabLst>
            </a:pP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Entrée</a:t>
            </a:r>
            <a:r>
              <a:rPr sz="1800" spc="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:	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plage</a:t>
            </a:r>
            <a:r>
              <a:rPr sz="1800" spc="-7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(range) </a:t>
            </a:r>
            <a:r>
              <a:rPr sz="1800" spc="-39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Sortie</a:t>
            </a:r>
            <a:r>
              <a:rPr sz="1800" spc="1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:	S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(réel)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tabLst>
                <a:tab pos="1005205" algn="l"/>
              </a:tabLst>
            </a:pP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Calcul</a:t>
            </a:r>
            <a:r>
              <a:rPr sz="1800" spc="2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:	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Somme</a:t>
            </a:r>
            <a:r>
              <a:rPr sz="1800" spc="-1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des</a:t>
            </a:r>
            <a:r>
              <a:rPr sz="1800" spc="-2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valeurs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583" y="1591055"/>
            <a:ext cx="6243955" cy="4993005"/>
          </a:xfrm>
          <a:custGeom>
            <a:avLst/>
            <a:gdLst/>
            <a:ahLst/>
            <a:cxnLst/>
            <a:rect l="l" t="t" r="r" b="b"/>
            <a:pathLst>
              <a:path w="6243955" h="4993005">
                <a:moveTo>
                  <a:pt x="0" y="0"/>
                </a:moveTo>
                <a:lnTo>
                  <a:pt x="6243827" y="0"/>
                </a:lnTo>
                <a:lnTo>
                  <a:pt x="6243827" y="4992624"/>
                </a:lnTo>
                <a:lnTo>
                  <a:pt x="0" y="49926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0851" y="1588233"/>
            <a:ext cx="6029325" cy="9404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-10" dirty="0">
                <a:solidFill>
                  <a:srgbClr val="669900"/>
                </a:solidFill>
                <a:latin typeface="Consolas"/>
                <a:cs typeface="Consolas"/>
              </a:rPr>
              <a:t>'Travail</a:t>
            </a:r>
            <a:r>
              <a:rPr sz="1600" spc="-15" dirty="0">
                <a:solidFill>
                  <a:srgbClr val="6699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669900"/>
                </a:solidFill>
                <a:latin typeface="Consolas"/>
                <a:cs typeface="Consolas"/>
              </a:rPr>
              <a:t>sur le type Range</a:t>
            </a:r>
            <a:endParaRPr sz="1600">
              <a:latin typeface="Consolas"/>
              <a:cs typeface="Consolas"/>
            </a:endParaRPr>
          </a:p>
          <a:p>
            <a:pPr marL="12700" marR="5080">
              <a:lnSpc>
                <a:spcPct val="125000"/>
              </a:lnSpc>
            </a:pPr>
            <a:r>
              <a:rPr sz="1600" spc="-10" dirty="0">
                <a:latin typeface="Consolas"/>
                <a:cs typeface="Consolas"/>
              </a:rPr>
              <a:t>Public Function MaSommeRange(</a:t>
            </a:r>
            <a:r>
              <a:rPr sz="1600" spc="-10" dirty="0">
                <a:solidFill>
                  <a:srgbClr val="558ED5"/>
                </a:solidFill>
                <a:latin typeface="Consolas"/>
                <a:cs typeface="Consolas"/>
              </a:rPr>
              <a:t>plage </a:t>
            </a:r>
            <a:r>
              <a:rPr sz="1600" spc="-5" dirty="0">
                <a:latin typeface="Consolas"/>
                <a:cs typeface="Consolas"/>
              </a:rPr>
              <a:t>As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Range)</a:t>
            </a:r>
            <a:r>
              <a:rPr sz="1600" spc="-5" dirty="0">
                <a:latin typeface="Consolas"/>
                <a:cs typeface="Consolas"/>
              </a:rPr>
              <a:t> As </a:t>
            </a:r>
            <a:r>
              <a:rPr sz="1600" spc="-10" dirty="0">
                <a:latin typeface="Consolas"/>
                <a:cs typeface="Consolas"/>
              </a:rPr>
              <a:t>Double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669900"/>
                </a:solidFill>
                <a:latin typeface="Consolas"/>
                <a:cs typeface="Consolas"/>
              </a:rPr>
              <a:t>'variables intermédiaires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851" y="2502780"/>
            <a:ext cx="41408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600" spc="-10" dirty="0">
                <a:latin typeface="Consolas"/>
                <a:cs typeface="Consolas"/>
              </a:rPr>
              <a:t>Dim </a:t>
            </a:r>
            <a:r>
              <a:rPr sz="1600" spc="-5" dirty="0">
                <a:latin typeface="Consolas"/>
                <a:cs typeface="Consolas"/>
              </a:rPr>
              <a:t>s As </a:t>
            </a:r>
            <a:r>
              <a:rPr sz="1600" spc="-10" dirty="0">
                <a:latin typeface="Consolas"/>
                <a:cs typeface="Consolas"/>
              </a:rPr>
              <a:t>Double, </a:t>
            </a:r>
            <a:r>
              <a:rPr sz="1600" spc="-5" dirty="0">
                <a:latin typeface="Consolas"/>
                <a:cs typeface="Consolas"/>
              </a:rPr>
              <a:t>i As </a:t>
            </a:r>
            <a:r>
              <a:rPr sz="1600" spc="-10" dirty="0">
                <a:latin typeface="Consolas"/>
                <a:cs typeface="Consolas"/>
              </a:rPr>
              <a:t>Long, </a:t>
            </a:r>
            <a:r>
              <a:rPr sz="1600" spc="-5" dirty="0">
                <a:latin typeface="Consolas"/>
                <a:cs typeface="Consolas"/>
              </a:rPr>
              <a:t>j As </a:t>
            </a:r>
            <a:r>
              <a:rPr sz="1600" spc="-10" dirty="0">
                <a:latin typeface="Consolas"/>
                <a:cs typeface="Consolas"/>
              </a:rPr>
              <a:t>Long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669900"/>
                </a:solidFill>
                <a:latin typeface="Consolas"/>
                <a:cs typeface="Consolas"/>
              </a:rPr>
              <a:t>'initialisation </a:t>
            </a:r>
            <a:r>
              <a:rPr sz="1600" spc="-5" dirty="0">
                <a:solidFill>
                  <a:srgbClr val="669900"/>
                </a:solidFill>
                <a:latin typeface="Consolas"/>
                <a:cs typeface="Consolas"/>
              </a:rPr>
              <a:t>de</a:t>
            </a:r>
            <a:r>
              <a:rPr sz="1600" spc="-10" dirty="0">
                <a:solidFill>
                  <a:srgbClr val="6699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669900"/>
                </a:solidFill>
                <a:latin typeface="Consolas"/>
                <a:cs typeface="Consolas"/>
              </a:rPr>
              <a:t>la</a:t>
            </a:r>
            <a:r>
              <a:rPr sz="1600" spc="-10" dirty="0">
                <a:solidFill>
                  <a:srgbClr val="669900"/>
                </a:solidFill>
                <a:latin typeface="Consolas"/>
                <a:cs typeface="Consolas"/>
              </a:rPr>
              <a:t> somme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851" y="3174095"/>
            <a:ext cx="582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olas"/>
                <a:cs typeface="Consolas"/>
              </a:rPr>
              <a:t>s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0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851" y="3417325"/>
            <a:ext cx="4916170" cy="6356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-10" dirty="0">
                <a:solidFill>
                  <a:srgbClr val="669900"/>
                </a:solidFill>
                <a:latin typeface="Consolas"/>
                <a:cs typeface="Consolas"/>
              </a:rPr>
              <a:t>'parcours</a:t>
            </a:r>
            <a:r>
              <a:rPr sz="1600" spc="-15" dirty="0">
                <a:solidFill>
                  <a:srgbClr val="6699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669900"/>
                </a:solidFill>
                <a:latin typeface="Consolas"/>
                <a:cs typeface="Consolas"/>
              </a:rPr>
              <a:t>de</a:t>
            </a:r>
            <a:r>
              <a:rPr sz="1600" spc="-10" dirty="0">
                <a:solidFill>
                  <a:srgbClr val="669900"/>
                </a:solidFill>
                <a:latin typeface="Consolas"/>
                <a:cs typeface="Consolas"/>
              </a:rPr>
              <a:t> la plage</a:t>
            </a:r>
            <a:r>
              <a:rPr sz="1600" spc="-15" dirty="0">
                <a:solidFill>
                  <a:srgbClr val="6699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669900"/>
                </a:solidFill>
                <a:latin typeface="Consolas"/>
                <a:cs typeface="Consolas"/>
              </a:rPr>
              <a:t>de</a:t>
            </a:r>
            <a:r>
              <a:rPr sz="1600" spc="-10" dirty="0">
                <a:solidFill>
                  <a:srgbClr val="669900"/>
                </a:solidFill>
                <a:latin typeface="Consolas"/>
                <a:cs typeface="Consolas"/>
              </a:rPr>
              <a:t> cellules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nsolas"/>
                <a:cs typeface="Consolas"/>
              </a:rPr>
              <a:t>For </a:t>
            </a:r>
            <a:r>
              <a:rPr sz="1600" spc="-5" dirty="0">
                <a:latin typeface="Consolas"/>
                <a:cs typeface="Consolas"/>
              </a:rPr>
              <a:t>i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 1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To </a:t>
            </a:r>
            <a:r>
              <a:rPr sz="1600" spc="-10" dirty="0">
                <a:solidFill>
                  <a:srgbClr val="558ED5"/>
                </a:solidFill>
                <a:latin typeface="Consolas"/>
                <a:cs typeface="Consolas"/>
              </a:rPr>
              <a:t>plage</a:t>
            </a:r>
            <a:r>
              <a:rPr sz="1600" spc="-10" dirty="0">
                <a:latin typeface="Consolas"/>
                <a:cs typeface="Consolas"/>
              </a:rPr>
              <a:t>.</a:t>
            </a:r>
            <a:r>
              <a:rPr sz="1600" spc="-10" dirty="0">
                <a:solidFill>
                  <a:srgbClr val="604A7B"/>
                </a:solidFill>
                <a:latin typeface="Consolas"/>
                <a:cs typeface="Consolas"/>
              </a:rPr>
              <a:t>Rows.Count</a:t>
            </a:r>
            <a:r>
              <a:rPr sz="1600" spc="-15" dirty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Step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1 </a:t>
            </a:r>
            <a:r>
              <a:rPr sz="1600" spc="-10" dirty="0">
                <a:solidFill>
                  <a:srgbClr val="669900"/>
                </a:solidFill>
                <a:latin typeface="Consolas"/>
                <a:cs typeface="Consolas"/>
              </a:rPr>
              <a:t>'lignes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851" y="4027023"/>
            <a:ext cx="5917565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2335" marR="5080" indent="-445134">
              <a:lnSpc>
                <a:spcPct val="125000"/>
              </a:lnSpc>
              <a:spcBef>
                <a:spcPts val="100"/>
              </a:spcBef>
            </a:pPr>
            <a:r>
              <a:rPr sz="1600" spc="-10" dirty="0">
                <a:latin typeface="Consolas"/>
                <a:cs typeface="Consolas"/>
              </a:rPr>
              <a:t>For </a:t>
            </a:r>
            <a:r>
              <a:rPr sz="1600" spc="-5" dirty="0">
                <a:latin typeface="Consolas"/>
                <a:cs typeface="Consolas"/>
              </a:rPr>
              <a:t>j = 1 To </a:t>
            </a:r>
            <a:r>
              <a:rPr sz="1600" spc="-10" dirty="0">
                <a:solidFill>
                  <a:srgbClr val="558ED5"/>
                </a:solidFill>
                <a:latin typeface="Consolas"/>
                <a:cs typeface="Consolas"/>
              </a:rPr>
              <a:t>plage</a:t>
            </a:r>
            <a:r>
              <a:rPr sz="1600" spc="-10" dirty="0">
                <a:latin typeface="Consolas"/>
                <a:cs typeface="Consolas"/>
              </a:rPr>
              <a:t>.</a:t>
            </a:r>
            <a:r>
              <a:rPr sz="1600" spc="-10" dirty="0">
                <a:solidFill>
                  <a:srgbClr val="604A7B"/>
                </a:solidFill>
                <a:latin typeface="Consolas"/>
                <a:cs typeface="Consolas"/>
              </a:rPr>
              <a:t>Columns.Count </a:t>
            </a:r>
            <a:r>
              <a:rPr sz="1600" spc="-10" dirty="0">
                <a:latin typeface="Consolas"/>
                <a:cs typeface="Consolas"/>
              </a:rPr>
              <a:t>Step </a:t>
            </a:r>
            <a:r>
              <a:rPr sz="1600" spc="-5" dirty="0">
                <a:latin typeface="Consolas"/>
                <a:cs typeface="Consolas"/>
              </a:rPr>
              <a:t>1 </a:t>
            </a:r>
            <a:r>
              <a:rPr sz="1600" spc="-10" dirty="0">
                <a:solidFill>
                  <a:srgbClr val="669900"/>
                </a:solidFill>
                <a:latin typeface="Consolas"/>
                <a:cs typeface="Consolas"/>
              </a:rPr>
              <a:t>'colonnes </a:t>
            </a:r>
            <a:r>
              <a:rPr sz="1600" spc="-865" dirty="0">
                <a:solidFill>
                  <a:srgbClr val="6699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669900"/>
                </a:solidFill>
                <a:latin typeface="Consolas"/>
                <a:cs typeface="Consolas"/>
              </a:rPr>
              <a:t>'lecture des</a:t>
            </a:r>
            <a:r>
              <a:rPr sz="1600" spc="-5" dirty="0">
                <a:solidFill>
                  <a:srgbClr val="6699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669900"/>
                </a:solidFill>
                <a:latin typeface="Consolas"/>
                <a:cs typeface="Consolas"/>
              </a:rPr>
              <a:t>valeurs</a:t>
            </a:r>
            <a:r>
              <a:rPr sz="1600" spc="-20" dirty="0">
                <a:solidFill>
                  <a:srgbClr val="6699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669900"/>
                </a:solidFill>
                <a:latin typeface="Consolas"/>
                <a:cs typeface="Consolas"/>
              </a:rPr>
              <a:t>et</a:t>
            </a:r>
            <a:r>
              <a:rPr sz="1600" spc="-10" dirty="0">
                <a:solidFill>
                  <a:srgbClr val="669900"/>
                </a:solidFill>
                <a:latin typeface="Consolas"/>
                <a:cs typeface="Consolas"/>
              </a:rPr>
              <a:t> somme</a:t>
            </a:r>
            <a:endParaRPr sz="1600">
              <a:latin typeface="Consolas"/>
              <a:cs typeface="Consolas"/>
            </a:endParaRPr>
          </a:p>
          <a:p>
            <a:pPr marL="457200" marR="1560195" indent="444500">
              <a:lnSpc>
                <a:spcPct val="125000"/>
              </a:lnSpc>
            </a:pPr>
            <a:r>
              <a:rPr sz="1600" spc="-5" dirty="0">
                <a:latin typeface="Consolas"/>
                <a:cs typeface="Consolas"/>
              </a:rPr>
              <a:t>s = s + </a:t>
            </a:r>
            <a:r>
              <a:rPr sz="1600" spc="-10" dirty="0">
                <a:solidFill>
                  <a:srgbClr val="558ED5"/>
                </a:solidFill>
                <a:latin typeface="Consolas"/>
                <a:cs typeface="Consolas"/>
              </a:rPr>
              <a:t>plage</a:t>
            </a:r>
            <a:r>
              <a:rPr sz="1600" spc="-10" dirty="0">
                <a:latin typeface="Consolas"/>
                <a:cs typeface="Consolas"/>
              </a:rPr>
              <a:t>.</a:t>
            </a:r>
            <a:r>
              <a:rPr sz="1600" spc="-10" dirty="0">
                <a:solidFill>
                  <a:srgbClr val="604A7B"/>
                </a:solidFill>
                <a:latin typeface="Consolas"/>
                <a:cs typeface="Consolas"/>
              </a:rPr>
              <a:t>Cells(i, j).Value </a:t>
            </a:r>
            <a:r>
              <a:rPr sz="1600" spc="-865" dirty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Next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j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nsolas"/>
                <a:cs typeface="Consolas"/>
              </a:rPr>
              <a:t>Next</a:t>
            </a:r>
            <a:r>
              <a:rPr sz="1600" spc="-6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i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851" y="5551267"/>
            <a:ext cx="23615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600" spc="-10" dirty="0">
                <a:solidFill>
                  <a:srgbClr val="669900"/>
                </a:solidFill>
                <a:latin typeface="Consolas"/>
                <a:cs typeface="Consolas"/>
              </a:rPr>
              <a:t>'renvoyer </a:t>
            </a:r>
            <a:r>
              <a:rPr sz="1600" spc="-5" dirty="0">
                <a:solidFill>
                  <a:srgbClr val="669900"/>
                </a:solidFill>
                <a:latin typeface="Consolas"/>
                <a:cs typeface="Consolas"/>
              </a:rPr>
              <a:t>le </a:t>
            </a:r>
            <a:r>
              <a:rPr sz="1600" spc="-10" dirty="0">
                <a:solidFill>
                  <a:srgbClr val="669900"/>
                </a:solidFill>
                <a:latin typeface="Consolas"/>
                <a:cs typeface="Consolas"/>
              </a:rPr>
              <a:t>résultat </a:t>
            </a:r>
            <a:r>
              <a:rPr sz="1600" spc="-865" dirty="0">
                <a:solidFill>
                  <a:srgbClr val="6699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MaSommeRange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s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851" y="6222583"/>
            <a:ext cx="13608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nsolas"/>
                <a:cs typeface="Consolas"/>
              </a:rPr>
              <a:t>End</a:t>
            </a:r>
            <a:r>
              <a:rPr sz="1600" spc="-7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Function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10200" y="2596895"/>
            <a:ext cx="1958339" cy="715010"/>
            <a:chOff x="5410200" y="2596895"/>
            <a:chExt cx="1958339" cy="71501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8488" y="2604516"/>
              <a:ext cx="1888235" cy="6476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596895"/>
              <a:ext cx="1958339" cy="71475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475731" y="2631947"/>
              <a:ext cx="1793875" cy="553720"/>
            </a:xfrm>
            <a:custGeom>
              <a:avLst/>
              <a:gdLst/>
              <a:ahLst/>
              <a:cxnLst/>
              <a:rect l="l" t="t" r="r" b="b"/>
              <a:pathLst>
                <a:path w="1793875" h="553719">
                  <a:moveTo>
                    <a:pt x="1793748" y="0"/>
                  </a:moveTo>
                  <a:lnTo>
                    <a:pt x="0" y="0"/>
                  </a:lnTo>
                  <a:lnTo>
                    <a:pt x="0" y="553212"/>
                  </a:lnTo>
                  <a:lnTo>
                    <a:pt x="1793748" y="553212"/>
                  </a:lnTo>
                  <a:lnTo>
                    <a:pt x="1793748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75731" y="2631947"/>
              <a:ext cx="1793875" cy="553720"/>
            </a:xfrm>
            <a:custGeom>
              <a:avLst/>
              <a:gdLst/>
              <a:ahLst/>
              <a:cxnLst/>
              <a:rect l="l" t="t" r="r" b="b"/>
              <a:pathLst>
                <a:path w="1793875" h="553719">
                  <a:moveTo>
                    <a:pt x="0" y="0"/>
                  </a:moveTo>
                  <a:lnTo>
                    <a:pt x="1793748" y="0"/>
                  </a:lnTo>
                  <a:lnTo>
                    <a:pt x="1793748" y="553212"/>
                  </a:lnTo>
                  <a:lnTo>
                    <a:pt x="0" y="55321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53896" y="2652564"/>
            <a:ext cx="1626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604A7B"/>
                </a:solidFill>
                <a:latin typeface="Calibri"/>
                <a:cs typeface="Calibri"/>
              </a:rPr>
              <a:t>Nombre</a:t>
            </a:r>
            <a:r>
              <a:rPr sz="1500" spc="-45" dirty="0">
                <a:solidFill>
                  <a:srgbClr val="604A7B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604A7B"/>
                </a:solidFill>
                <a:latin typeface="Calibri"/>
                <a:cs typeface="Calibri"/>
              </a:rPr>
              <a:t>de</a:t>
            </a:r>
            <a:r>
              <a:rPr sz="1500" spc="-30" dirty="0">
                <a:solidFill>
                  <a:srgbClr val="604A7B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604A7B"/>
                </a:solidFill>
                <a:latin typeface="Calibri"/>
                <a:cs typeface="Calibri"/>
              </a:rPr>
              <a:t>lignes</a:t>
            </a:r>
            <a:r>
              <a:rPr sz="1500" spc="-30" dirty="0">
                <a:solidFill>
                  <a:srgbClr val="604A7B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604A7B"/>
                </a:solidFill>
                <a:latin typeface="Calibri"/>
                <a:cs typeface="Calibri"/>
              </a:rPr>
              <a:t>de </a:t>
            </a:r>
            <a:r>
              <a:rPr sz="1500" spc="-320" dirty="0">
                <a:solidFill>
                  <a:srgbClr val="604A7B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604A7B"/>
                </a:solidFill>
                <a:latin typeface="Calibri"/>
                <a:cs typeface="Calibri"/>
              </a:rPr>
              <a:t>la</a:t>
            </a:r>
            <a:r>
              <a:rPr sz="1500" spc="-20" dirty="0">
                <a:solidFill>
                  <a:srgbClr val="604A7B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604A7B"/>
                </a:solidFill>
                <a:latin typeface="Calibri"/>
                <a:cs typeface="Calibri"/>
              </a:rPr>
              <a:t>plage</a:t>
            </a:r>
            <a:r>
              <a:rPr sz="1500" spc="-25" dirty="0">
                <a:solidFill>
                  <a:srgbClr val="604A7B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604A7B"/>
                </a:solidFill>
                <a:latin typeface="Calibri"/>
                <a:cs typeface="Calibri"/>
              </a:rPr>
              <a:t>de</a:t>
            </a:r>
            <a:r>
              <a:rPr sz="1500" spc="-20" dirty="0">
                <a:solidFill>
                  <a:srgbClr val="604A7B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604A7B"/>
                </a:solidFill>
                <a:latin typeface="Calibri"/>
                <a:cs typeface="Calibri"/>
              </a:rPr>
              <a:t>cellules.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36264" y="2875788"/>
            <a:ext cx="4043679" cy="1248410"/>
            <a:chOff x="3636264" y="2875788"/>
            <a:chExt cx="4043679" cy="124841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6264" y="2875788"/>
              <a:ext cx="1889759" cy="114757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816418" y="2910077"/>
              <a:ext cx="1660525" cy="923925"/>
            </a:xfrm>
            <a:custGeom>
              <a:avLst/>
              <a:gdLst/>
              <a:ahLst/>
              <a:cxnLst/>
              <a:rect l="l" t="t" r="r" b="b"/>
              <a:pathLst>
                <a:path w="1660525" h="923925">
                  <a:moveTo>
                    <a:pt x="1660055" y="0"/>
                  </a:moveTo>
                  <a:lnTo>
                    <a:pt x="0" y="923429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16405" y="3756103"/>
              <a:ext cx="90170" cy="79375"/>
            </a:xfrm>
            <a:custGeom>
              <a:avLst/>
              <a:gdLst/>
              <a:ahLst/>
              <a:cxnLst/>
              <a:rect l="l" t="t" r="r" b="b"/>
              <a:pathLst>
                <a:path w="90170" h="79375">
                  <a:moveTo>
                    <a:pt x="45885" y="0"/>
                  </a:moveTo>
                  <a:lnTo>
                    <a:pt x="0" y="77406"/>
                  </a:lnTo>
                  <a:lnTo>
                    <a:pt x="89966" y="79235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9380" y="3416808"/>
              <a:ext cx="1200911" cy="6476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51092" y="3410712"/>
              <a:ext cx="1228343" cy="71323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516623" y="3444240"/>
              <a:ext cx="1106805" cy="553720"/>
            </a:xfrm>
            <a:custGeom>
              <a:avLst/>
              <a:gdLst/>
              <a:ahLst/>
              <a:cxnLst/>
              <a:rect l="l" t="t" r="r" b="b"/>
              <a:pathLst>
                <a:path w="1106804" h="553720">
                  <a:moveTo>
                    <a:pt x="1106424" y="0"/>
                  </a:moveTo>
                  <a:lnTo>
                    <a:pt x="0" y="0"/>
                  </a:lnTo>
                  <a:lnTo>
                    <a:pt x="0" y="553212"/>
                  </a:lnTo>
                  <a:lnTo>
                    <a:pt x="1106424" y="553212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16623" y="3444240"/>
              <a:ext cx="1106805" cy="553720"/>
            </a:xfrm>
            <a:custGeom>
              <a:avLst/>
              <a:gdLst/>
              <a:ahLst/>
              <a:cxnLst/>
              <a:rect l="l" t="t" r="r" b="b"/>
              <a:pathLst>
                <a:path w="1106804" h="553720">
                  <a:moveTo>
                    <a:pt x="0" y="0"/>
                  </a:moveTo>
                  <a:lnTo>
                    <a:pt x="1106424" y="0"/>
                  </a:lnTo>
                  <a:lnTo>
                    <a:pt x="1106424" y="553212"/>
                  </a:lnTo>
                  <a:lnTo>
                    <a:pt x="0" y="55321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594956" y="3464904"/>
            <a:ext cx="8978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604A7B"/>
                </a:solidFill>
                <a:latin typeface="Calibri"/>
                <a:cs typeface="Calibri"/>
              </a:rPr>
              <a:t>Nomb</a:t>
            </a:r>
            <a:r>
              <a:rPr sz="1500" spc="-25" dirty="0">
                <a:solidFill>
                  <a:srgbClr val="604A7B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604A7B"/>
                </a:solidFill>
                <a:latin typeface="Calibri"/>
                <a:cs typeface="Calibri"/>
              </a:rPr>
              <a:t>e</a:t>
            </a:r>
            <a:r>
              <a:rPr sz="1500" spc="-20" dirty="0">
                <a:solidFill>
                  <a:srgbClr val="604A7B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604A7B"/>
                </a:solidFill>
                <a:latin typeface="Calibri"/>
                <a:cs typeface="Calibri"/>
              </a:rPr>
              <a:t>de  </a:t>
            </a:r>
            <a:r>
              <a:rPr sz="1500" spc="-5" dirty="0">
                <a:solidFill>
                  <a:srgbClr val="604A7B"/>
                </a:solidFill>
                <a:latin typeface="Calibri"/>
                <a:cs typeface="Calibri"/>
              </a:rPr>
              <a:t>colonnes.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415028" y="3686555"/>
            <a:ext cx="4017645" cy="2487295"/>
            <a:chOff x="4415028" y="3686555"/>
            <a:chExt cx="4017645" cy="2487295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5028" y="3686555"/>
              <a:ext cx="2147315" cy="68122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597703" y="3722369"/>
              <a:ext cx="1919605" cy="462280"/>
            </a:xfrm>
            <a:custGeom>
              <a:avLst/>
              <a:gdLst/>
              <a:ahLst/>
              <a:cxnLst/>
              <a:rect l="l" t="t" r="r" b="b"/>
              <a:pathLst>
                <a:path w="1919604" h="462279">
                  <a:moveTo>
                    <a:pt x="1919274" y="0"/>
                  </a:moveTo>
                  <a:lnTo>
                    <a:pt x="0" y="461924"/>
                  </a:lnTo>
                </a:path>
              </a:pathLst>
            </a:custGeom>
            <a:ln w="25907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97693" y="4122018"/>
              <a:ext cx="86360" cy="88265"/>
            </a:xfrm>
            <a:custGeom>
              <a:avLst/>
              <a:gdLst/>
              <a:ahLst/>
              <a:cxnLst/>
              <a:rect l="l" t="t" r="r" b="b"/>
              <a:pathLst>
                <a:path w="86360" h="88264">
                  <a:moveTo>
                    <a:pt x="64960" y="0"/>
                  </a:moveTo>
                  <a:lnTo>
                    <a:pt x="0" y="62268"/>
                  </a:lnTo>
                  <a:lnTo>
                    <a:pt x="86182" y="88163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8284" y="4913376"/>
              <a:ext cx="1245107" cy="93116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737095" y="5065922"/>
              <a:ext cx="1017269" cy="706120"/>
            </a:xfrm>
            <a:custGeom>
              <a:avLst/>
              <a:gdLst/>
              <a:ahLst/>
              <a:cxnLst/>
              <a:rect l="l" t="t" r="r" b="b"/>
              <a:pathLst>
                <a:path w="1017270" h="706120">
                  <a:moveTo>
                    <a:pt x="1016927" y="705815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37086" y="5065929"/>
              <a:ext cx="90170" cy="81915"/>
            </a:xfrm>
            <a:custGeom>
              <a:avLst/>
              <a:gdLst/>
              <a:ahLst/>
              <a:cxnLst/>
              <a:rect l="l" t="t" r="r" b="b"/>
              <a:pathLst>
                <a:path w="90170" h="81914">
                  <a:moveTo>
                    <a:pt x="37998" y="81559"/>
                  </a:moveTo>
                  <a:lnTo>
                    <a:pt x="0" y="0"/>
                  </a:lnTo>
                  <a:lnTo>
                    <a:pt x="89700" y="7073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07380" y="5466588"/>
              <a:ext cx="2724911" cy="6492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89092" y="5460491"/>
              <a:ext cx="2631947" cy="71323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754624" y="5494020"/>
              <a:ext cx="2630805" cy="554990"/>
            </a:xfrm>
            <a:custGeom>
              <a:avLst/>
              <a:gdLst/>
              <a:ahLst/>
              <a:cxnLst/>
              <a:rect l="l" t="t" r="r" b="b"/>
              <a:pathLst>
                <a:path w="2630804" h="554989">
                  <a:moveTo>
                    <a:pt x="2630424" y="0"/>
                  </a:moveTo>
                  <a:lnTo>
                    <a:pt x="0" y="0"/>
                  </a:lnTo>
                  <a:lnTo>
                    <a:pt x="0" y="554735"/>
                  </a:lnTo>
                  <a:lnTo>
                    <a:pt x="2630424" y="554735"/>
                  </a:lnTo>
                  <a:lnTo>
                    <a:pt x="2630424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54624" y="5494020"/>
              <a:ext cx="2630805" cy="554990"/>
            </a:xfrm>
            <a:custGeom>
              <a:avLst/>
              <a:gdLst/>
              <a:ahLst/>
              <a:cxnLst/>
              <a:rect l="l" t="t" r="r" b="b"/>
              <a:pathLst>
                <a:path w="2630804" h="554989">
                  <a:moveTo>
                    <a:pt x="0" y="0"/>
                  </a:moveTo>
                  <a:lnTo>
                    <a:pt x="2630424" y="0"/>
                  </a:lnTo>
                  <a:lnTo>
                    <a:pt x="2630424" y="554735"/>
                  </a:lnTo>
                  <a:lnTo>
                    <a:pt x="0" y="55473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832759" y="5514997"/>
            <a:ext cx="23025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604A7B"/>
                </a:solidFill>
                <a:latin typeface="Calibri"/>
                <a:cs typeface="Calibri"/>
              </a:rPr>
              <a:t>Accès </a:t>
            </a:r>
            <a:r>
              <a:rPr sz="1500" dirty="0">
                <a:solidFill>
                  <a:srgbClr val="604A7B"/>
                </a:solidFill>
                <a:latin typeface="Calibri"/>
                <a:cs typeface="Calibri"/>
              </a:rPr>
              <a:t>à la </a:t>
            </a:r>
            <a:r>
              <a:rPr sz="1500" spc="-10" dirty="0">
                <a:solidFill>
                  <a:srgbClr val="604A7B"/>
                </a:solidFill>
                <a:latin typeface="Calibri"/>
                <a:cs typeface="Calibri"/>
              </a:rPr>
              <a:t>valeur </a:t>
            </a:r>
            <a:r>
              <a:rPr sz="1500" spc="-15" dirty="0">
                <a:solidFill>
                  <a:srgbClr val="604A7B"/>
                </a:solidFill>
                <a:latin typeface="Calibri"/>
                <a:cs typeface="Calibri"/>
              </a:rPr>
              <a:t>(Value) </a:t>
            </a:r>
            <a:r>
              <a:rPr sz="1500" dirty="0">
                <a:solidFill>
                  <a:srgbClr val="604A7B"/>
                </a:solidFill>
                <a:latin typeface="Calibri"/>
                <a:cs typeface="Calibri"/>
              </a:rPr>
              <a:t>de la </a:t>
            </a:r>
            <a:r>
              <a:rPr sz="1500" spc="-325" dirty="0">
                <a:solidFill>
                  <a:srgbClr val="604A7B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604A7B"/>
                </a:solidFill>
                <a:latin typeface="Calibri"/>
                <a:cs typeface="Calibri"/>
              </a:rPr>
              <a:t>cellule</a:t>
            </a:r>
            <a:r>
              <a:rPr sz="1500" dirty="0">
                <a:solidFill>
                  <a:srgbClr val="604A7B"/>
                </a:solidFill>
                <a:latin typeface="Calibri"/>
                <a:cs typeface="Calibri"/>
              </a:rPr>
              <a:t> :</a:t>
            </a:r>
            <a:r>
              <a:rPr sz="1500" spc="-5" dirty="0">
                <a:solidFill>
                  <a:srgbClr val="604A7B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604A7B"/>
                </a:solidFill>
                <a:latin typeface="Calibri"/>
                <a:cs typeface="Calibri"/>
              </a:rPr>
              <a:t>ligne</a:t>
            </a:r>
            <a:r>
              <a:rPr sz="1500" spc="-10" dirty="0">
                <a:solidFill>
                  <a:srgbClr val="604A7B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604A7B"/>
                </a:solidFill>
                <a:latin typeface="Calibri"/>
                <a:cs typeface="Calibri"/>
              </a:rPr>
              <a:t>n°i,</a:t>
            </a:r>
            <a:r>
              <a:rPr sz="1500" dirty="0">
                <a:solidFill>
                  <a:srgbClr val="604A7B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604A7B"/>
                </a:solidFill>
                <a:latin typeface="Calibri"/>
                <a:cs typeface="Calibri"/>
              </a:rPr>
              <a:t>colonne</a:t>
            </a:r>
            <a:r>
              <a:rPr sz="1500" spc="-20" dirty="0">
                <a:solidFill>
                  <a:srgbClr val="604A7B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604A7B"/>
                </a:solidFill>
                <a:latin typeface="Calibri"/>
                <a:cs typeface="Calibri"/>
              </a:rPr>
              <a:t>n°j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370075" y="3765803"/>
            <a:ext cx="728980" cy="652780"/>
            <a:chOff x="1370075" y="3765803"/>
            <a:chExt cx="728980" cy="652780"/>
          </a:xfrm>
        </p:grpSpPr>
        <p:sp>
          <p:nvSpPr>
            <p:cNvPr id="40" name="object 40"/>
            <p:cNvSpPr/>
            <p:nvPr/>
          </p:nvSpPr>
          <p:spPr>
            <a:xfrm>
              <a:off x="1383029" y="3778757"/>
              <a:ext cx="269875" cy="307975"/>
            </a:xfrm>
            <a:custGeom>
              <a:avLst/>
              <a:gdLst/>
              <a:ahLst/>
              <a:cxnLst/>
              <a:rect l="l" t="t" r="r" b="b"/>
              <a:pathLst>
                <a:path w="269875" h="307975">
                  <a:moveTo>
                    <a:pt x="0" y="153924"/>
                  </a:moveTo>
                  <a:lnTo>
                    <a:pt x="6876" y="105270"/>
                  </a:lnTo>
                  <a:lnTo>
                    <a:pt x="26023" y="63016"/>
                  </a:lnTo>
                  <a:lnTo>
                    <a:pt x="55220" y="29697"/>
                  </a:lnTo>
                  <a:lnTo>
                    <a:pt x="92244" y="7846"/>
                  </a:lnTo>
                  <a:lnTo>
                    <a:pt x="134874" y="0"/>
                  </a:lnTo>
                  <a:lnTo>
                    <a:pt x="177503" y="7846"/>
                  </a:lnTo>
                  <a:lnTo>
                    <a:pt x="214527" y="29697"/>
                  </a:lnTo>
                  <a:lnTo>
                    <a:pt x="243724" y="63016"/>
                  </a:lnTo>
                  <a:lnTo>
                    <a:pt x="262871" y="105270"/>
                  </a:lnTo>
                  <a:lnTo>
                    <a:pt x="269748" y="153924"/>
                  </a:lnTo>
                  <a:lnTo>
                    <a:pt x="262871" y="202577"/>
                  </a:lnTo>
                  <a:lnTo>
                    <a:pt x="243724" y="244831"/>
                  </a:lnTo>
                  <a:lnTo>
                    <a:pt x="214527" y="278150"/>
                  </a:lnTo>
                  <a:lnTo>
                    <a:pt x="177503" y="300001"/>
                  </a:lnTo>
                  <a:lnTo>
                    <a:pt x="134874" y="307848"/>
                  </a:lnTo>
                  <a:lnTo>
                    <a:pt x="92244" y="300001"/>
                  </a:lnTo>
                  <a:lnTo>
                    <a:pt x="55220" y="278150"/>
                  </a:lnTo>
                  <a:lnTo>
                    <a:pt x="26023" y="244831"/>
                  </a:lnTo>
                  <a:lnTo>
                    <a:pt x="6876" y="202577"/>
                  </a:lnTo>
                  <a:lnTo>
                    <a:pt x="0" y="153924"/>
                  </a:lnTo>
                  <a:close/>
                </a:path>
              </a:pathLst>
            </a:custGeom>
            <a:ln w="25908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18893" y="4104893"/>
              <a:ext cx="266700" cy="300355"/>
            </a:xfrm>
            <a:custGeom>
              <a:avLst/>
              <a:gdLst/>
              <a:ahLst/>
              <a:cxnLst/>
              <a:rect l="l" t="t" r="r" b="b"/>
              <a:pathLst>
                <a:path w="266700" h="300354">
                  <a:moveTo>
                    <a:pt x="0" y="150113"/>
                  </a:moveTo>
                  <a:lnTo>
                    <a:pt x="6798" y="102666"/>
                  </a:lnTo>
                  <a:lnTo>
                    <a:pt x="25728" y="61458"/>
                  </a:lnTo>
                  <a:lnTo>
                    <a:pt x="54595" y="28963"/>
                  </a:lnTo>
                  <a:lnTo>
                    <a:pt x="91201" y="7652"/>
                  </a:lnTo>
                  <a:lnTo>
                    <a:pt x="133350" y="0"/>
                  </a:lnTo>
                  <a:lnTo>
                    <a:pt x="175498" y="7652"/>
                  </a:lnTo>
                  <a:lnTo>
                    <a:pt x="212104" y="28963"/>
                  </a:lnTo>
                  <a:lnTo>
                    <a:pt x="240971" y="61458"/>
                  </a:lnTo>
                  <a:lnTo>
                    <a:pt x="259901" y="102666"/>
                  </a:lnTo>
                  <a:lnTo>
                    <a:pt x="266700" y="150113"/>
                  </a:lnTo>
                  <a:lnTo>
                    <a:pt x="259901" y="197561"/>
                  </a:lnTo>
                  <a:lnTo>
                    <a:pt x="240971" y="238769"/>
                  </a:lnTo>
                  <a:lnTo>
                    <a:pt x="212104" y="271264"/>
                  </a:lnTo>
                  <a:lnTo>
                    <a:pt x="175498" y="292575"/>
                  </a:lnTo>
                  <a:lnTo>
                    <a:pt x="133350" y="300227"/>
                  </a:lnTo>
                  <a:lnTo>
                    <a:pt x="91201" y="292575"/>
                  </a:lnTo>
                  <a:lnTo>
                    <a:pt x="54595" y="271264"/>
                  </a:lnTo>
                  <a:lnTo>
                    <a:pt x="25728" y="238769"/>
                  </a:lnTo>
                  <a:lnTo>
                    <a:pt x="6798" y="197561"/>
                  </a:lnTo>
                  <a:lnTo>
                    <a:pt x="0" y="150113"/>
                  </a:lnTo>
                  <a:close/>
                </a:path>
              </a:pathLst>
            </a:custGeom>
            <a:ln w="25908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4125467" y="781812"/>
            <a:ext cx="4307205" cy="715010"/>
            <a:chOff x="4125467" y="781812"/>
            <a:chExt cx="4307205" cy="715010"/>
          </a:xfrm>
        </p:grpSpPr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43755" y="787908"/>
              <a:ext cx="4288535" cy="64922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25467" y="781812"/>
              <a:ext cx="4280915" cy="714755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4191000" y="815339"/>
            <a:ext cx="4194175" cy="554990"/>
          </a:xfrm>
          <a:prstGeom prst="rect">
            <a:avLst/>
          </a:prstGeom>
          <a:solidFill>
            <a:srgbClr val="FFFFE6"/>
          </a:solidFill>
          <a:ln w="9144">
            <a:solidFill>
              <a:srgbClr val="98B954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 marR="172085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595958"/>
                </a:solidFill>
                <a:latin typeface="Calibri"/>
                <a:cs typeface="Calibri"/>
              </a:rPr>
              <a:t>Lignes </a:t>
            </a:r>
            <a:r>
              <a:rPr sz="1500" spc="-10" dirty="0">
                <a:solidFill>
                  <a:srgbClr val="595958"/>
                </a:solidFill>
                <a:latin typeface="Calibri"/>
                <a:cs typeface="Calibri"/>
              </a:rPr>
              <a:t>et </a:t>
            </a:r>
            <a:r>
              <a:rPr sz="1500" spc="-5" dirty="0">
                <a:solidFill>
                  <a:srgbClr val="595958"/>
                </a:solidFill>
                <a:latin typeface="Calibri"/>
                <a:cs typeface="Calibri"/>
              </a:rPr>
              <a:t>colonnes commencent </a:t>
            </a:r>
            <a:r>
              <a:rPr sz="1500" dirty="0">
                <a:solidFill>
                  <a:srgbClr val="595958"/>
                </a:solidFill>
                <a:latin typeface="Calibri"/>
                <a:cs typeface="Calibri"/>
              </a:rPr>
              <a:t>à </a:t>
            </a:r>
            <a:r>
              <a:rPr sz="1500" spc="-5" dirty="0">
                <a:solidFill>
                  <a:srgbClr val="595958"/>
                </a:solidFill>
                <a:latin typeface="Calibri"/>
                <a:cs typeface="Calibri"/>
              </a:rPr>
              <a:t>l’indice 1, quelle </a:t>
            </a:r>
            <a:r>
              <a:rPr sz="1500" spc="-3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8"/>
                </a:solidFill>
                <a:latin typeface="Calibri"/>
                <a:cs typeface="Calibri"/>
              </a:rPr>
              <a:t>que</a:t>
            </a:r>
            <a:r>
              <a:rPr sz="1500" spc="-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8"/>
                </a:solidFill>
                <a:latin typeface="Calibri"/>
                <a:cs typeface="Calibri"/>
              </a:rPr>
              <a:t>soit</a:t>
            </a:r>
            <a:r>
              <a:rPr sz="1500" spc="-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8"/>
                </a:solidFill>
                <a:latin typeface="Calibri"/>
                <a:cs typeface="Calibri"/>
              </a:rPr>
              <a:t>la</a:t>
            </a:r>
            <a:r>
              <a:rPr sz="15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8"/>
                </a:solidFill>
                <a:latin typeface="Calibri"/>
                <a:cs typeface="Calibri"/>
              </a:rPr>
              <a:t>position</a:t>
            </a:r>
            <a:r>
              <a:rPr sz="1500" spc="-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8"/>
                </a:solidFill>
                <a:latin typeface="Calibri"/>
                <a:cs typeface="Calibri"/>
              </a:rPr>
              <a:t>de</a:t>
            </a:r>
            <a:r>
              <a:rPr sz="1500" spc="-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8"/>
                </a:solidFill>
                <a:latin typeface="Calibri"/>
                <a:cs typeface="Calibri"/>
              </a:rPr>
              <a:t>la</a:t>
            </a:r>
            <a:r>
              <a:rPr sz="1500" spc="-5" dirty="0">
                <a:solidFill>
                  <a:srgbClr val="595958"/>
                </a:solidFill>
                <a:latin typeface="Calibri"/>
                <a:cs typeface="Calibri"/>
              </a:rPr>
              <a:t> plage</a:t>
            </a:r>
            <a:r>
              <a:rPr sz="1500" spc="-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8"/>
                </a:solidFill>
                <a:latin typeface="Calibri"/>
                <a:cs typeface="Calibri"/>
              </a:rPr>
              <a:t>dans</a:t>
            </a:r>
            <a:r>
              <a:rPr sz="1500" spc="-3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95958"/>
                </a:solidFill>
                <a:latin typeface="Calibri"/>
                <a:cs typeface="Calibri"/>
              </a:rPr>
              <a:t>la</a:t>
            </a:r>
            <a:r>
              <a:rPr sz="1500" spc="-10" dirty="0">
                <a:solidFill>
                  <a:srgbClr val="595958"/>
                </a:solidFill>
                <a:latin typeface="Calibri"/>
                <a:cs typeface="Calibri"/>
              </a:rPr>
              <a:t> feuille.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495044" y="1338072"/>
            <a:ext cx="2985770" cy="2926080"/>
            <a:chOff x="1495044" y="1338072"/>
            <a:chExt cx="2985770" cy="2926080"/>
          </a:xfrm>
        </p:grpSpPr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95044" y="1338072"/>
              <a:ext cx="2985515" cy="261823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672151" y="1370838"/>
              <a:ext cx="2757170" cy="2391410"/>
            </a:xfrm>
            <a:custGeom>
              <a:avLst/>
              <a:gdLst/>
              <a:ahLst/>
              <a:cxnLst/>
              <a:rect l="l" t="t" r="r" b="b"/>
              <a:pathLst>
                <a:path w="2757170" h="2391410">
                  <a:moveTo>
                    <a:pt x="2756992" y="0"/>
                  </a:moveTo>
                  <a:lnTo>
                    <a:pt x="0" y="2391283"/>
                  </a:lnTo>
                </a:path>
              </a:pathLst>
            </a:custGeom>
            <a:ln w="25908">
              <a:solidFill>
                <a:srgbClr val="80808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72150" y="3676939"/>
              <a:ext cx="88900" cy="85725"/>
            </a:xfrm>
            <a:custGeom>
              <a:avLst/>
              <a:gdLst/>
              <a:ahLst/>
              <a:cxnLst/>
              <a:rect l="l" t="t" r="r" b="b"/>
              <a:pathLst>
                <a:path w="88900" h="85725">
                  <a:moveTo>
                    <a:pt x="29006" y="0"/>
                  </a:moveTo>
                  <a:lnTo>
                    <a:pt x="0" y="85178"/>
                  </a:lnTo>
                  <a:lnTo>
                    <a:pt x="88430" y="68503"/>
                  </a:lnTo>
                </a:path>
              </a:pathLst>
            </a:custGeom>
            <a:ln w="25908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27860" y="1371600"/>
              <a:ext cx="2520695" cy="289255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102336" y="1402842"/>
              <a:ext cx="2294255" cy="2663825"/>
            </a:xfrm>
            <a:custGeom>
              <a:avLst/>
              <a:gdLst/>
              <a:ahLst/>
              <a:cxnLst/>
              <a:rect l="l" t="t" r="r" b="b"/>
              <a:pathLst>
                <a:path w="2294254" h="2663825">
                  <a:moveTo>
                    <a:pt x="2294039" y="0"/>
                  </a:moveTo>
                  <a:lnTo>
                    <a:pt x="0" y="2663405"/>
                  </a:lnTo>
                </a:path>
              </a:pathLst>
            </a:custGeom>
            <a:ln w="25908">
              <a:solidFill>
                <a:srgbClr val="80808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02327" y="3977772"/>
              <a:ext cx="85090" cy="88900"/>
            </a:xfrm>
            <a:custGeom>
              <a:avLst/>
              <a:gdLst/>
              <a:ahLst/>
              <a:cxnLst/>
              <a:rect l="l" t="t" r="r" b="b"/>
              <a:pathLst>
                <a:path w="85089" h="88900">
                  <a:moveTo>
                    <a:pt x="16370" y="0"/>
                  </a:moveTo>
                  <a:lnTo>
                    <a:pt x="0" y="88480"/>
                  </a:lnTo>
                  <a:lnTo>
                    <a:pt x="85077" y="59169"/>
                  </a:lnTo>
                </a:path>
              </a:pathLst>
            </a:custGeom>
            <a:ln w="25908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8700515" y="899159"/>
            <a:ext cx="131445" cy="466725"/>
            <a:chOff x="8700515" y="899159"/>
            <a:chExt cx="131445" cy="466725"/>
          </a:xfrm>
        </p:grpSpPr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00515" y="899159"/>
              <a:ext cx="131063" cy="46634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8716354" y="914669"/>
              <a:ext cx="60960" cy="396875"/>
            </a:xfrm>
            <a:custGeom>
              <a:avLst/>
              <a:gdLst/>
              <a:ahLst/>
              <a:cxnLst/>
              <a:rect l="l" t="t" r="r" b="b"/>
              <a:pathLst>
                <a:path w="60959" h="396875">
                  <a:moveTo>
                    <a:pt x="38506" y="336181"/>
                  </a:moveTo>
                  <a:lnTo>
                    <a:pt x="21945" y="336181"/>
                  </a:lnTo>
                  <a:lnTo>
                    <a:pt x="14795" y="339140"/>
                  </a:lnTo>
                  <a:lnTo>
                    <a:pt x="2959" y="350977"/>
                  </a:lnTo>
                  <a:lnTo>
                    <a:pt x="0" y="358114"/>
                  </a:lnTo>
                  <a:lnTo>
                    <a:pt x="0" y="374865"/>
                  </a:lnTo>
                  <a:lnTo>
                    <a:pt x="2959" y="381965"/>
                  </a:lnTo>
                  <a:lnTo>
                    <a:pt x="14795" y="393623"/>
                  </a:lnTo>
                  <a:lnTo>
                    <a:pt x="21945" y="396532"/>
                  </a:lnTo>
                  <a:lnTo>
                    <a:pt x="38506" y="396532"/>
                  </a:lnTo>
                  <a:lnTo>
                    <a:pt x="45605" y="393623"/>
                  </a:lnTo>
                  <a:lnTo>
                    <a:pt x="57619" y="381965"/>
                  </a:lnTo>
                  <a:lnTo>
                    <a:pt x="60629" y="374865"/>
                  </a:lnTo>
                  <a:lnTo>
                    <a:pt x="60629" y="358114"/>
                  </a:lnTo>
                  <a:lnTo>
                    <a:pt x="57619" y="350977"/>
                  </a:lnTo>
                  <a:lnTo>
                    <a:pt x="45605" y="339140"/>
                  </a:lnTo>
                  <a:lnTo>
                    <a:pt x="38506" y="336181"/>
                  </a:lnTo>
                  <a:close/>
                </a:path>
                <a:path w="60959" h="396875">
                  <a:moveTo>
                    <a:pt x="53251" y="0"/>
                  </a:moveTo>
                  <a:lnTo>
                    <a:pt x="6286" y="0"/>
                  </a:lnTo>
                  <a:lnTo>
                    <a:pt x="11201" y="281292"/>
                  </a:lnTo>
                  <a:lnTo>
                    <a:pt x="48069" y="281292"/>
                  </a:lnTo>
                  <a:lnTo>
                    <a:pt x="53251" y="0"/>
                  </a:lnTo>
                  <a:close/>
                </a:path>
              </a:pathLst>
            </a:custGeom>
            <a:solidFill>
              <a:srgbClr val="E46C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10258" y="1244754"/>
              <a:ext cx="72821" cy="7254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8722640" y="914669"/>
              <a:ext cx="46990" cy="281305"/>
            </a:xfrm>
            <a:custGeom>
              <a:avLst/>
              <a:gdLst/>
              <a:ahLst/>
              <a:cxnLst/>
              <a:rect l="l" t="t" r="r" b="b"/>
              <a:pathLst>
                <a:path w="46990" h="281305">
                  <a:moveTo>
                    <a:pt x="0" y="0"/>
                  </a:moveTo>
                  <a:lnTo>
                    <a:pt x="46964" y="0"/>
                  </a:lnTo>
                  <a:lnTo>
                    <a:pt x="41783" y="281292"/>
                  </a:lnTo>
                  <a:lnTo>
                    <a:pt x="4914" y="28129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5649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Une</a:t>
            </a:r>
            <a:r>
              <a:rPr spc="-15" dirty="0"/>
              <a:t> </a:t>
            </a:r>
            <a:r>
              <a:rPr spc="-5" dirty="0"/>
              <a:t>boucle adaptée pour</a:t>
            </a:r>
            <a:r>
              <a:rPr spc="15" dirty="0"/>
              <a:t> </a:t>
            </a:r>
            <a:r>
              <a:rPr spc="-5" dirty="0"/>
              <a:t>les</a:t>
            </a:r>
            <a:r>
              <a:rPr spc="5" dirty="0"/>
              <a:t> </a:t>
            </a:r>
            <a:r>
              <a:rPr spc="-5" dirty="0"/>
              <a:t>plages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15" dirty="0"/>
              <a:t> </a:t>
            </a:r>
            <a:r>
              <a:rPr spc="-5" dirty="0"/>
              <a:t>cellules</a:t>
            </a:r>
            <a:r>
              <a:rPr spc="-30" dirty="0"/>
              <a:t> </a:t>
            </a:r>
            <a:r>
              <a:rPr dirty="0"/>
              <a:t>–</a:t>
            </a:r>
            <a:r>
              <a:rPr spc="10" dirty="0"/>
              <a:t> </a:t>
            </a:r>
            <a:r>
              <a:rPr b="1" spc="-5" dirty="0">
                <a:latin typeface="Cambria"/>
                <a:cs typeface="Cambria"/>
              </a:rPr>
              <a:t>For</a:t>
            </a:r>
            <a:r>
              <a:rPr b="1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Each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256" y="642230"/>
            <a:ext cx="61194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La </a:t>
            </a:r>
            <a:r>
              <a:rPr sz="2000" dirty="0">
                <a:latin typeface="Calibri"/>
                <a:cs typeface="Calibri"/>
              </a:rPr>
              <a:t>boucle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For Each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000" spc="-10" dirty="0">
                <a:latin typeface="Calibri"/>
                <a:cs typeface="Calibri"/>
              </a:rPr>
              <a:t>est </a:t>
            </a:r>
            <a:r>
              <a:rPr sz="2000" spc="-5" dirty="0">
                <a:latin typeface="Calibri"/>
                <a:cs typeface="Calibri"/>
              </a:rPr>
              <a:t>adaptée </a:t>
            </a:r>
            <a:r>
              <a:rPr sz="2000" dirty="0">
                <a:latin typeface="Calibri"/>
                <a:cs typeface="Calibri"/>
              </a:rPr>
              <a:t>au </a:t>
            </a:r>
            <a:r>
              <a:rPr sz="2000" spc="-10" dirty="0">
                <a:latin typeface="Calibri"/>
                <a:cs typeface="Calibri"/>
              </a:rPr>
              <a:t>parcours </a:t>
            </a:r>
            <a:r>
              <a:rPr sz="2000" dirty="0">
                <a:latin typeface="Calibri"/>
                <a:cs typeface="Calibri"/>
              </a:rPr>
              <a:t>des </a:t>
            </a:r>
            <a:r>
              <a:rPr sz="2000" spc="-5" dirty="0">
                <a:latin typeface="Calibri"/>
                <a:cs typeface="Calibri"/>
              </a:rPr>
              <a:t>collections.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plage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" dirty="0">
                <a:latin typeface="Calibri"/>
                <a:cs typeface="Calibri"/>
              </a:rPr>
              <a:t> cellules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collection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cellules.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868" y="2017776"/>
            <a:ext cx="6692265" cy="4069079"/>
          </a:xfrm>
          <a:custGeom>
            <a:avLst/>
            <a:gdLst/>
            <a:ahLst/>
            <a:cxnLst/>
            <a:rect l="l" t="t" r="r" b="b"/>
            <a:pathLst>
              <a:path w="6692265" h="4069079">
                <a:moveTo>
                  <a:pt x="0" y="0"/>
                </a:moveTo>
                <a:lnTo>
                  <a:pt x="6691883" y="0"/>
                </a:lnTo>
                <a:lnTo>
                  <a:pt x="6691883" y="4069079"/>
                </a:lnTo>
                <a:lnTo>
                  <a:pt x="0" y="406907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081" y="2015426"/>
            <a:ext cx="6473190" cy="9404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'Travail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sur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le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type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Range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avec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un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For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Each</a:t>
            </a:r>
            <a:endParaRPr sz="1600">
              <a:latin typeface="Consolas"/>
              <a:cs typeface="Consolas"/>
            </a:endParaRPr>
          </a:p>
          <a:p>
            <a:pPr marL="12700" marR="5080">
              <a:lnSpc>
                <a:spcPct val="125000"/>
              </a:lnSpc>
            </a:pPr>
            <a:r>
              <a:rPr sz="1600" spc="-10" dirty="0">
                <a:latin typeface="Consolas"/>
                <a:cs typeface="Consolas"/>
              </a:rPr>
              <a:t>Public Function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MaSommeRangeEach(</a:t>
            </a:r>
            <a:r>
              <a:rPr sz="1600" spc="-10" dirty="0">
                <a:solidFill>
                  <a:srgbClr val="0070C0"/>
                </a:solidFill>
                <a:latin typeface="Consolas"/>
                <a:cs typeface="Consolas"/>
              </a:rPr>
              <a:t>plage</a:t>
            </a:r>
            <a:r>
              <a:rPr sz="1600" spc="-5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As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Range)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As </a:t>
            </a:r>
            <a:r>
              <a:rPr sz="1600" spc="-10" dirty="0">
                <a:latin typeface="Consolas"/>
                <a:cs typeface="Consolas"/>
              </a:rPr>
              <a:t>Double </a:t>
            </a:r>
            <a:r>
              <a:rPr sz="1600" spc="-860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'variables intermédiaires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081" y="2991590"/>
            <a:ext cx="36944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nsolas"/>
                <a:cs typeface="Consolas"/>
              </a:rPr>
              <a:t>Dim </a:t>
            </a:r>
            <a:r>
              <a:rPr sz="1600" spc="-5" dirty="0">
                <a:latin typeface="Consolas"/>
                <a:cs typeface="Consolas"/>
              </a:rPr>
              <a:t>s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As</a:t>
            </a:r>
            <a:r>
              <a:rPr sz="1600" spc="-10" dirty="0">
                <a:latin typeface="Consolas"/>
                <a:cs typeface="Consolas"/>
              </a:rPr>
              <a:t> Double, </a:t>
            </a:r>
            <a:r>
              <a:rPr sz="1600" spc="-10" dirty="0">
                <a:solidFill>
                  <a:srgbClr val="604A7B"/>
                </a:solidFill>
                <a:latin typeface="Consolas"/>
                <a:cs typeface="Consolas"/>
              </a:rPr>
              <a:t>cellule</a:t>
            </a:r>
            <a:r>
              <a:rPr sz="1600" spc="-20" dirty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As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Range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878" y="3234820"/>
            <a:ext cx="369570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71195">
              <a:lnSpc>
                <a:spcPct val="125000"/>
              </a:lnSpc>
              <a:spcBef>
                <a:spcPts val="100"/>
              </a:spcBef>
            </a:pP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'initialisation 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de la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somme </a:t>
            </a:r>
            <a:r>
              <a:rPr sz="1600" spc="-86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s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0</a:t>
            </a:r>
            <a:endParaRPr sz="1600">
              <a:latin typeface="Consolas"/>
              <a:cs typeface="Consolas"/>
            </a:endParaRPr>
          </a:p>
          <a:p>
            <a:pPr marL="12700" marR="5080">
              <a:lnSpc>
                <a:spcPct val="125000"/>
              </a:lnSpc>
            </a:pP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'parcours 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de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la plage 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de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cellules </a:t>
            </a:r>
            <a:r>
              <a:rPr sz="1600" spc="-86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E46C0A"/>
                </a:solidFill>
                <a:latin typeface="Consolas"/>
                <a:cs typeface="Consolas"/>
              </a:rPr>
              <a:t>For</a:t>
            </a:r>
            <a:r>
              <a:rPr sz="1600" spc="-15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E46C0A"/>
                </a:solidFill>
                <a:latin typeface="Consolas"/>
                <a:cs typeface="Consolas"/>
              </a:rPr>
              <a:t>Each</a:t>
            </a:r>
            <a:r>
              <a:rPr sz="1600" spc="-15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604A7B"/>
                </a:solidFill>
                <a:latin typeface="Consolas"/>
                <a:cs typeface="Consolas"/>
              </a:rPr>
              <a:t>cellule</a:t>
            </a:r>
            <a:r>
              <a:rPr sz="1600" spc="-15" dirty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E46C0A"/>
                </a:solidFill>
                <a:latin typeface="Consolas"/>
                <a:cs typeface="Consolas"/>
              </a:rPr>
              <a:t>In </a:t>
            </a:r>
            <a:r>
              <a:rPr sz="1600" spc="-10" dirty="0">
                <a:solidFill>
                  <a:srgbClr val="0070C0"/>
                </a:solidFill>
                <a:latin typeface="Consolas"/>
                <a:cs typeface="Consolas"/>
              </a:rPr>
              <a:t>plage</a:t>
            </a:r>
            <a:endParaRPr sz="1600">
              <a:latin typeface="Consolas"/>
              <a:cs typeface="Consolas"/>
            </a:endParaRPr>
          </a:p>
          <a:p>
            <a:pPr marL="12700" marR="894715" indent="444500">
              <a:lnSpc>
                <a:spcPct val="125000"/>
              </a:lnSpc>
            </a:pPr>
            <a:r>
              <a:rPr sz="1600" spc="-5" dirty="0">
                <a:latin typeface="Consolas"/>
                <a:cs typeface="Consolas"/>
              </a:rPr>
              <a:t>s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s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+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604A7B"/>
                </a:solidFill>
                <a:latin typeface="Consolas"/>
                <a:cs typeface="Consolas"/>
              </a:rPr>
              <a:t>cellule</a:t>
            </a:r>
            <a:r>
              <a:rPr sz="1600" spc="-10" dirty="0">
                <a:latin typeface="Consolas"/>
                <a:cs typeface="Consolas"/>
              </a:rPr>
              <a:t>.</a:t>
            </a:r>
            <a:r>
              <a:rPr sz="1600" spc="-10" dirty="0">
                <a:solidFill>
                  <a:srgbClr val="595958"/>
                </a:solidFill>
                <a:latin typeface="Consolas"/>
                <a:cs typeface="Consolas"/>
              </a:rPr>
              <a:t>Value </a:t>
            </a:r>
            <a:r>
              <a:rPr sz="1600" spc="-865" dirty="0">
                <a:solidFill>
                  <a:srgbClr val="595958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E46C0A"/>
                </a:solidFill>
                <a:latin typeface="Consolas"/>
                <a:cs typeface="Consolas"/>
              </a:rPr>
              <a:t>Next</a:t>
            </a:r>
            <a:r>
              <a:rPr sz="1600" spc="-15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604A7B"/>
                </a:solidFill>
                <a:latin typeface="Consolas"/>
                <a:cs typeface="Consolas"/>
              </a:rPr>
              <a:t>cellule</a:t>
            </a:r>
            <a:endParaRPr sz="1600">
              <a:latin typeface="Consolas"/>
              <a:cs typeface="Consolas"/>
            </a:endParaRPr>
          </a:p>
          <a:p>
            <a:pPr marL="12700" marR="1339215">
              <a:lnSpc>
                <a:spcPct val="125000"/>
              </a:lnSpc>
            </a:pP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'renvoyer 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le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résultat </a:t>
            </a:r>
            <a:r>
              <a:rPr sz="1600" spc="-86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MaSommeRangeEach </a:t>
            </a:r>
            <a:r>
              <a:rPr sz="1600" spc="-5" dirty="0">
                <a:latin typeface="Consolas"/>
                <a:cs typeface="Consolas"/>
              </a:rPr>
              <a:t>= s 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End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Function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23103" y="2865120"/>
            <a:ext cx="2693035" cy="713740"/>
            <a:chOff x="5023103" y="2865120"/>
            <a:chExt cx="2693035" cy="7137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1391" y="2871216"/>
              <a:ext cx="2674619" cy="6492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3103" y="2865120"/>
              <a:ext cx="2668523" cy="71323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088635" y="2898648"/>
              <a:ext cx="2580640" cy="554990"/>
            </a:xfrm>
            <a:custGeom>
              <a:avLst/>
              <a:gdLst/>
              <a:ahLst/>
              <a:cxnLst/>
              <a:rect l="l" t="t" r="r" b="b"/>
              <a:pathLst>
                <a:path w="2580640" h="554989">
                  <a:moveTo>
                    <a:pt x="2580132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2580132" y="554736"/>
                  </a:lnTo>
                  <a:lnTo>
                    <a:pt x="2580132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88635" y="2898648"/>
              <a:ext cx="2580640" cy="554990"/>
            </a:xfrm>
            <a:custGeom>
              <a:avLst/>
              <a:gdLst/>
              <a:ahLst/>
              <a:cxnLst/>
              <a:rect l="l" t="t" r="r" b="b"/>
              <a:pathLst>
                <a:path w="2580640" h="554989">
                  <a:moveTo>
                    <a:pt x="0" y="0"/>
                  </a:moveTo>
                  <a:lnTo>
                    <a:pt x="2580132" y="0"/>
                  </a:lnTo>
                  <a:lnTo>
                    <a:pt x="2580132" y="554736"/>
                  </a:lnTo>
                  <a:lnTo>
                    <a:pt x="0" y="55473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166763" y="2919642"/>
            <a:ext cx="23787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Une cellule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est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une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plage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de </a:t>
            </a:r>
            <a:r>
              <a:rPr sz="15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cellules</a:t>
            </a:r>
            <a:r>
              <a:rPr sz="15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3E3E3E"/>
                </a:solidFill>
                <a:latin typeface="Calibri"/>
                <a:cs typeface="Calibri"/>
              </a:rPr>
              <a:t>avec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une</a:t>
            </a:r>
            <a:r>
              <a:rPr sz="15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seule</a:t>
            </a:r>
            <a:r>
              <a:rPr sz="15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cellule.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126991" y="3003804"/>
            <a:ext cx="4476115" cy="2144395"/>
            <a:chOff x="4126991" y="3003804"/>
            <a:chExt cx="4476115" cy="214439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6991" y="3003804"/>
              <a:ext cx="1004315" cy="31546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10348" y="3142839"/>
              <a:ext cx="778510" cy="34290"/>
            </a:xfrm>
            <a:custGeom>
              <a:avLst/>
              <a:gdLst/>
              <a:ahLst/>
              <a:cxnLst/>
              <a:rect l="l" t="t" r="r" b="b"/>
              <a:pathLst>
                <a:path w="778510" h="34289">
                  <a:moveTo>
                    <a:pt x="778433" y="33731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10344" y="3100913"/>
              <a:ext cx="80010" cy="90805"/>
            </a:xfrm>
            <a:custGeom>
              <a:avLst/>
              <a:gdLst/>
              <a:ahLst/>
              <a:cxnLst/>
              <a:rect l="l" t="t" r="r" b="b"/>
              <a:pathLst>
                <a:path w="80010" h="90805">
                  <a:moveTo>
                    <a:pt x="75691" y="90589"/>
                  </a:moveTo>
                  <a:lnTo>
                    <a:pt x="0" y="41922"/>
                  </a:lnTo>
                  <a:lnTo>
                    <a:pt x="79616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1391" y="4212336"/>
              <a:ext cx="3561587" cy="87934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3103" y="4204716"/>
              <a:ext cx="3467099" cy="94335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088635" y="4239768"/>
              <a:ext cx="3467100" cy="784860"/>
            </a:xfrm>
            <a:custGeom>
              <a:avLst/>
              <a:gdLst/>
              <a:ahLst/>
              <a:cxnLst/>
              <a:rect l="l" t="t" r="r" b="b"/>
              <a:pathLst>
                <a:path w="3467100" h="784860">
                  <a:moveTo>
                    <a:pt x="3467100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3467100" y="784859"/>
                  </a:lnTo>
                  <a:lnTo>
                    <a:pt x="3467100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88635" y="4239768"/>
              <a:ext cx="3467100" cy="784860"/>
            </a:xfrm>
            <a:custGeom>
              <a:avLst/>
              <a:gdLst/>
              <a:ahLst/>
              <a:cxnLst/>
              <a:rect l="l" t="t" r="r" b="b"/>
              <a:pathLst>
                <a:path w="3467100" h="784860">
                  <a:moveTo>
                    <a:pt x="0" y="0"/>
                  </a:moveTo>
                  <a:lnTo>
                    <a:pt x="3467100" y="0"/>
                  </a:lnTo>
                  <a:lnTo>
                    <a:pt x="3467100" y="784859"/>
                  </a:lnTo>
                  <a:lnTo>
                    <a:pt x="0" y="78485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66763" y="4260005"/>
            <a:ext cx="31375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0070C0"/>
                </a:solidFill>
                <a:latin typeface="Calibri"/>
                <a:cs typeface="Calibri"/>
              </a:rPr>
              <a:t>plage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fait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figure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de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collection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à </a:t>
            </a:r>
            <a:r>
              <a:rPr sz="1500" spc="-30" dirty="0">
                <a:solidFill>
                  <a:srgbClr val="3E3E3E"/>
                </a:solidFill>
                <a:latin typeface="Calibri"/>
                <a:cs typeface="Calibri"/>
              </a:rPr>
              <a:t>traiter. </a:t>
            </a:r>
            <a:r>
              <a:rPr sz="150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Qu’importe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le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sens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du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parcours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ici (ligne </a:t>
            </a:r>
            <a:r>
              <a:rPr sz="1500" spc="-3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par</a:t>
            </a:r>
            <a:r>
              <a:rPr sz="15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ligne,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ou</a:t>
            </a:r>
            <a:r>
              <a:rPr sz="1500" spc="-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colonne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par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colonne).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284220" y="4235196"/>
            <a:ext cx="4979035" cy="1912620"/>
            <a:chOff x="3284220" y="4235196"/>
            <a:chExt cx="4979035" cy="191262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84220" y="4235196"/>
              <a:ext cx="1848611" cy="47243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467290" y="4377094"/>
              <a:ext cx="1621790" cy="255270"/>
            </a:xfrm>
            <a:custGeom>
              <a:avLst/>
              <a:gdLst/>
              <a:ahLst/>
              <a:cxnLst/>
              <a:rect l="l" t="t" r="r" b="b"/>
              <a:pathLst>
                <a:path w="1621789" h="255270">
                  <a:moveTo>
                    <a:pt x="1621497" y="254838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67295" y="4344388"/>
              <a:ext cx="83820" cy="90170"/>
            </a:xfrm>
            <a:custGeom>
              <a:avLst/>
              <a:gdLst/>
              <a:ahLst/>
              <a:cxnLst/>
              <a:rect l="l" t="t" r="r" b="b"/>
              <a:pathLst>
                <a:path w="83820" h="90170">
                  <a:moveTo>
                    <a:pt x="69735" y="89573"/>
                  </a:moveTo>
                  <a:lnTo>
                    <a:pt x="0" y="32715"/>
                  </a:lnTo>
                  <a:lnTo>
                    <a:pt x="83819" y="0"/>
                  </a:lnTo>
                </a:path>
              </a:pathLst>
            </a:custGeom>
            <a:ln w="25908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01540" y="5440680"/>
              <a:ext cx="3561587" cy="6492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83252" y="5434584"/>
              <a:ext cx="3392423" cy="71323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748784" y="5468112"/>
              <a:ext cx="3467100" cy="554990"/>
            </a:xfrm>
            <a:custGeom>
              <a:avLst/>
              <a:gdLst/>
              <a:ahLst/>
              <a:cxnLst/>
              <a:rect l="l" t="t" r="r" b="b"/>
              <a:pathLst>
                <a:path w="3467100" h="554989">
                  <a:moveTo>
                    <a:pt x="346710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3467100" y="554736"/>
                  </a:lnTo>
                  <a:lnTo>
                    <a:pt x="3467100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48784" y="5468112"/>
              <a:ext cx="3467100" cy="554990"/>
            </a:xfrm>
            <a:custGeom>
              <a:avLst/>
              <a:gdLst/>
              <a:ahLst/>
              <a:cxnLst/>
              <a:rect l="l" t="t" r="r" b="b"/>
              <a:pathLst>
                <a:path w="3467100" h="554989">
                  <a:moveTo>
                    <a:pt x="0" y="0"/>
                  </a:moveTo>
                  <a:lnTo>
                    <a:pt x="3467100" y="0"/>
                  </a:lnTo>
                  <a:lnTo>
                    <a:pt x="3467100" y="554736"/>
                  </a:lnTo>
                  <a:lnTo>
                    <a:pt x="0" y="55473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826934" y="5488933"/>
            <a:ext cx="31026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3E3E3E"/>
                </a:solidFill>
                <a:latin typeface="Calibri"/>
                <a:cs typeface="Calibri"/>
              </a:rPr>
              <a:t>C’est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bien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la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valeur contenue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dans la </a:t>
            </a:r>
            <a:r>
              <a:rPr sz="15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cellule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qui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est exploitée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pour la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somme.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064764" y="4704588"/>
            <a:ext cx="1734820" cy="1114425"/>
            <a:chOff x="3064764" y="4704588"/>
            <a:chExt cx="1734820" cy="1114425"/>
          </a:xfrm>
        </p:grpSpPr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64764" y="4704588"/>
              <a:ext cx="1734311" cy="111404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244573" y="4855561"/>
              <a:ext cx="1504950" cy="890269"/>
            </a:xfrm>
            <a:custGeom>
              <a:avLst/>
              <a:gdLst/>
              <a:ahLst/>
              <a:cxnLst/>
              <a:rect l="l" t="t" r="r" b="b"/>
              <a:pathLst>
                <a:path w="1504950" h="890270">
                  <a:moveTo>
                    <a:pt x="1504937" y="889889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44569" y="4855566"/>
              <a:ext cx="90170" cy="78740"/>
            </a:xfrm>
            <a:custGeom>
              <a:avLst/>
              <a:gdLst/>
              <a:ahLst/>
              <a:cxnLst/>
              <a:rect l="l" t="t" r="r" b="b"/>
              <a:pathLst>
                <a:path w="90170" h="78739">
                  <a:moveTo>
                    <a:pt x="43827" y="78587"/>
                  </a:moveTo>
                  <a:lnTo>
                    <a:pt x="0" y="0"/>
                  </a:lnTo>
                  <a:lnTo>
                    <a:pt x="89979" y="533"/>
                  </a:lnTo>
                </a:path>
              </a:pathLst>
            </a:custGeom>
            <a:ln w="25908">
              <a:solidFill>
                <a:srgbClr val="5959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76" y="4407408"/>
            <a:ext cx="7772400" cy="1361440"/>
          </a:xfrm>
          <a:prstGeom prst="rect">
            <a:avLst/>
          </a:prstGeom>
          <a:solidFill>
            <a:srgbClr val="DCE6F2"/>
          </a:solidFill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4000" b="1" spc="-5" dirty="0">
                <a:solidFill>
                  <a:srgbClr val="1F497D"/>
                </a:solidFill>
                <a:latin typeface="Cambria"/>
                <a:cs typeface="Cambria"/>
              </a:rPr>
              <a:t>LE</a:t>
            </a:r>
            <a:r>
              <a:rPr sz="4000" b="1" spc="-4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5" dirty="0">
                <a:solidFill>
                  <a:srgbClr val="1F497D"/>
                </a:solidFill>
                <a:latin typeface="Cambria"/>
                <a:cs typeface="Cambria"/>
              </a:rPr>
              <a:t>TYPE</a:t>
            </a:r>
            <a:r>
              <a:rPr sz="4000" b="1" spc="-4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1F497D"/>
                </a:solidFill>
                <a:latin typeface="Cambria"/>
                <a:cs typeface="Cambria"/>
              </a:rPr>
              <a:t>VARIANT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052" y="4026915"/>
            <a:ext cx="55670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Type</a:t>
            </a:r>
            <a:r>
              <a:rPr sz="2000" spc="-5" dirty="0">
                <a:latin typeface="Calibri"/>
                <a:cs typeface="Calibri"/>
              </a:rPr>
              <a:t> spécial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qui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peut</a:t>
            </a:r>
            <a:r>
              <a:rPr sz="2000" spc="-5" dirty="0">
                <a:latin typeface="Calibri"/>
                <a:cs typeface="Calibri"/>
              </a:rPr>
              <a:t> contenir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toutes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sortes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valeur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1517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</a:t>
            </a:r>
            <a:r>
              <a:rPr spc="-45" dirty="0"/>
              <a:t> </a:t>
            </a:r>
            <a:r>
              <a:rPr spc="-5" dirty="0"/>
              <a:t>type</a:t>
            </a:r>
            <a:r>
              <a:rPr spc="-25" dirty="0"/>
              <a:t> </a:t>
            </a:r>
            <a:r>
              <a:rPr spc="-5" dirty="0"/>
              <a:t>Variant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8351" y="419982"/>
            <a:ext cx="671703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variant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peut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gérer</a:t>
            </a:r>
            <a:r>
              <a:rPr sz="1800" spc="-5" dirty="0">
                <a:latin typeface="Calibri"/>
                <a:cs typeface="Calibri"/>
              </a:rPr>
              <a:t> tout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valeurs.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très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souple,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particulièrement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connaît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 à </a:t>
            </a:r>
            <a:r>
              <a:rPr sz="1800" spc="-30" dirty="0">
                <a:latin typeface="Calibri"/>
                <a:cs typeface="Calibri"/>
              </a:rPr>
              <a:t>l’avance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utiliser.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Mais</a:t>
            </a:r>
            <a:r>
              <a:rPr sz="1800" spc="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8"/>
                </a:solidFill>
                <a:latin typeface="Calibri"/>
                <a:cs typeface="Calibri"/>
              </a:rPr>
              <a:t>attention,</a:t>
            </a:r>
            <a:r>
              <a:rPr sz="18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il</a:t>
            </a:r>
            <a:r>
              <a:rPr sz="18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ne</a:t>
            </a:r>
            <a:r>
              <a:rPr sz="18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faut</a:t>
            </a:r>
            <a:r>
              <a:rPr sz="18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pas</a:t>
            </a: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en</a:t>
            </a:r>
            <a:r>
              <a:rPr sz="18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95958"/>
                </a:solidFill>
                <a:latin typeface="Calibri"/>
                <a:cs typeface="Calibri"/>
              </a:rPr>
              <a:t>abuser,</a:t>
            </a:r>
            <a:r>
              <a:rPr sz="18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il</a:t>
            </a:r>
            <a:r>
              <a:rPr sz="18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est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très</a:t>
            </a:r>
            <a:r>
              <a:rPr sz="18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lent </a:t>
            </a: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parce</a:t>
            </a:r>
            <a:r>
              <a:rPr sz="1800" spc="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que </a:t>
            </a:r>
            <a:r>
              <a:rPr sz="1800" spc="-39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multiplie</a:t>
            </a:r>
            <a:r>
              <a:rPr sz="1800" spc="3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les</a:t>
            </a:r>
            <a:r>
              <a:rPr sz="18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vérifications</a:t>
            </a:r>
            <a:r>
              <a:rPr sz="18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à</a:t>
            </a:r>
            <a:r>
              <a:rPr sz="18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chaque</a:t>
            </a:r>
            <a:r>
              <a:rPr sz="1800" spc="3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accès</a:t>
            </a:r>
            <a:r>
              <a:rPr sz="18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à</a:t>
            </a:r>
            <a:r>
              <a:rPr sz="1800" spc="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la</a:t>
            </a:r>
            <a:r>
              <a:rPr sz="18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variable</a:t>
            </a:r>
            <a:r>
              <a:rPr sz="1800" spc="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correspondante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194560"/>
            <a:ext cx="4700270" cy="646430"/>
          </a:xfrm>
          <a:custGeom>
            <a:avLst/>
            <a:gdLst/>
            <a:ahLst/>
            <a:cxnLst/>
            <a:rect l="l" t="t" r="r" b="b"/>
            <a:pathLst>
              <a:path w="4700270" h="646430">
                <a:moveTo>
                  <a:pt x="0" y="0"/>
                </a:moveTo>
                <a:lnTo>
                  <a:pt x="4700016" y="0"/>
                </a:lnTo>
                <a:lnTo>
                  <a:pt x="4700016" y="646176"/>
                </a:lnTo>
                <a:lnTo>
                  <a:pt x="0" y="64617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17375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8251" y="2212286"/>
            <a:ext cx="74993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Entrée</a:t>
            </a:r>
            <a:r>
              <a:rPr sz="1800" spc="-8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: </a:t>
            </a:r>
            <a:r>
              <a:rPr sz="1800" spc="-39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Sortie</a:t>
            </a:r>
            <a:r>
              <a:rPr sz="1800" spc="-3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2651" y="2212286"/>
            <a:ext cx="358394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a,</a:t>
            </a:r>
            <a:r>
              <a:rPr sz="1800" spc="-2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b</a:t>
            </a:r>
            <a:r>
              <a:rPr sz="1800" spc="-2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(réel)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a/b</a:t>
            </a:r>
            <a:r>
              <a:rPr sz="1800" spc="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si</a:t>
            </a:r>
            <a:r>
              <a:rPr sz="1800" spc="-10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b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Symbol"/>
                <a:cs typeface="Symbol"/>
              </a:rPr>
              <a:t></a:t>
            </a:r>
            <a:r>
              <a:rPr sz="1800" spc="-45" dirty="0">
                <a:solidFill>
                  <a:srgbClr val="4A452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0,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 «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 division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 par </a:t>
            </a:r>
            <a:r>
              <a:rPr sz="1800" spc="-20" dirty="0">
                <a:solidFill>
                  <a:srgbClr val="4A452A"/>
                </a:solidFill>
                <a:latin typeface="Calibri"/>
                <a:cs typeface="Calibri"/>
              </a:rPr>
              <a:t>zéro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A452A"/>
                </a:solidFill>
                <a:latin typeface="Calibri"/>
                <a:cs typeface="Calibri"/>
              </a:rPr>
              <a:t>»</a:t>
            </a:r>
            <a:r>
              <a:rPr sz="1800" spc="5" dirty="0">
                <a:solidFill>
                  <a:srgbClr val="4A45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A452A"/>
                </a:solidFill>
                <a:latin typeface="Calibri"/>
                <a:cs typeface="Calibri"/>
              </a:rPr>
              <a:t>sinon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42203" y="2025395"/>
            <a:ext cx="3557270" cy="943610"/>
            <a:chOff x="5442203" y="2025395"/>
            <a:chExt cx="3557270" cy="9436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0492" y="2031491"/>
              <a:ext cx="3538727" cy="8793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2203" y="2025395"/>
              <a:ext cx="3485387" cy="9433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07735" y="2058923"/>
              <a:ext cx="3444240" cy="784860"/>
            </a:xfrm>
            <a:custGeom>
              <a:avLst/>
              <a:gdLst/>
              <a:ahLst/>
              <a:cxnLst/>
              <a:rect l="l" t="t" r="r" b="b"/>
              <a:pathLst>
                <a:path w="3444240" h="784860">
                  <a:moveTo>
                    <a:pt x="3444240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444240" y="784860"/>
                  </a:lnTo>
                  <a:lnTo>
                    <a:pt x="3444240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07735" y="2058923"/>
              <a:ext cx="3444240" cy="784860"/>
            </a:xfrm>
            <a:custGeom>
              <a:avLst/>
              <a:gdLst/>
              <a:ahLst/>
              <a:cxnLst/>
              <a:rect l="l" t="t" r="r" b="b"/>
              <a:pathLst>
                <a:path w="3444240" h="784860">
                  <a:moveTo>
                    <a:pt x="0" y="0"/>
                  </a:moveTo>
                  <a:lnTo>
                    <a:pt x="3444240" y="0"/>
                  </a:lnTo>
                  <a:lnTo>
                    <a:pt x="3444240" y="784860"/>
                  </a:lnTo>
                  <a:lnTo>
                    <a:pt x="0" y="7848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86844" y="2080421"/>
            <a:ext cx="31546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Un coup,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la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fonction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renvoie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un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réel,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un </a:t>
            </a:r>
            <a:r>
              <a:rPr sz="15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autre coup elle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doit </a:t>
            </a:r>
            <a:r>
              <a:rPr sz="1500" spc="-15" dirty="0">
                <a:solidFill>
                  <a:srgbClr val="3E3E3E"/>
                </a:solidFill>
                <a:latin typeface="Calibri"/>
                <a:cs typeface="Calibri"/>
              </a:rPr>
              <a:t>renvoyer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une chaîne </a:t>
            </a:r>
            <a:r>
              <a:rPr sz="1500" spc="-3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de</a:t>
            </a:r>
            <a:r>
              <a:rPr sz="15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caractères.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5069" y="2417064"/>
            <a:ext cx="6454775" cy="4139565"/>
            <a:chOff x="175069" y="2417064"/>
            <a:chExt cx="6454775" cy="413956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2960" y="2417064"/>
              <a:ext cx="922019" cy="42214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815334" y="2452878"/>
              <a:ext cx="693420" cy="201295"/>
            </a:xfrm>
            <a:custGeom>
              <a:avLst/>
              <a:gdLst/>
              <a:ahLst/>
              <a:cxnLst/>
              <a:rect l="l" t="t" r="r" b="b"/>
              <a:pathLst>
                <a:path w="693420" h="201294">
                  <a:moveTo>
                    <a:pt x="693254" y="0"/>
                  </a:moveTo>
                  <a:lnTo>
                    <a:pt x="0" y="200926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15329" y="2588614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30">
                  <a:moveTo>
                    <a:pt x="62026" y="0"/>
                  </a:moveTo>
                  <a:lnTo>
                    <a:pt x="0" y="65189"/>
                  </a:lnTo>
                  <a:lnTo>
                    <a:pt x="87274" y="87096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9831" y="2979420"/>
              <a:ext cx="6445250" cy="3572510"/>
            </a:xfrm>
            <a:custGeom>
              <a:avLst/>
              <a:gdLst/>
              <a:ahLst/>
              <a:cxnLst/>
              <a:rect l="l" t="t" r="r" b="b"/>
              <a:pathLst>
                <a:path w="6445250" h="3572509">
                  <a:moveTo>
                    <a:pt x="0" y="0"/>
                  </a:moveTo>
                  <a:lnTo>
                    <a:pt x="6444995" y="0"/>
                  </a:lnTo>
                  <a:lnTo>
                    <a:pt x="6444995" y="3572255"/>
                  </a:lnTo>
                  <a:lnTo>
                    <a:pt x="0" y="357225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7911" y="2980877"/>
            <a:ext cx="6229985" cy="13595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'utilisation du type variant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latin typeface="Consolas"/>
                <a:cs typeface="Consolas"/>
              </a:rPr>
              <a:t>Public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Function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MaDivision(a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As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Double,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As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Double)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As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604A7B"/>
                </a:solidFill>
                <a:latin typeface="Consolas"/>
                <a:cs typeface="Consolas"/>
              </a:rPr>
              <a:t>Variant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'var.</a:t>
            </a:r>
            <a:r>
              <a:rPr sz="1400" spc="-3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intermédiaire</a:t>
            </a:r>
            <a:endParaRPr sz="1400">
              <a:latin typeface="Consolas"/>
              <a:cs typeface="Consolas"/>
            </a:endParaRPr>
          </a:p>
          <a:p>
            <a:pPr marL="12700" marR="3943985">
              <a:lnSpc>
                <a:spcPct val="125000"/>
              </a:lnSpc>
            </a:pPr>
            <a:r>
              <a:rPr sz="1400" dirty="0">
                <a:latin typeface="Consolas"/>
                <a:cs typeface="Consolas"/>
              </a:rPr>
              <a:t>Dim </a:t>
            </a:r>
            <a:r>
              <a:rPr sz="1400" dirty="0">
                <a:solidFill>
                  <a:srgbClr val="604A7B"/>
                </a:solidFill>
                <a:latin typeface="Consolas"/>
                <a:cs typeface="Consolas"/>
              </a:rPr>
              <a:t>resultat </a:t>
            </a:r>
            <a:r>
              <a:rPr sz="1400" dirty="0">
                <a:latin typeface="Consolas"/>
                <a:cs typeface="Consolas"/>
              </a:rPr>
              <a:t>As </a:t>
            </a:r>
            <a:r>
              <a:rPr sz="1400" dirty="0">
                <a:solidFill>
                  <a:srgbClr val="604A7B"/>
                </a:solidFill>
                <a:latin typeface="Consolas"/>
                <a:cs typeface="Consolas"/>
              </a:rPr>
              <a:t>Variant </a:t>
            </a:r>
            <a:r>
              <a:rPr sz="1400" spc="-755" dirty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'calcul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7911" y="4314621"/>
            <a:ext cx="1993900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5080" indent="-393700">
              <a:lnSpc>
                <a:spcPct val="125000"/>
              </a:lnSpc>
              <a:spcBef>
                <a:spcPts val="100"/>
              </a:spcBef>
            </a:pPr>
            <a:r>
              <a:rPr sz="1400" spc="-5" dirty="0">
                <a:latin typeface="Consolas"/>
                <a:cs typeface="Consolas"/>
              </a:rPr>
              <a:t>If </a:t>
            </a:r>
            <a:r>
              <a:rPr sz="1400" dirty="0">
                <a:latin typeface="Consolas"/>
                <a:cs typeface="Consolas"/>
              </a:rPr>
              <a:t>(b &lt;&gt; </a:t>
            </a:r>
            <a:r>
              <a:rPr sz="1400" spc="-5" dirty="0">
                <a:latin typeface="Consolas"/>
                <a:cs typeface="Consolas"/>
              </a:rPr>
              <a:t>0)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Then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04A7B"/>
                </a:solidFill>
                <a:latin typeface="Consolas"/>
                <a:cs typeface="Consolas"/>
              </a:rPr>
              <a:t>resultat</a:t>
            </a:r>
            <a:r>
              <a:rPr sz="1400" spc="-20" dirty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70C0"/>
                </a:solidFill>
                <a:latin typeface="Consolas"/>
                <a:cs typeface="Consolas"/>
              </a:rPr>
              <a:t>= a</a:t>
            </a:r>
            <a:r>
              <a:rPr sz="1400" spc="-15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70C0"/>
                </a:solidFill>
                <a:latin typeface="Consolas"/>
                <a:cs typeface="Consolas"/>
              </a:rPr>
              <a:t>/</a:t>
            </a:r>
            <a:r>
              <a:rPr sz="1400" spc="-1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70C0"/>
                </a:solidFill>
                <a:latin typeface="Consolas"/>
                <a:cs typeface="Consolas"/>
              </a:rPr>
              <a:t>b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spc="-5" dirty="0">
                <a:latin typeface="Consolas"/>
                <a:cs typeface="Consolas"/>
              </a:rPr>
              <a:t>Else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7911" y="5114867"/>
            <a:ext cx="3371850" cy="13595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5765">
              <a:lnSpc>
                <a:spcPct val="100000"/>
              </a:lnSpc>
              <a:spcBef>
                <a:spcPts val="520"/>
              </a:spcBef>
            </a:pPr>
            <a:r>
              <a:rPr sz="1400" dirty="0">
                <a:solidFill>
                  <a:srgbClr val="604A7B"/>
                </a:solidFill>
                <a:latin typeface="Consolas"/>
                <a:cs typeface="Consolas"/>
              </a:rPr>
              <a:t>resultat</a:t>
            </a:r>
            <a:r>
              <a:rPr sz="1400" spc="-15" dirty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1859C"/>
                </a:solidFill>
                <a:latin typeface="Consolas"/>
                <a:cs typeface="Consolas"/>
              </a:rPr>
              <a:t>=</a:t>
            </a:r>
            <a:r>
              <a:rPr sz="1400" spc="5" dirty="0">
                <a:solidFill>
                  <a:srgbClr val="31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1859C"/>
                </a:solidFill>
                <a:latin typeface="Consolas"/>
                <a:cs typeface="Consolas"/>
              </a:rPr>
              <a:t>"division</a:t>
            </a:r>
            <a:r>
              <a:rPr sz="1400" spc="-5" dirty="0">
                <a:solidFill>
                  <a:srgbClr val="31859C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31859C"/>
                </a:solidFill>
                <a:latin typeface="Consolas"/>
                <a:cs typeface="Consolas"/>
              </a:rPr>
              <a:t>par</a:t>
            </a:r>
            <a:r>
              <a:rPr sz="1400" spc="-5" dirty="0">
                <a:solidFill>
                  <a:srgbClr val="31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1859C"/>
                </a:solidFill>
                <a:latin typeface="Consolas"/>
                <a:cs typeface="Consolas"/>
              </a:rPr>
              <a:t>zéro"</a:t>
            </a:r>
            <a:endParaRPr sz="14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latin typeface="Consolas"/>
                <a:cs typeface="Consolas"/>
              </a:rPr>
              <a:t>End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If</a:t>
            </a:r>
            <a:endParaRPr sz="1400">
              <a:latin typeface="Consolas"/>
              <a:cs typeface="Consolas"/>
            </a:endParaRPr>
          </a:p>
          <a:p>
            <a:pPr marL="12700" marR="1285240" algn="just">
              <a:lnSpc>
                <a:spcPct val="125000"/>
              </a:lnSpc>
            </a:pP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'renvoyer le résultat </a:t>
            </a:r>
            <a:r>
              <a:rPr sz="1400" spc="-75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MaDivision = resultat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End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Function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751832" y="2424683"/>
            <a:ext cx="3557270" cy="2857500"/>
            <a:chOff x="4751832" y="2424683"/>
            <a:chExt cx="3557270" cy="285750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4396" y="2424683"/>
              <a:ext cx="571499" cy="102717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508498" y="2452877"/>
              <a:ext cx="349885" cy="797560"/>
            </a:xfrm>
            <a:custGeom>
              <a:avLst/>
              <a:gdLst/>
              <a:ahLst/>
              <a:cxnLst/>
              <a:rect l="l" t="t" r="r" b="b"/>
              <a:pathLst>
                <a:path w="349885" h="797560">
                  <a:moveTo>
                    <a:pt x="0" y="0"/>
                  </a:moveTo>
                  <a:lnTo>
                    <a:pt x="349732" y="797077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85493" y="3160570"/>
              <a:ext cx="83185" cy="89535"/>
            </a:xfrm>
            <a:custGeom>
              <a:avLst/>
              <a:gdLst/>
              <a:ahLst/>
              <a:cxnLst/>
              <a:rect l="l" t="t" r="r" b="b"/>
              <a:pathLst>
                <a:path w="83185" h="89535">
                  <a:moveTo>
                    <a:pt x="83032" y="0"/>
                  </a:moveTo>
                  <a:lnTo>
                    <a:pt x="72745" y="89395"/>
                  </a:lnTo>
                  <a:lnTo>
                    <a:pt x="0" y="36423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20" y="4344923"/>
              <a:ext cx="3538727" cy="87934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1832" y="4338827"/>
              <a:ext cx="3421379" cy="94335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817364" y="4372355"/>
              <a:ext cx="3444240" cy="784860"/>
            </a:xfrm>
            <a:custGeom>
              <a:avLst/>
              <a:gdLst/>
              <a:ahLst/>
              <a:cxnLst/>
              <a:rect l="l" t="t" r="r" b="b"/>
              <a:pathLst>
                <a:path w="3444240" h="784860">
                  <a:moveTo>
                    <a:pt x="3444240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444240" y="784860"/>
                  </a:lnTo>
                  <a:lnTo>
                    <a:pt x="3444240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17364" y="4372355"/>
              <a:ext cx="3444240" cy="784860"/>
            </a:xfrm>
            <a:custGeom>
              <a:avLst/>
              <a:gdLst/>
              <a:ahLst/>
              <a:cxnLst/>
              <a:rect l="l" t="t" r="r" b="b"/>
              <a:pathLst>
                <a:path w="3444240" h="784860">
                  <a:moveTo>
                    <a:pt x="0" y="0"/>
                  </a:moveTo>
                  <a:lnTo>
                    <a:pt x="3444240" y="0"/>
                  </a:lnTo>
                  <a:lnTo>
                    <a:pt x="3444240" y="784860"/>
                  </a:lnTo>
                  <a:lnTo>
                    <a:pt x="0" y="78486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896138" y="4393779"/>
            <a:ext cx="30911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Dans la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même variable </a:t>
            </a:r>
            <a:r>
              <a:rPr sz="1500" spc="-10" dirty="0">
                <a:solidFill>
                  <a:srgbClr val="604A7B"/>
                </a:solidFill>
                <a:latin typeface="Calibri"/>
                <a:cs typeface="Calibri"/>
              </a:rPr>
              <a:t>resultat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,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de type </a:t>
            </a:r>
            <a:r>
              <a:rPr sz="1500" spc="-3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variant,</a:t>
            </a:r>
            <a:r>
              <a:rPr sz="150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on</a:t>
            </a:r>
            <a:r>
              <a:rPr sz="1500" spc="-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peut</a:t>
            </a:r>
            <a:r>
              <a:rPr sz="1500" spc="-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3E3E3E"/>
                </a:solidFill>
                <a:latin typeface="Calibri"/>
                <a:cs typeface="Calibri"/>
              </a:rPr>
              <a:t>affecter</a:t>
            </a:r>
            <a:r>
              <a:rPr sz="15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un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réel</a:t>
            </a:r>
            <a:r>
              <a:rPr sz="15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et</a:t>
            </a:r>
            <a:r>
              <a:rPr sz="15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une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96138" y="4850979"/>
            <a:ext cx="16617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chaîne</a:t>
            </a:r>
            <a:r>
              <a:rPr sz="1500" spc="-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de</a:t>
            </a:r>
            <a:r>
              <a:rPr sz="1500" spc="-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caractères.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55520" y="4628388"/>
            <a:ext cx="2611120" cy="843280"/>
            <a:chOff x="2255520" y="4628388"/>
            <a:chExt cx="2611120" cy="843280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55520" y="4628388"/>
              <a:ext cx="2606039" cy="31546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438900" y="4766310"/>
              <a:ext cx="2380615" cy="0"/>
            </a:xfrm>
            <a:custGeom>
              <a:avLst/>
              <a:gdLst/>
              <a:ahLst/>
              <a:cxnLst/>
              <a:rect l="l" t="t" r="r" b="b"/>
              <a:pathLst>
                <a:path w="2380615">
                  <a:moveTo>
                    <a:pt x="2379992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38900" y="4720967"/>
              <a:ext cx="78105" cy="90805"/>
            </a:xfrm>
            <a:custGeom>
              <a:avLst/>
              <a:gdLst/>
              <a:ahLst/>
              <a:cxnLst/>
              <a:rect l="l" t="t" r="r" b="b"/>
              <a:pathLst>
                <a:path w="78105" h="90804">
                  <a:moveTo>
                    <a:pt x="77724" y="0"/>
                  </a:moveTo>
                  <a:lnTo>
                    <a:pt x="0" y="45339"/>
                  </a:lnTo>
                  <a:lnTo>
                    <a:pt x="77724" y="90678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50919" y="4732020"/>
              <a:ext cx="1315211" cy="73913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731816" y="4766310"/>
              <a:ext cx="1086485" cy="516890"/>
            </a:xfrm>
            <a:custGeom>
              <a:avLst/>
              <a:gdLst/>
              <a:ahLst/>
              <a:cxnLst/>
              <a:rect l="l" t="t" r="r" b="b"/>
              <a:pathLst>
                <a:path w="1086485" h="516889">
                  <a:moveTo>
                    <a:pt x="1086332" y="0"/>
                  </a:moveTo>
                  <a:lnTo>
                    <a:pt x="0" y="51628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31817" y="5208276"/>
              <a:ext cx="90170" cy="81915"/>
            </a:xfrm>
            <a:custGeom>
              <a:avLst/>
              <a:gdLst/>
              <a:ahLst/>
              <a:cxnLst/>
              <a:rect l="l" t="t" r="r" b="b"/>
              <a:pathLst>
                <a:path w="90170" h="81914">
                  <a:moveTo>
                    <a:pt x="50736" y="0"/>
                  </a:moveTo>
                  <a:lnTo>
                    <a:pt x="0" y="74320"/>
                  </a:lnTo>
                  <a:lnTo>
                    <a:pt x="89662" y="81902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991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</a:t>
            </a:r>
            <a:r>
              <a:rPr spc="-20" dirty="0"/>
              <a:t> </a:t>
            </a:r>
            <a:r>
              <a:rPr spc="-5" dirty="0"/>
              <a:t>type</a:t>
            </a:r>
            <a:r>
              <a:rPr spc="5" dirty="0"/>
              <a:t> </a:t>
            </a:r>
            <a:r>
              <a:rPr b="1" spc="-5" dirty="0">
                <a:latin typeface="Cambria"/>
                <a:cs typeface="Cambria"/>
              </a:rPr>
              <a:t>Variant</a:t>
            </a:r>
            <a:r>
              <a:rPr b="1" dirty="0">
                <a:latin typeface="Cambria"/>
                <a:cs typeface="Cambria"/>
              </a:rPr>
              <a:t> </a:t>
            </a:r>
            <a:r>
              <a:rPr spc="-5" dirty="0"/>
              <a:t>est</a:t>
            </a:r>
            <a:r>
              <a:rPr spc="5" dirty="0"/>
              <a:t> </a:t>
            </a:r>
            <a:r>
              <a:rPr spc="-5" dirty="0"/>
              <a:t>vraiment</a:t>
            </a:r>
            <a:r>
              <a:rPr dirty="0"/>
              <a:t> </a:t>
            </a:r>
            <a:r>
              <a:rPr spc="-5" dirty="0"/>
              <a:t>très</a:t>
            </a:r>
            <a:r>
              <a:rPr spc="5" dirty="0"/>
              <a:t> </a:t>
            </a:r>
            <a:r>
              <a:rPr spc="-5" dirty="0"/>
              <a:t>souple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299" y="383092"/>
            <a:ext cx="789432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peut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s’en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servir</a:t>
            </a:r>
            <a:r>
              <a:rPr sz="1800" spc="-5" dirty="0">
                <a:latin typeface="Calibri"/>
                <a:cs typeface="Calibri"/>
              </a:rPr>
              <a:t> pour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renvoyer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tableau.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fonction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renvoyer </a:t>
            </a:r>
            <a:r>
              <a:rPr sz="1800" spc="-10" dirty="0">
                <a:latin typeface="Calibri"/>
                <a:cs typeface="Calibri"/>
              </a:rPr>
              <a:t> plusieurs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valeurs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d’un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coup,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 </a:t>
            </a:r>
            <a:r>
              <a:rPr sz="1800" spc="-10" dirty="0">
                <a:latin typeface="Calibri"/>
                <a:cs typeface="Calibri"/>
              </a:rPr>
              <a:t>l’instar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fonctions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matricielles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d’Excel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(il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faut</a:t>
            </a:r>
            <a:r>
              <a:rPr sz="1800" spc="-5" dirty="0">
                <a:latin typeface="Calibri"/>
                <a:cs typeface="Calibri"/>
              </a:rPr>
              <a:t> valider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saisie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avec</a:t>
            </a:r>
            <a:r>
              <a:rPr sz="1800" spc="-5" dirty="0">
                <a:latin typeface="Calibri"/>
                <a:cs typeface="Calibri"/>
              </a:rPr>
              <a:t> 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séquence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touches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CTRL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" dirty="0">
                <a:latin typeface="Calibri"/>
                <a:cs typeface="Calibri"/>
              </a:rPr>
              <a:t> MAJ</a:t>
            </a:r>
            <a:r>
              <a:rPr sz="1800" dirty="0">
                <a:latin typeface="Calibri"/>
                <a:cs typeface="Calibri"/>
              </a:rPr>
              <a:t> 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ENTREE).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1679448"/>
            <a:ext cx="5102860" cy="4678680"/>
          </a:xfrm>
          <a:custGeom>
            <a:avLst/>
            <a:gdLst/>
            <a:ahLst/>
            <a:cxnLst/>
            <a:rect l="l" t="t" r="r" b="b"/>
            <a:pathLst>
              <a:path w="5102860" h="4678680">
                <a:moveTo>
                  <a:pt x="0" y="0"/>
                </a:moveTo>
                <a:lnTo>
                  <a:pt x="5102352" y="0"/>
                </a:lnTo>
                <a:lnTo>
                  <a:pt x="5102352" y="4678680"/>
                </a:lnTo>
                <a:lnTo>
                  <a:pt x="0" y="467868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8251" y="1677068"/>
            <a:ext cx="4899660" cy="45986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-55" dirty="0">
                <a:solidFill>
                  <a:srgbClr val="669900"/>
                </a:solidFill>
                <a:latin typeface="Arial MT"/>
                <a:cs typeface="Arial MT"/>
              </a:rPr>
              <a:t>'</a:t>
            </a:r>
            <a:r>
              <a:rPr sz="1600" spc="-105" dirty="0">
                <a:solidFill>
                  <a:srgbClr val="669900"/>
                </a:solidFill>
                <a:latin typeface="Arial MT"/>
                <a:cs typeface="Arial MT"/>
              </a:rPr>
              <a:t>r</a:t>
            </a:r>
            <a:r>
              <a:rPr sz="1600" spc="-165" dirty="0">
                <a:solidFill>
                  <a:srgbClr val="669900"/>
                </a:solidFill>
                <a:latin typeface="Arial MT"/>
                <a:cs typeface="Arial MT"/>
              </a:rPr>
              <a:t>en</a:t>
            </a:r>
            <a:r>
              <a:rPr sz="1600" spc="-145" dirty="0">
                <a:solidFill>
                  <a:srgbClr val="669900"/>
                </a:solidFill>
                <a:latin typeface="Arial MT"/>
                <a:cs typeface="Arial MT"/>
              </a:rPr>
              <a:t>voyer</a:t>
            </a:r>
            <a:r>
              <a:rPr sz="1600" spc="-105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600" spc="-165" dirty="0">
                <a:solidFill>
                  <a:srgbClr val="669900"/>
                </a:solidFill>
                <a:latin typeface="Arial MT"/>
                <a:cs typeface="Arial MT"/>
              </a:rPr>
              <a:t>p</a:t>
            </a:r>
            <a:r>
              <a:rPr sz="1600" spc="-70" dirty="0">
                <a:solidFill>
                  <a:srgbClr val="669900"/>
                </a:solidFill>
                <a:latin typeface="Arial MT"/>
                <a:cs typeface="Arial MT"/>
              </a:rPr>
              <a:t>l</a:t>
            </a:r>
            <a:r>
              <a:rPr sz="1600" spc="-155" dirty="0">
                <a:solidFill>
                  <a:srgbClr val="669900"/>
                </a:solidFill>
                <a:latin typeface="Arial MT"/>
                <a:cs typeface="Arial MT"/>
              </a:rPr>
              <a:t>us</a:t>
            </a:r>
            <a:r>
              <a:rPr sz="1600" spc="-70" dirty="0">
                <a:solidFill>
                  <a:srgbClr val="669900"/>
                </a:solidFill>
                <a:latin typeface="Arial MT"/>
                <a:cs typeface="Arial MT"/>
              </a:rPr>
              <a:t>i</a:t>
            </a:r>
            <a:r>
              <a:rPr sz="1600" spc="-165" dirty="0">
                <a:solidFill>
                  <a:srgbClr val="669900"/>
                </a:solidFill>
                <a:latin typeface="Arial MT"/>
                <a:cs typeface="Arial MT"/>
              </a:rPr>
              <a:t>eu</a:t>
            </a:r>
            <a:r>
              <a:rPr sz="1600" spc="-105" dirty="0">
                <a:solidFill>
                  <a:srgbClr val="669900"/>
                </a:solidFill>
                <a:latin typeface="Arial MT"/>
                <a:cs typeface="Arial MT"/>
              </a:rPr>
              <a:t>r</a:t>
            </a:r>
            <a:r>
              <a:rPr sz="1600" spc="-150" dirty="0">
                <a:solidFill>
                  <a:srgbClr val="669900"/>
                </a:solidFill>
                <a:latin typeface="Arial MT"/>
                <a:cs typeface="Arial MT"/>
              </a:rPr>
              <a:t>s</a:t>
            </a:r>
            <a:r>
              <a:rPr sz="1600" spc="-95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600" spc="-155" dirty="0">
                <a:solidFill>
                  <a:srgbClr val="669900"/>
                </a:solidFill>
                <a:latin typeface="Arial MT"/>
                <a:cs typeface="Arial MT"/>
              </a:rPr>
              <a:t>va</a:t>
            </a:r>
            <a:r>
              <a:rPr sz="1600" spc="-70" dirty="0">
                <a:solidFill>
                  <a:srgbClr val="669900"/>
                </a:solidFill>
                <a:latin typeface="Arial MT"/>
                <a:cs typeface="Arial MT"/>
              </a:rPr>
              <a:t>l</a:t>
            </a:r>
            <a:r>
              <a:rPr sz="1600" spc="-165" dirty="0">
                <a:solidFill>
                  <a:srgbClr val="669900"/>
                </a:solidFill>
                <a:latin typeface="Arial MT"/>
                <a:cs typeface="Arial MT"/>
              </a:rPr>
              <a:t>eu</a:t>
            </a:r>
            <a:r>
              <a:rPr sz="1600" spc="-105" dirty="0">
                <a:solidFill>
                  <a:srgbClr val="669900"/>
                </a:solidFill>
                <a:latin typeface="Arial MT"/>
                <a:cs typeface="Arial MT"/>
              </a:rPr>
              <a:t>r</a:t>
            </a:r>
            <a:r>
              <a:rPr sz="1600" spc="-150" dirty="0">
                <a:solidFill>
                  <a:srgbClr val="669900"/>
                </a:solidFill>
                <a:latin typeface="Arial MT"/>
                <a:cs typeface="Arial MT"/>
              </a:rPr>
              <a:t>s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25000"/>
              </a:lnSpc>
            </a:pPr>
            <a:r>
              <a:rPr sz="1600" spc="-135" dirty="0">
                <a:latin typeface="Arial MT"/>
                <a:cs typeface="Arial MT"/>
              </a:rPr>
              <a:t>Public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145" dirty="0">
                <a:latin typeface="Arial MT"/>
                <a:cs typeface="Arial MT"/>
              </a:rPr>
              <a:t>Function</a:t>
            </a:r>
            <a:r>
              <a:rPr sz="1600" spc="-110" dirty="0">
                <a:latin typeface="Arial MT"/>
                <a:cs typeface="Arial MT"/>
              </a:rPr>
              <a:t> </a:t>
            </a:r>
            <a:r>
              <a:rPr sz="1600" spc="-170" dirty="0">
                <a:latin typeface="Arial MT"/>
                <a:cs typeface="Arial MT"/>
              </a:rPr>
              <a:t>MonMinMax(a</a:t>
            </a:r>
            <a:r>
              <a:rPr sz="1600" spc="-190" dirty="0">
                <a:latin typeface="Arial MT"/>
                <a:cs typeface="Arial MT"/>
              </a:rPr>
              <a:t> </a:t>
            </a:r>
            <a:r>
              <a:rPr sz="1600" spc="-170" dirty="0">
                <a:latin typeface="Arial MT"/>
                <a:cs typeface="Arial MT"/>
              </a:rPr>
              <a:t>As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145" dirty="0">
                <a:latin typeface="Arial MT"/>
                <a:cs typeface="Arial MT"/>
              </a:rPr>
              <a:t>Double,</a:t>
            </a:r>
            <a:r>
              <a:rPr sz="1600" spc="-114" dirty="0">
                <a:latin typeface="Arial MT"/>
                <a:cs typeface="Arial MT"/>
              </a:rPr>
              <a:t> </a:t>
            </a:r>
            <a:r>
              <a:rPr sz="1600" spc="-165" dirty="0">
                <a:latin typeface="Arial MT"/>
                <a:cs typeface="Arial MT"/>
              </a:rPr>
              <a:t>b</a:t>
            </a:r>
            <a:r>
              <a:rPr sz="1600" spc="-155" dirty="0">
                <a:latin typeface="Arial MT"/>
                <a:cs typeface="Arial MT"/>
              </a:rPr>
              <a:t> </a:t>
            </a:r>
            <a:r>
              <a:rPr sz="1600" spc="-170" dirty="0">
                <a:latin typeface="Arial MT"/>
                <a:cs typeface="Arial MT"/>
              </a:rPr>
              <a:t>As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50" dirty="0">
                <a:latin typeface="Arial MT"/>
                <a:cs typeface="Arial MT"/>
              </a:rPr>
              <a:t>Double)</a:t>
            </a:r>
            <a:r>
              <a:rPr sz="1600" spc="-175" dirty="0">
                <a:latin typeface="Arial MT"/>
                <a:cs typeface="Arial MT"/>
              </a:rPr>
              <a:t> </a:t>
            </a:r>
            <a:r>
              <a:rPr sz="1600" spc="-170" dirty="0">
                <a:latin typeface="Arial MT"/>
                <a:cs typeface="Arial MT"/>
              </a:rPr>
              <a:t>As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150" dirty="0">
                <a:latin typeface="Arial MT"/>
                <a:cs typeface="Arial MT"/>
              </a:rPr>
              <a:t>Variant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5" dirty="0">
                <a:solidFill>
                  <a:srgbClr val="669900"/>
                </a:solidFill>
                <a:latin typeface="Arial MT"/>
                <a:cs typeface="Arial MT"/>
              </a:rPr>
              <a:t>'</a:t>
            </a:r>
            <a:r>
              <a:rPr sz="1600" spc="-165" dirty="0">
                <a:solidFill>
                  <a:srgbClr val="669900"/>
                </a:solidFill>
                <a:latin typeface="Arial MT"/>
                <a:cs typeface="Arial MT"/>
              </a:rPr>
              <a:t>un</a:t>
            </a:r>
            <a:r>
              <a:rPr sz="1600" spc="-95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600" spc="-90" dirty="0">
                <a:solidFill>
                  <a:srgbClr val="669900"/>
                </a:solidFill>
                <a:latin typeface="Arial MT"/>
                <a:cs typeface="Arial MT"/>
              </a:rPr>
              <a:t>t</a:t>
            </a:r>
            <a:r>
              <a:rPr sz="1600" spc="-165" dirty="0">
                <a:solidFill>
                  <a:srgbClr val="669900"/>
                </a:solidFill>
                <a:latin typeface="Arial MT"/>
                <a:cs typeface="Arial MT"/>
              </a:rPr>
              <a:t>ab</a:t>
            </a:r>
            <a:r>
              <a:rPr sz="1600" spc="-70" dirty="0">
                <a:solidFill>
                  <a:srgbClr val="669900"/>
                </a:solidFill>
                <a:latin typeface="Arial MT"/>
                <a:cs typeface="Arial MT"/>
              </a:rPr>
              <a:t>l</a:t>
            </a:r>
            <a:r>
              <a:rPr sz="1600" spc="-165" dirty="0">
                <a:solidFill>
                  <a:srgbClr val="669900"/>
                </a:solidFill>
                <a:latin typeface="Arial MT"/>
                <a:cs typeface="Arial MT"/>
              </a:rPr>
              <a:t>eau</a:t>
            </a:r>
            <a:r>
              <a:rPr sz="1600" spc="-120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600" spc="-70" dirty="0">
                <a:solidFill>
                  <a:srgbClr val="669900"/>
                </a:solidFill>
                <a:latin typeface="Arial MT"/>
                <a:cs typeface="Arial MT"/>
              </a:rPr>
              <a:t>i</a:t>
            </a:r>
            <a:r>
              <a:rPr sz="1600" spc="-165" dirty="0">
                <a:solidFill>
                  <a:srgbClr val="669900"/>
                </a:solidFill>
                <a:latin typeface="Arial MT"/>
                <a:cs typeface="Arial MT"/>
              </a:rPr>
              <a:t>n</a:t>
            </a:r>
            <a:r>
              <a:rPr sz="1600" spc="-90" dirty="0">
                <a:solidFill>
                  <a:srgbClr val="669900"/>
                </a:solidFill>
                <a:latin typeface="Arial MT"/>
                <a:cs typeface="Arial MT"/>
              </a:rPr>
              <a:t>t</a:t>
            </a:r>
            <a:r>
              <a:rPr sz="1600" spc="-165" dirty="0">
                <a:solidFill>
                  <a:srgbClr val="669900"/>
                </a:solidFill>
                <a:latin typeface="Arial MT"/>
                <a:cs typeface="Arial MT"/>
              </a:rPr>
              <a:t>e</a:t>
            </a:r>
            <a:r>
              <a:rPr sz="1600" spc="-105" dirty="0">
                <a:solidFill>
                  <a:srgbClr val="669900"/>
                </a:solidFill>
                <a:latin typeface="Arial MT"/>
                <a:cs typeface="Arial MT"/>
              </a:rPr>
              <a:t>r</a:t>
            </a:r>
            <a:r>
              <a:rPr sz="1600" spc="-165" dirty="0">
                <a:solidFill>
                  <a:srgbClr val="669900"/>
                </a:solidFill>
                <a:latin typeface="Arial MT"/>
                <a:cs typeface="Arial MT"/>
              </a:rPr>
              <a:t>ne</a:t>
            </a:r>
            <a:r>
              <a:rPr sz="1600" spc="-100" dirty="0">
                <a:solidFill>
                  <a:srgbClr val="669900"/>
                </a:solidFill>
                <a:latin typeface="Arial MT"/>
                <a:cs typeface="Arial MT"/>
              </a:rPr>
              <a:t> -</a:t>
            </a:r>
            <a:r>
              <a:rPr sz="1600" spc="-90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600" spc="-245" dirty="0">
                <a:solidFill>
                  <a:srgbClr val="669900"/>
                </a:solidFill>
                <a:latin typeface="Arial MT"/>
                <a:cs typeface="Arial MT"/>
              </a:rPr>
              <a:t>m</a:t>
            </a:r>
            <a:r>
              <a:rPr sz="1600" spc="-165" dirty="0">
                <a:solidFill>
                  <a:srgbClr val="669900"/>
                </a:solidFill>
                <a:latin typeface="Arial MT"/>
                <a:cs typeface="Arial MT"/>
              </a:rPr>
              <a:t>a</a:t>
            </a:r>
            <a:r>
              <a:rPr sz="1600" spc="-90" dirty="0">
                <a:solidFill>
                  <a:srgbClr val="669900"/>
                </a:solidFill>
                <a:latin typeface="Arial MT"/>
                <a:cs typeface="Arial MT"/>
              </a:rPr>
              <a:t>t</a:t>
            </a:r>
            <a:r>
              <a:rPr sz="1600" spc="-105" dirty="0">
                <a:solidFill>
                  <a:srgbClr val="669900"/>
                </a:solidFill>
                <a:latin typeface="Arial MT"/>
                <a:cs typeface="Arial MT"/>
              </a:rPr>
              <a:t>r</a:t>
            </a:r>
            <a:r>
              <a:rPr sz="1600" spc="-70" dirty="0">
                <a:solidFill>
                  <a:srgbClr val="669900"/>
                </a:solidFill>
                <a:latin typeface="Arial MT"/>
                <a:cs typeface="Arial MT"/>
              </a:rPr>
              <a:t>i</a:t>
            </a:r>
            <a:r>
              <a:rPr sz="1600" spc="-155" dirty="0">
                <a:solidFill>
                  <a:srgbClr val="669900"/>
                </a:solidFill>
                <a:latin typeface="Arial MT"/>
                <a:cs typeface="Arial MT"/>
              </a:rPr>
              <a:t>ce</a:t>
            </a:r>
            <a:r>
              <a:rPr sz="1600" spc="-80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600" spc="-165" dirty="0">
                <a:solidFill>
                  <a:srgbClr val="669900"/>
                </a:solidFill>
                <a:latin typeface="Arial MT"/>
                <a:cs typeface="Arial MT"/>
              </a:rPr>
              <a:t>2</a:t>
            </a:r>
            <a:r>
              <a:rPr sz="1600" spc="-80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600" spc="-70" dirty="0">
                <a:solidFill>
                  <a:srgbClr val="669900"/>
                </a:solidFill>
                <a:latin typeface="Arial MT"/>
                <a:cs typeface="Arial MT"/>
              </a:rPr>
              <a:t>li</a:t>
            </a:r>
            <a:r>
              <a:rPr sz="1600" spc="-160" dirty="0">
                <a:solidFill>
                  <a:srgbClr val="669900"/>
                </a:solidFill>
                <a:latin typeface="Arial MT"/>
                <a:cs typeface="Arial MT"/>
              </a:rPr>
              <a:t>gnes</a:t>
            </a:r>
            <a:r>
              <a:rPr sz="1600" spc="-105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600" spc="-125" dirty="0">
                <a:solidFill>
                  <a:srgbClr val="669900"/>
                </a:solidFill>
                <a:latin typeface="Arial MT"/>
                <a:cs typeface="Arial MT"/>
              </a:rPr>
              <a:t>et</a:t>
            </a:r>
            <a:r>
              <a:rPr sz="1600" spc="-90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600" spc="-165" dirty="0">
                <a:solidFill>
                  <a:srgbClr val="669900"/>
                </a:solidFill>
                <a:latin typeface="Arial MT"/>
                <a:cs typeface="Arial MT"/>
              </a:rPr>
              <a:t>1</a:t>
            </a:r>
            <a:r>
              <a:rPr sz="1600" spc="-80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600" spc="-155" dirty="0">
                <a:solidFill>
                  <a:srgbClr val="669900"/>
                </a:solidFill>
                <a:latin typeface="Arial MT"/>
                <a:cs typeface="Arial MT"/>
              </a:rPr>
              <a:t>co</a:t>
            </a:r>
            <a:r>
              <a:rPr sz="1600" spc="-70" dirty="0">
                <a:solidFill>
                  <a:srgbClr val="669900"/>
                </a:solidFill>
                <a:latin typeface="Arial MT"/>
                <a:cs typeface="Arial MT"/>
              </a:rPr>
              <a:t>l</a:t>
            </a:r>
            <a:r>
              <a:rPr sz="1600" spc="-165" dirty="0">
                <a:solidFill>
                  <a:srgbClr val="669900"/>
                </a:solidFill>
                <a:latin typeface="Arial MT"/>
                <a:cs typeface="Arial MT"/>
              </a:rPr>
              <a:t>onne</a:t>
            </a:r>
            <a:endParaRPr sz="1600">
              <a:latin typeface="Arial MT"/>
              <a:cs typeface="Arial MT"/>
            </a:endParaRPr>
          </a:p>
          <a:p>
            <a:pPr marL="12700" marR="2086610">
              <a:lnSpc>
                <a:spcPct val="125000"/>
              </a:lnSpc>
            </a:pPr>
            <a:r>
              <a:rPr sz="1600" spc="-215" dirty="0">
                <a:latin typeface="Arial MT"/>
                <a:cs typeface="Arial MT"/>
              </a:rPr>
              <a:t>D</a:t>
            </a:r>
            <a:r>
              <a:rPr sz="1600" spc="-70" dirty="0">
                <a:latin typeface="Arial MT"/>
                <a:cs typeface="Arial MT"/>
              </a:rPr>
              <a:t>i</a:t>
            </a:r>
            <a:r>
              <a:rPr sz="1600" spc="-245" dirty="0">
                <a:latin typeface="Arial MT"/>
                <a:cs typeface="Arial MT"/>
              </a:rPr>
              <a:t>m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90" dirty="0">
                <a:latin typeface="Arial MT"/>
                <a:cs typeface="Arial MT"/>
              </a:rPr>
              <a:t>t</a:t>
            </a:r>
            <a:r>
              <a:rPr sz="1600" spc="-165" dirty="0">
                <a:latin typeface="Arial MT"/>
                <a:cs typeface="Arial MT"/>
              </a:rPr>
              <a:t>ab</a:t>
            </a:r>
            <a:r>
              <a:rPr sz="1600" spc="-70" dirty="0">
                <a:latin typeface="Arial MT"/>
                <a:cs typeface="Arial MT"/>
              </a:rPr>
              <a:t>l</a:t>
            </a:r>
            <a:r>
              <a:rPr sz="1600" spc="-165" dirty="0">
                <a:latin typeface="Arial MT"/>
                <a:cs typeface="Arial MT"/>
              </a:rPr>
              <a:t>eau</a:t>
            </a:r>
            <a:r>
              <a:rPr sz="1600" spc="-105" dirty="0">
                <a:latin typeface="Arial MT"/>
                <a:cs typeface="Arial MT"/>
              </a:rPr>
              <a:t>(</a:t>
            </a:r>
            <a:r>
              <a:rPr sz="1600" spc="-165" dirty="0">
                <a:latin typeface="Arial MT"/>
                <a:cs typeface="Arial MT"/>
              </a:rPr>
              <a:t>1</a:t>
            </a:r>
            <a:r>
              <a:rPr sz="1600" spc="-140" dirty="0">
                <a:latin typeface="Arial MT"/>
                <a:cs typeface="Arial MT"/>
              </a:rPr>
              <a:t> </a:t>
            </a:r>
            <a:r>
              <a:rPr sz="1600" spc="-320" dirty="0">
                <a:latin typeface="Arial MT"/>
                <a:cs typeface="Arial MT"/>
              </a:rPr>
              <a:t>T</a:t>
            </a:r>
            <a:r>
              <a:rPr sz="1600" spc="-165" dirty="0">
                <a:latin typeface="Arial MT"/>
                <a:cs typeface="Arial MT"/>
              </a:rPr>
              <a:t>o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25" dirty="0">
                <a:latin typeface="Arial MT"/>
                <a:cs typeface="Arial MT"/>
              </a:rPr>
              <a:t>2,</a:t>
            </a:r>
            <a:r>
              <a:rPr sz="1600" spc="-105" dirty="0">
                <a:latin typeface="Arial MT"/>
                <a:cs typeface="Arial MT"/>
              </a:rPr>
              <a:t> </a:t>
            </a:r>
            <a:r>
              <a:rPr sz="1600" spc="-165" dirty="0">
                <a:latin typeface="Arial MT"/>
                <a:cs typeface="Arial MT"/>
              </a:rPr>
              <a:t>1</a:t>
            </a:r>
            <a:r>
              <a:rPr sz="1600" spc="-105" dirty="0">
                <a:latin typeface="Arial MT"/>
                <a:cs typeface="Arial MT"/>
              </a:rPr>
              <a:t> </a:t>
            </a:r>
            <a:r>
              <a:rPr sz="1600" spc="-320" dirty="0">
                <a:latin typeface="Arial MT"/>
                <a:cs typeface="Arial MT"/>
              </a:rPr>
              <a:t>T</a:t>
            </a:r>
            <a:r>
              <a:rPr sz="1600" spc="-165" dirty="0">
                <a:latin typeface="Arial MT"/>
                <a:cs typeface="Arial MT"/>
              </a:rPr>
              <a:t>o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130" dirty="0">
                <a:latin typeface="Arial MT"/>
                <a:cs typeface="Arial MT"/>
              </a:rPr>
              <a:t>1)</a:t>
            </a:r>
            <a:r>
              <a:rPr sz="1600" spc="-165" dirty="0">
                <a:latin typeface="Arial MT"/>
                <a:cs typeface="Arial MT"/>
              </a:rPr>
              <a:t> </a:t>
            </a:r>
            <a:r>
              <a:rPr sz="1600" spc="-170" dirty="0">
                <a:latin typeface="Arial MT"/>
                <a:cs typeface="Arial MT"/>
              </a:rPr>
              <a:t>As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175" dirty="0">
                <a:latin typeface="Arial MT"/>
                <a:cs typeface="Arial MT"/>
              </a:rPr>
              <a:t>Doub</a:t>
            </a:r>
            <a:r>
              <a:rPr sz="1600" spc="-70" dirty="0">
                <a:latin typeface="Arial MT"/>
                <a:cs typeface="Arial MT"/>
              </a:rPr>
              <a:t>l</a:t>
            </a:r>
            <a:r>
              <a:rPr sz="1600" spc="-110" dirty="0">
                <a:latin typeface="Arial MT"/>
                <a:cs typeface="Arial MT"/>
              </a:rPr>
              <a:t>e  </a:t>
            </a:r>
            <a:r>
              <a:rPr sz="1600" spc="-55" dirty="0">
                <a:solidFill>
                  <a:srgbClr val="669900"/>
                </a:solidFill>
                <a:latin typeface="Arial MT"/>
                <a:cs typeface="Arial MT"/>
              </a:rPr>
              <a:t>'</a:t>
            </a:r>
            <a:r>
              <a:rPr sz="1600" spc="-70" dirty="0">
                <a:solidFill>
                  <a:srgbClr val="669900"/>
                </a:solidFill>
                <a:latin typeface="Arial MT"/>
                <a:cs typeface="Arial MT"/>
              </a:rPr>
              <a:t>i</a:t>
            </a:r>
            <a:r>
              <a:rPr sz="1600" spc="-165" dirty="0">
                <a:solidFill>
                  <a:srgbClr val="669900"/>
                </a:solidFill>
                <a:latin typeface="Arial MT"/>
                <a:cs typeface="Arial MT"/>
              </a:rPr>
              <a:t>den</a:t>
            </a:r>
            <a:r>
              <a:rPr sz="1600" spc="-90" dirty="0">
                <a:solidFill>
                  <a:srgbClr val="669900"/>
                </a:solidFill>
                <a:latin typeface="Arial MT"/>
                <a:cs typeface="Arial MT"/>
              </a:rPr>
              <a:t>t</a:t>
            </a:r>
            <a:r>
              <a:rPr sz="1600" spc="-80" dirty="0">
                <a:solidFill>
                  <a:srgbClr val="669900"/>
                </a:solidFill>
                <a:latin typeface="Arial MT"/>
                <a:cs typeface="Arial MT"/>
              </a:rPr>
              <a:t>ifi</a:t>
            </a:r>
            <a:r>
              <a:rPr sz="1600" spc="-130" dirty="0">
                <a:solidFill>
                  <a:srgbClr val="669900"/>
                </a:solidFill>
                <a:latin typeface="Arial MT"/>
                <a:cs typeface="Arial MT"/>
              </a:rPr>
              <a:t>er</a:t>
            </a:r>
            <a:r>
              <a:rPr sz="1600" spc="-114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600" spc="-70" dirty="0">
                <a:solidFill>
                  <a:srgbClr val="669900"/>
                </a:solidFill>
                <a:latin typeface="Arial MT"/>
                <a:cs typeface="Arial MT"/>
              </a:rPr>
              <a:t>l</a:t>
            </a:r>
            <a:r>
              <a:rPr sz="1600" spc="-165" dirty="0">
                <a:solidFill>
                  <a:srgbClr val="669900"/>
                </a:solidFill>
                <a:latin typeface="Arial MT"/>
                <a:cs typeface="Arial MT"/>
              </a:rPr>
              <a:t>e</a:t>
            </a:r>
            <a:r>
              <a:rPr sz="1600" spc="-80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600" spc="-245" dirty="0">
                <a:solidFill>
                  <a:srgbClr val="669900"/>
                </a:solidFill>
                <a:latin typeface="Arial MT"/>
                <a:cs typeface="Arial MT"/>
              </a:rPr>
              <a:t>m</a:t>
            </a:r>
            <a:r>
              <a:rPr sz="1600" spc="-70" dirty="0">
                <a:solidFill>
                  <a:srgbClr val="669900"/>
                </a:solidFill>
                <a:latin typeface="Arial MT"/>
                <a:cs typeface="Arial MT"/>
              </a:rPr>
              <a:t>i</a:t>
            </a:r>
            <a:r>
              <a:rPr sz="1600" spc="-165" dirty="0">
                <a:solidFill>
                  <a:srgbClr val="669900"/>
                </a:solidFill>
                <a:latin typeface="Arial MT"/>
                <a:cs typeface="Arial MT"/>
              </a:rPr>
              <a:t>n</a:t>
            </a:r>
            <a:r>
              <a:rPr sz="1600" spc="-95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600" spc="-165" dirty="0">
                <a:solidFill>
                  <a:srgbClr val="669900"/>
                </a:solidFill>
                <a:latin typeface="Arial MT"/>
                <a:cs typeface="Arial MT"/>
              </a:rPr>
              <a:t>e</a:t>
            </a:r>
            <a:r>
              <a:rPr sz="1600" spc="-85" dirty="0">
                <a:solidFill>
                  <a:srgbClr val="669900"/>
                </a:solidFill>
                <a:latin typeface="Arial MT"/>
                <a:cs typeface="Arial MT"/>
              </a:rPr>
              <a:t>t</a:t>
            </a:r>
            <a:r>
              <a:rPr sz="1600" spc="-90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600" spc="-70" dirty="0">
                <a:solidFill>
                  <a:srgbClr val="669900"/>
                </a:solidFill>
                <a:latin typeface="Arial MT"/>
                <a:cs typeface="Arial MT"/>
              </a:rPr>
              <a:t>l</a:t>
            </a:r>
            <a:r>
              <a:rPr sz="1600" spc="-165" dirty="0">
                <a:solidFill>
                  <a:srgbClr val="669900"/>
                </a:solidFill>
                <a:latin typeface="Arial MT"/>
                <a:cs typeface="Arial MT"/>
              </a:rPr>
              <a:t>e</a:t>
            </a:r>
            <a:r>
              <a:rPr sz="1600" spc="-80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600" spc="-185" dirty="0">
                <a:solidFill>
                  <a:srgbClr val="669900"/>
                </a:solidFill>
                <a:latin typeface="Arial MT"/>
                <a:cs typeface="Arial MT"/>
              </a:rPr>
              <a:t>max</a:t>
            </a:r>
            <a:endParaRPr sz="1600">
              <a:latin typeface="Arial MT"/>
              <a:cs typeface="Arial MT"/>
            </a:endParaRPr>
          </a:p>
          <a:p>
            <a:pPr marL="196850" marR="3482975" indent="-184785">
              <a:lnSpc>
                <a:spcPct val="125000"/>
              </a:lnSpc>
            </a:pPr>
            <a:r>
              <a:rPr sz="1600" spc="-90" dirty="0">
                <a:latin typeface="Arial MT"/>
                <a:cs typeface="Arial MT"/>
              </a:rPr>
              <a:t>I</a:t>
            </a:r>
            <a:r>
              <a:rPr sz="1600" spc="-85" dirty="0">
                <a:latin typeface="Arial MT"/>
                <a:cs typeface="Arial MT"/>
              </a:rPr>
              <a:t>f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05" dirty="0">
                <a:latin typeface="Arial MT"/>
                <a:cs typeface="Arial MT"/>
              </a:rPr>
              <a:t>(</a:t>
            </a:r>
            <a:r>
              <a:rPr sz="1600" spc="-165" dirty="0">
                <a:latin typeface="Arial MT"/>
                <a:cs typeface="Arial MT"/>
              </a:rPr>
              <a:t>a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70" dirty="0">
                <a:latin typeface="Arial MT"/>
                <a:cs typeface="Arial MT"/>
              </a:rPr>
              <a:t>&lt;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165" dirty="0">
                <a:latin typeface="Arial MT"/>
                <a:cs typeface="Arial MT"/>
              </a:rPr>
              <a:t>b</a:t>
            </a:r>
            <a:r>
              <a:rPr sz="1600" spc="-100" dirty="0">
                <a:latin typeface="Arial MT"/>
                <a:cs typeface="Arial MT"/>
              </a:rPr>
              <a:t>) </a:t>
            </a:r>
            <a:r>
              <a:rPr sz="1600" spc="-140" dirty="0">
                <a:latin typeface="Arial MT"/>
                <a:cs typeface="Arial MT"/>
              </a:rPr>
              <a:t>Then  </a:t>
            </a:r>
            <a:r>
              <a:rPr sz="1600" spc="-90" dirty="0">
                <a:latin typeface="Arial MT"/>
                <a:cs typeface="Arial MT"/>
              </a:rPr>
              <a:t>t</a:t>
            </a:r>
            <a:r>
              <a:rPr sz="1600" spc="-165" dirty="0">
                <a:latin typeface="Arial MT"/>
                <a:cs typeface="Arial MT"/>
              </a:rPr>
              <a:t>ab</a:t>
            </a:r>
            <a:r>
              <a:rPr sz="1600" spc="-70" dirty="0">
                <a:latin typeface="Arial MT"/>
                <a:cs typeface="Arial MT"/>
              </a:rPr>
              <a:t>l</a:t>
            </a:r>
            <a:r>
              <a:rPr sz="1600" spc="-165" dirty="0">
                <a:latin typeface="Arial MT"/>
                <a:cs typeface="Arial MT"/>
              </a:rPr>
              <a:t>eau</a:t>
            </a:r>
            <a:r>
              <a:rPr sz="1600" spc="-105" dirty="0">
                <a:latin typeface="Arial MT"/>
                <a:cs typeface="Arial MT"/>
              </a:rPr>
              <a:t>(</a:t>
            </a:r>
            <a:r>
              <a:rPr sz="1600" spc="-125" dirty="0">
                <a:latin typeface="Arial MT"/>
                <a:cs typeface="Arial MT"/>
              </a:rPr>
              <a:t>1, </a:t>
            </a:r>
            <a:r>
              <a:rPr sz="1600" spc="-130" dirty="0">
                <a:latin typeface="Arial MT"/>
                <a:cs typeface="Arial MT"/>
              </a:rPr>
              <a:t>1)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70" dirty="0">
                <a:latin typeface="Arial MT"/>
                <a:cs typeface="Arial MT"/>
              </a:rPr>
              <a:t>=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10" dirty="0">
                <a:latin typeface="Arial MT"/>
                <a:cs typeface="Arial MT"/>
              </a:rPr>
              <a:t>a  </a:t>
            </a:r>
            <a:r>
              <a:rPr sz="1600" spc="-90" dirty="0">
                <a:latin typeface="Arial MT"/>
                <a:cs typeface="Arial MT"/>
              </a:rPr>
              <a:t>t</a:t>
            </a:r>
            <a:r>
              <a:rPr sz="1600" spc="-165" dirty="0">
                <a:latin typeface="Arial MT"/>
                <a:cs typeface="Arial MT"/>
              </a:rPr>
              <a:t>ab</a:t>
            </a:r>
            <a:r>
              <a:rPr sz="1600" spc="-70" dirty="0">
                <a:latin typeface="Arial MT"/>
                <a:cs typeface="Arial MT"/>
              </a:rPr>
              <a:t>l</a:t>
            </a:r>
            <a:r>
              <a:rPr sz="1600" spc="-165" dirty="0">
                <a:latin typeface="Arial MT"/>
                <a:cs typeface="Arial MT"/>
              </a:rPr>
              <a:t>eau</a:t>
            </a:r>
            <a:r>
              <a:rPr sz="1600" spc="-105" dirty="0">
                <a:latin typeface="Arial MT"/>
                <a:cs typeface="Arial MT"/>
              </a:rPr>
              <a:t>(</a:t>
            </a:r>
            <a:r>
              <a:rPr sz="1600" spc="-125" dirty="0">
                <a:latin typeface="Arial MT"/>
                <a:cs typeface="Arial MT"/>
              </a:rPr>
              <a:t>2, </a:t>
            </a:r>
            <a:r>
              <a:rPr sz="1600" spc="-130" dirty="0">
                <a:latin typeface="Arial MT"/>
                <a:cs typeface="Arial MT"/>
              </a:rPr>
              <a:t>1)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70" dirty="0">
                <a:latin typeface="Arial MT"/>
                <a:cs typeface="Arial MT"/>
              </a:rPr>
              <a:t>=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65" dirty="0">
                <a:latin typeface="Arial MT"/>
                <a:cs typeface="Arial MT"/>
              </a:rPr>
              <a:t>b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45" dirty="0">
                <a:latin typeface="Arial MT"/>
                <a:cs typeface="Arial MT"/>
              </a:rPr>
              <a:t>Else</a:t>
            </a:r>
            <a:endParaRPr sz="1600">
              <a:latin typeface="Arial MT"/>
              <a:cs typeface="Arial MT"/>
            </a:endParaRPr>
          </a:p>
          <a:p>
            <a:pPr marL="196850" marR="3482975">
              <a:lnSpc>
                <a:spcPct val="125000"/>
              </a:lnSpc>
            </a:pPr>
            <a:r>
              <a:rPr sz="1600" spc="-90" dirty="0">
                <a:latin typeface="Arial MT"/>
                <a:cs typeface="Arial MT"/>
              </a:rPr>
              <a:t>t</a:t>
            </a:r>
            <a:r>
              <a:rPr sz="1600" spc="-165" dirty="0">
                <a:latin typeface="Arial MT"/>
                <a:cs typeface="Arial MT"/>
              </a:rPr>
              <a:t>ab</a:t>
            </a:r>
            <a:r>
              <a:rPr sz="1600" spc="-70" dirty="0">
                <a:latin typeface="Arial MT"/>
                <a:cs typeface="Arial MT"/>
              </a:rPr>
              <a:t>l</a:t>
            </a:r>
            <a:r>
              <a:rPr sz="1600" spc="-165" dirty="0">
                <a:latin typeface="Arial MT"/>
                <a:cs typeface="Arial MT"/>
              </a:rPr>
              <a:t>eau</a:t>
            </a:r>
            <a:r>
              <a:rPr sz="1600" spc="-105" dirty="0">
                <a:latin typeface="Arial MT"/>
                <a:cs typeface="Arial MT"/>
              </a:rPr>
              <a:t>(</a:t>
            </a:r>
            <a:r>
              <a:rPr sz="1600" spc="-125" dirty="0">
                <a:latin typeface="Arial MT"/>
                <a:cs typeface="Arial MT"/>
              </a:rPr>
              <a:t>1, </a:t>
            </a:r>
            <a:r>
              <a:rPr sz="1600" spc="-130" dirty="0">
                <a:latin typeface="Arial MT"/>
                <a:cs typeface="Arial MT"/>
              </a:rPr>
              <a:t>1)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70" dirty="0">
                <a:latin typeface="Arial MT"/>
                <a:cs typeface="Arial MT"/>
              </a:rPr>
              <a:t>=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10" dirty="0">
                <a:latin typeface="Arial MT"/>
                <a:cs typeface="Arial MT"/>
              </a:rPr>
              <a:t>b  </a:t>
            </a:r>
            <a:r>
              <a:rPr sz="1600" spc="-90" dirty="0">
                <a:latin typeface="Arial MT"/>
                <a:cs typeface="Arial MT"/>
              </a:rPr>
              <a:t>t</a:t>
            </a:r>
            <a:r>
              <a:rPr sz="1600" spc="-165" dirty="0">
                <a:latin typeface="Arial MT"/>
                <a:cs typeface="Arial MT"/>
              </a:rPr>
              <a:t>ab</a:t>
            </a:r>
            <a:r>
              <a:rPr sz="1600" spc="-70" dirty="0">
                <a:latin typeface="Arial MT"/>
                <a:cs typeface="Arial MT"/>
              </a:rPr>
              <a:t>l</a:t>
            </a:r>
            <a:r>
              <a:rPr sz="1600" spc="-165" dirty="0">
                <a:latin typeface="Arial MT"/>
                <a:cs typeface="Arial MT"/>
              </a:rPr>
              <a:t>eau</a:t>
            </a:r>
            <a:r>
              <a:rPr sz="1600" spc="-105" dirty="0">
                <a:latin typeface="Arial MT"/>
                <a:cs typeface="Arial MT"/>
              </a:rPr>
              <a:t>(</a:t>
            </a:r>
            <a:r>
              <a:rPr sz="1600" spc="-125" dirty="0">
                <a:latin typeface="Arial MT"/>
                <a:cs typeface="Arial MT"/>
              </a:rPr>
              <a:t>2, </a:t>
            </a:r>
            <a:r>
              <a:rPr sz="1600" spc="-130" dirty="0">
                <a:latin typeface="Arial MT"/>
                <a:cs typeface="Arial MT"/>
              </a:rPr>
              <a:t>1)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70" dirty="0">
                <a:latin typeface="Arial MT"/>
                <a:cs typeface="Arial MT"/>
              </a:rPr>
              <a:t>=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65" dirty="0">
                <a:latin typeface="Arial MT"/>
                <a:cs typeface="Arial MT"/>
              </a:rPr>
              <a:t>a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95" dirty="0">
                <a:latin typeface="Arial MT"/>
                <a:cs typeface="Arial MT"/>
              </a:rPr>
              <a:t>E</a:t>
            </a:r>
            <a:r>
              <a:rPr sz="1600" spc="-165" dirty="0">
                <a:latin typeface="Arial MT"/>
                <a:cs typeface="Arial MT"/>
              </a:rPr>
              <a:t>nd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90" dirty="0">
                <a:latin typeface="Arial MT"/>
                <a:cs typeface="Arial MT"/>
              </a:rPr>
              <a:t>I</a:t>
            </a:r>
            <a:r>
              <a:rPr sz="1600" spc="-85" dirty="0">
                <a:latin typeface="Arial MT"/>
                <a:cs typeface="Arial MT"/>
              </a:rPr>
              <a:t>f</a:t>
            </a:r>
            <a:endParaRPr sz="1600">
              <a:latin typeface="Arial MT"/>
              <a:cs typeface="Arial MT"/>
            </a:endParaRPr>
          </a:p>
          <a:p>
            <a:pPr marL="12700" marR="3238500">
              <a:lnSpc>
                <a:spcPct val="125000"/>
              </a:lnSpc>
            </a:pPr>
            <a:r>
              <a:rPr sz="1600" spc="-55" dirty="0">
                <a:solidFill>
                  <a:srgbClr val="669900"/>
                </a:solidFill>
                <a:latin typeface="Arial MT"/>
                <a:cs typeface="Arial MT"/>
              </a:rPr>
              <a:t>'</a:t>
            </a:r>
            <a:r>
              <a:rPr sz="1600" spc="-105" dirty="0">
                <a:solidFill>
                  <a:srgbClr val="669900"/>
                </a:solidFill>
                <a:latin typeface="Arial MT"/>
                <a:cs typeface="Arial MT"/>
              </a:rPr>
              <a:t>r</a:t>
            </a:r>
            <a:r>
              <a:rPr sz="1600" spc="-165" dirty="0">
                <a:solidFill>
                  <a:srgbClr val="669900"/>
                </a:solidFill>
                <a:latin typeface="Arial MT"/>
                <a:cs typeface="Arial MT"/>
              </a:rPr>
              <a:t>en</a:t>
            </a:r>
            <a:r>
              <a:rPr sz="1600" spc="-145" dirty="0">
                <a:solidFill>
                  <a:srgbClr val="669900"/>
                </a:solidFill>
                <a:latin typeface="Arial MT"/>
                <a:cs typeface="Arial MT"/>
              </a:rPr>
              <a:t>voyer</a:t>
            </a:r>
            <a:r>
              <a:rPr sz="1600" spc="-105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600" spc="-70" dirty="0">
                <a:solidFill>
                  <a:srgbClr val="669900"/>
                </a:solidFill>
                <a:latin typeface="Arial MT"/>
                <a:cs typeface="Arial MT"/>
              </a:rPr>
              <a:t>l</a:t>
            </a:r>
            <a:r>
              <a:rPr sz="1600" spc="-165" dirty="0">
                <a:solidFill>
                  <a:srgbClr val="669900"/>
                </a:solidFill>
                <a:latin typeface="Arial MT"/>
                <a:cs typeface="Arial MT"/>
              </a:rPr>
              <a:t>e</a:t>
            </a:r>
            <a:r>
              <a:rPr sz="1600" spc="-80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1600" spc="-90" dirty="0">
                <a:solidFill>
                  <a:srgbClr val="669900"/>
                </a:solidFill>
                <a:latin typeface="Arial MT"/>
                <a:cs typeface="Arial MT"/>
              </a:rPr>
              <a:t>t</a:t>
            </a:r>
            <a:r>
              <a:rPr sz="1600" spc="-165" dirty="0">
                <a:solidFill>
                  <a:srgbClr val="669900"/>
                </a:solidFill>
                <a:latin typeface="Arial MT"/>
                <a:cs typeface="Arial MT"/>
              </a:rPr>
              <a:t>ab</a:t>
            </a:r>
            <a:r>
              <a:rPr sz="1600" spc="-70" dirty="0">
                <a:solidFill>
                  <a:srgbClr val="669900"/>
                </a:solidFill>
                <a:latin typeface="Arial MT"/>
                <a:cs typeface="Arial MT"/>
              </a:rPr>
              <a:t>l</a:t>
            </a:r>
            <a:r>
              <a:rPr sz="1600" spc="-130" dirty="0">
                <a:solidFill>
                  <a:srgbClr val="669900"/>
                </a:solidFill>
                <a:latin typeface="Arial MT"/>
                <a:cs typeface="Arial MT"/>
              </a:rPr>
              <a:t>eau  </a:t>
            </a:r>
            <a:r>
              <a:rPr sz="1600" spc="-190" dirty="0">
                <a:latin typeface="Arial MT"/>
                <a:cs typeface="Arial MT"/>
              </a:rPr>
              <a:t>Mon</a:t>
            </a:r>
            <a:r>
              <a:rPr sz="1600" spc="-245" dirty="0">
                <a:latin typeface="Arial MT"/>
                <a:cs typeface="Arial MT"/>
              </a:rPr>
              <a:t>M</a:t>
            </a:r>
            <a:r>
              <a:rPr sz="1600" spc="-70" dirty="0">
                <a:latin typeface="Arial MT"/>
                <a:cs typeface="Arial MT"/>
              </a:rPr>
              <a:t>i</a:t>
            </a:r>
            <a:r>
              <a:rPr sz="1600" spc="-204" dirty="0">
                <a:latin typeface="Arial MT"/>
                <a:cs typeface="Arial MT"/>
              </a:rPr>
              <a:t>nM</a:t>
            </a:r>
            <a:r>
              <a:rPr sz="1600" spc="-175" dirty="0">
                <a:latin typeface="Arial MT"/>
                <a:cs typeface="Arial MT"/>
              </a:rPr>
              <a:t>a</a:t>
            </a:r>
            <a:r>
              <a:rPr sz="1600" spc="-150" dirty="0">
                <a:latin typeface="Arial MT"/>
                <a:cs typeface="Arial MT"/>
              </a:rPr>
              <a:t>x</a:t>
            </a:r>
            <a:r>
              <a:rPr sz="1600" spc="-105" dirty="0">
                <a:latin typeface="Arial MT"/>
                <a:cs typeface="Arial MT"/>
              </a:rPr>
              <a:t> </a:t>
            </a:r>
            <a:r>
              <a:rPr sz="1600" spc="-170" dirty="0">
                <a:latin typeface="Arial MT"/>
                <a:cs typeface="Arial MT"/>
              </a:rPr>
              <a:t>=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90" dirty="0">
                <a:latin typeface="Arial MT"/>
                <a:cs typeface="Arial MT"/>
              </a:rPr>
              <a:t>t</a:t>
            </a:r>
            <a:r>
              <a:rPr sz="1600" spc="-165" dirty="0">
                <a:latin typeface="Arial MT"/>
                <a:cs typeface="Arial MT"/>
              </a:rPr>
              <a:t>ab</a:t>
            </a:r>
            <a:r>
              <a:rPr sz="1600" spc="-70" dirty="0">
                <a:latin typeface="Arial MT"/>
                <a:cs typeface="Arial MT"/>
              </a:rPr>
              <a:t>l</a:t>
            </a:r>
            <a:r>
              <a:rPr sz="1600" spc="-130" dirty="0">
                <a:latin typeface="Arial MT"/>
                <a:cs typeface="Arial MT"/>
              </a:rPr>
              <a:t>eau  </a:t>
            </a:r>
            <a:r>
              <a:rPr sz="1600" spc="-195" dirty="0">
                <a:latin typeface="Arial MT"/>
                <a:cs typeface="Arial MT"/>
              </a:rPr>
              <a:t>E</a:t>
            </a:r>
            <a:r>
              <a:rPr sz="1600" spc="-165" dirty="0">
                <a:latin typeface="Arial MT"/>
                <a:cs typeface="Arial MT"/>
              </a:rPr>
              <a:t>nd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170" dirty="0">
                <a:latin typeface="Arial MT"/>
                <a:cs typeface="Arial MT"/>
              </a:rPr>
              <a:t>Fun</a:t>
            </a:r>
            <a:r>
              <a:rPr sz="1600" spc="-145" dirty="0">
                <a:latin typeface="Arial MT"/>
                <a:cs typeface="Arial MT"/>
              </a:rPr>
              <a:t>c</a:t>
            </a:r>
            <a:r>
              <a:rPr sz="1600" spc="-90" dirty="0">
                <a:latin typeface="Arial MT"/>
                <a:cs typeface="Arial MT"/>
              </a:rPr>
              <a:t>t</a:t>
            </a:r>
            <a:r>
              <a:rPr sz="1600" spc="-70" dirty="0">
                <a:latin typeface="Arial MT"/>
                <a:cs typeface="Arial MT"/>
              </a:rPr>
              <a:t>i</a:t>
            </a:r>
            <a:r>
              <a:rPr sz="1600" spc="-165" dirty="0">
                <a:latin typeface="Arial MT"/>
                <a:cs typeface="Arial MT"/>
              </a:rPr>
              <a:t>on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84120" y="3429000"/>
            <a:ext cx="6167755" cy="2898775"/>
            <a:chOff x="2484120" y="3429000"/>
            <a:chExt cx="6167755" cy="28987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4120" y="3429000"/>
              <a:ext cx="4657343" cy="19004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5083" y="5163311"/>
              <a:ext cx="3026663" cy="110947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6795" y="5155692"/>
              <a:ext cx="2987039" cy="11719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72327" y="5190744"/>
              <a:ext cx="2932430" cy="1015365"/>
            </a:xfrm>
            <a:custGeom>
              <a:avLst/>
              <a:gdLst/>
              <a:ahLst/>
              <a:cxnLst/>
              <a:rect l="l" t="t" r="r" b="b"/>
              <a:pathLst>
                <a:path w="2932429" h="1015364">
                  <a:moveTo>
                    <a:pt x="2932176" y="0"/>
                  </a:moveTo>
                  <a:lnTo>
                    <a:pt x="0" y="0"/>
                  </a:lnTo>
                  <a:lnTo>
                    <a:pt x="0" y="1014983"/>
                  </a:lnTo>
                  <a:lnTo>
                    <a:pt x="2932176" y="1014983"/>
                  </a:lnTo>
                  <a:lnTo>
                    <a:pt x="2932176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72328" y="5190744"/>
            <a:ext cx="2932430" cy="1015365"/>
          </a:xfrm>
          <a:prstGeom prst="rect">
            <a:avLst/>
          </a:prstGeom>
          <a:ln w="9144">
            <a:solidFill>
              <a:srgbClr val="98B954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0805" marR="203835" algn="just">
              <a:lnSpc>
                <a:spcPct val="100000"/>
              </a:lnSpc>
              <a:spcBef>
                <a:spcPts val="259"/>
              </a:spcBef>
            </a:pP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On a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bien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une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fonction matricielle </a:t>
            </a:r>
            <a:r>
              <a:rPr sz="1500" spc="-3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comme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peuvent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en témoigner les </a:t>
            </a:r>
            <a:r>
              <a:rPr sz="1500" spc="-3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accolades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{ } qui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encadrent </a:t>
            </a:r>
            <a:r>
              <a:rPr sz="1500" spc="-20" dirty="0">
                <a:solidFill>
                  <a:srgbClr val="3E3E3E"/>
                </a:solidFill>
                <a:latin typeface="Calibri"/>
                <a:cs typeface="Calibri"/>
              </a:rPr>
              <a:t>l’appel </a:t>
            </a:r>
            <a:r>
              <a:rPr sz="1500" spc="-3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de</a:t>
            </a:r>
            <a:r>
              <a:rPr sz="15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la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 fonction.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88079" y="3531109"/>
            <a:ext cx="3507104" cy="1798320"/>
            <a:chOff x="3688079" y="3531109"/>
            <a:chExt cx="3507104" cy="179832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4179" y="3738372"/>
              <a:ext cx="420623" cy="151637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935920" y="3901634"/>
              <a:ext cx="203835" cy="1289050"/>
            </a:xfrm>
            <a:custGeom>
              <a:avLst/>
              <a:gdLst/>
              <a:ahLst/>
              <a:cxnLst/>
              <a:rect l="l" t="t" r="r" b="b"/>
              <a:pathLst>
                <a:path w="203834" h="1289050">
                  <a:moveTo>
                    <a:pt x="203606" y="1289011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03253" y="3901627"/>
              <a:ext cx="90170" cy="84455"/>
            </a:xfrm>
            <a:custGeom>
              <a:avLst/>
              <a:gdLst/>
              <a:ahLst/>
              <a:cxnLst/>
              <a:rect l="l" t="t" r="r" b="b"/>
              <a:pathLst>
                <a:path w="90170" h="84454">
                  <a:moveTo>
                    <a:pt x="0" y="83845"/>
                  </a:moveTo>
                  <a:lnTo>
                    <a:pt x="32664" y="0"/>
                  </a:lnTo>
                  <a:lnTo>
                    <a:pt x="89573" y="69697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87517" y="3544063"/>
              <a:ext cx="1778635" cy="302260"/>
            </a:xfrm>
            <a:custGeom>
              <a:avLst/>
              <a:gdLst/>
              <a:ahLst/>
              <a:cxnLst/>
              <a:rect l="l" t="t" r="r" b="b"/>
              <a:pathLst>
                <a:path w="1778634" h="302260">
                  <a:moveTo>
                    <a:pt x="1728216" y="0"/>
                  </a:moveTo>
                  <a:lnTo>
                    <a:pt x="50292" y="0"/>
                  </a:lnTo>
                  <a:lnTo>
                    <a:pt x="30716" y="3952"/>
                  </a:lnTo>
                  <a:lnTo>
                    <a:pt x="14730" y="14730"/>
                  </a:lnTo>
                  <a:lnTo>
                    <a:pt x="3952" y="30716"/>
                  </a:lnTo>
                  <a:lnTo>
                    <a:pt x="0" y="50291"/>
                  </a:lnTo>
                  <a:lnTo>
                    <a:pt x="0" y="251459"/>
                  </a:lnTo>
                  <a:lnTo>
                    <a:pt x="3952" y="271035"/>
                  </a:lnTo>
                  <a:lnTo>
                    <a:pt x="14730" y="287021"/>
                  </a:lnTo>
                  <a:lnTo>
                    <a:pt x="30716" y="297799"/>
                  </a:lnTo>
                  <a:lnTo>
                    <a:pt x="50292" y="301751"/>
                  </a:lnTo>
                  <a:lnTo>
                    <a:pt x="1728216" y="301751"/>
                  </a:lnTo>
                  <a:lnTo>
                    <a:pt x="1747791" y="297799"/>
                  </a:lnTo>
                  <a:lnTo>
                    <a:pt x="1763777" y="287021"/>
                  </a:lnTo>
                  <a:lnTo>
                    <a:pt x="1774555" y="271035"/>
                  </a:lnTo>
                  <a:lnTo>
                    <a:pt x="1778508" y="251459"/>
                  </a:lnTo>
                  <a:lnTo>
                    <a:pt x="1778508" y="50291"/>
                  </a:lnTo>
                  <a:lnTo>
                    <a:pt x="1774555" y="30716"/>
                  </a:lnTo>
                  <a:lnTo>
                    <a:pt x="1763777" y="14730"/>
                  </a:lnTo>
                  <a:lnTo>
                    <a:pt x="1747791" y="3952"/>
                  </a:lnTo>
                  <a:lnTo>
                    <a:pt x="1728216" y="0"/>
                  </a:lnTo>
                  <a:close/>
                </a:path>
              </a:pathLst>
            </a:custGeom>
            <a:solidFill>
              <a:srgbClr val="604A7B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87517" y="3544063"/>
              <a:ext cx="1778635" cy="302260"/>
            </a:xfrm>
            <a:custGeom>
              <a:avLst/>
              <a:gdLst/>
              <a:ahLst/>
              <a:cxnLst/>
              <a:rect l="l" t="t" r="r" b="b"/>
              <a:pathLst>
                <a:path w="1778634" h="302260">
                  <a:moveTo>
                    <a:pt x="0" y="50291"/>
                  </a:moveTo>
                  <a:lnTo>
                    <a:pt x="3952" y="30716"/>
                  </a:lnTo>
                  <a:lnTo>
                    <a:pt x="14730" y="14730"/>
                  </a:lnTo>
                  <a:lnTo>
                    <a:pt x="30716" y="3952"/>
                  </a:lnTo>
                  <a:lnTo>
                    <a:pt x="50292" y="0"/>
                  </a:lnTo>
                  <a:lnTo>
                    <a:pt x="1728216" y="0"/>
                  </a:lnTo>
                  <a:lnTo>
                    <a:pt x="1747791" y="3952"/>
                  </a:lnTo>
                  <a:lnTo>
                    <a:pt x="1763777" y="14730"/>
                  </a:lnTo>
                  <a:lnTo>
                    <a:pt x="1774555" y="30716"/>
                  </a:lnTo>
                  <a:lnTo>
                    <a:pt x="1778508" y="50291"/>
                  </a:lnTo>
                  <a:lnTo>
                    <a:pt x="1778508" y="251459"/>
                  </a:lnTo>
                  <a:lnTo>
                    <a:pt x="1774555" y="271035"/>
                  </a:lnTo>
                  <a:lnTo>
                    <a:pt x="1763777" y="287021"/>
                  </a:lnTo>
                  <a:lnTo>
                    <a:pt x="1747791" y="297799"/>
                  </a:lnTo>
                  <a:lnTo>
                    <a:pt x="1728216" y="301751"/>
                  </a:lnTo>
                  <a:lnTo>
                    <a:pt x="50292" y="301751"/>
                  </a:lnTo>
                  <a:lnTo>
                    <a:pt x="30716" y="297799"/>
                  </a:lnTo>
                  <a:lnTo>
                    <a:pt x="14730" y="287021"/>
                  </a:lnTo>
                  <a:lnTo>
                    <a:pt x="3952" y="271035"/>
                  </a:lnTo>
                  <a:lnTo>
                    <a:pt x="0" y="251459"/>
                  </a:lnTo>
                  <a:lnTo>
                    <a:pt x="0" y="50291"/>
                  </a:lnTo>
                  <a:close/>
                </a:path>
              </a:pathLst>
            </a:custGeom>
            <a:ln w="25908">
              <a:solidFill>
                <a:srgbClr val="A7A8A7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88079" y="4841749"/>
              <a:ext cx="1663064" cy="487680"/>
            </a:xfrm>
            <a:custGeom>
              <a:avLst/>
              <a:gdLst/>
              <a:ahLst/>
              <a:cxnLst/>
              <a:rect l="l" t="t" r="r" b="b"/>
              <a:pathLst>
                <a:path w="1663064" h="487679">
                  <a:moveTo>
                    <a:pt x="1581404" y="0"/>
                  </a:moveTo>
                  <a:lnTo>
                    <a:pt x="81280" y="0"/>
                  </a:lnTo>
                  <a:lnTo>
                    <a:pt x="49640" y="6386"/>
                  </a:lnTo>
                  <a:lnTo>
                    <a:pt x="23804" y="23804"/>
                  </a:lnTo>
                  <a:lnTo>
                    <a:pt x="6386" y="49640"/>
                  </a:lnTo>
                  <a:lnTo>
                    <a:pt x="0" y="81280"/>
                  </a:lnTo>
                  <a:lnTo>
                    <a:pt x="0" y="406400"/>
                  </a:lnTo>
                  <a:lnTo>
                    <a:pt x="6386" y="438034"/>
                  </a:lnTo>
                  <a:lnTo>
                    <a:pt x="23804" y="463870"/>
                  </a:lnTo>
                  <a:lnTo>
                    <a:pt x="49640" y="481291"/>
                  </a:lnTo>
                  <a:lnTo>
                    <a:pt x="81280" y="487680"/>
                  </a:lnTo>
                  <a:lnTo>
                    <a:pt x="1581404" y="487680"/>
                  </a:lnTo>
                  <a:lnTo>
                    <a:pt x="1613043" y="481291"/>
                  </a:lnTo>
                  <a:lnTo>
                    <a:pt x="1638879" y="463870"/>
                  </a:lnTo>
                  <a:lnTo>
                    <a:pt x="1656297" y="438034"/>
                  </a:lnTo>
                  <a:lnTo>
                    <a:pt x="1662683" y="406400"/>
                  </a:lnTo>
                  <a:lnTo>
                    <a:pt x="1662683" y="81280"/>
                  </a:lnTo>
                  <a:lnTo>
                    <a:pt x="1656297" y="49640"/>
                  </a:lnTo>
                  <a:lnTo>
                    <a:pt x="1638879" y="23804"/>
                  </a:lnTo>
                  <a:lnTo>
                    <a:pt x="1613043" y="6386"/>
                  </a:lnTo>
                  <a:lnTo>
                    <a:pt x="1581404" y="0"/>
                  </a:lnTo>
                  <a:close/>
                </a:path>
              </a:pathLst>
            </a:custGeom>
            <a:solidFill>
              <a:srgbClr val="B3A2C7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76" y="4407408"/>
            <a:ext cx="7772400" cy="1361440"/>
          </a:xfrm>
          <a:prstGeom prst="rect">
            <a:avLst/>
          </a:prstGeom>
          <a:solidFill>
            <a:srgbClr val="DCE6F2"/>
          </a:solidFill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4000" b="1" spc="-10" dirty="0">
                <a:solidFill>
                  <a:srgbClr val="1F497D"/>
                </a:solidFill>
                <a:latin typeface="Cambria"/>
                <a:cs typeface="Cambria"/>
              </a:rPr>
              <a:t>LES</a:t>
            </a:r>
            <a:r>
              <a:rPr sz="4000" b="1" spc="-3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5" dirty="0">
                <a:solidFill>
                  <a:srgbClr val="1F497D"/>
                </a:solidFill>
                <a:latin typeface="Cambria"/>
                <a:cs typeface="Cambria"/>
              </a:rPr>
              <a:t>MACROS</a:t>
            </a:r>
            <a:r>
              <a:rPr sz="4000" b="1" spc="-3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1F497D"/>
                </a:solidFill>
                <a:latin typeface="Cambria"/>
                <a:cs typeface="Cambria"/>
              </a:rPr>
              <a:t>(1)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052" y="4026915"/>
            <a:ext cx="69361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Programmation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macros –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Travailler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directement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feuilles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0"/>
            <a:ext cx="8328659" cy="262445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Macr</a:t>
            </a:r>
            <a:r>
              <a:rPr sz="1800" dirty="0">
                <a:solidFill>
                  <a:srgbClr val="1F497D"/>
                </a:solidFill>
                <a:latin typeface="Cambria"/>
                <a:cs typeface="Cambria"/>
              </a:rPr>
              <a:t>os</a:t>
            </a:r>
            <a:r>
              <a:rPr sz="1800" spc="-1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1F497D"/>
                </a:solidFill>
                <a:latin typeface="Cambria"/>
                <a:cs typeface="Cambria"/>
              </a:rPr>
              <a:t>?</a:t>
            </a:r>
            <a:endParaRPr sz="1800">
              <a:latin typeface="Cambria"/>
              <a:cs typeface="Cambria"/>
            </a:endParaRPr>
          </a:p>
          <a:p>
            <a:pPr marL="480059" marR="175260">
              <a:lnSpc>
                <a:spcPct val="125000"/>
              </a:lnSpc>
              <a:spcBef>
                <a:spcPts val="509"/>
              </a:spcBef>
            </a:pP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macros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également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procédures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l’on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crée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l’intérieur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d’un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module.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différence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8ED5"/>
                </a:solidFill>
                <a:latin typeface="Calibri"/>
                <a:cs typeface="Calibri"/>
              </a:rPr>
              <a:t>Function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Sub()</a:t>
            </a:r>
            <a:r>
              <a:rPr sz="1800" spc="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sans</a:t>
            </a:r>
            <a:r>
              <a:rPr sz="1800" spc="-10" dirty="0">
                <a:latin typeface="Calibri"/>
                <a:cs typeface="Calibri"/>
              </a:rPr>
              <a:t> paramètres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peuvent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manipuler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(accéder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modifier)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directement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Excel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(classeurs,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feuilles, </a:t>
            </a:r>
            <a:r>
              <a:rPr sz="1800" spc="-5" dirty="0">
                <a:latin typeface="Calibri"/>
                <a:cs typeface="Calibri"/>
              </a:rPr>
              <a:t> cellules,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graphiques,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scénarios,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tableaux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croisés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dynamiques…).</a:t>
            </a:r>
            <a:endParaRPr sz="1800">
              <a:latin typeface="Calibri"/>
              <a:cs typeface="Calibri"/>
            </a:endParaRPr>
          </a:p>
          <a:p>
            <a:pPr marL="480059" marR="5080">
              <a:lnSpc>
                <a:spcPct val="125000"/>
              </a:lnSpc>
              <a:spcBef>
                <a:spcPts val="540"/>
              </a:spcBef>
            </a:pPr>
            <a:r>
              <a:rPr sz="1800" spc="-5" dirty="0">
                <a:latin typeface="Calibri"/>
                <a:cs typeface="Calibri"/>
              </a:rPr>
              <a:t>Ils</a:t>
            </a:r>
            <a:r>
              <a:rPr sz="1800" dirty="0">
                <a:latin typeface="Calibri"/>
                <a:cs typeface="Calibri"/>
              </a:rPr>
              <a:t> ne </a:t>
            </a:r>
            <a:r>
              <a:rPr sz="1800" spc="-25" dirty="0">
                <a:latin typeface="Calibri"/>
                <a:cs typeface="Calibri"/>
              </a:rPr>
              <a:t>s’exécutent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 de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même </a:t>
            </a:r>
            <a:r>
              <a:rPr sz="1800" spc="-5" dirty="0">
                <a:latin typeface="Calibri"/>
                <a:cs typeface="Calibri"/>
              </a:rPr>
              <a:t>manière.</a:t>
            </a:r>
            <a:r>
              <a:rPr sz="1800" dirty="0">
                <a:latin typeface="Calibri"/>
                <a:cs typeface="Calibri"/>
              </a:rPr>
              <a:t> Au </a:t>
            </a:r>
            <a:r>
              <a:rPr sz="1800" spc="-5" dirty="0">
                <a:latin typeface="Calibri"/>
                <a:cs typeface="Calibri"/>
              </a:rPr>
              <a:t>lieu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insérer </a:t>
            </a:r>
            <a:r>
              <a:rPr sz="1800" dirty="0">
                <a:latin typeface="Calibri"/>
                <a:cs typeface="Calibri"/>
              </a:rPr>
              <a:t>dans une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cellule,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ils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lancent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globalement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bouton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MACROS</a:t>
            </a:r>
            <a:r>
              <a:rPr sz="1800" dirty="0">
                <a:latin typeface="Calibri"/>
                <a:cs typeface="Calibri"/>
              </a:rPr>
              <a:t> dans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ruban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DEVELOPPEUR.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1123" y="2424125"/>
            <a:ext cx="6494780" cy="4130675"/>
            <a:chOff x="611123" y="2424125"/>
            <a:chExt cx="6494780" cy="41306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123" y="2564892"/>
              <a:ext cx="6481559" cy="33558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9964" y="3566160"/>
              <a:ext cx="3970007" cy="295960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45485" y="3551682"/>
              <a:ext cx="3999229" cy="2988945"/>
            </a:xfrm>
            <a:custGeom>
              <a:avLst/>
              <a:gdLst/>
              <a:ahLst/>
              <a:cxnLst/>
              <a:rect l="l" t="t" r="r" b="b"/>
              <a:pathLst>
                <a:path w="3999229" h="2988945">
                  <a:moveTo>
                    <a:pt x="0" y="0"/>
                  </a:moveTo>
                  <a:lnTo>
                    <a:pt x="3998975" y="0"/>
                  </a:lnTo>
                  <a:lnTo>
                    <a:pt x="3998975" y="2988564"/>
                  </a:lnTo>
                  <a:lnTo>
                    <a:pt x="0" y="2988564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0036" y="3544824"/>
              <a:ext cx="2007107" cy="85801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24182" y="3717798"/>
              <a:ext cx="1686560" cy="600710"/>
            </a:xfrm>
            <a:custGeom>
              <a:avLst/>
              <a:gdLst/>
              <a:ahLst/>
              <a:cxnLst/>
              <a:rect l="l" t="t" r="r" b="b"/>
              <a:pathLst>
                <a:path w="1686560" h="600710">
                  <a:moveTo>
                    <a:pt x="20914" y="0"/>
                  </a:moveTo>
                  <a:lnTo>
                    <a:pt x="15187" y="52687"/>
                  </a:lnTo>
                  <a:lnTo>
                    <a:pt x="9846" y="105013"/>
                  </a:lnTo>
                  <a:lnTo>
                    <a:pt x="5277" y="156615"/>
                  </a:lnTo>
                  <a:lnTo>
                    <a:pt x="1866" y="207132"/>
                  </a:lnTo>
                  <a:lnTo>
                    <a:pt x="0" y="256201"/>
                  </a:lnTo>
                  <a:lnTo>
                    <a:pt x="63" y="303461"/>
                  </a:lnTo>
                  <a:lnTo>
                    <a:pt x="2442" y="348549"/>
                  </a:lnTo>
                  <a:lnTo>
                    <a:pt x="7523" y="391106"/>
                  </a:lnTo>
                  <a:lnTo>
                    <a:pt x="15691" y="430767"/>
                  </a:lnTo>
                  <a:lnTo>
                    <a:pt x="27334" y="467172"/>
                  </a:lnTo>
                  <a:lnTo>
                    <a:pt x="62586" y="528767"/>
                  </a:lnTo>
                  <a:lnTo>
                    <a:pt x="116365" y="572995"/>
                  </a:lnTo>
                  <a:lnTo>
                    <a:pt x="191760" y="596962"/>
                  </a:lnTo>
                  <a:lnTo>
                    <a:pt x="238528" y="600443"/>
                  </a:lnTo>
                  <a:lnTo>
                    <a:pt x="266358" y="599812"/>
                  </a:lnTo>
                  <a:lnTo>
                    <a:pt x="327473" y="593434"/>
                  </a:lnTo>
                  <a:lnTo>
                    <a:pt x="395464" y="580612"/>
                  </a:lnTo>
                  <a:lnTo>
                    <a:pt x="469848" y="561797"/>
                  </a:lnTo>
                  <a:lnTo>
                    <a:pt x="509288" y="550282"/>
                  </a:lnTo>
                  <a:lnTo>
                    <a:pt x="550146" y="537438"/>
                  </a:lnTo>
                  <a:lnTo>
                    <a:pt x="592362" y="523321"/>
                  </a:lnTo>
                  <a:lnTo>
                    <a:pt x="635876" y="507987"/>
                  </a:lnTo>
                  <a:lnTo>
                    <a:pt x="680628" y="491493"/>
                  </a:lnTo>
                  <a:lnTo>
                    <a:pt x="726557" y="473894"/>
                  </a:lnTo>
                  <a:lnTo>
                    <a:pt x="773605" y="455248"/>
                  </a:lnTo>
                  <a:lnTo>
                    <a:pt x="821710" y="435610"/>
                  </a:lnTo>
                  <a:lnTo>
                    <a:pt x="870813" y="415037"/>
                  </a:lnTo>
                  <a:lnTo>
                    <a:pt x="920854" y="393585"/>
                  </a:lnTo>
                  <a:lnTo>
                    <a:pt x="971771" y="371311"/>
                  </a:lnTo>
                  <a:lnTo>
                    <a:pt x="1023506" y="348271"/>
                  </a:lnTo>
                  <a:lnTo>
                    <a:pt x="1075999" y="324521"/>
                  </a:lnTo>
                  <a:lnTo>
                    <a:pt x="1129188" y="300118"/>
                  </a:lnTo>
                  <a:lnTo>
                    <a:pt x="1183014" y="275117"/>
                  </a:lnTo>
                  <a:lnTo>
                    <a:pt x="1237418" y="249576"/>
                  </a:lnTo>
                  <a:lnTo>
                    <a:pt x="1292338" y="223550"/>
                  </a:lnTo>
                  <a:lnTo>
                    <a:pt x="1347714" y="197096"/>
                  </a:lnTo>
                  <a:lnTo>
                    <a:pt x="1403488" y="170270"/>
                  </a:lnTo>
                  <a:lnTo>
                    <a:pt x="1459598" y="143129"/>
                  </a:lnTo>
                  <a:lnTo>
                    <a:pt x="1515984" y="115729"/>
                  </a:lnTo>
                  <a:lnTo>
                    <a:pt x="1572587" y="88126"/>
                  </a:lnTo>
                  <a:lnTo>
                    <a:pt x="1629346" y="60376"/>
                  </a:lnTo>
                  <a:lnTo>
                    <a:pt x="1686201" y="32537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78695" y="3740600"/>
              <a:ext cx="132080" cy="120014"/>
            </a:xfrm>
            <a:custGeom>
              <a:avLst/>
              <a:gdLst/>
              <a:ahLst/>
              <a:cxnLst/>
              <a:rect l="l" t="t" r="r" b="b"/>
              <a:pathLst>
                <a:path w="132080" h="120014">
                  <a:moveTo>
                    <a:pt x="0" y="0"/>
                  </a:moveTo>
                  <a:lnTo>
                    <a:pt x="131978" y="9588"/>
                  </a:lnTo>
                  <a:lnTo>
                    <a:pt x="58661" y="119748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09199" y="3516943"/>
              <a:ext cx="584200" cy="574040"/>
            </a:xfrm>
            <a:custGeom>
              <a:avLst/>
              <a:gdLst/>
              <a:ahLst/>
              <a:cxnLst/>
              <a:rect l="l" t="t" r="r" b="b"/>
              <a:pathLst>
                <a:path w="584200" h="574039">
                  <a:moveTo>
                    <a:pt x="415467" y="0"/>
                  </a:moveTo>
                  <a:lnTo>
                    <a:pt x="91719" y="309829"/>
                  </a:lnTo>
                  <a:lnTo>
                    <a:pt x="7569" y="221881"/>
                  </a:lnTo>
                  <a:lnTo>
                    <a:pt x="0" y="566089"/>
                  </a:lnTo>
                  <a:lnTo>
                    <a:pt x="344208" y="573646"/>
                  </a:lnTo>
                  <a:lnTo>
                    <a:pt x="260045" y="485711"/>
                  </a:lnTo>
                  <a:lnTo>
                    <a:pt x="583793" y="175882"/>
                  </a:lnTo>
                  <a:lnTo>
                    <a:pt x="415467" y="0"/>
                  </a:lnTo>
                  <a:close/>
                </a:path>
              </a:pathLst>
            </a:custGeom>
            <a:solidFill>
              <a:srgbClr val="7793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09199" y="3516943"/>
              <a:ext cx="584200" cy="574040"/>
            </a:xfrm>
            <a:custGeom>
              <a:avLst/>
              <a:gdLst/>
              <a:ahLst/>
              <a:cxnLst/>
              <a:rect l="l" t="t" r="r" b="b"/>
              <a:pathLst>
                <a:path w="584200" h="574039">
                  <a:moveTo>
                    <a:pt x="583793" y="175882"/>
                  </a:moveTo>
                  <a:lnTo>
                    <a:pt x="260045" y="485711"/>
                  </a:lnTo>
                  <a:lnTo>
                    <a:pt x="344208" y="573646"/>
                  </a:lnTo>
                  <a:lnTo>
                    <a:pt x="0" y="566089"/>
                  </a:lnTo>
                  <a:lnTo>
                    <a:pt x="7569" y="221881"/>
                  </a:lnTo>
                  <a:lnTo>
                    <a:pt x="91719" y="309829"/>
                  </a:lnTo>
                  <a:lnTo>
                    <a:pt x="415467" y="0"/>
                  </a:lnTo>
                  <a:lnTo>
                    <a:pt x="583793" y="175882"/>
                  </a:lnTo>
                  <a:close/>
                </a:path>
              </a:pathLst>
            </a:custGeom>
            <a:ln w="25400">
              <a:solidFill>
                <a:srgbClr val="D7E4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80383" y="2436825"/>
              <a:ext cx="436245" cy="432434"/>
            </a:xfrm>
            <a:custGeom>
              <a:avLst/>
              <a:gdLst/>
              <a:ahLst/>
              <a:cxnLst/>
              <a:rect l="l" t="t" r="r" b="b"/>
              <a:pathLst>
                <a:path w="436245" h="432435">
                  <a:moveTo>
                    <a:pt x="267322" y="0"/>
                  </a:moveTo>
                  <a:lnTo>
                    <a:pt x="91579" y="168186"/>
                  </a:lnTo>
                  <a:lnTo>
                    <a:pt x="7416" y="80251"/>
                  </a:lnTo>
                  <a:lnTo>
                    <a:pt x="0" y="424319"/>
                  </a:lnTo>
                  <a:lnTo>
                    <a:pt x="344068" y="432015"/>
                  </a:lnTo>
                  <a:lnTo>
                    <a:pt x="259905" y="344068"/>
                  </a:lnTo>
                  <a:lnTo>
                    <a:pt x="435648" y="175882"/>
                  </a:lnTo>
                  <a:lnTo>
                    <a:pt x="267322" y="0"/>
                  </a:lnTo>
                  <a:close/>
                </a:path>
              </a:pathLst>
            </a:custGeom>
            <a:solidFill>
              <a:srgbClr val="E6B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80383" y="2436825"/>
              <a:ext cx="436245" cy="432434"/>
            </a:xfrm>
            <a:custGeom>
              <a:avLst/>
              <a:gdLst/>
              <a:ahLst/>
              <a:cxnLst/>
              <a:rect l="l" t="t" r="r" b="b"/>
              <a:pathLst>
                <a:path w="436245" h="432435">
                  <a:moveTo>
                    <a:pt x="435648" y="175882"/>
                  </a:moveTo>
                  <a:lnTo>
                    <a:pt x="259905" y="344068"/>
                  </a:lnTo>
                  <a:lnTo>
                    <a:pt x="344068" y="432015"/>
                  </a:lnTo>
                  <a:lnTo>
                    <a:pt x="0" y="424319"/>
                  </a:lnTo>
                  <a:lnTo>
                    <a:pt x="7416" y="80251"/>
                  </a:lnTo>
                  <a:lnTo>
                    <a:pt x="91579" y="168186"/>
                  </a:lnTo>
                  <a:lnTo>
                    <a:pt x="267322" y="0"/>
                  </a:lnTo>
                  <a:lnTo>
                    <a:pt x="435648" y="175882"/>
                  </a:lnTo>
                  <a:close/>
                </a:path>
              </a:pathLst>
            </a:custGeom>
            <a:ln w="25400">
              <a:solidFill>
                <a:srgbClr val="D996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329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Enregistreur</a:t>
            </a:r>
            <a:r>
              <a:rPr spc="-15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5" dirty="0"/>
              <a:t>macros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41647" y="1376172"/>
            <a:ext cx="1080770" cy="718185"/>
            <a:chOff x="4041647" y="1376172"/>
            <a:chExt cx="1080770" cy="7181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555" y="1402080"/>
              <a:ext cx="1028699" cy="665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54601" y="1389126"/>
              <a:ext cx="1054735" cy="692150"/>
            </a:xfrm>
            <a:custGeom>
              <a:avLst/>
              <a:gdLst/>
              <a:ahLst/>
              <a:cxnLst/>
              <a:rect l="l" t="t" r="r" b="b"/>
              <a:pathLst>
                <a:path w="1054735" h="692150">
                  <a:moveTo>
                    <a:pt x="0" y="0"/>
                  </a:moveTo>
                  <a:lnTo>
                    <a:pt x="1054608" y="0"/>
                  </a:lnTo>
                  <a:lnTo>
                    <a:pt x="1054608" y="691896"/>
                  </a:lnTo>
                  <a:lnTo>
                    <a:pt x="0" y="69189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6697" y="478654"/>
            <a:ext cx="788225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marR="5080" indent="-635">
              <a:lnSpc>
                <a:spcPct val="125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manière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générer</a:t>
            </a:r>
            <a:r>
              <a:rPr sz="1800" dirty="0">
                <a:latin typeface="Calibri"/>
                <a:cs typeface="Calibri"/>
              </a:rPr>
              <a:t> une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macro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</a:t>
            </a:r>
            <a:r>
              <a:rPr sz="1800" dirty="0">
                <a:latin typeface="Calibri"/>
                <a:cs typeface="Calibri"/>
              </a:rPr>
              <a:t> 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lancer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l’</a:t>
            </a:r>
            <a:r>
              <a:rPr sz="1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enregistreur</a:t>
            </a:r>
            <a:r>
              <a:rPr sz="1800" u="heavy" spc="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de</a:t>
            </a:r>
            <a:r>
              <a:rPr sz="18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macros</a:t>
            </a:r>
            <a:r>
              <a:rPr sz="1800" spc="-10" dirty="0">
                <a:latin typeface="Calibri"/>
                <a:cs typeface="Calibri"/>
              </a:rPr>
              <a:t>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VBA</a:t>
            </a:r>
            <a:r>
              <a:rPr sz="1800" spc="-10" dirty="0">
                <a:latin typeface="Calibri"/>
                <a:cs typeface="Calibri"/>
              </a:rPr>
              <a:t> est</a:t>
            </a:r>
            <a:r>
              <a:rPr sz="1800" spc="-5" dirty="0">
                <a:latin typeface="Calibri"/>
                <a:cs typeface="Calibri"/>
              </a:rPr>
              <a:t> automatiquement </a:t>
            </a:r>
            <a:r>
              <a:rPr sz="1800" spc="-10" dirty="0">
                <a:latin typeface="Calibri"/>
                <a:cs typeface="Calibri"/>
              </a:rPr>
              <a:t>généré.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alibri"/>
              <a:cs typeface="Calibri"/>
            </a:endParaRPr>
          </a:p>
          <a:p>
            <a:pPr marL="12700" marR="4883785">
              <a:lnSpc>
                <a:spcPct val="100000"/>
              </a:lnSpc>
            </a:pP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Exemple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: </a:t>
            </a:r>
            <a:r>
              <a:rPr sz="1800" spc="-15" dirty="0">
                <a:solidFill>
                  <a:srgbClr val="595958"/>
                </a:solidFill>
                <a:latin typeface="Calibri"/>
                <a:cs typeface="Calibri"/>
              </a:rPr>
              <a:t>mettre</a:t>
            </a:r>
            <a:r>
              <a:rPr sz="18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en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gras 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et</a:t>
            </a:r>
            <a:r>
              <a:rPr sz="1800" spc="-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vert </a:t>
            </a:r>
            <a:r>
              <a:rPr sz="1800" spc="-39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le</a:t>
            </a:r>
            <a:r>
              <a:rPr sz="18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contenu</a:t>
            </a:r>
            <a:r>
              <a:rPr sz="18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des</a:t>
            </a:r>
            <a:r>
              <a:rPr sz="1800" spc="-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cellules</a:t>
            </a:r>
            <a:r>
              <a:rPr sz="1800" spc="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A1</a:t>
            </a:r>
            <a:r>
              <a:rPr sz="1800" spc="-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8"/>
                </a:solidFill>
                <a:latin typeface="Calibri"/>
                <a:cs typeface="Calibri"/>
              </a:rPr>
              <a:t>et </a:t>
            </a:r>
            <a:r>
              <a:rPr sz="1800" dirty="0">
                <a:solidFill>
                  <a:srgbClr val="595958"/>
                </a:solidFill>
                <a:latin typeface="Calibri"/>
                <a:cs typeface="Calibri"/>
              </a:rPr>
              <a:t>A2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4300" y="2279904"/>
            <a:ext cx="8821420" cy="4307205"/>
            <a:chOff x="114300" y="2279904"/>
            <a:chExt cx="8821420" cy="430720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1196" y="2279904"/>
              <a:ext cx="6224015" cy="43068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4358639"/>
              <a:ext cx="2110739" cy="8793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300" y="4351020"/>
              <a:ext cx="2145791" cy="94335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9831" y="4386072"/>
              <a:ext cx="2016760" cy="784860"/>
            </a:xfrm>
            <a:custGeom>
              <a:avLst/>
              <a:gdLst/>
              <a:ahLst/>
              <a:cxnLst/>
              <a:rect l="l" t="t" r="r" b="b"/>
              <a:pathLst>
                <a:path w="2016760" h="784860">
                  <a:moveTo>
                    <a:pt x="2016252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016252" y="784860"/>
                  </a:lnTo>
                  <a:lnTo>
                    <a:pt x="2016252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53028" y="1629155"/>
            <a:ext cx="170815" cy="314325"/>
            <a:chOff x="3653028" y="1629155"/>
            <a:chExt cx="170815" cy="314325"/>
          </a:xfrm>
        </p:grpSpPr>
        <p:sp>
          <p:nvSpPr>
            <p:cNvPr id="13" name="object 13"/>
            <p:cNvSpPr/>
            <p:nvPr/>
          </p:nvSpPr>
          <p:spPr>
            <a:xfrm>
              <a:off x="3665982" y="1642109"/>
              <a:ext cx="144780" cy="288290"/>
            </a:xfrm>
            <a:custGeom>
              <a:avLst/>
              <a:gdLst/>
              <a:ahLst/>
              <a:cxnLst/>
              <a:rect l="l" t="t" r="r" b="b"/>
              <a:pathLst>
                <a:path w="144779" h="288289">
                  <a:moveTo>
                    <a:pt x="72390" y="0"/>
                  </a:moveTo>
                  <a:lnTo>
                    <a:pt x="72390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72390" y="216027"/>
                  </a:lnTo>
                  <a:lnTo>
                    <a:pt x="72390" y="288036"/>
                  </a:lnTo>
                  <a:lnTo>
                    <a:pt x="144780" y="144018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65982" y="1642109"/>
              <a:ext cx="144780" cy="288290"/>
            </a:xfrm>
            <a:custGeom>
              <a:avLst/>
              <a:gdLst/>
              <a:ahLst/>
              <a:cxnLst/>
              <a:rect l="l" t="t" r="r" b="b"/>
              <a:pathLst>
                <a:path w="144779" h="288289">
                  <a:moveTo>
                    <a:pt x="0" y="72009"/>
                  </a:moveTo>
                  <a:lnTo>
                    <a:pt x="72390" y="72009"/>
                  </a:lnTo>
                  <a:lnTo>
                    <a:pt x="72390" y="0"/>
                  </a:lnTo>
                  <a:lnTo>
                    <a:pt x="144780" y="144018"/>
                  </a:lnTo>
                  <a:lnTo>
                    <a:pt x="72390" y="288036"/>
                  </a:lnTo>
                  <a:lnTo>
                    <a:pt x="72390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25908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9831" y="4386071"/>
            <a:ext cx="2016760" cy="784860"/>
          </a:xfrm>
          <a:prstGeom prst="rect">
            <a:avLst/>
          </a:prstGeom>
          <a:ln w="9144">
            <a:solidFill>
              <a:srgbClr val="98B954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Un</a:t>
            </a:r>
            <a:r>
              <a:rPr sz="150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nouveau</a:t>
            </a:r>
            <a:r>
              <a:rPr sz="1500" spc="-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module</a:t>
            </a:r>
            <a:endParaRPr sz="1500">
              <a:latin typeface="Calibri"/>
              <a:cs typeface="Calibri"/>
            </a:endParaRPr>
          </a:p>
          <a:p>
            <a:pPr marL="90805" marR="86360">
              <a:lnSpc>
                <a:spcPct val="100000"/>
              </a:lnSpc>
            </a:pP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«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Module1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» </a:t>
            </a:r>
            <a:r>
              <a:rPr sz="1500" spc="-15" dirty="0">
                <a:solidFill>
                  <a:srgbClr val="3E3E3E"/>
                </a:solidFill>
                <a:latin typeface="Calibri"/>
                <a:cs typeface="Calibri"/>
              </a:rPr>
              <a:t>est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au</a:t>
            </a:r>
            <a:r>
              <a:rPr sz="1500" spc="-15" dirty="0">
                <a:solidFill>
                  <a:srgbClr val="3E3E3E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om</a:t>
            </a:r>
            <a:r>
              <a:rPr sz="1500" spc="-15" dirty="0">
                <a:solidFill>
                  <a:srgbClr val="3E3E3E"/>
                </a:solidFill>
                <a:latin typeface="Calibri"/>
                <a:cs typeface="Calibri"/>
              </a:rPr>
              <a:t>a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tiq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u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m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n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t</a:t>
            </a:r>
            <a:r>
              <a:rPr sz="150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c</a:t>
            </a:r>
            <a:r>
              <a:rPr sz="1500" spc="-20" dirty="0">
                <a:solidFill>
                  <a:srgbClr val="3E3E3E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éé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53412" y="2296667"/>
            <a:ext cx="6586855" cy="2662555"/>
            <a:chOff x="2153412" y="2296667"/>
            <a:chExt cx="6586855" cy="266255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53412" y="4642103"/>
              <a:ext cx="1175003" cy="31699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196846" y="4778501"/>
              <a:ext cx="948055" cy="2540"/>
            </a:xfrm>
            <a:custGeom>
              <a:avLst/>
              <a:gdLst/>
              <a:ahLst/>
              <a:cxnLst/>
              <a:rect l="l" t="t" r="r" b="b"/>
              <a:pathLst>
                <a:path w="948055" h="2539">
                  <a:moveTo>
                    <a:pt x="0" y="0"/>
                  </a:moveTo>
                  <a:lnTo>
                    <a:pt x="947839" y="2006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66872" y="4734995"/>
              <a:ext cx="78105" cy="90805"/>
            </a:xfrm>
            <a:custGeom>
              <a:avLst/>
              <a:gdLst/>
              <a:ahLst/>
              <a:cxnLst/>
              <a:rect l="l" t="t" r="r" b="b"/>
              <a:pathLst>
                <a:path w="78105" h="90804">
                  <a:moveTo>
                    <a:pt x="190" y="0"/>
                  </a:moveTo>
                  <a:lnTo>
                    <a:pt x="77812" y="45504"/>
                  </a:lnTo>
                  <a:lnTo>
                    <a:pt x="0" y="90678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55847" y="4696967"/>
              <a:ext cx="509270" cy="166370"/>
            </a:xfrm>
            <a:custGeom>
              <a:avLst/>
              <a:gdLst/>
              <a:ahLst/>
              <a:cxnLst/>
              <a:rect l="l" t="t" r="r" b="b"/>
              <a:pathLst>
                <a:path w="509270" h="166370">
                  <a:moveTo>
                    <a:pt x="481330" y="0"/>
                  </a:moveTo>
                  <a:lnTo>
                    <a:pt x="27686" y="0"/>
                  </a:lnTo>
                  <a:lnTo>
                    <a:pt x="16909" y="2175"/>
                  </a:lnTo>
                  <a:lnTo>
                    <a:pt x="8108" y="8108"/>
                  </a:lnTo>
                  <a:lnTo>
                    <a:pt x="2175" y="16909"/>
                  </a:lnTo>
                  <a:lnTo>
                    <a:pt x="0" y="27685"/>
                  </a:lnTo>
                  <a:lnTo>
                    <a:pt x="0" y="138429"/>
                  </a:lnTo>
                  <a:lnTo>
                    <a:pt x="2175" y="149206"/>
                  </a:lnTo>
                  <a:lnTo>
                    <a:pt x="8108" y="158007"/>
                  </a:lnTo>
                  <a:lnTo>
                    <a:pt x="16909" y="163940"/>
                  </a:lnTo>
                  <a:lnTo>
                    <a:pt x="27686" y="166115"/>
                  </a:lnTo>
                  <a:lnTo>
                    <a:pt x="481330" y="166115"/>
                  </a:lnTo>
                  <a:lnTo>
                    <a:pt x="492106" y="163940"/>
                  </a:lnTo>
                  <a:lnTo>
                    <a:pt x="500907" y="158007"/>
                  </a:lnTo>
                  <a:lnTo>
                    <a:pt x="506840" y="149206"/>
                  </a:lnTo>
                  <a:lnTo>
                    <a:pt x="509016" y="138429"/>
                  </a:lnTo>
                  <a:lnTo>
                    <a:pt x="509016" y="27685"/>
                  </a:lnTo>
                  <a:lnTo>
                    <a:pt x="506840" y="16909"/>
                  </a:lnTo>
                  <a:lnTo>
                    <a:pt x="500907" y="8108"/>
                  </a:lnTo>
                  <a:lnTo>
                    <a:pt x="492106" y="2175"/>
                  </a:lnTo>
                  <a:lnTo>
                    <a:pt x="481330" y="0"/>
                  </a:lnTo>
                  <a:close/>
                </a:path>
              </a:pathLst>
            </a:custGeom>
            <a:solidFill>
              <a:srgbClr val="B3A2C7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94704" y="2302763"/>
              <a:ext cx="2345435" cy="6492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76416" y="2296667"/>
              <a:ext cx="2321051" cy="71323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441947" y="2330195"/>
            <a:ext cx="2251075" cy="554990"/>
          </a:xfrm>
          <a:prstGeom prst="rect">
            <a:avLst/>
          </a:prstGeom>
          <a:solidFill>
            <a:srgbClr val="FFFFE6"/>
          </a:solidFill>
          <a:ln w="9144">
            <a:solidFill>
              <a:srgbClr val="98B954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 marR="145415">
              <a:lnSpc>
                <a:spcPct val="100000"/>
              </a:lnSpc>
              <a:spcBef>
                <a:spcPts val="265"/>
              </a:spcBef>
            </a:pP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Une macro correspond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à </a:t>
            </a:r>
            <a:r>
              <a:rPr sz="15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un</a:t>
            </a:r>
            <a:r>
              <a:rPr sz="150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Calibri"/>
                <a:cs typeface="Calibri"/>
              </a:rPr>
              <a:t>Sub()</a:t>
            </a:r>
            <a:r>
              <a:rPr sz="1500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sans</a:t>
            </a:r>
            <a:r>
              <a:rPr sz="150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paramètres.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670803" y="2869692"/>
            <a:ext cx="3093720" cy="3421379"/>
            <a:chOff x="5670803" y="2869692"/>
            <a:chExt cx="3093720" cy="3421379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0675" y="2869692"/>
              <a:ext cx="637031" cy="92506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341509" y="2899410"/>
              <a:ext cx="413384" cy="695325"/>
            </a:xfrm>
            <a:custGeom>
              <a:avLst/>
              <a:gdLst/>
              <a:ahLst/>
              <a:cxnLst/>
              <a:rect l="l" t="t" r="r" b="b"/>
              <a:pathLst>
                <a:path w="413384" h="695325">
                  <a:moveTo>
                    <a:pt x="412927" y="0"/>
                  </a:moveTo>
                  <a:lnTo>
                    <a:pt x="0" y="694918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41509" y="3504353"/>
              <a:ext cx="78740" cy="90170"/>
            </a:xfrm>
            <a:custGeom>
              <a:avLst/>
              <a:gdLst/>
              <a:ahLst/>
              <a:cxnLst/>
              <a:rect l="l" t="t" r="r" b="b"/>
              <a:pathLst>
                <a:path w="78739" h="90170">
                  <a:moveTo>
                    <a:pt x="723" y="0"/>
                  </a:moveTo>
                  <a:lnTo>
                    <a:pt x="0" y="89979"/>
                  </a:lnTo>
                  <a:lnTo>
                    <a:pt x="78676" y="46316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89091" y="5583936"/>
              <a:ext cx="3046475" cy="6476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70803" y="5576316"/>
              <a:ext cx="3093719" cy="71475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736335" y="5611367"/>
            <a:ext cx="2952115" cy="553720"/>
          </a:xfrm>
          <a:prstGeom prst="rect">
            <a:avLst/>
          </a:prstGeom>
          <a:solidFill>
            <a:srgbClr val="FDEADA"/>
          </a:solidFill>
          <a:ln w="9144">
            <a:solidFill>
              <a:srgbClr val="FAC09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 marR="113664">
              <a:lnSpc>
                <a:spcPct val="100000"/>
              </a:lnSpc>
              <a:spcBef>
                <a:spcPts val="260"/>
              </a:spcBef>
            </a:pP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Ecrire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du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code VBA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pour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les macros </a:t>
            </a:r>
            <a:r>
              <a:rPr sz="1500" spc="-3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se </a:t>
            </a:r>
            <a:r>
              <a:rPr sz="1500" spc="-15" dirty="0">
                <a:solidFill>
                  <a:srgbClr val="3E3E3E"/>
                </a:solidFill>
                <a:latin typeface="Calibri"/>
                <a:cs typeface="Calibri"/>
              </a:rPr>
              <a:t>révélera</a:t>
            </a:r>
            <a:r>
              <a:rPr sz="15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plus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simple</a:t>
            </a:r>
            <a:r>
              <a:rPr sz="15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au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 final.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574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Etapes</a:t>
            </a:r>
            <a:r>
              <a:rPr spc="15" dirty="0"/>
              <a:t> </a:t>
            </a:r>
            <a:r>
              <a:rPr spc="-5" dirty="0"/>
              <a:t>de </a:t>
            </a:r>
            <a:r>
              <a:rPr dirty="0"/>
              <a:t>la </a:t>
            </a:r>
            <a:r>
              <a:rPr spc="-5" dirty="0"/>
              <a:t>conception</a:t>
            </a:r>
            <a:r>
              <a:rPr spc="-10" dirty="0"/>
              <a:t> </a:t>
            </a:r>
            <a:r>
              <a:rPr spc="-5" dirty="0"/>
              <a:t>d’un</a:t>
            </a:r>
            <a:r>
              <a:rPr spc="-20" dirty="0"/>
              <a:t> </a:t>
            </a:r>
            <a:r>
              <a:rPr spc="-5" dirty="0"/>
              <a:t>programme</a:t>
            </a:r>
            <a:r>
              <a:rPr spc="10" dirty="0"/>
              <a:t> </a:t>
            </a:r>
            <a:r>
              <a:rPr spc="-5" dirty="0"/>
              <a:t>(une</a:t>
            </a:r>
            <a:r>
              <a:rPr dirty="0"/>
              <a:t> </a:t>
            </a:r>
            <a:r>
              <a:rPr spc="-5" dirty="0"/>
              <a:t>application)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5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51" y="822488"/>
            <a:ext cx="8606155" cy="5210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35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Déterminer</a:t>
            </a:r>
            <a:r>
              <a:rPr sz="1800" spc="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les</a:t>
            </a:r>
            <a:r>
              <a:rPr sz="1800" spc="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besoins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et</a:t>
            </a:r>
            <a:r>
              <a:rPr sz="1800" spc="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70C0"/>
                </a:solidFill>
                <a:latin typeface="Calibri"/>
                <a:cs typeface="Calibri"/>
              </a:rPr>
              <a:t>fixer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 les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objectifs</a:t>
            </a:r>
            <a:r>
              <a:rPr sz="18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faire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logiciel,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cadre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va-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t-il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servir,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quels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seront</a:t>
            </a:r>
            <a:r>
              <a:rPr sz="1800" dirty="0">
                <a:latin typeface="Calibri"/>
                <a:cs typeface="Calibri"/>
              </a:rPr>
              <a:t> 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utilisateurs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types </a:t>
            </a:r>
            <a:r>
              <a:rPr sz="1800" dirty="0">
                <a:latin typeface="Calibri"/>
                <a:cs typeface="Calibri"/>
              </a:rPr>
              <a:t>?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rédige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 </a:t>
            </a:r>
            <a:r>
              <a:rPr sz="1800" spc="-5" dirty="0">
                <a:latin typeface="Calibri"/>
                <a:cs typeface="Calibri"/>
              </a:rPr>
              <a:t>cahier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charges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avec</a:t>
            </a:r>
            <a:r>
              <a:rPr sz="1800" spc="-5" dirty="0">
                <a:latin typeface="Calibri"/>
                <a:cs typeface="Calibri"/>
              </a:rPr>
              <a:t> le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commanditaire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logiciel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u="heavy" spc="-10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Remarque</a:t>
            </a:r>
            <a:r>
              <a:rPr sz="1800" u="heavy" spc="35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: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commanditaire</a:t>
            </a:r>
            <a:r>
              <a:rPr sz="1800" spc="2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=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808080"/>
                </a:solidFill>
                <a:latin typeface="Calibri"/>
                <a:cs typeface="Calibri"/>
              </a:rPr>
              <a:t>maître</a:t>
            </a:r>
            <a:r>
              <a:rPr sz="1800" b="1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808080"/>
                </a:solidFill>
                <a:latin typeface="Calibri"/>
                <a:cs typeface="Calibri"/>
              </a:rPr>
              <a:t>d’ouvrage</a:t>
            </a:r>
            <a:r>
              <a:rPr sz="1800" b="1" spc="-4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;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réalisateur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= 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808080"/>
                </a:solidFill>
                <a:latin typeface="Calibri"/>
                <a:cs typeface="Calibri"/>
              </a:rPr>
              <a:t>maître </a:t>
            </a:r>
            <a:r>
              <a:rPr sz="1800" b="1" spc="-20" dirty="0">
                <a:solidFill>
                  <a:srgbClr val="808080"/>
                </a:solidFill>
                <a:latin typeface="Calibri"/>
                <a:cs typeface="Calibri"/>
              </a:rPr>
              <a:t>d’œuvre</a:t>
            </a:r>
            <a:r>
              <a:rPr sz="1800" spc="-2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355600" marR="613410" indent="-342900">
              <a:lnSpc>
                <a:spcPct val="135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Conception</a:t>
            </a:r>
            <a:r>
              <a:rPr sz="1800" spc="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et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spécifications</a:t>
            </a:r>
            <a:r>
              <a:rPr sz="1800" spc="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quels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fonctionnalités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logiciel,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avec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quelle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interface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Programmation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modélisation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codage</a:t>
            </a:r>
            <a:endParaRPr sz="1800">
              <a:latin typeface="Calibri"/>
              <a:cs typeface="Calibri"/>
            </a:endParaRPr>
          </a:p>
          <a:p>
            <a:pPr marL="355600" marR="22860" indent="-343535">
              <a:lnSpc>
                <a:spcPct val="135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40" dirty="0">
                <a:solidFill>
                  <a:srgbClr val="0070C0"/>
                </a:solidFill>
                <a:latin typeface="Calibri"/>
                <a:cs typeface="Calibri"/>
              </a:rPr>
              <a:t>Tests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obtient-on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résultats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attendus,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corrects,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a-t-il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plantage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 </a:t>
            </a:r>
            <a:r>
              <a:rPr sz="1800" dirty="0">
                <a:latin typeface="Calibri"/>
                <a:cs typeface="Calibri"/>
              </a:rPr>
              <a:t>dans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quelles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circonstances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?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(tests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unitaires,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tests</a:t>
            </a:r>
            <a:r>
              <a:rPr sz="1800" spc="-10" dirty="0">
                <a:latin typeface="Calibri"/>
                <a:cs typeface="Calibri"/>
              </a:rPr>
              <a:t> d’intégration,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etc.)</a:t>
            </a:r>
            <a:endParaRPr sz="1800">
              <a:latin typeface="Calibri"/>
              <a:cs typeface="Calibri"/>
            </a:endParaRPr>
          </a:p>
          <a:p>
            <a:pPr marL="355600" marR="296545" indent="-342900">
              <a:lnSpc>
                <a:spcPct val="135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Déploiement</a:t>
            </a:r>
            <a:r>
              <a:rPr sz="1800" spc="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installer-le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chez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(vérification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configurations,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installation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l’exécutable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fichiers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annexes,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etc.)</a:t>
            </a:r>
            <a:endParaRPr sz="1800">
              <a:latin typeface="Calibri"/>
              <a:cs typeface="Calibri"/>
            </a:endParaRPr>
          </a:p>
          <a:p>
            <a:pPr marL="355600" marR="264795" indent="-342900">
              <a:lnSpc>
                <a:spcPct val="135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Maintenance</a:t>
            </a:r>
            <a:r>
              <a:rPr sz="1800" spc="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corrective,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traquer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bugs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corriger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(patches)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;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évolutive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(ajouter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fonctionnalités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nouvelles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logiciel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soit</a:t>
            </a:r>
            <a:r>
              <a:rPr sz="1800" dirty="0">
                <a:latin typeface="Calibri"/>
                <a:cs typeface="Calibri"/>
              </a:rPr>
              <a:t> sur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l’ergonomie,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soit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ajoutant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nouvelles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procédures)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010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Enregistreur</a:t>
            </a:r>
            <a:r>
              <a:rPr spc="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macros</a:t>
            </a:r>
            <a:r>
              <a:rPr spc="-20" dirty="0"/>
              <a:t> </a:t>
            </a:r>
            <a:r>
              <a:rPr dirty="0"/>
              <a:t>-</a:t>
            </a:r>
            <a:r>
              <a:rPr spc="-5" dirty="0"/>
              <a:t> Bilan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279" y="630052"/>
            <a:ext cx="8124825" cy="55118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spc="-15" dirty="0">
                <a:solidFill>
                  <a:srgbClr val="77933C"/>
                </a:solidFill>
                <a:latin typeface="Calibri"/>
                <a:cs typeface="Calibri"/>
              </a:rPr>
              <a:t>Avantages</a:t>
            </a:r>
            <a:r>
              <a:rPr sz="1800" spc="-50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7933C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99085" marR="92710" indent="-287020">
              <a:lnSpc>
                <a:spcPct val="125000"/>
              </a:lnSpc>
              <a:buFont typeface="Arial MT"/>
              <a:buChar char="•"/>
              <a:tabLst>
                <a:tab pos="298450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n’y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pas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produire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code,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peut</a:t>
            </a:r>
            <a:r>
              <a:rPr sz="1800" spc="-10" dirty="0">
                <a:latin typeface="Calibri"/>
                <a:cs typeface="Calibri"/>
              </a:rPr>
              <a:t> créer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 </a:t>
            </a:r>
            <a:r>
              <a:rPr sz="1800" spc="-15" dirty="0">
                <a:latin typeface="Calibri"/>
                <a:cs typeface="Calibri"/>
              </a:rPr>
              <a:t>exécuter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macro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sans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aucune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programmation</a:t>
            </a:r>
            <a:endParaRPr sz="1800">
              <a:latin typeface="Calibri"/>
              <a:cs typeface="Calibri"/>
            </a:endParaRPr>
          </a:p>
          <a:p>
            <a:pPr marL="299085" marR="308610" indent="-287020">
              <a:lnSpc>
                <a:spcPct val="125000"/>
              </a:lnSpc>
              <a:buFont typeface="Arial MT"/>
              <a:buChar char="•"/>
              <a:tabLst>
                <a:tab pos="298450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Il</a:t>
            </a:r>
            <a:r>
              <a:rPr sz="1800" spc="-5" dirty="0">
                <a:latin typeface="Calibri"/>
                <a:cs typeface="Calibri"/>
              </a:rPr>
              <a:t> nous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indications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précieuses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sur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commandes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associées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aux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objets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Excel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953735"/>
                </a:solidFill>
                <a:latin typeface="Calibri"/>
                <a:cs typeface="Calibri"/>
              </a:rPr>
              <a:t>Inconvénients</a:t>
            </a:r>
            <a:r>
              <a:rPr sz="1800" spc="-30" dirty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953735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99085" marR="522605" indent="-287020">
              <a:lnSpc>
                <a:spcPct val="125000"/>
              </a:lnSpc>
              <a:buFont typeface="Arial MT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travaille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 </a:t>
            </a:r>
            <a:r>
              <a:rPr sz="1800" spc="-10" dirty="0">
                <a:latin typeface="Calibri"/>
                <a:cs typeface="Calibri"/>
              </a:rPr>
              <a:t>structure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fixée,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</a:t>
            </a:r>
            <a:r>
              <a:rPr sz="1800" spc="-5" dirty="0">
                <a:latin typeface="Calibri"/>
                <a:cs typeface="Calibri"/>
              </a:rPr>
              <a:t> 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feuille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n’est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possible</a:t>
            </a:r>
            <a:r>
              <a:rPr sz="1800" dirty="0">
                <a:latin typeface="Calibri"/>
                <a:cs typeface="Calibri"/>
              </a:rPr>
              <a:t> 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lancer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macro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bénéficie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puissance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structures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algorithmiques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En</a:t>
            </a:r>
            <a:r>
              <a:rPr sz="1800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définitive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25000"/>
              </a:lnSpc>
              <a:buFont typeface="Arial MT"/>
              <a:buChar char="•"/>
              <a:tabLst>
                <a:tab pos="298450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peut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nous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aider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rédiger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notre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nous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donnant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pistes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syntaxe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commandes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objets adéquats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manipuler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(ex.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imprimer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automatiquement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 </a:t>
            </a:r>
            <a:r>
              <a:rPr sz="1800" spc="-10" dirty="0">
                <a:latin typeface="Calibri"/>
                <a:cs typeface="Calibri"/>
              </a:rPr>
              <a:t>feuilles,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l’enregistreur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une </a:t>
            </a:r>
            <a:r>
              <a:rPr sz="1800" spc="-10" dirty="0">
                <a:latin typeface="Calibri"/>
                <a:cs typeface="Calibri"/>
              </a:rPr>
              <a:t>fois,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intègre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dans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l’intérieur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d’une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boucle).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784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Ecriture</a:t>
            </a:r>
            <a:r>
              <a:rPr spc="10" dirty="0"/>
              <a:t> </a:t>
            </a:r>
            <a:r>
              <a:rPr spc="-5" dirty="0"/>
              <a:t>des</a:t>
            </a:r>
            <a:r>
              <a:rPr spc="15" dirty="0"/>
              <a:t> </a:t>
            </a:r>
            <a:r>
              <a:rPr spc="-5" dirty="0"/>
              <a:t>macros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Les</a:t>
            </a:r>
            <a:r>
              <a:rPr spc="-10" dirty="0"/>
              <a:t> </a:t>
            </a:r>
            <a:r>
              <a:rPr spc="-5" dirty="0"/>
              <a:t>trois</a:t>
            </a:r>
            <a:r>
              <a:rPr spc="-10" dirty="0"/>
              <a:t> </a:t>
            </a:r>
            <a:r>
              <a:rPr spc="-5" dirty="0"/>
              <a:t>principaux</a:t>
            </a:r>
            <a:r>
              <a:rPr spc="5" dirty="0"/>
              <a:t> </a:t>
            </a:r>
            <a:r>
              <a:rPr spc="-5" dirty="0"/>
              <a:t>objets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7084" y="536121"/>
            <a:ext cx="787908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Ecrire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directement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macros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</a:t>
            </a:r>
            <a:r>
              <a:rPr sz="1800" spc="-5" dirty="0">
                <a:latin typeface="Calibri"/>
                <a:cs typeface="Calibri"/>
              </a:rPr>
              <a:t> simple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assimilé la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philosophie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l’approche,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 identifié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principaux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l’accès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leurs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propriétés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méthodes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(l’enregistreur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5" dirty="0">
                <a:latin typeface="Calibri"/>
                <a:cs typeface="Calibri"/>
              </a:rPr>
              <a:t>aider).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065" y="2188671"/>
            <a:ext cx="88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Classeurs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149" y="3799844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Feuilles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149" y="5492855"/>
            <a:ext cx="741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0376" y="2206044"/>
            <a:ext cx="3583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70C0"/>
                </a:solidFill>
                <a:latin typeface="Calibri"/>
                <a:cs typeface="Calibri"/>
              </a:rPr>
              <a:t>Workbooks</a:t>
            </a:r>
            <a:r>
              <a:rPr sz="1800" spc="-15" dirty="0">
                <a:latin typeface="Calibri"/>
                <a:cs typeface="Calibri"/>
              </a:rPr>
              <a:t>(‘’classeur1.xlsm’’)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800" spc="-15" dirty="0">
                <a:latin typeface="Calibri"/>
                <a:cs typeface="Calibri"/>
              </a:rPr>
              <a:t>Activate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91200" y="1885188"/>
            <a:ext cx="2563495" cy="942340"/>
            <a:chOff x="5791200" y="1885188"/>
            <a:chExt cx="2563495" cy="94234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9488" y="1891284"/>
              <a:ext cx="2545079" cy="8793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1200" y="1885188"/>
              <a:ext cx="2423159" cy="94183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856732" y="1918716"/>
            <a:ext cx="2451100" cy="784860"/>
          </a:xfrm>
          <a:prstGeom prst="rect">
            <a:avLst/>
          </a:prstGeom>
          <a:solidFill>
            <a:srgbClr val="FFFFE6"/>
          </a:solidFill>
          <a:ln w="9144">
            <a:solidFill>
              <a:srgbClr val="DADADA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 marR="241935">
              <a:lnSpc>
                <a:spcPct val="100000"/>
              </a:lnSpc>
              <a:spcBef>
                <a:spcPts val="265"/>
              </a:spcBef>
            </a:pP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Activer (sélectionner)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le </a:t>
            </a:r>
            <a:r>
              <a:rPr sz="15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classeur dont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le nom de </a:t>
            </a:r>
            <a:r>
              <a:rPr sz="15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fichier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est ‘’classeur1.xlsm’’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4559" y="3525691"/>
            <a:ext cx="2376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Sheets</a:t>
            </a:r>
            <a:r>
              <a:rPr sz="1800" spc="-10" dirty="0">
                <a:latin typeface="Calibri"/>
                <a:cs typeface="Calibri"/>
              </a:rPr>
              <a:t>(‘’Feuil1’’)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Activate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43400" y="3104388"/>
            <a:ext cx="4372610" cy="942340"/>
            <a:chOff x="4343400" y="3104388"/>
            <a:chExt cx="4372610" cy="94234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1688" y="3110484"/>
              <a:ext cx="4354067" cy="87934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3400" y="3104388"/>
              <a:ext cx="4264151" cy="94183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408932" y="3137916"/>
            <a:ext cx="4259580" cy="784860"/>
          </a:xfrm>
          <a:prstGeom prst="rect">
            <a:avLst/>
          </a:prstGeom>
          <a:solidFill>
            <a:srgbClr val="FFFFE6"/>
          </a:solidFill>
          <a:ln w="9144">
            <a:solidFill>
              <a:srgbClr val="DADADA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 marR="254635" algn="just">
              <a:lnSpc>
                <a:spcPct val="100000"/>
              </a:lnSpc>
              <a:spcBef>
                <a:spcPts val="265"/>
              </a:spcBef>
            </a:pP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Dans le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classeur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courant,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activer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la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feuille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de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calcul </a:t>
            </a:r>
            <a:r>
              <a:rPr sz="1500" spc="-3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dont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le nom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est ‘’Feuil1’’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(visible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dans la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languette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au</a:t>
            </a:r>
            <a:r>
              <a:rPr sz="1500" spc="-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bas</a:t>
            </a:r>
            <a:r>
              <a:rPr sz="15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de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la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feuille)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24559" y="4082519"/>
            <a:ext cx="518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Workbooks(</a:t>
            </a:r>
            <a:r>
              <a:rPr sz="1800" spc="-10" dirty="0">
                <a:latin typeface="Calibri"/>
                <a:cs typeface="Calibri"/>
              </a:rPr>
              <a:t>‘’classeur1.xlsm’’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)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Sheets</a:t>
            </a:r>
            <a:r>
              <a:rPr sz="1800" spc="-10" dirty="0">
                <a:latin typeface="Calibri"/>
                <a:cs typeface="Calibri"/>
              </a:rPr>
              <a:t>(‘’Feuil1’’)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Activate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72883" y="4032503"/>
            <a:ext cx="1851660" cy="715010"/>
            <a:chOff x="7072883" y="4032503"/>
            <a:chExt cx="1851660" cy="71501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1171" y="4040123"/>
              <a:ext cx="1833371" cy="6476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72883" y="4032503"/>
              <a:ext cx="1764790" cy="71475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138416" y="4067555"/>
            <a:ext cx="1739264" cy="553720"/>
          </a:xfrm>
          <a:prstGeom prst="rect">
            <a:avLst/>
          </a:prstGeom>
          <a:solidFill>
            <a:srgbClr val="FFFFE6"/>
          </a:solidFill>
          <a:ln w="9144">
            <a:solidFill>
              <a:srgbClr val="DADADA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 marR="230504">
              <a:lnSpc>
                <a:spcPct val="100000"/>
              </a:lnSpc>
              <a:spcBef>
                <a:spcPts val="254"/>
              </a:spcBef>
            </a:pP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On</a:t>
            </a:r>
            <a:r>
              <a:rPr sz="1500" spc="-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peut</a:t>
            </a:r>
            <a:r>
              <a:rPr sz="150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combiner </a:t>
            </a:r>
            <a:r>
              <a:rPr sz="1500" spc="-3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les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écritures.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24558" y="5131375"/>
            <a:ext cx="1909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Cells</a:t>
            </a:r>
            <a:r>
              <a:rPr sz="1800" spc="-10" dirty="0">
                <a:latin typeface="Calibri"/>
                <a:cs typeface="Calibri"/>
              </a:rPr>
              <a:t>(1,1)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Value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12108" y="4856988"/>
            <a:ext cx="4349750" cy="942340"/>
            <a:chOff x="3912108" y="4856988"/>
            <a:chExt cx="4349750" cy="94234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30396" y="4863084"/>
              <a:ext cx="4271771" cy="87934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12108" y="4856988"/>
              <a:ext cx="4349495" cy="941831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3977640" y="4890515"/>
            <a:ext cx="4177665" cy="784860"/>
          </a:xfrm>
          <a:prstGeom prst="rect">
            <a:avLst/>
          </a:prstGeom>
          <a:solidFill>
            <a:srgbClr val="FFFFE6"/>
          </a:solidFill>
          <a:ln w="9144">
            <a:solidFill>
              <a:srgbClr val="DADADA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 marR="88265">
              <a:lnSpc>
                <a:spcPct val="100000"/>
              </a:lnSpc>
              <a:spcBef>
                <a:spcPts val="265"/>
              </a:spcBef>
            </a:pP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Dans la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feuille courante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du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classeur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courant,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insérer </a:t>
            </a:r>
            <a:r>
              <a:rPr sz="1500" spc="-3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la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valeur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15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 dans</a:t>
            </a:r>
            <a:r>
              <a:rPr sz="15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la</a:t>
            </a:r>
            <a:r>
              <a:rPr sz="15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cellule</a:t>
            </a:r>
            <a:r>
              <a:rPr sz="1500" spc="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ligne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n°1,</a:t>
            </a:r>
            <a:r>
              <a:rPr sz="15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colonne</a:t>
            </a:r>
            <a:r>
              <a:rPr sz="15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n°1</a:t>
            </a:r>
            <a:endParaRPr sz="15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c.-à-d.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A1,</a:t>
            </a:r>
            <a:r>
              <a:rPr sz="15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les</a:t>
            </a:r>
            <a:r>
              <a:rPr sz="15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coordonnées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sont</a:t>
            </a:r>
            <a:r>
              <a:rPr sz="15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absolues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ici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5059679"/>
            <a:ext cx="129539" cy="466725"/>
            <a:chOff x="8438388" y="5059679"/>
            <a:chExt cx="129539" cy="466725"/>
          </a:xfrm>
        </p:grpSpPr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38388" y="5059679"/>
              <a:ext cx="129539" cy="46634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453984" y="5076050"/>
              <a:ext cx="60960" cy="396875"/>
            </a:xfrm>
            <a:custGeom>
              <a:avLst/>
              <a:gdLst/>
              <a:ahLst/>
              <a:cxnLst/>
              <a:rect l="l" t="t" r="r" b="b"/>
              <a:pathLst>
                <a:path w="60959" h="396875">
                  <a:moveTo>
                    <a:pt x="38506" y="336181"/>
                  </a:moveTo>
                  <a:lnTo>
                    <a:pt x="21945" y="336181"/>
                  </a:lnTo>
                  <a:lnTo>
                    <a:pt x="14795" y="339140"/>
                  </a:lnTo>
                  <a:lnTo>
                    <a:pt x="2959" y="350977"/>
                  </a:lnTo>
                  <a:lnTo>
                    <a:pt x="0" y="358114"/>
                  </a:lnTo>
                  <a:lnTo>
                    <a:pt x="0" y="374865"/>
                  </a:lnTo>
                  <a:lnTo>
                    <a:pt x="2959" y="381965"/>
                  </a:lnTo>
                  <a:lnTo>
                    <a:pt x="14795" y="393623"/>
                  </a:lnTo>
                  <a:lnTo>
                    <a:pt x="21945" y="396532"/>
                  </a:lnTo>
                  <a:lnTo>
                    <a:pt x="38506" y="396532"/>
                  </a:lnTo>
                  <a:lnTo>
                    <a:pt x="45605" y="393623"/>
                  </a:lnTo>
                  <a:lnTo>
                    <a:pt x="57619" y="381965"/>
                  </a:lnTo>
                  <a:lnTo>
                    <a:pt x="60629" y="374865"/>
                  </a:lnTo>
                  <a:lnTo>
                    <a:pt x="60629" y="358114"/>
                  </a:lnTo>
                  <a:lnTo>
                    <a:pt x="57619" y="350977"/>
                  </a:lnTo>
                  <a:lnTo>
                    <a:pt x="45605" y="339140"/>
                  </a:lnTo>
                  <a:lnTo>
                    <a:pt x="38506" y="336181"/>
                  </a:lnTo>
                  <a:close/>
                </a:path>
                <a:path w="60959" h="396875">
                  <a:moveTo>
                    <a:pt x="53251" y="0"/>
                  </a:moveTo>
                  <a:lnTo>
                    <a:pt x="6286" y="0"/>
                  </a:lnTo>
                  <a:lnTo>
                    <a:pt x="11201" y="281292"/>
                  </a:lnTo>
                  <a:lnTo>
                    <a:pt x="48069" y="281292"/>
                  </a:lnTo>
                  <a:lnTo>
                    <a:pt x="532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47888" y="5406135"/>
              <a:ext cx="72821" cy="7254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460271" y="5076050"/>
              <a:ext cx="46990" cy="281305"/>
            </a:xfrm>
            <a:custGeom>
              <a:avLst/>
              <a:gdLst/>
              <a:ahLst/>
              <a:cxnLst/>
              <a:rect l="l" t="t" r="r" b="b"/>
              <a:pathLst>
                <a:path w="46990" h="281304">
                  <a:moveTo>
                    <a:pt x="0" y="0"/>
                  </a:moveTo>
                  <a:lnTo>
                    <a:pt x="46964" y="0"/>
                  </a:lnTo>
                  <a:lnTo>
                    <a:pt x="41783" y="281292"/>
                  </a:lnTo>
                  <a:lnTo>
                    <a:pt x="4914" y="28129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824558" y="5929497"/>
            <a:ext cx="3514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Sheets(‘’Feuil1’’)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Cells</a:t>
            </a:r>
            <a:r>
              <a:rPr sz="1800" spc="-10" dirty="0">
                <a:latin typeface="Calibri"/>
                <a:cs typeface="Calibri"/>
              </a:rPr>
              <a:t>(1,1)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Value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574791" y="5929884"/>
            <a:ext cx="2780030" cy="486409"/>
            <a:chOff x="5574791" y="5929884"/>
            <a:chExt cx="2780030" cy="486409"/>
          </a:xfrm>
        </p:grpSpPr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3080" y="5935980"/>
              <a:ext cx="2761487" cy="41909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74791" y="5929884"/>
              <a:ext cx="2741675" cy="486155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5640323" y="5963411"/>
            <a:ext cx="2667000" cy="325120"/>
          </a:xfrm>
          <a:prstGeom prst="rect">
            <a:avLst/>
          </a:prstGeom>
          <a:solidFill>
            <a:srgbClr val="FFFFE6"/>
          </a:solidFill>
          <a:ln w="9144">
            <a:solidFill>
              <a:srgbClr val="DADAD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De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nouveau,</a:t>
            </a:r>
            <a:r>
              <a:rPr sz="1500" spc="-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on</a:t>
            </a:r>
            <a:r>
              <a:rPr sz="15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peut</a:t>
            </a:r>
            <a:r>
              <a:rPr sz="150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3E3E3E"/>
                </a:solidFill>
                <a:latin typeface="Calibri"/>
                <a:cs typeface="Calibri"/>
              </a:rPr>
              <a:t>combiner.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475232" y="3497579"/>
            <a:ext cx="169545" cy="932815"/>
            <a:chOff x="1475232" y="3497579"/>
            <a:chExt cx="169545" cy="932815"/>
          </a:xfrm>
        </p:grpSpPr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75232" y="3497579"/>
              <a:ext cx="169163" cy="93268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530857" y="3533393"/>
              <a:ext cx="71755" cy="821690"/>
            </a:xfrm>
            <a:custGeom>
              <a:avLst/>
              <a:gdLst/>
              <a:ahLst/>
              <a:cxnLst/>
              <a:rect l="l" t="t" r="r" b="b"/>
              <a:pathLst>
                <a:path w="71755" h="821689">
                  <a:moveTo>
                    <a:pt x="71628" y="821435"/>
                  </a:moveTo>
                  <a:lnTo>
                    <a:pt x="57689" y="820967"/>
                  </a:lnTo>
                  <a:lnTo>
                    <a:pt x="46305" y="819689"/>
                  </a:lnTo>
                  <a:lnTo>
                    <a:pt x="38629" y="817792"/>
                  </a:lnTo>
                  <a:lnTo>
                    <a:pt x="35814" y="815466"/>
                  </a:lnTo>
                  <a:lnTo>
                    <a:pt x="35814" y="416686"/>
                  </a:lnTo>
                  <a:lnTo>
                    <a:pt x="32998" y="414361"/>
                  </a:lnTo>
                  <a:lnTo>
                    <a:pt x="25322" y="412464"/>
                  </a:lnTo>
                  <a:lnTo>
                    <a:pt x="13938" y="411186"/>
                  </a:lnTo>
                  <a:lnTo>
                    <a:pt x="0" y="410717"/>
                  </a:lnTo>
                  <a:lnTo>
                    <a:pt x="13938" y="410249"/>
                  </a:lnTo>
                  <a:lnTo>
                    <a:pt x="25322" y="408971"/>
                  </a:lnTo>
                  <a:lnTo>
                    <a:pt x="32998" y="407074"/>
                  </a:lnTo>
                  <a:lnTo>
                    <a:pt x="35814" y="404748"/>
                  </a:lnTo>
                  <a:lnTo>
                    <a:pt x="35814" y="5968"/>
                  </a:lnTo>
                  <a:lnTo>
                    <a:pt x="38629" y="3643"/>
                  </a:lnTo>
                  <a:lnTo>
                    <a:pt x="46305" y="1746"/>
                  </a:lnTo>
                  <a:lnTo>
                    <a:pt x="57689" y="468"/>
                  </a:lnTo>
                  <a:lnTo>
                    <a:pt x="71628" y="0"/>
                  </a:lnTo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484375" y="5106923"/>
            <a:ext cx="158750" cy="1170940"/>
            <a:chOff x="1484375" y="5106923"/>
            <a:chExt cx="158750" cy="1170940"/>
          </a:xfrm>
        </p:grpSpPr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84375" y="5106923"/>
              <a:ext cx="158483" cy="117043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540001" y="5142737"/>
              <a:ext cx="59690" cy="1059180"/>
            </a:xfrm>
            <a:custGeom>
              <a:avLst/>
              <a:gdLst/>
              <a:ahLst/>
              <a:cxnLst/>
              <a:rect l="l" t="t" r="r" b="b"/>
              <a:pathLst>
                <a:path w="59690" h="1059179">
                  <a:moveTo>
                    <a:pt x="59436" y="1059180"/>
                  </a:moveTo>
                  <a:lnTo>
                    <a:pt x="47870" y="1058790"/>
                  </a:lnTo>
                  <a:lnTo>
                    <a:pt x="38423" y="1057727"/>
                  </a:lnTo>
                  <a:lnTo>
                    <a:pt x="32054" y="1056152"/>
                  </a:lnTo>
                  <a:lnTo>
                    <a:pt x="29718" y="1054227"/>
                  </a:lnTo>
                  <a:lnTo>
                    <a:pt x="29718" y="534543"/>
                  </a:lnTo>
                  <a:lnTo>
                    <a:pt x="27381" y="532617"/>
                  </a:lnTo>
                  <a:lnTo>
                    <a:pt x="21012" y="531042"/>
                  </a:lnTo>
                  <a:lnTo>
                    <a:pt x="11565" y="529979"/>
                  </a:lnTo>
                  <a:lnTo>
                    <a:pt x="0" y="529590"/>
                  </a:lnTo>
                  <a:lnTo>
                    <a:pt x="11565" y="529200"/>
                  </a:lnTo>
                  <a:lnTo>
                    <a:pt x="21012" y="528137"/>
                  </a:lnTo>
                  <a:lnTo>
                    <a:pt x="27381" y="526562"/>
                  </a:lnTo>
                  <a:lnTo>
                    <a:pt x="29718" y="524637"/>
                  </a:lnTo>
                  <a:lnTo>
                    <a:pt x="29718" y="4953"/>
                  </a:lnTo>
                  <a:lnTo>
                    <a:pt x="32054" y="3027"/>
                  </a:lnTo>
                  <a:lnTo>
                    <a:pt x="38423" y="1452"/>
                  </a:lnTo>
                  <a:lnTo>
                    <a:pt x="47870" y="389"/>
                  </a:lnTo>
                  <a:lnTo>
                    <a:pt x="59436" y="0"/>
                  </a:lnTo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72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Exemple de</a:t>
            </a:r>
            <a:r>
              <a:rPr spc="15" dirty="0"/>
              <a:t> </a:t>
            </a:r>
            <a:r>
              <a:rPr spc="-5" dirty="0"/>
              <a:t>macros</a:t>
            </a:r>
            <a:r>
              <a:rPr spc="-10" dirty="0"/>
              <a:t> </a:t>
            </a:r>
            <a:r>
              <a:rPr dirty="0"/>
              <a:t>–</a:t>
            </a:r>
            <a:r>
              <a:rPr spc="15" dirty="0"/>
              <a:t> </a:t>
            </a:r>
            <a:r>
              <a:rPr spc="-5" dirty="0"/>
              <a:t>Simulation</a:t>
            </a:r>
            <a:r>
              <a:rPr spc="-20" dirty="0"/>
              <a:t> </a:t>
            </a:r>
            <a:r>
              <a:rPr spc="-5" dirty="0"/>
              <a:t>valeurs</a:t>
            </a:r>
            <a:r>
              <a:rPr spc="5" dirty="0"/>
              <a:t> </a:t>
            </a:r>
            <a:r>
              <a:rPr spc="-5" dirty="0"/>
              <a:t>de</a:t>
            </a:r>
            <a:r>
              <a:rPr dirty="0"/>
              <a:t> TVA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1118616"/>
            <a:ext cx="4305299" cy="14295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0369" y="320753"/>
            <a:ext cx="4301490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600" spc="-15" dirty="0">
                <a:solidFill>
                  <a:srgbClr val="595958"/>
                </a:solidFill>
                <a:latin typeface="Calibri"/>
                <a:cs typeface="Calibri"/>
              </a:rPr>
              <a:t>Ecrire</a:t>
            </a:r>
            <a:r>
              <a:rPr sz="1600" spc="3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une</a:t>
            </a:r>
            <a:r>
              <a:rPr sz="16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95958"/>
                </a:solidFill>
                <a:latin typeface="Calibri"/>
                <a:cs typeface="Calibri"/>
              </a:rPr>
              <a:t>macro</a:t>
            </a:r>
            <a:r>
              <a:rPr sz="1600" spc="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qui</a:t>
            </a: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 insère</a:t>
            </a:r>
            <a:r>
              <a:rPr sz="1600" spc="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95958"/>
                </a:solidFill>
                <a:latin typeface="Calibri"/>
                <a:cs typeface="Calibri"/>
              </a:rPr>
              <a:t>différentes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valeurs</a:t>
            </a:r>
            <a:r>
              <a:rPr sz="1600" spc="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de </a:t>
            </a:r>
            <a:r>
              <a:rPr sz="16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595958"/>
                </a:solidFill>
                <a:latin typeface="Calibri"/>
                <a:cs typeface="Calibri"/>
              </a:rPr>
              <a:t>TVA</a:t>
            </a:r>
            <a:r>
              <a:rPr sz="16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en</a:t>
            </a:r>
            <a:r>
              <a:rPr sz="160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B2</a:t>
            </a:r>
            <a:r>
              <a:rPr sz="1600" b="1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et</a:t>
            </a:r>
            <a:r>
              <a:rPr sz="1600" spc="1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95958"/>
                </a:solidFill>
                <a:latin typeface="Calibri"/>
                <a:cs typeface="Calibri"/>
              </a:rPr>
              <a:t>récupère</a:t>
            </a:r>
            <a:r>
              <a:rPr sz="1600" spc="5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les </a:t>
            </a: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valeurs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 de</a:t>
            </a:r>
            <a:r>
              <a:rPr sz="1600" spc="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prix</a:t>
            </a:r>
            <a:r>
              <a:rPr sz="1600" spc="-10" dirty="0">
                <a:solidFill>
                  <a:srgbClr val="595958"/>
                </a:solidFill>
                <a:latin typeface="Calibri"/>
                <a:cs typeface="Calibri"/>
              </a:rPr>
              <a:t> TTC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 en </a:t>
            </a:r>
            <a:r>
              <a:rPr sz="1600" b="1" spc="-5" dirty="0">
                <a:solidFill>
                  <a:srgbClr val="00B050"/>
                </a:solidFill>
                <a:latin typeface="Calibri"/>
                <a:cs typeface="Calibri"/>
              </a:rPr>
              <a:t>B3</a:t>
            </a:r>
            <a:r>
              <a:rPr sz="1600" spc="-5" dirty="0">
                <a:solidFill>
                  <a:srgbClr val="595958"/>
                </a:solidFill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07664" y="585216"/>
            <a:ext cx="5675630" cy="883919"/>
            <a:chOff x="3407664" y="585216"/>
            <a:chExt cx="5675630" cy="88391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7664" y="861060"/>
              <a:ext cx="1495043" cy="6080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89930" y="896874"/>
              <a:ext cx="1266190" cy="387350"/>
            </a:xfrm>
            <a:custGeom>
              <a:avLst/>
              <a:gdLst/>
              <a:ahLst/>
              <a:cxnLst/>
              <a:rect l="l" t="t" r="r" b="b"/>
              <a:pathLst>
                <a:path w="1266189" h="387350">
                  <a:moveTo>
                    <a:pt x="1266075" y="0"/>
                  </a:moveTo>
                  <a:lnTo>
                    <a:pt x="0" y="386867"/>
                  </a:lnTo>
                </a:path>
              </a:pathLst>
            </a:custGeom>
            <a:ln w="25907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89931" y="1217663"/>
              <a:ext cx="87630" cy="86995"/>
            </a:xfrm>
            <a:custGeom>
              <a:avLst/>
              <a:gdLst/>
              <a:ahLst/>
              <a:cxnLst/>
              <a:rect l="l" t="t" r="r" b="b"/>
              <a:pathLst>
                <a:path w="87629" h="86994">
                  <a:moveTo>
                    <a:pt x="61074" y="0"/>
                  </a:moveTo>
                  <a:lnTo>
                    <a:pt x="0" y="66078"/>
                  </a:lnTo>
                  <a:lnTo>
                    <a:pt x="87579" y="86715"/>
                  </a:lnTo>
                </a:path>
              </a:pathLst>
            </a:custGeom>
            <a:ln w="25908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6216" y="592836"/>
              <a:ext cx="4306823" cy="6476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7928" y="585216"/>
              <a:ext cx="4250435" cy="71475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823459" y="620268"/>
            <a:ext cx="4212590" cy="553720"/>
          </a:xfrm>
          <a:prstGeom prst="rect">
            <a:avLst/>
          </a:prstGeom>
          <a:solidFill>
            <a:srgbClr val="FFFFE6"/>
          </a:solidFill>
          <a:ln w="9144">
            <a:solidFill>
              <a:srgbClr val="DADADA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1440" marR="219075">
              <a:lnSpc>
                <a:spcPct val="100000"/>
              </a:lnSpc>
              <a:spcBef>
                <a:spcPts val="259"/>
              </a:spcBef>
            </a:pP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Les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3E3E3E"/>
                </a:solidFill>
                <a:latin typeface="Calibri"/>
                <a:cs typeface="Calibri"/>
              </a:rPr>
              <a:t>différentes</a:t>
            </a:r>
            <a:r>
              <a:rPr sz="1500" spc="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valeurs</a:t>
            </a:r>
            <a:r>
              <a:rPr sz="15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de </a:t>
            </a:r>
            <a:r>
              <a:rPr sz="1500" spc="-25" dirty="0">
                <a:solidFill>
                  <a:srgbClr val="3E3E3E"/>
                </a:solidFill>
                <a:latin typeface="Calibri"/>
                <a:cs typeface="Calibri"/>
              </a:rPr>
              <a:t>TVA</a:t>
            </a:r>
            <a:r>
              <a:rPr sz="1500" spc="-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testées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 doivent</a:t>
            </a:r>
            <a:r>
              <a:rPr sz="15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être </a:t>
            </a:r>
            <a:r>
              <a:rPr sz="1500" spc="-3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retranscrites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au</a:t>
            </a:r>
            <a:r>
              <a:rPr sz="15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fur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et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à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 mesure</a:t>
            </a:r>
            <a:r>
              <a:rPr sz="15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dans</a:t>
            </a:r>
            <a:r>
              <a:rPr sz="150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la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 colonne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3E3E3E"/>
                </a:solidFill>
                <a:latin typeface="Calibri"/>
                <a:cs typeface="Calibri"/>
              </a:rPr>
              <a:t>D.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71771" y="1347216"/>
            <a:ext cx="4528185" cy="856615"/>
            <a:chOff x="4271771" y="1347216"/>
            <a:chExt cx="4528185" cy="85661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71771" y="1347216"/>
              <a:ext cx="1068323" cy="44957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54246" y="1491893"/>
              <a:ext cx="839469" cy="229235"/>
            </a:xfrm>
            <a:custGeom>
              <a:avLst/>
              <a:gdLst/>
              <a:ahLst/>
              <a:cxnLst/>
              <a:rect l="l" t="t" r="r" b="b"/>
              <a:pathLst>
                <a:path w="839470" h="229235">
                  <a:moveTo>
                    <a:pt x="839355" y="229019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4251" y="1468615"/>
              <a:ext cx="86995" cy="87630"/>
            </a:xfrm>
            <a:custGeom>
              <a:avLst/>
              <a:gdLst/>
              <a:ahLst/>
              <a:cxnLst/>
              <a:rect l="l" t="t" r="r" b="b"/>
              <a:pathLst>
                <a:path w="86995" h="87630">
                  <a:moveTo>
                    <a:pt x="63042" y="87477"/>
                  </a:moveTo>
                  <a:lnTo>
                    <a:pt x="0" y="23279"/>
                  </a:lnTo>
                  <a:lnTo>
                    <a:pt x="86918" y="0"/>
                  </a:lnTo>
                </a:path>
              </a:pathLst>
            </a:custGeom>
            <a:ln w="25908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18175" y="1496568"/>
              <a:ext cx="3581399" cy="64922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9887" y="1490472"/>
              <a:ext cx="3444239" cy="71323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265420" y="1524000"/>
            <a:ext cx="3487420" cy="554990"/>
          </a:xfrm>
          <a:prstGeom prst="rect">
            <a:avLst/>
          </a:prstGeom>
          <a:solidFill>
            <a:srgbClr val="FFFFE6"/>
          </a:solidFill>
          <a:ln w="9144">
            <a:solidFill>
              <a:srgbClr val="DADADA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 marR="297815">
              <a:lnSpc>
                <a:spcPct val="100000"/>
              </a:lnSpc>
              <a:spcBef>
                <a:spcPts val="265"/>
              </a:spcBef>
            </a:pP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Les</a:t>
            </a:r>
            <a:r>
              <a:rPr sz="1500" spc="-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valeurs</a:t>
            </a:r>
            <a:r>
              <a:rPr sz="150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de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Prix</a:t>
            </a:r>
            <a:r>
              <a:rPr sz="150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TTC</a:t>
            </a:r>
            <a:r>
              <a:rPr sz="150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correspondantes </a:t>
            </a:r>
            <a:r>
              <a:rPr sz="1500" spc="-3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doivent</a:t>
            </a:r>
            <a:r>
              <a:rPr sz="1500" spc="-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être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recensées</a:t>
            </a:r>
            <a:r>
              <a:rPr sz="1500" spc="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en</a:t>
            </a:r>
            <a:r>
              <a:rPr sz="15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colonne</a:t>
            </a:r>
            <a:r>
              <a:rPr sz="1500" spc="-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3400" y="2061972"/>
            <a:ext cx="4543425" cy="4525010"/>
          </a:xfrm>
          <a:custGeom>
            <a:avLst/>
            <a:gdLst/>
            <a:ahLst/>
            <a:cxnLst/>
            <a:rect l="l" t="t" r="r" b="b"/>
            <a:pathLst>
              <a:path w="4543425" h="4525009">
                <a:moveTo>
                  <a:pt x="4543044" y="0"/>
                </a:moveTo>
                <a:lnTo>
                  <a:pt x="0" y="0"/>
                </a:lnTo>
                <a:lnTo>
                  <a:pt x="0" y="4524756"/>
                </a:lnTo>
                <a:lnTo>
                  <a:pt x="4543044" y="4524756"/>
                </a:lnTo>
                <a:lnTo>
                  <a:pt x="4543044" y="0"/>
                </a:lnTo>
                <a:close/>
              </a:path>
            </a:pathLst>
          </a:custGeom>
          <a:solidFill>
            <a:srgbClr val="E9EF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3400" y="2061972"/>
            <a:ext cx="4543425" cy="4525010"/>
          </a:xfrm>
          <a:prstGeom prst="rect">
            <a:avLst/>
          </a:prstGeom>
          <a:ln w="12192">
            <a:solidFill>
              <a:srgbClr val="558ED5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 marR="2844165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0070C0"/>
                </a:solidFill>
                <a:latin typeface="Consolas"/>
                <a:cs typeface="Consolas"/>
              </a:rPr>
              <a:t>Sub</a:t>
            </a:r>
            <a:r>
              <a:rPr sz="1200" b="1" spc="-5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70C0"/>
                </a:solidFill>
                <a:latin typeface="Consolas"/>
                <a:cs typeface="Consolas"/>
              </a:rPr>
              <a:t>SimulationTVA</a:t>
            </a:r>
            <a:r>
              <a:rPr sz="1200" dirty="0">
                <a:latin typeface="Consolas"/>
                <a:cs typeface="Consolas"/>
              </a:rPr>
              <a:t>()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'variables</a:t>
            </a:r>
            <a:endParaRPr sz="1200">
              <a:latin typeface="Consolas"/>
              <a:cs typeface="Consolas"/>
            </a:endParaRPr>
          </a:p>
          <a:p>
            <a:pPr marL="90805" marR="1668780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Dim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pht As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Double,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pttc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As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Double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Dim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04A7B"/>
                </a:solidFill>
                <a:latin typeface="Consolas"/>
                <a:cs typeface="Consolas"/>
              </a:rPr>
              <a:t>tva</a:t>
            </a:r>
            <a:r>
              <a:rPr sz="1200" spc="5" dirty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As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Double</a:t>
            </a:r>
            <a:endParaRPr sz="1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Dim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As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Long</a:t>
            </a:r>
            <a:endParaRPr sz="1200">
              <a:latin typeface="Consolas"/>
              <a:cs typeface="Consolas"/>
            </a:endParaRPr>
          </a:p>
          <a:p>
            <a:pPr marL="90805" marR="1078865">
              <a:lnSpc>
                <a:spcPct val="100000"/>
              </a:lnSpc>
            </a:pP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'début d'écriture des valeurs en ligne 2 </a:t>
            </a:r>
            <a:r>
              <a:rPr sz="1200" spc="-64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</a:t>
            </a:r>
            <a:endParaRPr sz="1200">
              <a:latin typeface="Consolas"/>
              <a:cs typeface="Consolas"/>
            </a:endParaRPr>
          </a:p>
          <a:p>
            <a:pPr marL="90805" marR="1922145">
              <a:lnSpc>
                <a:spcPct val="100000"/>
              </a:lnSpc>
            </a:pP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'récupérer</a:t>
            </a:r>
            <a:r>
              <a:rPr sz="1200" spc="1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00B050"/>
                </a:solidFill>
                <a:latin typeface="Consolas"/>
                <a:cs typeface="Consolas"/>
              </a:rPr>
              <a:t>la</a:t>
            </a:r>
            <a:r>
              <a:rPr sz="1200" spc="2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valeur</a:t>
            </a:r>
            <a:r>
              <a:rPr sz="1200" spc="1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du</a:t>
            </a:r>
            <a:r>
              <a:rPr sz="1200" spc="2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PHT </a:t>
            </a:r>
            <a:r>
              <a:rPr sz="1200" spc="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pht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Cells</a:t>
            </a:r>
            <a:r>
              <a:rPr sz="1200" dirty="0">
                <a:latin typeface="Consolas"/>
                <a:cs typeface="Consolas"/>
              </a:rPr>
              <a:t>(1,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2).Value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B050"/>
                </a:solidFill>
                <a:latin typeface="Consolas"/>
                <a:cs typeface="Consolas"/>
              </a:rPr>
              <a:t>'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en</a:t>
            </a:r>
            <a:r>
              <a:rPr sz="1200" spc="-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0000"/>
                </a:solidFill>
                <a:latin typeface="Consolas"/>
                <a:cs typeface="Consolas"/>
              </a:rPr>
              <a:t>B1</a:t>
            </a:r>
            <a:endParaRPr sz="1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'faire</a:t>
            </a:r>
            <a:r>
              <a:rPr sz="1200" spc="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varier</a:t>
            </a:r>
            <a:r>
              <a:rPr sz="12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la</a:t>
            </a:r>
            <a:r>
              <a:rPr sz="1200" spc="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tva</a:t>
            </a:r>
            <a:r>
              <a:rPr sz="12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de </a:t>
            </a:r>
            <a:r>
              <a:rPr sz="1200" b="1" dirty="0">
                <a:solidFill>
                  <a:srgbClr val="00B050"/>
                </a:solidFill>
                <a:latin typeface="Consolas"/>
                <a:cs typeface="Consolas"/>
              </a:rPr>
              <a:t>10%</a:t>
            </a:r>
            <a:r>
              <a:rPr sz="1200" b="1" spc="-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à</a:t>
            </a:r>
            <a:r>
              <a:rPr sz="1200" spc="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B050"/>
                </a:solidFill>
                <a:latin typeface="Consolas"/>
                <a:cs typeface="Consolas"/>
              </a:rPr>
              <a:t>30%</a:t>
            </a:r>
            <a:r>
              <a:rPr sz="1200" b="1" spc="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avec</a:t>
            </a:r>
            <a:r>
              <a:rPr sz="12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un pas</a:t>
            </a:r>
            <a:r>
              <a:rPr sz="12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de</a:t>
            </a:r>
            <a:r>
              <a:rPr sz="1200" spc="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B050"/>
                </a:solidFill>
                <a:latin typeface="Consolas"/>
                <a:cs typeface="Consolas"/>
              </a:rPr>
              <a:t>5%</a:t>
            </a:r>
            <a:endParaRPr sz="1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For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04A7B"/>
                </a:solidFill>
                <a:latin typeface="Consolas"/>
                <a:cs typeface="Consolas"/>
              </a:rPr>
              <a:t>tva</a:t>
            </a:r>
            <a:r>
              <a:rPr sz="1200" spc="-5" dirty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669900"/>
                </a:solidFill>
                <a:latin typeface="Consolas"/>
                <a:cs typeface="Consolas"/>
              </a:rPr>
              <a:t>10</a:t>
            </a:r>
            <a:r>
              <a:rPr sz="1200" b="1" spc="-5" dirty="0">
                <a:solidFill>
                  <a:srgbClr val="669900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To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669900"/>
                </a:solidFill>
                <a:latin typeface="Consolas"/>
                <a:cs typeface="Consolas"/>
              </a:rPr>
              <a:t>30 </a:t>
            </a:r>
            <a:r>
              <a:rPr sz="1200" dirty="0">
                <a:latin typeface="Consolas"/>
                <a:cs typeface="Consolas"/>
              </a:rPr>
              <a:t>Step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669900"/>
                </a:solidFill>
                <a:latin typeface="Consolas"/>
                <a:cs typeface="Consolas"/>
              </a:rPr>
              <a:t>5</a:t>
            </a:r>
            <a:endParaRPr sz="1200">
              <a:latin typeface="Consolas"/>
              <a:cs typeface="Consolas"/>
            </a:endParaRPr>
          </a:p>
          <a:p>
            <a:pPr marL="426084" marR="1247140">
              <a:lnSpc>
                <a:spcPct val="100000"/>
              </a:lnSpc>
            </a:pP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'insérer la valeur</a:t>
            </a:r>
            <a:r>
              <a:rPr sz="1200" spc="-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de la</a:t>
            </a:r>
            <a:r>
              <a:rPr sz="1200" spc="-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TVA</a:t>
            </a:r>
            <a:r>
              <a:rPr sz="1200" spc="-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00B050"/>
                </a:solidFill>
                <a:latin typeface="Consolas"/>
                <a:cs typeface="Consolas"/>
              </a:rPr>
              <a:t>en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0000"/>
                </a:solidFill>
                <a:latin typeface="Consolas"/>
                <a:cs typeface="Consolas"/>
              </a:rPr>
              <a:t>B2 </a:t>
            </a:r>
            <a:r>
              <a:rPr sz="1200" b="1" spc="-64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Cells</a:t>
            </a:r>
            <a:r>
              <a:rPr sz="1200" dirty="0">
                <a:latin typeface="Consolas"/>
                <a:cs typeface="Consolas"/>
              </a:rPr>
              <a:t>(2,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2).Value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04A7B"/>
                </a:solidFill>
                <a:latin typeface="Consolas"/>
                <a:cs typeface="Consolas"/>
              </a:rPr>
              <a:t>tva</a:t>
            </a:r>
            <a:endParaRPr sz="1200">
              <a:latin typeface="Consolas"/>
              <a:cs typeface="Consolas"/>
            </a:endParaRPr>
          </a:p>
          <a:p>
            <a:pPr marL="426084" marR="1752600">
              <a:lnSpc>
                <a:spcPct val="100000"/>
              </a:lnSpc>
            </a:pP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'Récupérer</a:t>
            </a:r>
            <a:r>
              <a:rPr sz="1200" spc="-1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00B050"/>
                </a:solidFill>
                <a:latin typeface="Consolas"/>
                <a:cs typeface="Consolas"/>
              </a:rPr>
              <a:t>le</a:t>
            </a:r>
            <a:r>
              <a:rPr sz="12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prix</a:t>
            </a:r>
            <a:r>
              <a:rPr sz="1200" spc="-1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ttc</a:t>
            </a:r>
            <a:r>
              <a:rPr sz="1200" spc="-1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en </a:t>
            </a:r>
            <a:r>
              <a:rPr sz="1200" b="1" dirty="0">
                <a:solidFill>
                  <a:srgbClr val="FF0000"/>
                </a:solidFill>
                <a:latin typeface="Consolas"/>
                <a:cs typeface="Consolas"/>
              </a:rPr>
              <a:t>B3 </a:t>
            </a:r>
            <a:r>
              <a:rPr sz="1200" b="1" spc="-64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pttc = </a:t>
            </a:r>
            <a:r>
              <a:rPr sz="1200" b="1" dirty="0">
                <a:latin typeface="Consolas"/>
                <a:cs typeface="Consolas"/>
              </a:rPr>
              <a:t>Cells</a:t>
            </a:r>
            <a:r>
              <a:rPr sz="1200" dirty="0">
                <a:latin typeface="Consolas"/>
                <a:cs typeface="Consolas"/>
              </a:rPr>
              <a:t>(3, 2).Value 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'inscription</a:t>
            </a:r>
            <a:r>
              <a:rPr sz="1200" spc="5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des</a:t>
            </a:r>
            <a:r>
              <a:rPr sz="1200" spc="4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valeurs </a:t>
            </a:r>
            <a:r>
              <a:rPr sz="1200" spc="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'TVA</a:t>
            </a:r>
            <a:r>
              <a:rPr sz="12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en</a:t>
            </a:r>
            <a:r>
              <a:rPr sz="1200" spc="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E46C0A"/>
                </a:solidFill>
                <a:latin typeface="Consolas"/>
                <a:cs typeface="Consolas"/>
              </a:rPr>
              <a:t>colonne</a:t>
            </a:r>
            <a:r>
              <a:rPr sz="1200" spc="-5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E46C0A"/>
                </a:solidFill>
                <a:latin typeface="Consolas"/>
                <a:cs typeface="Consolas"/>
              </a:rPr>
              <a:t>D</a:t>
            </a:r>
            <a:endParaRPr sz="1200">
              <a:latin typeface="Consolas"/>
              <a:cs typeface="Consolas"/>
            </a:endParaRPr>
          </a:p>
          <a:p>
            <a:pPr marL="426084" marR="2089785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Cells</a:t>
            </a:r>
            <a:r>
              <a:rPr sz="1200" dirty="0">
                <a:latin typeface="Consolas"/>
                <a:cs typeface="Consolas"/>
              </a:rPr>
              <a:t>(i, 4).Value = tva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'PTTC en </a:t>
            </a:r>
            <a:r>
              <a:rPr sz="1200" dirty="0">
                <a:solidFill>
                  <a:srgbClr val="E46C0A"/>
                </a:solidFill>
                <a:latin typeface="Consolas"/>
                <a:cs typeface="Consolas"/>
              </a:rPr>
              <a:t>colonne E </a:t>
            </a:r>
            <a:r>
              <a:rPr sz="1200" spc="5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Cells</a:t>
            </a:r>
            <a:r>
              <a:rPr sz="1200" dirty="0">
                <a:latin typeface="Consolas"/>
                <a:cs typeface="Consolas"/>
              </a:rPr>
              <a:t>(i,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5).Value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pttc</a:t>
            </a:r>
            <a:endParaRPr sz="1200">
              <a:latin typeface="Consolas"/>
              <a:cs typeface="Consolas"/>
            </a:endParaRPr>
          </a:p>
          <a:p>
            <a:pPr marL="426084" marR="1752600">
              <a:lnSpc>
                <a:spcPct val="100000"/>
              </a:lnSpc>
            </a:pP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'passage</a:t>
            </a:r>
            <a:r>
              <a:rPr sz="1200" spc="-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à</a:t>
            </a:r>
            <a:r>
              <a:rPr sz="1200" spc="-1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00B050"/>
                </a:solidFill>
                <a:latin typeface="Consolas"/>
                <a:cs typeface="Consolas"/>
              </a:rPr>
              <a:t>la</a:t>
            </a:r>
            <a:r>
              <a:rPr sz="1200" spc="-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ligne</a:t>
            </a:r>
            <a:r>
              <a:rPr sz="1200" spc="-1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B050"/>
                </a:solidFill>
                <a:latin typeface="Consolas"/>
                <a:cs typeface="Consolas"/>
              </a:rPr>
              <a:t>suivante </a:t>
            </a:r>
            <a:r>
              <a:rPr sz="1200" spc="-64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+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</a:t>
            </a:r>
            <a:endParaRPr sz="1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Next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04A7B"/>
                </a:solidFill>
                <a:latin typeface="Consolas"/>
                <a:cs typeface="Consolas"/>
              </a:rPr>
              <a:t>tva</a:t>
            </a:r>
            <a:endParaRPr sz="1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200" b="1" dirty="0">
                <a:solidFill>
                  <a:srgbClr val="0070C0"/>
                </a:solidFill>
                <a:latin typeface="Consolas"/>
                <a:cs typeface="Consolas"/>
              </a:rPr>
              <a:t>End</a:t>
            </a:r>
            <a:r>
              <a:rPr sz="1200" b="1" spc="-65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70C0"/>
                </a:solidFill>
                <a:latin typeface="Consolas"/>
                <a:cs typeface="Consolas"/>
              </a:rPr>
              <a:t>Sub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391155" y="1616963"/>
            <a:ext cx="6452870" cy="4645660"/>
            <a:chOff x="2391155" y="1616963"/>
            <a:chExt cx="6452870" cy="4645660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00372" y="4805171"/>
              <a:ext cx="4343399" cy="145694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91155" y="1616963"/>
              <a:ext cx="242316" cy="14325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01823" y="1816607"/>
              <a:ext cx="240792" cy="13563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69636" y="2720340"/>
              <a:ext cx="3124199" cy="11094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51348" y="2714244"/>
              <a:ext cx="3157727" cy="117043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343870" y="4410359"/>
            <a:ext cx="2730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595958"/>
                </a:solidFill>
                <a:latin typeface="Calibri"/>
                <a:cs typeface="Calibri"/>
              </a:rPr>
              <a:t>A</a:t>
            </a:r>
            <a:r>
              <a:rPr sz="2000" i="1" spc="-2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595958"/>
                </a:solidFill>
                <a:latin typeface="Calibri"/>
                <a:cs typeface="Calibri"/>
              </a:rPr>
              <a:t>l’issue</a:t>
            </a:r>
            <a:r>
              <a:rPr sz="2000" i="1" spc="-4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595958"/>
                </a:solidFill>
                <a:latin typeface="Calibri"/>
                <a:cs typeface="Calibri"/>
              </a:rPr>
              <a:t>de</a:t>
            </a:r>
            <a:r>
              <a:rPr sz="2000" i="1" spc="-3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595958"/>
                </a:solidFill>
                <a:latin typeface="Calibri"/>
                <a:cs typeface="Calibri"/>
              </a:rPr>
              <a:t>la</a:t>
            </a:r>
            <a:r>
              <a:rPr sz="2000" i="1" spc="-2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595958"/>
                </a:solidFill>
                <a:latin typeface="Calibri"/>
                <a:cs typeface="Calibri"/>
              </a:rPr>
              <a:t>simulation…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16879" y="2747772"/>
            <a:ext cx="3030220" cy="1015365"/>
          </a:xfrm>
          <a:prstGeom prst="rect">
            <a:avLst/>
          </a:prstGeom>
          <a:solidFill>
            <a:srgbClr val="F2F2F2"/>
          </a:solidFill>
          <a:ln w="9144">
            <a:solidFill>
              <a:srgbClr val="DADADA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 marR="129539">
              <a:lnSpc>
                <a:spcPct val="100000"/>
              </a:lnSpc>
              <a:spcBef>
                <a:spcPts val="260"/>
              </a:spcBef>
            </a:pPr>
            <a:r>
              <a:rPr sz="1500" b="1" u="sng" spc="-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alibri"/>
                <a:cs typeface="Calibri"/>
              </a:rPr>
              <a:t>Remarque </a:t>
            </a:r>
            <a:r>
              <a:rPr sz="1500" b="1" u="sng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Calibri"/>
                <a:cs typeface="Calibri"/>
              </a:rPr>
              <a:t>:</a:t>
            </a:r>
            <a:r>
              <a:rPr sz="1500" b="1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il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faut être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sur la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feuille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 adéquate </a:t>
            </a:r>
            <a:r>
              <a:rPr sz="1500" spc="-15" dirty="0">
                <a:solidFill>
                  <a:srgbClr val="3E3E3E"/>
                </a:solidFill>
                <a:latin typeface="Calibri"/>
                <a:cs typeface="Calibri"/>
              </a:rPr>
              <a:t>avant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de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lancer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la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macro,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sinon</a:t>
            </a:r>
            <a:r>
              <a:rPr sz="150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le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programme</a:t>
            </a:r>
            <a:r>
              <a:rPr sz="150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ne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3E3E3E"/>
                </a:solidFill>
                <a:latin typeface="Calibri"/>
                <a:cs typeface="Calibri"/>
              </a:rPr>
              <a:t>saura</a:t>
            </a:r>
            <a:r>
              <a:rPr sz="150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pas</a:t>
            </a:r>
            <a:r>
              <a:rPr sz="150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où </a:t>
            </a:r>
            <a:r>
              <a:rPr sz="1500" spc="-3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E3E3E"/>
                </a:solidFill>
                <a:latin typeface="Calibri"/>
                <a:cs typeface="Calibri"/>
              </a:rPr>
              <a:t>chercher </a:t>
            </a:r>
            <a:r>
              <a:rPr sz="1500" b="1" spc="-5" dirty="0">
                <a:solidFill>
                  <a:srgbClr val="3E3E3E"/>
                </a:solidFill>
                <a:latin typeface="Calibri"/>
                <a:cs typeface="Calibri"/>
              </a:rPr>
              <a:t>Cells(…).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871459" y="6262115"/>
            <a:ext cx="894715" cy="241300"/>
            <a:chOff x="7871459" y="6262115"/>
            <a:chExt cx="894715" cy="241300"/>
          </a:xfrm>
        </p:grpSpPr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71459" y="6262115"/>
              <a:ext cx="144779" cy="24079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31935" y="6262115"/>
              <a:ext cx="134111" cy="2407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76" y="4407408"/>
            <a:ext cx="7772400" cy="1361440"/>
          </a:xfrm>
          <a:prstGeom prst="rect">
            <a:avLst/>
          </a:prstGeom>
          <a:solidFill>
            <a:srgbClr val="DCE6F2"/>
          </a:solidFill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4000" b="1" spc="-10" dirty="0">
                <a:solidFill>
                  <a:srgbClr val="1F497D"/>
                </a:solidFill>
                <a:latin typeface="Cambria"/>
                <a:cs typeface="Cambria"/>
              </a:rPr>
              <a:t>LES</a:t>
            </a:r>
            <a:r>
              <a:rPr sz="4000" b="1" spc="-3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5" dirty="0">
                <a:solidFill>
                  <a:srgbClr val="1F497D"/>
                </a:solidFill>
                <a:latin typeface="Cambria"/>
                <a:cs typeface="Cambria"/>
              </a:rPr>
              <a:t>MACROS</a:t>
            </a:r>
            <a:r>
              <a:rPr sz="4000" b="1" spc="-3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1F497D"/>
                </a:solidFill>
                <a:latin typeface="Cambria"/>
                <a:cs typeface="Cambria"/>
              </a:rPr>
              <a:t>(2)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052" y="4026915"/>
            <a:ext cx="4345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Travailler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sélections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l’utilisateur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1614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Sélection</a:t>
            </a:r>
            <a:r>
              <a:rPr spc="-90" dirty="0"/>
              <a:t> </a:t>
            </a:r>
            <a:r>
              <a:rPr spc="-5" dirty="0"/>
              <a:t>simple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299" y="340686"/>
            <a:ext cx="7709534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Comment </a:t>
            </a:r>
            <a:r>
              <a:rPr sz="1800" spc="-10" dirty="0">
                <a:latin typeface="Calibri"/>
                <a:cs typeface="Calibri"/>
              </a:rPr>
              <a:t>programmer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macro</a:t>
            </a:r>
            <a:r>
              <a:rPr sz="1800" dirty="0">
                <a:latin typeface="Calibri"/>
                <a:cs typeface="Calibri"/>
              </a:rPr>
              <a:t> qui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manipule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directement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cellules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sélectionnée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l’utilisateur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?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58ED5"/>
                </a:solidFill>
                <a:latin typeface="Calibri"/>
                <a:cs typeface="Calibri"/>
              </a:rPr>
              <a:t>Attention,</a:t>
            </a:r>
            <a:r>
              <a:rPr sz="1800" spc="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8ED5"/>
                </a:solidFill>
                <a:latin typeface="Calibri"/>
                <a:cs typeface="Calibri"/>
              </a:rPr>
              <a:t>nous</a:t>
            </a:r>
            <a:r>
              <a:rPr sz="1800" dirty="0">
                <a:solidFill>
                  <a:srgbClr val="558ED5"/>
                </a:solidFill>
                <a:latin typeface="Calibri"/>
                <a:cs typeface="Calibri"/>
              </a:rPr>
              <a:t> ne</a:t>
            </a:r>
            <a:r>
              <a:rPr sz="1800" spc="1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8ED5"/>
                </a:solidFill>
                <a:latin typeface="Calibri"/>
                <a:cs typeface="Calibri"/>
              </a:rPr>
              <a:t>sommes</a:t>
            </a:r>
            <a:r>
              <a:rPr sz="1800" spc="-10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8ED5"/>
                </a:solidFill>
                <a:latin typeface="Calibri"/>
                <a:cs typeface="Calibri"/>
              </a:rPr>
              <a:t>pas</a:t>
            </a:r>
            <a:r>
              <a:rPr sz="1800" spc="-10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8ED5"/>
                </a:solidFill>
                <a:latin typeface="Calibri"/>
                <a:cs typeface="Calibri"/>
              </a:rPr>
              <a:t>dans</a:t>
            </a:r>
            <a:r>
              <a:rPr sz="1800" spc="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8ED5"/>
                </a:solidFill>
                <a:latin typeface="Calibri"/>
                <a:cs typeface="Calibri"/>
              </a:rPr>
              <a:t>la</a:t>
            </a:r>
            <a:r>
              <a:rPr sz="1800" spc="10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8ED5"/>
                </a:solidFill>
                <a:latin typeface="Calibri"/>
                <a:cs typeface="Calibri"/>
              </a:rPr>
              <a:t>même </a:t>
            </a:r>
            <a:r>
              <a:rPr sz="1800" spc="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8ED5"/>
                </a:solidFill>
                <a:latin typeface="Calibri"/>
                <a:cs typeface="Calibri"/>
              </a:rPr>
              <a:t>configuration</a:t>
            </a:r>
            <a:r>
              <a:rPr sz="1800" spc="20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8ED5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8ED5"/>
                </a:solidFill>
                <a:latin typeface="Calibri"/>
                <a:cs typeface="Calibri"/>
              </a:rPr>
              <a:t>les</a:t>
            </a:r>
            <a:r>
              <a:rPr sz="1800" spc="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8ED5"/>
                </a:solidFill>
                <a:latin typeface="Calibri"/>
                <a:cs typeface="Calibri"/>
              </a:rPr>
              <a:t>fonctions</a:t>
            </a:r>
            <a:r>
              <a:rPr sz="1800" spc="1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8ED5"/>
                </a:solidFill>
                <a:latin typeface="Calibri"/>
                <a:cs typeface="Calibri"/>
              </a:rPr>
              <a:t>personnalisées</a:t>
            </a:r>
            <a:r>
              <a:rPr sz="1800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8ED5"/>
                </a:solidFill>
                <a:latin typeface="Calibri"/>
                <a:cs typeface="Calibri"/>
              </a:rPr>
              <a:t>ici,</a:t>
            </a:r>
            <a:r>
              <a:rPr sz="1800" spc="30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8ED5"/>
                </a:solidFill>
                <a:latin typeface="Calibri"/>
                <a:cs typeface="Calibri"/>
              </a:rPr>
              <a:t>nous</a:t>
            </a:r>
            <a:r>
              <a:rPr sz="1800" spc="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8ED5"/>
                </a:solidFill>
                <a:latin typeface="Calibri"/>
                <a:cs typeface="Calibri"/>
              </a:rPr>
              <a:t>n’insérons</a:t>
            </a:r>
            <a:r>
              <a:rPr sz="1800" spc="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8ED5"/>
                </a:solidFill>
                <a:latin typeface="Calibri"/>
                <a:cs typeface="Calibri"/>
              </a:rPr>
              <a:t>pas</a:t>
            </a:r>
            <a:r>
              <a:rPr sz="1800" spc="-1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8ED5"/>
                </a:solidFill>
                <a:latin typeface="Calibri"/>
                <a:cs typeface="Calibri"/>
              </a:rPr>
              <a:t>un</a:t>
            </a:r>
            <a:r>
              <a:rPr sz="1800" spc="1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8ED5"/>
                </a:solidFill>
                <a:latin typeface="Calibri"/>
                <a:cs typeface="Calibri"/>
              </a:rPr>
              <a:t>résultat </a:t>
            </a:r>
            <a:r>
              <a:rPr sz="1800" spc="-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8ED5"/>
                </a:solidFill>
                <a:latin typeface="Calibri"/>
                <a:cs typeface="Calibri"/>
              </a:rPr>
              <a:t>dans</a:t>
            </a:r>
            <a:r>
              <a:rPr sz="1800" spc="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8ED5"/>
                </a:solidFill>
                <a:latin typeface="Calibri"/>
                <a:cs typeface="Calibri"/>
              </a:rPr>
              <a:t>une</a:t>
            </a:r>
            <a:r>
              <a:rPr sz="1800" spc="20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8ED5"/>
                </a:solidFill>
                <a:latin typeface="Calibri"/>
                <a:cs typeface="Calibri"/>
              </a:rPr>
              <a:t>cellule,</a:t>
            </a:r>
            <a:r>
              <a:rPr sz="1800" spc="20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8ED5"/>
                </a:solidFill>
                <a:latin typeface="Calibri"/>
                <a:cs typeface="Calibri"/>
              </a:rPr>
              <a:t>nous</a:t>
            </a:r>
            <a:r>
              <a:rPr sz="1800" spc="1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8ED5"/>
                </a:solidFill>
                <a:latin typeface="Calibri"/>
                <a:cs typeface="Calibri"/>
              </a:rPr>
              <a:t>manipulons</a:t>
            </a:r>
            <a:r>
              <a:rPr sz="1800" spc="20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8ED5"/>
                </a:solidFill>
                <a:latin typeface="Calibri"/>
                <a:cs typeface="Calibri"/>
              </a:rPr>
              <a:t>et</a:t>
            </a:r>
            <a:r>
              <a:rPr sz="1800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8ED5"/>
                </a:solidFill>
                <a:latin typeface="Calibri"/>
                <a:cs typeface="Calibri"/>
              </a:rPr>
              <a:t>modifions</a:t>
            </a:r>
            <a:r>
              <a:rPr sz="1800" spc="1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8ED5"/>
                </a:solidFill>
                <a:latin typeface="Calibri"/>
                <a:cs typeface="Calibri"/>
              </a:rPr>
              <a:t>directement</a:t>
            </a:r>
            <a:r>
              <a:rPr sz="1800" spc="10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8ED5"/>
                </a:solidFill>
                <a:latin typeface="Calibri"/>
                <a:cs typeface="Calibri"/>
              </a:rPr>
              <a:t>la</a:t>
            </a:r>
            <a:r>
              <a:rPr sz="1800" spc="1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8ED5"/>
                </a:solidFill>
                <a:latin typeface="Calibri"/>
                <a:cs typeface="Calibri"/>
              </a:rPr>
              <a:t>plage</a:t>
            </a:r>
            <a:r>
              <a:rPr sz="1800" spc="5" dirty="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8ED5"/>
                </a:solidFill>
                <a:latin typeface="Calibri"/>
                <a:cs typeface="Calibri"/>
              </a:rPr>
              <a:t>sélectionnée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7347" y="1921764"/>
            <a:ext cx="8775700" cy="1478280"/>
            <a:chOff x="117347" y="1921764"/>
            <a:chExt cx="8775700" cy="14782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347" y="2049780"/>
              <a:ext cx="4876787" cy="1142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15256" y="1921764"/>
              <a:ext cx="4177665" cy="1478280"/>
            </a:xfrm>
            <a:custGeom>
              <a:avLst/>
              <a:gdLst/>
              <a:ahLst/>
              <a:cxnLst/>
              <a:rect l="l" t="t" r="r" b="b"/>
              <a:pathLst>
                <a:path w="4177665" h="1478279">
                  <a:moveTo>
                    <a:pt x="4177284" y="0"/>
                  </a:moveTo>
                  <a:lnTo>
                    <a:pt x="0" y="0"/>
                  </a:lnTo>
                  <a:lnTo>
                    <a:pt x="0" y="1478280"/>
                  </a:lnTo>
                  <a:lnTo>
                    <a:pt x="4177284" y="1478280"/>
                  </a:lnTo>
                  <a:lnTo>
                    <a:pt x="417728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15255" y="1921764"/>
            <a:ext cx="4177665" cy="14782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91440" marR="140335">
              <a:lnSpc>
                <a:spcPct val="125000"/>
              </a:lnSpc>
              <a:spcBef>
                <a:spcPts val="50"/>
              </a:spcBef>
            </a:pPr>
            <a:r>
              <a:rPr sz="1800" u="heavy" spc="-10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Exemple</a:t>
            </a:r>
            <a:r>
              <a:rPr sz="1800" u="heavy" spc="-5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: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 dans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808080"/>
                </a:solidFill>
                <a:latin typeface="Calibri"/>
                <a:cs typeface="Calibri"/>
              </a:rPr>
              <a:t>cette</a:t>
            </a:r>
            <a:r>
              <a:rPr sz="1800" spc="2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sélection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cellules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doivent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être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sélectionnées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avant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lancer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macro</a:t>
            </a:r>
            <a:r>
              <a:rPr sz="1800" spc="-5" dirty="0">
                <a:latin typeface="Calibri"/>
                <a:cs typeface="Calibri"/>
              </a:rPr>
              <a:t> !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),</a:t>
            </a:r>
            <a:r>
              <a:rPr sz="1800" spc="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808080"/>
                </a:solidFill>
                <a:latin typeface="Calibri"/>
                <a:cs typeface="Calibri"/>
              </a:rPr>
              <a:t>mettre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 en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police</a:t>
            </a:r>
            <a:r>
              <a:rPr sz="1800" spc="3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verte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 les 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cellules</a:t>
            </a:r>
            <a:r>
              <a:rPr sz="1800" spc="2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contenant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une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valeur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paire.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" y="3433571"/>
            <a:ext cx="4785360" cy="3046730"/>
          </a:xfrm>
          <a:custGeom>
            <a:avLst/>
            <a:gdLst/>
            <a:ahLst/>
            <a:cxnLst/>
            <a:rect l="l" t="t" r="r" b="b"/>
            <a:pathLst>
              <a:path w="4785360" h="3046729">
                <a:moveTo>
                  <a:pt x="0" y="0"/>
                </a:moveTo>
                <a:lnTo>
                  <a:pt x="4785360" y="0"/>
                </a:lnTo>
                <a:lnTo>
                  <a:pt x="4785360" y="3046476"/>
                </a:lnTo>
                <a:lnTo>
                  <a:pt x="0" y="304647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8871" y="3455909"/>
            <a:ext cx="47764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995" marR="212280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nsolas"/>
                <a:cs typeface="Consolas"/>
              </a:rPr>
              <a:t>Sub MesValeursPaires() 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'variable</a:t>
            </a:r>
            <a:r>
              <a:rPr sz="1600" spc="-4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intermédiaire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542" y="3943586"/>
            <a:ext cx="32492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nsolas"/>
                <a:cs typeface="Consolas"/>
              </a:rPr>
              <a:t>Dim</a:t>
            </a:r>
            <a:r>
              <a:rPr sz="1600" spc="85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cellule</a:t>
            </a:r>
            <a:r>
              <a:rPr sz="1600" spc="86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As </a:t>
            </a:r>
            <a:r>
              <a:rPr sz="1600" spc="-10" dirty="0">
                <a:latin typeface="Consolas"/>
                <a:cs typeface="Consolas"/>
              </a:rPr>
              <a:t>Range 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'boucler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sur</a:t>
            </a:r>
            <a:r>
              <a:rPr sz="1600" spc="85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la</a:t>
            </a:r>
            <a:r>
              <a:rPr sz="1600" spc="86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sélection 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For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Each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cellule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In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Selection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'tester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le</a:t>
            </a:r>
            <a:r>
              <a:rPr sz="1600" spc="-4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contenu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871" y="4918940"/>
            <a:ext cx="477647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6630" marR="121920" indent="-445134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olas"/>
                <a:cs typeface="Consolas"/>
              </a:rPr>
              <a:t>If </a:t>
            </a:r>
            <a:r>
              <a:rPr sz="1600" spc="-10" dirty="0">
                <a:latin typeface="Consolas"/>
                <a:cs typeface="Consolas"/>
              </a:rPr>
              <a:t>(cellule.Value Mod </a:t>
            </a:r>
            <a:r>
              <a:rPr sz="1600" spc="-5" dirty="0">
                <a:latin typeface="Consolas"/>
                <a:cs typeface="Consolas"/>
              </a:rPr>
              <a:t>2 = 0) </a:t>
            </a:r>
            <a:r>
              <a:rPr sz="1600" spc="-10" dirty="0">
                <a:latin typeface="Consolas"/>
                <a:cs typeface="Consolas"/>
              </a:rPr>
              <a:t>Then 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'modifier 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la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couleur 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de la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police </a:t>
            </a:r>
            <a:r>
              <a:rPr sz="1600" spc="-86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cellule.Font.ColorIndex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4</a:t>
            </a:r>
            <a:endParaRPr sz="1600">
              <a:latin typeface="Consolas"/>
              <a:cs typeface="Consolas"/>
            </a:endParaRPr>
          </a:p>
          <a:p>
            <a:pPr marL="86995" marR="3345815" indent="4445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End If 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Next</a:t>
            </a:r>
            <a:r>
              <a:rPr sz="1600" spc="-7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cellule </a:t>
            </a:r>
            <a:r>
              <a:rPr sz="1600" spc="-86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End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Sub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79291" y="3936491"/>
            <a:ext cx="5278120" cy="1114425"/>
            <a:chOff x="3479291" y="3936491"/>
            <a:chExt cx="5278120" cy="111442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9291" y="4408931"/>
              <a:ext cx="1313687" cy="35051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62477" y="4444745"/>
              <a:ext cx="1086485" cy="133350"/>
            </a:xfrm>
            <a:custGeom>
              <a:avLst/>
              <a:gdLst/>
              <a:ahLst/>
              <a:cxnLst/>
              <a:rect l="l" t="t" r="r" b="b"/>
              <a:pathLst>
                <a:path w="1086485" h="133350">
                  <a:moveTo>
                    <a:pt x="1086421" y="0"/>
                  </a:moveTo>
                  <a:lnTo>
                    <a:pt x="0" y="133286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62477" y="4523557"/>
              <a:ext cx="83185" cy="90170"/>
            </a:xfrm>
            <a:custGeom>
              <a:avLst/>
              <a:gdLst/>
              <a:ahLst/>
              <a:cxnLst/>
              <a:rect l="l" t="t" r="r" b="b"/>
              <a:pathLst>
                <a:path w="83185" h="90170">
                  <a:moveTo>
                    <a:pt x="71627" y="0"/>
                  </a:moveTo>
                  <a:lnTo>
                    <a:pt x="0" y="54470"/>
                  </a:lnTo>
                  <a:lnTo>
                    <a:pt x="82676" y="90004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0015" y="3956303"/>
              <a:ext cx="4056887" cy="101650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8867" y="3936491"/>
              <a:ext cx="3863339" cy="111404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747259" y="3983735"/>
              <a:ext cx="3962400" cy="922019"/>
            </a:xfrm>
            <a:custGeom>
              <a:avLst/>
              <a:gdLst/>
              <a:ahLst/>
              <a:cxnLst/>
              <a:rect l="l" t="t" r="r" b="b"/>
              <a:pathLst>
                <a:path w="3962400" h="922020">
                  <a:moveTo>
                    <a:pt x="3962399" y="0"/>
                  </a:moveTo>
                  <a:lnTo>
                    <a:pt x="0" y="0"/>
                  </a:lnTo>
                  <a:lnTo>
                    <a:pt x="0" y="922019"/>
                  </a:lnTo>
                  <a:lnTo>
                    <a:pt x="3962399" y="922019"/>
                  </a:lnTo>
                  <a:lnTo>
                    <a:pt x="3962399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47259" y="3983735"/>
              <a:ext cx="3962400" cy="922019"/>
            </a:xfrm>
            <a:custGeom>
              <a:avLst/>
              <a:gdLst/>
              <a:ahLst/>
              <a:cxnLst/>
              <a:rect l="l" t="t" r="r" b="b"/>
              <a:pathLst>
                <a:path w="3962400" h="922020">
                  <a:moveTo>
                    <a:pt x="0" y="0"/>
                  </a:moveTo>
                  <a:lnTo>
                    <a:pt x="3962399" y="0"/>
                  </a:lnTo>
                  <a:lnTo>
                    <a:pt x="3962399" y="922019"/>
                  </a:lnTo>
                  <a:lnTo>
                    <a:pt x="0" y="92201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826510" y="4000837"/>
            <a:ext cx="352932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Selection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2060"/>
                </a:solidFill>
                <a:latin typeface="Calibri"/>
                <a:cs typeface="Calibri"/>
              </a:rPr>
              <a:t>est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un</a:t>
            </a:r>
            <a:r>
              <a:rPr sz="18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objet</a:t>
            </a:r>
            <a:r>
              <a:rPr sz="18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2060"/>
                </a:solidFill>
                <a:latin typeface="Calibri"/>
                <a:cs typeface="Calibri"/>
              </a:rPr>
              <a:t>Excel</a:t>
            </a:r>
            <a:r>
              <a:rPr sz="18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Selection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est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donc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un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mot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clé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).</a:t>
            </a:r>
            <a:r>
              <a:rPr sz="18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Il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2060"/>
                </a:solidFill>
                <a:latin typeface="Calibri"/>
                <a:cs typeface="Calibri"/>
              </a:rPr>
              <a:t>est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type 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Range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(que</a:t>
            </a:r>
            <a:r>
              <a:rPr sz="1800" spc="2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nous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connaissons</a:t>
            </a:r>
            <a:r>
              <a:rPr sz="18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Calibri"/>
                <a:cs typeface="Calibri"/>
              </a:rPr>
              <a:t>bien).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128257" y="6047232"/>
          <a:ext cx="3693159" cy="452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290"/>
                <a:gridCol w="923290"/>
                <a:gridCol w="923290"/>
                <a:gridCol w="923289"/>
              </a:tblGrid>
              <a:tr h="226436"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300" spc="-25" dirty="0">
                          <a:solidFill>
                            <a:srgbClr val="00FF00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5D5D5"/>
                      </a:solidFill>
                      <a:prstDash val="solid"/>
                    </a:lnL>
                    <a:lnR w="12700">
                      <a:solidFill>
                        <a:srgbClr val="D5D5D5"/>
                      </a:solidFill>
                      <a:prstDash val="solid"/>
                    </a:lnR>
                    <a:lnT w="12700">
                      <a:solidFill>
                        <a:srgbClr val="D5D5D5"/>
                      </a:solidFill>
                      <a:prstDash val="solid"/>
                    </a:lnT>
                    <a:lnB w="12700">
                      <a:solidFill>
                        <a:srgbClr val="D5D5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15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5D5D5"/>
                      </a:solidFill>
                      <a:prstDash val="solid"/>
                    </a:lnL>
                    <a:lnR w="12700">
                      <a:solidFill>
                        <a:srgbClr val="D5D5D5"/>
                      </a:solidFill>
                      <a:prstDash val="solid"/>
                    </a:lnR>
                    <a:lnT w="12700">
                      <a:solidFill>
                        <a:srgbClr val="D5D5D5"/>
                      </a:solidFill>
                      <a:prstDash val="solid"/>
                    </a:lnT>
                    <a:lnB w="12700">
                      <a:solidFill>
                        <a:srgbClr val="D5D5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300" spc="-25" dirty="0">
                          <a:solidFill>
                            <a:srgbClr val="00FF00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5D5D5"/>
                      </a:solidFill>
                      <a:prstDash val="solid"/>
                    </a:lnL>
                    <a:lnR w="12700">
                      <a:solidFill>
                        <a:srgbClr val="D5D5D5"/>
                      </a:solidFill>
                      <a:prstDash val="solid"/>
                    </a:lnR>
                    <a:lnT w="12700">
                      <a:solidFill>
                        <a:srgbClr val="D5D5D5"/>
                      </a:solidFill>
                      <a:prstDash val="solid"/>
                    </a:lnT>
                    <a:lnB w="12700">
                      <a:solidFill>
                        <a:srgbClr val="D5D5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13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5D5D5"/>
                      </a:solidFill>
                      <a:prstDash val="solid"/>
                    </a:lnL>
                    <a:lnR w="12700">
                      <a:solidFill>
                        <a:srgbClr val="D5D5D5"/>
                      </a:solidFill>
                      <a:prstDash val="solid"/>
                    </a:lnR>
                    <a:lnT w="12700">
                      <a:solidFill>
                        <a:srgbClr val="D5D5D5"/>
                      </a:solidFill>
                      <a:prstDash val="solid"/>
                    </a:lnT>
                    <a:lnB w="12700">
                      <a:solidFill>
                        <a:srgbClr val="D5D5D5"/>
                      </a:solidFill>
                      <a:prstDash val="solid"/>
                    </a:lnB>
                  </a:tcPr>
                </a:tc>
              </a:tr>
              <a:tr h="226436"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300" spc="-25" dirty="0">
                          <a:solidFill>
                            <a:srgbClr val="00FF00"/>
                          </a:solidFill>
                          <a:latin typeface="Calibri"/>
                          <a:cs typeface="Calibri"/>
                        </a:rPr>
                        <a:t>36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5D5D5"/>
                      </a:solidFill>
                      <a:prstDash val="solid"/>
                    </a:lnL>
                    <a:lnR w="12700">
                      <a:solidFill>
                        <a:srgbClr val="D5D5D5"/>
                      </a:solidFill>
                      <a:prstDash val="solid"/>
                    </a:lnR>
                    <a:lnT w="12700">
                      <a:solidFill>
                        <a:srgbClr val="D5D5D5"/>
                      </a:solidFill>
                      <a:prstDash val="solid"/>
                    </a:lnT>
                    <a:lnB w="12700">
                      <a:solidFill>
                        <a:srgbClr val="D5D5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5D5D5"/>
                      </a:solidFill>
                      <a:prstDash val="solid"/>
                    </a:lnL>
                    <a:lnR w="12700">
                      <a:solidFill>
                        <a:srgbClr val="D5D5D5"/>
                      </a:solidFill>
                      <a:prstDash val="solid"/>
                    </a:lnR>
                    <a:lnT w="12700">
                      <a:solidFill>
                        <a:srgbClr val="D5D5D5"/>
                      </a:solidFill>
                      <a:prstDash val="solid"/>
                    </a:lnT>
                    <a:lnB w="12700">
                      <a:solidFill>
                        <a:srgbClr val="D5D5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300" dirty="0">
                          <a:solidFill>
                            <a:srgbClr val="00FF0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5D5D5"/>
                      </a:solidFill>
                      <a:prstDash val="solid"/>
                    </a:lnL>
                    <a:lnR w="12700">
                      <a:solidFill>
                        <a:srgbClr val="D5D5D5"/>
                      </a:solidFill>
                      <a:prstDash val="solid"/>
                    </a:lnR>
                    <a:lnT w="12700">
                      <a:solidFill>
                        <a:srgbClr val="D5D5D5"/>
                      </a:solidFill>
                      <a:prstDash val="solid"/>
                    </a:lnT>
                    <a:lnB w="12700">
                      <a:solidFill>
                        <a:srgbClr val="D5D5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300" spc="-25" dirty="0">
                          <a:solidFill>
                            <a:srgbClr val="00FF00"/>
                          </a:solidFill>
                          <a:latin typeface="Calibri"/>
                          <a:cs typeface="Calibri"/>
                        </a:rPr>
                        <a:t>28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5D5D5"/>
                      </a:solidFill>
                      <a:prstDash val="solid"/>
                    </a:lnL>
                    <a:lnR w="12700">
                      <a:solidFill>
                        <a:srgbClr val="D5D5D5"/>
                      </a:solidFill>
                      <a:prstDash val="solid"/>
                    </a:lnR>
                    <a:lnT w="12700">
                      <a:solidFill>
                        <a:srgbClr val="D5D5D5"/>
                      </a:solidFill>
                      <a:prstDash val="solid"/>
                    </a:lnT>
                    <a:lnB w="12700">
                      <a:solidFill>
                        <a:srgbClr val="D5D5D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6594956" y="5693206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0" dirty="0">
                <a:solidFill>
                  <a:srgbClr val="595958"/>
                </a:solidFill>
                <a:latin typeface="Calibri"/>
                <a:cs typeface="Calibri"/>
              </a:rPr>
              <a:t>Résultat…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186428" y="2484120"/>
            <a:ext cx="4320540" cy="3382010"/>
            <a:chOff x="4186428" y="2484120"/>
            <a:chExt cx="4320540" cy="338201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8620" y="2484120"/>
              <a:ext cx="562355" cy="31546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381850" y="2624844"/>
              <a:ext cx="334645" cy="37465"/>
            </a:xfrm>
            <a:custGeom>
              <a:avLst/>
              <a:gdLst/>
              <a:ahLst/>
              <a:cxnLst/>
              <a:rect l="l" t="t" r="r" b="b"/>
              <a:pathLst>
                <a:path w="334645" h="37464">
                  <a:moveTo>
                    <a:pt x="334543" y="36842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81853" y="2588295"/>
              <a:ext cx="82550" cy="90170"/>
            </a:xfrm>
            <a:custGeom>
              <a:avLst/>
              <a:gdLst/>
              <a:ahLst/>
              <a:cxnLst/>
              <a:rect l="l" t="t" r="r" b="b"/>
              <a:pathLst>
                <a:path w="82550" h="90169">
                  <a:moveTo>
                    <a:pt x="72288" y="90131"/>
                  </a:moveTo>
                  <a:lnTo>
                    <a:pt x="0" y="36550"/>
                  </a:lnTo>
                  <a:lnTo>
                    <a:pt x="82219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6428" y="5385816"/>
              <a:ext cx="1313687" cy="35051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369614" y="5421629"/>
              <a:ext cx="1086485" cy="133350"/>
            </a:xfrm>
            <a:custGeom>
              <a:avLst/>
              <a:gdLst/>
              <a:ahLst/>
              <a:cxnLst/>
              <a:rect l="l" t="t" r="r" b="b"/>
              <a:pathLst>
                <a:path w="1086485" h="133350">
                  <a:moveTo>
                    <a:pt x="1086421" y="0"/>
                  </a:moveTo>
                  <a:lnTo>
                    <a:pt x="0" y="133286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69614" y="5500441"/>
              <a:ext cx="83185" cy="90170"/>
            </a:xfrm>
            <a:custGeom>
              <a:avLst/>
              <a:gdLst/>
              <a:ahLst/>
              <a:cxnLst/>
              <a:rect l="l" t="t" r="r" b="b"/>
              <a:pathLst>
                <a:path w="83185" h="90170">
                  <a:moveTo>
                    <a:pt x="71627" y="0"/>
                  </a:moveTo>
                  <a:lnTo>
                    <a:pt x="0" y="54470"/>
                  </a:lnTo>
                  <a:lnTo>
                    <a:pt x="82676" y="90004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13248" y="5045964"/>
              <a:ext cx="3093719" cy="74066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2100" y="5026151"/>
              <a:ext cx="2916935" cy="83972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5460491" y="5073396"/>
            <a:ext cx="2999740" cy="646430"/>
          </a:xfrm>
          <a:prstGeom prst="rect">
            <a:avLst/>
          </a:prstGeom>
          <a:solidFill>
            <a:srgbClr val="FFFFE6"/>
          </a:solidFill>
          <a:ln w="9144">
            <a:solidFill>
              <a:srgbClr val="DADADA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0170" marR="343535">
              <a:lnSpc>
                <a:spcPct val="100000"/>
              </a:lnSpc>
              <a:spcBef>
                <a:spcPts val="235"/>
              </a:spcBef>
            </a:pP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peut aussi </a:t>
            </a:r>
            <a:r>
              <a:rPr sz="1800" spc="-10" dirty="0">
                <a:latin typeface="Calibri"/>
                <a:cs typeface="Calibri"/>
              </a:rPr>
              <a:t>écrire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7375E"/>
                </a:solidFill>
                <a:latin typeface="Calibri"/>
                <a:cs typeface="Calibri"/>
              </a:rPr>
              <a:t>Cellule.Font.Color=vbGreen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847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Sélection</a:t>
            </a:r>
            <a:r>
              <a:rPr spc="-35" dirty="0"/>
              <a:t> </a:t>
            </a:r>
            <a:r>
              <a:rPr spc="-5" dirty="0"/>
              <a:t>simple</a:t>
            </a:r>
            <a:r>
              <a:rPr dirty="0"/>
              <a:t> –</a:t>
            </a:r>
            <a:r>
              <a:rPr spc="-10" dirty="0"/>
              <a:t> </a:t>
            </a:r>
            <a:r>
              <a:rPr spc="-5" dirty="0"/>
              <a:t>On aurait</a:t>
            </a:r>
            <a:r>
              <a:rPr spc="10" dirty="0"/>
              <a:t> </a:t>
            </a:r>
            <a:r>
              <a:rPr spc="-5" dirty="0"/>
              <a:t>pu</a:t>
            </a:r>
            <a:r>
              <a:rPr spc="5" dirty="0"/>
              <a:t> </a:t>
            </a:r>
            <a:r>
              <a:rPr spc="-5" dirty="0"/>
              <a:t>écrire…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1557527"/>
            <a:ext cx="6356985" cy="4685030"/>
          </a:xfrm>
          <a:custGeom>
            <a:avLst/>
            <a:gdLst/>
            <a:ahLst/>
            <a:cxnLst/>
            <a:rect l="l" t="t" r="r" b="b"/>
            <a:pathLst>
              <a:path w="6356984" h="4685030">
                <a:moveTo>
                  <a:pt x="0" y="0"/>
                </a:moveTo>
                <a:lnTo>
                  <a:pt x="6356603" y="0"/>
                </a:lnTo>
                <a:lnTo>
                  <a:pt x="6356603" y="4684776"/>
                </a:lnTo>
                <a:lnTo>
                  <a:pt x="0" y="468477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259" y="1615720"/>
            <a:ext cx="2806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nsolas"/>
                <a:cs typeface="Consolas"/>
              </a:rPr>
              <a:t>Sub</a:t>
            </a:r>
            <a:r>
              <a:rPr sz="1600" spc="-4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MesValeursPairesBis()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59" y="1858951"/>
            <a:ext cx="28067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'variables intermédiaires </a:t>
            </a:r>
            <a:r>
              <a:rPr sz="1600" spc="-86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Dim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i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As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Long,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j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As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Long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259" y="2468649"/>
            <a:ext cx="3694429" cy="6356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'boucler</a:t>
            </a:r>
            <a:r>
              <a:rPr sz="1600" spc="-2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sur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les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lignes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nsolas"/>
                <a:cs typeface="Consolas"/>
              </a:rPr>
              <a:t>For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i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1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To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onsolas"/>
                <a:cs typeface="Consolas"/>
              </a:rPr>
              <a:t>Selection</a:t>
            </a:r>
            <a:r>
              <a:rPr sz="1600" spc="-10" dirty="0">
                <a:latin typeface="Consolas"/>
                <a:cs typeface="Consolas"/>
              </a:rPr>
              <a:t>.</a:t>
            </a:r>
            <a:r>
              <a:rPr sz="1600" spc="-10" dirty="0">
                <a:solidFill>
                  <a:srgbClr val="604A7B"/>
                </a:solidFill>
                <a:latin typeface="Consolas"/>
                <a:cs typeface="Consolas"/>
              </a:rPr>
              <a:t>Rows.Count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462" y="3078346"/>
            <a:ext cx="6140450" cy="30740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580"/>
              </a:spcBef>
            </a:pP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'boucler</a:t>
            </a:r>
            <a:r>
              <a:rPr sz="1600" spc="-2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sur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les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colonnes</a:t>
            </a:r>
            <a:endParaRPr sz="1600">
              <a:latin typeface="Consolas"/>
              <a:cs typeface="Consolas"/>
            </a:endParaRPr>
          </a:p>
          <a:p>
            <a:pPr marL="902335" marR="1671955" indent="-445134">
              <a:lnSpc>
                <a:spcPct val="125000"/>
              </a:lnSpc>
            </a:pPr>
            <a:r>
              <a:rPr sz="1600" spc="-10" dirty="0">
                <a:latin typeface="Consolas"/>
                <a:cs typeface="Consolas"/>
              </a:rPr>
              <a:t>For </a:t>
            </a:r>
            <a:r>
              <a:rPr sz="1600" spc="-5" dirty="0">
                <a:latin typeface="Consolas"/>
                <a:cs typeface="Consolas"/>
              </a:rPr>
              <a:t>j = 1 To </a:t>
            </a:r>
            <a:r>
              <a:rPr sz="1600" spc="-10" dirty="0">
                <a:solidFill>
                  <a:srgbClr val="C00000"/>
                </a:solidFill>
                <a:latin typeface="Consolas"/>
                <a:cs typeface="Consolas"/>
              </a:rPr>
              <a:t>Selection</a:t>
            </a:r>
            <a:r>
              <a:rPr sz="1600" spc="-10" dirty="0">
                <a:latin typeface="Consolas"/>
                <a:cs typeface="Consolas"/>
              </a:rPr>
              <a:t>.</a:t>
            </a:r>
            <a:r>
              <a:rPr sz="1600" spc="-10" dirty="0">
                <a:solidFill>
                  <a:srgbClr val="604A7B"/>
                </a:solidFill>
                <a:latin typeface="Consolas"/>
                <a:cs typeface="Consolas"/>
              </a:rPr>
              <a:t>Columns.Count </a:t>
            </a:r>
            <a:r>
              <a:rPr sz="1600" spc="-865" dirty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'tester 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le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 contenu</a:t>
            </a:r>
            <a:endParaRPr sz="1600">
              <a:latin typeface="Consolas"/>
              <a:cs typeface="Consolas"/>
            </a:endParaRPr>
          </a:p>
          <a:p>
            <a:pPr marL="1347470" marR="5080" indent="-445134">
              <a:lnSpc>
                <a:spcPct val="125000"/>
              </a:lnSpc>
            </a:pPr>
            <a:r>
              <a:rPr sz="1600" spc="-5" dirty="0">
                <a:latin typeface="Consolas"/>
                <a:cs typeface="Consolas"/>
              </a:rPr>
              <a:t>If </a:t>
            </a:r>
            <a:r>
              <a:rPr sz="1600" spc="-10" dirty="0"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C00000"/>
                </a:solidFill>
                <a:latin typeface="Consolas"/>
                <a:cs typeface="Consolas"/>
              </a:rPr>
              <a:t>Selection</a:t>
            </a:r>
            <a:r>
              <a:rPr sz="1600" spc="-10" dirty="0">
                <a:latin typeface="Consolas"/>
                <a:cs typeface="Consolas"/>
              </a:rPr>
              <a:t>.</a:t>
            </a:r>
            <a:r>
              <a:rPr sz="1600" spc="-10" dirty="0">
                <a:solidFill>
                  <a:srgbClr val="604A7B"/>
                </a:solidFill>
                <a:latin typeface="Consolas"/>
                <a:cs typeface="Consolas"/>
              </a:rPr>
              <a:t>Cells(i, j)</a:t>
            </a:r>
            <a:r>
              <a:rPr sz="1600" spc="-10" dirty="0">
                <a:latin typeface="Consolas"/>
                <a:cs typeface="Consolas"/>
              </a:rPr>
              <a:t>.Value Mod </a:t>
            </a:r>
            <a:r>
              <a:rPr sz="1600" spc="-5" dirty="0">
                <a:latin typeface="Consolas"/>
                <a:cs typeface="Consolas"/>
              </a:rPr>
              <a:t>2 = 0) </a:t>
            </a:r>
            <a:r>
              <a:rPr sz="1600" spc="-10" dirty="0">
                <a:latin typeface="Consolas"/>
                <a:cs typeface="Consolas"/>
              </a:rPr>
              <a:t>Then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'modifier 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la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couleur 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de la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police 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onsolas"/>
                <a:cs typeface="Consolas"/>
              </a:rPr>
              <a:t>Selection</a:t>
            </a:r>
            <a:r>
              <a:rPr sz="1600" spc="-10" dirty="0">
                <a:latin typeface="Consolas"/>
                <a:cs typeface="Consolas"/>
              </a:rPr>
              <a:t>.</a:t>
            </a:r>
            <a:r>
              <a:rPr sz="1600" spc="-10" dirty="0">
                <a:solidFill>
                  <a:srgbClr val="604A7B"/>
                </a:solidFill>
                <a:latin typeface="Consolas"/>
                <a:cs typeface="Consolas"/>
              </a:rPr>
              <a:t>Cells(i, j)</a:t>
            </a:r>
            <a:r>
              <a:rPr sz="1600" spc="-10" dirty="0">
                <a:latin typeface="Consolas"/>
                <a:cs typeface="Consolas"/>
              </a:rPr>
              <a:t>.Font.ColorIndex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 4</a:t>
            </a:r>
            <a:endParaRPr sz="1600">
              <a:latin typeface="Consolas"/>
              <a:cs typeface="Consolas"/>
            </a:endParaRPr>
          </a:p>
          <a:p>
            <a:pPr marL="457200" marR="4561840" indent="444500">
              <a:lnSpc>
                <a:spcPct val="125000"/>
              </a:lnSpc>
            </a:pPr>
            <a:r>
              <a:rPr sz="1600" spc="-10" dirty="0">
                <a:latin typeface="Consolas"/>
                <a:cs typeface="Consolas"/>
              </a:rPr>
              <a:t>End</a:t>
            </a:r>
            <a:r>
              <a:rPr sz="1600" spc="-8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If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Next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j</a:t>
            </a:r>
            <a:endParaRPr sz="1600">
              <a:latin typeface="Consolas"/>
              <a:cs typeface="Consolas"/>
            </a:endParaRPr>
          </a:p>
          <a:p>
            <a:pPr marL="12700" marR="5340985">
              <a:lnSpc>
                <a:spcPct val="125000"/>
              </a:lnSpc>
            </a:pPr>
            <a:r>
              <a:rPr sz="1600" spc="-10" dirty="0">
                <a:latin typeface="Consolas"/>
                <a:cs typeface="Consolas"/>
              </a:rPr>
              <a:t>Next </a:t>
            </a:r>
            <a:r>
              <a:rPr sz="1600" spc="-5" dirty="0">
                <a:latin typeface="Consolas"/>
                <a:cs typeface="Consolas"/>
              </a:rPr>
              <a:t>i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End</a:t>
            </a:r>
            <a:r>
              <a:rPr sz="1600" spc="-9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Sub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10655" y="2386583"/>
            <a:ext cx="2578735" cy="756285"/>
            <a:chOff x="6010655" y="2386583"/>
            <a:chExt cx="2578735" cy="75628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6564" y="2397252"/>
              <a:ext cx="2543555" cy="6797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0655" y="2386583"/>
              <a:ext cx="2578607" cy="7559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083807" y="2424683"/>
              <a:ext cx="2449195" cy="585470"/>
            </a:xfrm>
            <a:custGeom>
              <a:avLst/>
              <a:gdLst/>
              <a:ahLst/>
              <a:cxnLst/>
              <a:rect l="l" t="t" r="r" b="b"/>
              <a:pathLst>
                <a:path w="2449195" h="585469">
                  <a:moveTo>
                    <a:pt x="2449067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2449067" y="585215"/>
                  </a:lnTo>
                  <a:lnTo>
                    <a:pt x="2449067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83807" y="2424683"/>
              <a:ext cx="2449195" cy="585470"/>
            </a:xfrm>
            <a:custGeom>
              <a:avLst/>
              <a:gdLst/>
              <a:ahLst/>
              <a:cxnLst/>
              <a:rect l="l" t="t" r="r" b="b"/>
              <a:pathLst>
                <a:path w="2449195" h="585469">
                  <a:moveTo>
                    <a:pt x="0" y="0"/>
                  </a:moveTo>
                  <a:lnTo>
                    <a:pt x="2449067" y="0"/>
                  </a:lnTo>
                  <a:lnTo>
                    <a:pt x="2449067" y="585215"/>
                  </a:lnTo>
                  <a:lnTo>
                    <a:pt x="0" y="58521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62907" y="2445762"/>
            <a:ext cx="22269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604A7B"/>
                </a:solidFill>
                <a:latin typeface="Calibri"/>
                <a:cs typeface="Calibri"/>
              </a:rPr>
              <a:t>Aucun</a:t>
            </a:r>
            <a:r>
              <a:rPr sz="1600" spc="-20" dirty="0">
                <a:solidFill>
                  <a:srgbClr val="604A7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04A7B"/>
                </a:solidFill>
                <a:latin typeface="Calibri"/>
                <a:cs typeface="Calibri"/>
              </a:rPr>
              <a:t>doute,</a:t>
            </a:r>
            <a:r>
              <a:rPr sz="1600" dirty="0">
                <a:solidFill>
                  <a:srgbClr val="604A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04A7B"/>
                </a:solidFill>
                <a:latin typeface="Calibri"/>
                <a:cs typeface="Calibri"/>
              </a:rPr>
              <a:t>Selection</a:t>
            </a:r>
            <a:r>
              <a:rPr sz="1600" dirty="0">
                <a:solidFill>
                  <a:srgbClr val="604A7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604A7B"/>
                </a:solidFill>
                <a:latin typeface="Calibri"/>
                <a:cs typeface="Calibri"/>
              </a:rPr>
              <a:t>est </a:t>
            </a:r>
            <a:r>
              <a:rPr sz="1600" spc="-350" dirty="0">
                <a:solidFill>
                  <a:srgbClr val="604A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04A7B"/>
                </a:solidFill>
                <a:latin typeface="Calibri"/>
                <a:cs typeface="Calibri"/>
              </a:rPr>
              <a:t>bien de</a:t>
            </a:r>
            <a:r>
              <a:rPr sz="1600" spc="-10" dirty="0">
                <a:solidFill>
                  <a:srgbClr val="604A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04A7B"/>
                </a:solidFill>
                <a:latin typeface="Calibri"/>
                <a:cs typeface="Calibri"/>
              </a:rPr>
              <a:t>type</a:t>
            </a:r>
            <a:r>
              <a:rPr sz="1600" dirty="0">
                <a:solidFill>
                  <a:srgbClr val="604A7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Range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36903" y="419100"/>
            <a:ext cx="7332345" cy="3837940"/>
            <a:chOff x="1136903" y="419100"/>
            <a:chExt cx="7332345" cy="383794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3399" y="2683764"/>
              <a:ext cx="1790700" cy="99669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24124" y="2718054"/>
              <a:ext cx="1561465" cy="772795"/>
            </a:xfrm>
            <a:custGeom>
              <a:avLst/>
              <a:gdLst/>
              <a:ahLst/>
              <a:cxnLst/>
              <a:rect l="l" t="t" r="r" b="b"/>
              <a:pathLst>
                <a:path w="1561464" h="772795">
                  <a:moveTo>
                    <a:pt x="1561185" y="0"/>
                  </a:moveTo>
                  <a:lnTo>
                    <a:pt x="0" y="772312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4125" y="3415262"/>
              <a:ext cx="90170" cy="81280"/>
            </a:xfrm>
            <a:custGeom>
              <a:avLst/>
              <a:gdLst/>
              <a:ahLst/>
              <a:cxnLst/>
              <a:rect l="l" t="t" r="r" b="b"/>
              <a:pathLst>
                <a:path w="90170" h="81279">
                  <a:moveTo>
                    <a:pt x="49555" y="0"/>
                  </a:moveTo>
                  <a:lnTo>
                    <a:pt x="0" y="75107"/>
                  </a:lnTo>
                  <a:lnTo>
                    <a:pt x="89763" y="8128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7348" y="2682240"/>
              <a:ext cx="2203703" cy="53187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110417" y="2718054"/>
              <a:ext cx="1975485" cy="314960"/>
            </a:xfrm>
            <a:custGeom>
              <a:avLst/>
              <a:gdLst/>
              <a:ahLst/>
              <a:cxnLst/>
              <a:rect l="l" t="t" r="r" b="b"/>
              <a:pathLst>
                <a:path w="1975485" h="314960">
                  <a:moveTo>
                    <a:pt x="1975205" y="0"/>
                  </a:moveTo>
                  <a:lnTo>
                    <a:pt x="0" y="314452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10417" y="2975504"/>
              <a:ext cx="84455" cy="90170"/>
            </a:xfrm>
            <a:custGeom>
              <a:avLst/>
              <a:gdLst/>
              <a:ahLst/>
              <a:cxnLst/>
              <a:rect l="l" t="t" r="r" b="b"/>
              <a:pathLst>
                <a:path w="84454" h="90169">
                  <a:moveTo>
                    <a:pt x="69621" y="0"/>
                  </a:moveTo>
                  <a:lnTo>
                    <a:pt x="0" y="56997"/>
                  </a:lnTo>
                  <a:lnTo>
                    <a:pt x="83883" y="89547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7347" y="2685288"/>
              <a:ext cx="2208275" cy="157124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106288" y="2718054"/>
              <a:ext cx="1979930" cy="1345565"/>
            </a:xfrm>
            <a:custGeom>
              <a:avLst/>
              <a:gdLst/>
              <a:ahLst/>
              <a:cxnLst/>
              <a:rect l="l" t="t" r="r" b="b"/>
              <a:pathLst>
                <a:path w="1979929" h="1345564">
                  <a:moveTo>
                    <a:pt x="1979333" y="0"/>
                  </a:moveTo>
                  <a:lnTo>
                    <a:pt x="0" y="1345336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06298" y="3982194"/>
              <a:ext cx="90170" cy="81280"/>
            </a:xfrm>
            <a:custGeom>
              <a:avLst/>
              <a:gdLst/>
              <a:ahLst/>
              <a:cxnLst/>
              <a:rect l="l" t="t" r="r" b="b"/>
              <a:pathLst>
                <a:path w="90170" h="81279">
                  <a:moveTo>
                    <a:pt x="38785" y="0"/>
                  </a:moveTo>
                  <a:lnTo>
                    <a:pt x="0" y="81191"/>
                  </a:lnTo>
                  <a:lnTo>
                    <a:pt x="89763" y="74993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49857" y="2835401"/>
              <a:ext cx="269875" cy="306705"/>
            </a:xfrm>
            <a:custGeom>
              <a:avLst/>
              <a:gdLst/>
              <a:ahLst/>
              <a:cxnLst/>
              <a:rect l="l" t="t" r="r" b="b"/>
              <a:pathLst>
                <a:path w="269875" h="306705">
                  <a:moveTo>
                    <a:pt x="0" y="153162"/>
                  </a:moveTo>
                  <a:lnTo>
                    <a:pt x="6876" y="104748"/>
                  </a:lnTo>
                  <a:lnTo>
                    <a:pt x="26023" y="62704"/>
                  </a:lnTo>
                  <a:lnTo>
                    <a:pt x="55220" y="29549"/>
                  </a:lnTo>
                  <a:lnTo>
                    <a:pt x="92244" y="7807"/>
                  </a:lnTo>
                  <a:lnTo>
                    <a:pt x="134874" y="0"/>
                  </a:lnTo>
                  <a:lnTo>
                    <a:pt x="177503" y="7807"/>
                  </a:lnTo>
                  <a:lnTo>
                    <a:pt x="214527" y="29549"/>
                  </a:lnTo>
                  <a:lnTo>
                    <a:pt x="243724" y="62704"/>
                  </a:lnTo>
                  <a:lnTo>
                    <a:pt x="262871" y="104748"/>
                  </a:lnTo>
                  <a:lnTo>
                    <a:pt x="269748" y="153162"/>
                  </a:lnTo>
                  <a:lnTo>
                    <a:pt x="262871" y="201575"/>
                  </a:lnTo>
                  <a:lnTo>
                    <a:pt x="243724" y="243619"/>
                  </a:lnTo>
                  <a:lnTo>
                    <a:pt x="214527" y="276774"/>
                  </a:lnTo>
                  <a:lnTo>
                    <a:pt x="177503" y="298516"/>
                  </a:lnTo>
                  <a:lnTo>
                    <a:pt x="134874" y="306324"/>
                  </a:lnTo>
                  <a:lnTo>
                    <a:pt x="92244" y="298516"/>
                  </a:lnTo>
                  <a:lnTo>
                    <a:pt x="55220" y="276774"/>
                  </a:lnTo>
                  <a:lnTo>
                    <a:pt x="26023" y="243619"/>
                  </a:lnTo>
                  <a:lnTo>
                    <a:pt x="6876" y="201575"/>
                  </a:lnTo>
                  <a:lnTo>
                    <a:pt x="0" y="153162"/>
                  </a:lnTo>
                  <a:close/>
                </a:path>
              </a:pathLst>
            </a:custGeom>
            <a:ln w="25908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00961" y="3445001"/>
              <a:ext cx="266700" cy="300355"/>
            </a:xfrm>
            <a:custGeom>
              <a:avLst/>
              <a:gdLst/>
              <a:ahLst/>
              <a:cxnLst/>
              <a:rect l="l" t="t" r="r" b="b"/>
              <a:pathLst>
                <a:path w="266700" h="300354">
                  <a:moveTo>
                    <a:pt x="0" y="150113"/>
                  </a:moveTo>
                  <a:lnTo>
                    <a:pt x="6798" y="102666"/>
                  </a:lnTo>
                  <a:lnTo>
                    <a:pt x="25728" y="61458"/>
                  </a:lnTo>
                  <a:lnTo>
                    <a:pt x="54595" y="28963"/>
                  </a:lnTo>
                  <a:lnTo>
                    <a:pt x="91201" y="7652"/>
                  </a:lnTo>
                  <a:lnTo>
                    <a:pt x="133350" y="0"/>
                  </a:lnTo>
                  <a:lnTo>
                    <a:pt x="175498" y="7652"/>
                  </a:lnTo>
                  <a:lnTo>
                    <a:pt x="212104" y="28963"/>
                  </a:lnTo>
                  <a:lnTo>
                    <a:pt x="240971" y="61458"/>
                  </a:lnTo>
                  <a:lnTo>
                    <a:pt x="259901" y="102666"/>
                  </a:lnTo>
                  <a:lnTo>
                    <a:pt x="266700" y="150113"/>
                  </a:lnTo>
                  <a:lnTo>
                    <a:pt x="259901" y="197561"/>
                  </a:lnTo>
                  <a:lnTo>
                    <a:pt x="240971" y="238769"/>
                  </a:lnTo>
                  <a:lnTo>
                    <a:pt x="212104" y="271264"/>
                  </a:lnTo>
                  <a:lnTo>
                    <a:pt x="175498" y="292575"/>
                  </a:lnTo>
                  <a:lnTo>
                    <a:pt x="133350" y="300227"/>
                  </a:lnTo>
                  <a:lnTo>
                    <a:pt x="91201" y="292575"/>
                  </a:lnTo>
                  <a:lnTo>
                    <a:pt x="54595" y="271264"/>
                  </a:lnTo>
                  <a:lnTo>
                    <a:pt x="25728" y="238769"/>
                  </a:lnTo>
                  <a:lnTo>
                    <a:pt x="6798" y="197561"/>
                  </a:lnTo>
                  <a:lnTo>
                    <a:pt x="0" y="150113"/>
                  </a:lnTo>
                  <a:close/>
                </a:path>
              </a:pathLst>
            </a:custGeom>
            <a:ln w="25908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65091" y="429767"/>
              <a:ext cx="4288535" cy="14173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39183" y="419100"/>
              <a:ext cx="4329683" cy="148742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212336" y="457200"/>
              <a:ext cx="4194175" cy="1323340"/>
            </a:xfrm>
            <a:custGeom>
              <a:avLst/>
              <a:gdLst/>
              <a:ahLst/>
              <a:cxnLst/>
              <a:rect l="l" t="t" r="r" b="b"/>
              <a:pathLst>
                <a:path w="4194175" h="1323339">
                  <a:moveTo>
                    <a:pt x="4194048" y="0"/>
                  </a:moveTo>
                  <a:lnTo>
                    <a:pt x="0" y="0"/>
                  </a:lnTo>
                  <a:lnTo>
                    <a:pt x="0" y="1322831"/>
                  </a:lnTo>
                  <a:lnTo>
                    <a:pt x="4194048" y="1322831"/>
                  </a:lnTo>
                  <a:lnTo>
                    <a:pt x="4194048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12336" y="457200"/>
              <a:ext cx="4194175" cy="1323340"/>
            </a:xfrm>
            <a:custGeom>
              <a:avLst/>
              <a:gdLst/>
              <a:ahLst/>
              <a:cxnLst/>
              <a:rect l="l" t="t" r="r" b="b"/>
              <a:pathLst>
                <a:path w="4194175" h="1323339">
                  <a:moveTo>
                    <a:pt x="0" y="0"/>
                  </a:moveTo>
                  <a:lnTo>
                    <a:pt x="4194048" y="0"/>
                  </a:lnTo>
                  <a:lnTo>
                    <a:pt x="4194048" y="1322831"/>
                  </a:lnTo>
                  <a:lnTo>
                    <a:pt x="0" y="132283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290700" y="477870"/>
            <a:ext cx="39814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Dans</a:t>
            </a:r>
            <a:r>
              <a:rPr sz="1600" spc="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une</a:t>
            </a:r>
            <a:r>
              <a:rPr sz="1600" spc="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sélection,</a:t>
            </a:r>
            <a:r>
              <a:rPr sz="1600" spc="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de</a:t>
            </a:r>
            <a:r>
              <a:rPr sz="1600" spc="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Calibri"/>
                <a:cs typeface="Calibri"/>
              </a:rPr>
              <a:t>nouveau</a:t>
            </a:r>
            <a:r>
              <a:rPr sz="1600" spc="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les </a:t>
            </a:r>
            <a:r>
              <a:rPr sz="16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Calibri"/>
                <a:cs typeface="Calibri"/>
              </a:rPr>
              <a:t>coordonnées</a:t>
            </a:r>
            <a:r>
              <a:rPr sz="1600" spc="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Calibri"/>
                <a:cs typeface="Calibri"/>
              </a:rPr>
              <a:t>sont</a:t>
            </a:r>
            <a:r>
              <a:rPr sz="16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Calibri"/>
                <a:cs typeface="Calibri"/>
              </a:rPr>
              <a:t>relatives</a:t>
            </a:r>
            <a:r>
              <a:rPr sz="1600" spc="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c.-à-d.</a:t>
            </a:r>
            <a:r>
              <a:rPr sz="160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2060"/>
                </a:solidFill>
                <a:latin typeface="Calibri"/>
                <a:cs typeface="Calibri"/>
              </a:rPr>
              <a:t>le</a:t>
            </a:r>
            <a:r>
              <a:rPr sz="16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2060"/>
                </a:solidFill>
                <a:latin typeface="Calibri"/>
                <a:cs typeface="Calibri"/>
              </a:rPr>
              <a:t>coin</a:t>
            </a:r>
            <a:r>
              <a:rPr sz="1600" spc="-5" dirty="0">
                <a:solidFill>
                  <a:srgbClr val="002060"/>
                </a:solidFill>
                <a:latin typeface="Calibri"/>
                <a:cs typeface="Calibri"/>
              </a:rPr>
              <a:t> en </a:t>
            </a:r>
            <a:r>
              <a:rPr sz="16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2060"/>
                </a:solidFill>
                <a:latin typeface="Calibri"/>
                <a:cs typeface="Calibri"/>
              </a:rPr>
              <a:t>haut</a:t>
            </a:r>
            <a:r>
              <a:rPr sz="1600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2060"/>
                </a:solidFill>
                <a:latin typeface="Calibri"/>
                <a:cs typeface="Calibri"/>
              </a:rPr>
              <a:t>à</a:t>
            </a:r>
            <a:r>
              <a:rPr sz="16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2060"/>
                </a:solidFill>
                <a:latin typeface="Calibri"/>
                <a:cs typeface="Calibri"/>
              </a:rPr>
              <a:t>gauche</a:t>
            </a:r>
            <a:r>
              <a:rPr sz="1600" spc="-2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2060"/>
                </a:solidFill>
                <a:latin typeface="Calibri"/>
                <a:cs typeface="Calibri"/>
              </a:rPr>
              <a:t>d’une</a:t>
            </a:r>
            <a:r>
              <a:rPr sz="16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2060"/>
                </a:solidFill>
                <a:latin typeface="Calibri"/>
                <a:cs typeface="Calibri"/>
              </a:rPr>
              <a:t>sélection</a:t>
            </a:r>
            <a:r>
              <a:rPr sz="16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2060"/>
                </a:solidFill>
                <a:latin typeface="Calibri"/>
                <a:cs typeface="Calibri"/>
              </a:rPr>
              <a:t>correspond</a:t>
            </a:r>
            <a:r>
              <a:rPr sz="1600" spc="4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2060"/>
                </a:solidFill>
                <a:latin typeface="Calibri"/>
                <a:cs typeface="Calibri"/>
              </a:rPr>
              <a:t>à</a:t>
            </a:r>
            <a:r>
              <a:rPr sz="1600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2060"/>
                </a:solidFill>
                <a:latin typeface="Calibri"/>
                <a:cs typeface="Calibri"/>
              </a:rPr>
              <a:t>la </a:t>
            </a:r>
            <a:r>
              <a:rPr sz="16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2060"/>
                </a:solidFill>
                <a:latin typeface="Calibri"/>
                <a:cs typeface="Calibri"/>
              </a:rPr>
              <a:t>cellule</a:t>
            </a:r>
            <a:r>
              <a:rPr sz="1600" spc="-2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2060"/>
                </a:solidFill>
                <a:latin typeface="Calibri"/>
                <a:cs typeface="Calibri"/>
              </a:rPr>
              <a:t>(ligne</a:t>
            </a:r>
            <a:r>
              <a:rPr sz="1600" spc="-2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2060"/>
                </a:solidFill>
                <a:latin typeface="Calibri"/>
                <a:cs typeface="Calibri"/>
              </a:rPr>
              <a:t>n°1,</a:t>
            </a:r>
            <a:r>
              <a:rPr sz="1600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2060"/>
                </a:solidFill>
                <a:latin typeface="Calibri"/>
                <a:cs typeface="Calibri"/>
              </a:rPr>
              <a:t>colonne</a:t>
            </a:r>
            <a:r>
              <a:rPr sz="1600" spc="2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2060"/>
                </a:solidFill>
                <a:latin typeface="Calibri"/>
                <a:cs typeface="Calibri"/>
              </a:rPr>
              <a:t>n°1)</a:t>
            </a:r>
            <a:r>
              <a:rPr sz="16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quelle</a:t>
            </a:r>
            <a:r>
              <a:rPr sz="16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que</a:t>
            </a:r>
            <a:r>
              <a:rPr sz="16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soit</a:t>
            </a:r>
            <a:r>
              <a:rPr sz="1600" dirty="0">
                <a:solidFill>
                  <a:srgbClr val="3E3E3E"/>
                </a:solidFill>
                <a:latin typeface="Calibri"/>
                <a:cs typeface="Calibri"/>
              </a:rPr>
              <a:t> la </a:t>
            </a:r>
            <a:r>
              <a:rPr sz="1600" spc="-3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position de </a:t>
            </a:r>
            <a:r>
              <a:rPr sz="1600" dirty="0">
                <a:solidFill>
                  <a:srgbClr val="3E3E3E"/>
                </a:solidFill>
                <a:latin typeface="Calibri"/>
                <a:cs typeface="Calibri"/>
              </a:rPr>
              <a:t>la</a:t>
            </a:r>
            <a:r>
              <a:rPr sz="16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sélection</a:t>
            </a:r>
            <a:r>
              <a:rPr sz="1600" spc="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dans </a:t>
            </a:r>
            <a:r>
              <a:rPr sz="1600" dirty="0">
                <a:solidFill>
                  <a:srgbClr val="3E3E3E"/>
                </a:solidFill>
                <a:latin typeface="Calibri"/>
                <a:cs typeface="Calibri"/>
              </a:rPr>
              <a:t>la</a:t>
            </a:r>
            <a:r>
              <a:rPr sz="160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Calibri"/>
                <a:cs typeface="Calibri"/>
              </a:rPr>
              <a:t>feuille.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61872" y="1085088"/>
            <a:ext cx="3002280" cy="2595880"/>
            <a:chOff x="1261872" y="1085088"/>
            <a:chExt cx="3002280" cy="2595880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1872" y="1085088"/>
              <a:ext cx="3000755" cy="199186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441241" y="1119378"/>
              <a:ext cx="2771775" cy="1765935"/>
            </a:xfrm>
            <a:custGeom>
              <a:avLst/>
              <a:gdLst/>
              <a:ahLst/>
              <a:cxnLst/>
              <a:rect l="l" t="t" r="r" b="b"/>
              <a:pathLst>
                <a:path w="2771775" h="1765935">
                  <a:moveTo>
                    <a:pt x="2771597" y="0"/>
                  </a:moveTo>
                  <a:lnTo>
                    <a:pt x="0" y="1765833"/>
                  </a:lnTo>
                </a:path>
              </a:pathLst>
            </a:custGeom>
            <a:ln w="25908">
              <a:solidFill>
                <a:srgbClr val="80808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41235" y="2805210"/>
              <a:ext cx="90170" cy="80010"/>
            </a:xfrm>
            <a:custGeom>
              <a:avLst/>
              <a:gdLst/>
              <a:ahLst/>
              <a:cxnLst/>
              <a:rect l="l" t="t" r="r" b="b"/>
              <a:pathLst>
                <a:path w="90169" h="80010">
                  <a:moveTo>
                    <a:pt x="41186" y="0"/>
                  </a:moveTo>
                  <a:lnTo>
                    <a:pt x="0" y="79997"/>
                  </a:lnTo>
                  <a:lnTo>
                    <a:pt x="89915" y="76466"/>
                  </a:lnTo>
                </a:path>
              </a:pathLst>
            </a:custGeom>
            <a:ln w="25908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9928" y="1088136"/>
              <a:ext cx="2554223" cy="259232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85655" y="1119378"/>
              <a:ext cx="2327910" cy="2364105"/>
            </a:xfrm>
            <a:custGeom>
              <a:avLst/>
              <a:gdLst/>
              <a:ahLst/>
              <a:cxnLst/>
              <a:rect l="l" t="t" r="r" b="b"/>
              <a:pathLst>
                <a:path w="2327910" h="2364104">
                  <a:moveTo>
                    <a:pt x="2327325" y="0"/>
                  </a:moveTo>
                  <a:lnTo>
                    <a:pt x="0" y="2363965"/>
                  </a:lnTo>
                </a:path>
              </a:pathLst>
            </a:custGeom>
            <a:ln w="25908">
              <a:solidFill>
                <a:srgbClr val="80808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85657" y="3396148"/>
              <a:ext cx="86995" cy="87630"/>
            </a:xfrm>
            <a:custGeom>
              <a:avLst/>
              <a:gdLst/>
              <a:ahLst/>
              <a:cxnLst/>
              <a:rect l="l" t="t" r="r" b="b"/>
              <a:pathLst>
                <a:path w="86994" h="87629">
                  <a:moveTo>
                    <a:pt x="22212" y="0"/>
                  </a:moveTo>
                  <a:lnTo>
                    <a:pt x="0" y="87198"/>
                  </a:lnTo>
                  <a:lnTo>
                    <a:pt x="86829" y="63614"/>
                  </a:lnTo>
                </a:path>
              </a:pathLst>
            </a:custGeom>
            <a:ln w="25908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8657843" y="922020"/>
            <a:ext cx="149860" cy="407034"/>
            <a:chOff x="8657843" y="922020"/>
            <a:chExt cx="149860" cy="407034"/>
          </a:xfrm>
        </p:grpSpPr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57843" y="922020"/>
              <a:ext cx="149351" cy="40690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674328" y="938193"/>
              <a:ext cx="82550" cy="339725"/>
            </a:xfrm>
            <a:custGeom>
              <a:avLst/>
              <a:gdLst/>
              <a:ahLst/>
              <a:cxnLst/>
              <a:rect l="l" t="t" r="r" b="b"/>
              <a:pathLst>
                <a:path w="82550" h="339725">
                  <a:moveTo>
                    <a:pt x="41135" y="257213"/>
                  </a:moveTo>
                  <a:lnTo>
                    <a:pt x="6691" y="275554"/>
                  </a:lnTo>
                  <a:lnTo>
                    <a:pt x="0" y="298348"/>
                  </a:lnTo>
                  <a:lnTo>
                    <a:pt x="750" y="306677"/>
                  </a:lnTo>
                  <a:lnTo>
                    <a:pt x="25303" y="336510"/>
                  </a:lnTo>
                  <a:lnTo>
                    <a:pt x="41135" y="339483"/>
                  </a:lnTo>
                  <a:lnTo>
                    <a:pt x="49469" y="338731"/>
                  </a:lnTo>
                  <a:lnTo>
                    <a:pt x="79297" y="314175"/>
                  </a:lnTo>
                  <a:lnTo>
                    <a:pt x="82270" y="298348"/>
                  </a:lnTo>
                  <a:lnTo>
                    <a:pt x="81520" y="290013"/>
                  </a:lnTo>
                  <a:lnTo>
                    <a:pt x="56967" y="260186"/>
                  </a:lnTo>
                  <a:lnTo>
                    <a:pt x="41135" y="257213"/>
                  </a:lnTo>
                  <a:close/>
                </a:path>
                <a:path w="82550" h="339725">
                  <a:moveTo>
                    <a:pt x="78054" y="0"/>
                  </a:moveTo>
                  <a:lnTo>
                    <a:pt x="3962" y="0"/>
                  </a:lnTo>
                  <a:lnTo>
                    <a:pt x="26758" y="228218"/>
                  </a:lnTo>
                  <a:lnTo>
                    <a:pt x="55257" y="228218"/>
                  </a:lnTo>
                  <a:lnTo>
                    <a:pt x="7805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68232" y="932097"/>
              <a:ext cx="94462" cy="3516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716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Sélection</a:t>
            </a:r>
            <a:r>
              <a:rPr spc="-30" dirty="0"/>
              <a:t> </a:t>
            </a:r>
            <a:r>
              <a:rPr spc="-5" dirty="0"/>
              <a:t>simple</a:t>
            </a:r>
            <a:r>
              <a:rPr dirty="0"/>
              <a:t> –</a:t>
            </a:r>
            <a:r>
              <a:rPr spc="-10" dirty="0"/>
              <a:t> </a:t>
            </a:r>
            <a:r>
              <a:rPr spc="-5" dirty="0"/>
              <a:t>Un</a:t>
            </a:r>
            <a:r>
              <a:rPr spc="-10" dirty="0"/>
              <a:t> </a:t>
            </a:r>
            <a:r>
              <a:rPr spc="-5" dirty="0"/>
              <a:t>second</a:t>
            </a:r>
            <a:r>
              <a:rPr spc="-20" dirty="0"/>
              <a:t> </a:t>
            </a:r>
            <a:r>
              <a:rPr spc="-5" dirty="0"/>
              <a:t>exemple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04103" y="912875"/>
          <a:ext cx="3443603" cy="461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694"/>
                <a:gridCol w="857250"/>
                <a:gridCol w="857250"/>
                <a:gridCol w="867409"/>
              </a:tblGrid>
              <a:tr h="228100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75" dirty="0">
                          <a:latin typeface="Calibri"/>
                          <a:cs typeface="Calibri"/>
                        </a:rPr>
                        <a:t>10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D5D5D5"/>
                      </a:solidFill>
                      <a:prstDash val="solid"/>
                    </a:lnL>
                    <a:lnR w="12700">
                      <a:solidFill>
                        <a:srgbClr val="D5D5D5"/>
                      </a:solidFill>
                      <a:prstDash val="solid"/>
                    </a:lnR>
                    <a:lnT w="28575">
                      <a:solidFill>
                        <a:srgbClr val="D5D5D5"/>
                      </a:solidFill>
                      <a:prstDash val="solid"/>
                    </a:lnT>
                    <a:lnB w="12700">
                      <a:solidFill>
                        <a:srgbClr val="D5D5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75" dirty="0">
                          <a:latin typeface="Calibri"/>
                          <a:cs typeface="Calibri"/>
                        </a:rPr>
                        <a:t>15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D5D5D5"/>
                      </a:solidFill>
                      <a:prstDash val="solid"/>
                    </a:lnL>
                    <a:lnR w="12700">
                      <a:solidFill>
                        <a:srgbClr val="D5D5D5"/>
                      </a:solidFill>
                      <a:prstDash val="solid"/>
                    </a:lnR>
                    <a:lnT w="28575">
                      <a:solidFill>
                        <a:srgbClr val="D5D5D5"/>
                      </a:solidFill>
                      <a:prstDash val="solid"/>
                    </a:lnT>
                    <a:lnB w="12700">
                      <a:solidFill>
                        <a:srgbClr val="D5D5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75" dirty="0">
                          <a:latin typeface="Calibri"/>
                          <a:cs typeface="Calibri"/>
                        </a:rPr>
                        <a:t>20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D5D5D5"/>
                      </a:solidFill>
                      <a:prstDash val="solid"/>
                    </a:lnL>
                    <a:lnR w="12700">
                      <a:solidFill>
                        <a:srgbClr val="D5D5D5"/>
                      </a:solidFill>
                      <a:prstDash val="solid"/>
                    </a:lnR>
                    <a:lnT w="28575">
                      <a:solidFill>
                        <a:srgbClr val="D5D5D5"/>
                      </a:solidFill>
                      <a:prstDash val="solid"/>
                    </a:lnT>
                    <a:lnB w="12700">
                      <a:solidFill>
                        <a:srgbClr val="D5D5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75" dirty="0">
                          <a:latin typeface="Calibri"/>
                          <a:cs typeface="Calibri"/>
                        </a:rPr>
                        <a:t>13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D5D5D5"/>
                      </a:solidFill>
                      <a:prstDash val="solid"/>
                    </a:lnL>
                    <a:lnR w="12700">
                      <a:solidFill>
                        <a:srgbClr val="D5D5D5"/>
                      </a:solidFill>
                      <a:prstDash val="solid"/>
                    </a:lnR>
                    <a:lnT w="28575">
                      <a:solidFill>
                        <a:srgbClr val="D5D5D5"/>
                      </a:solidFill>
                      <a:prstDash val="solid"/>
                    </a:lnT>
                    <a:lnB w="12700">
                      <a:solidFill>
                        <a:srgbClr val="D5D5D5"/>
                      </a:solidFill>
                      <a:prstDash val="solid"/>
                    </a:lnB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spc="-75" dirty="0">
                          <a:latin typeface="Calibri"/>
                          <a:cs typeface="Calibri"/>
                        </a:rPr>
                        <a:t>36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28575">
                      <a:solidFill>
                        <a:srgbClr val="D5D5D5"/>
                      </a:solidFill>
                      <a:prstDash val="solid"/>
                    </a:lnL>
                    <a:lnR w="12700">
                      <a:solidFill>
                        <a:srgbClr val="D5D5D5"/>
                      </a:solidFill>
                      <a:prstDash val="solid"/>
                    </a:lnR>
                    <a:lnT w="12700">
                      <a:solidFill>
                        <a:srgbClr val="D5D5D5"/>
                      </a:solidFill>
                      <a:prstDash val="solid"/>
                    </a:lnT>
                    <a:lnB w="12700">
                      <a:solidFill>
                        <a:srgbClr val="D5D5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5D5D5"/>
                      </a:solidFill>
                      <a:prstDash val="solid"/>
                    </a:lnL>
                    <a:lnR w="12700">
                      <a:solidFill>
                        <a:srgbClr val="D5D5D5"/>
                      </a:solidFill>
                      <a:prstDash val="solid"/>
                    </a:lnR>
                    <a:lnT w="12700">
                      <a:solidFill>
                        <a:srgbClr val="D5D5D5"/>
                      </a:solidFill>
                      <a:prstDash val="solid"/>
                    </a:lnT>
                    <a:lnB w="12700">
                      <a:solidFill>
                        <a:srgbClr val="D5D5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5D5D5"/>
                      </a:solidFill>
                      <a:prstDash val="solid"/>
                    </a:lnL>
                    <a:lnR w="12700">
                      <a:solidFill>
                        <a:srgbClr val="D5D5D5"/>
                      </a:solidFill>
                      <a:prstDash val="solid"/>
                    </a:lnR>
                    <a:lnT w="12700">
                      <a:solidFill>
                        <a:srgbClr val="D5D5D5"/>
                      </a:solidFill>
                      <a:prstDash val="solid"/>
                    </a:lnT>
                    <a:lnB w="12700">
                      <a:solidFill>
                        <a:srgbClr val="D5D5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spc="-75" dirty="0">
                          <a:latin typeface="Calibri"/>
                          <a:cs typeface="Calibri"/>
                        </a:rPr>
                        <a:t>28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5D5D5"/>
                      </a:solidFill>
                      <a:prstDash val="solid"/>
                    </a:lnL>
                    <a:lnR w="12700">
                      <a:solidFill>
                        <a:srgbClr val="D5D5D5"/>
                      </a:solidFill>
                      <a:prstDash val="solid"/>
                    </a:lnR>
                    <a:lnT w="12700">
                      <a:solidFill>
                        <a:srgbClr val="D5D5D5"/>
                      </a:solidFill>
                      <a:prstDash val="solid"/>
                    </a:lnT>
                    <a:lnB w="12700">
                      <a:solidFill>
                        <a:srgbClr val="D5D5D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33400" y="2019300"/>
            <a:ext cx="5234940" cy="4277995"/>
          </a:xfrm>
          <a:custGeom>
            <a:avLst/>
            <a:gdLst/>
            <a:ahLst/>
            <a:cxnLst/>
            <a:rect l="l" t="t" r="r" b="b"/>
            <a:pathLst>
              <a:path w="5234940" h="4277995">
                <a:moveTo>
                  <a:pt x="0" y="0"/>
                </a:moveTo>
                <a:lnTo>
                  <a:pt x="5234940" y="0"/>
                </a:lnTo>
                <a:lnTo>
                  <a:pt x="5234940" y="4277868"/>
                </a:lnTo>
                <a:lnTo>
                  <a:pt x="0" y="427786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8251" y="757150"/>
            <a:ext cx="5382895" cy="301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9920">
              <a:lnSpc>
                <a:spcPct val="125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Identifier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première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cellule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valeur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minimale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plage,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mettre</a:t>
            </a:r>
            <a:r>
              <a:rPr sz="1800" dirty="0">
                <a:latin typeface="Calibri"/>
                <a:cs typeface="Calibri"/>
              </a:rPr>
              <a:t> sa </a:t>
            </a:r>
            <a:r>
              <a:rPr sz="1800" spc="-5" dirty="0">
                <a:latin typeface="Calibri"/>
                <a:cs typeface="Calibri"/>
              </a:rPr>
              <a:t>police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-5" dirty="0">
                <a:latin typeface="Calibri"/>
                <a:cs typeface="Calibri"/>
              </a:rPr>
              <a:t>bleu.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Calibri"/>
              <a:cs typeface="Calibri"/>
            </a:endParaRPr>
          </a:p>
          <a:p>
            <a:pPr marL="366395" marR="222821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onsolas"/>
                <a:cs typeface="Consolas"/>
              </a:rPr>
              <a:t>Sub MonMinBleu() 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'variables</a:t>
            </a:r>
            <a:r>
              <a:rPr sz="1600" spc="-4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intermédiaires</a:t>
            </a:r>
            <a:endParaRPr sz="1600">
              <a:latin typeface="Consolas"/>
              <a:cs typeface="Consolas"/>
            </a:endParaRPr>
          </a:p>
          <a:p>
            <a:pPr marL="366395">
              <a:lnSpc>
                <a:spcPct val="100000"/>
              </a:lnSpc>
            </a:pP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</a:t>
            </a:r>
            <a:r>
              <a:rPr sz="1600" b="1" spc="-10" dirty="0">
                <a:solidFill>
                  <a:srgbClr val="31859C"/>
                </a:solidFill>
                <a:latin typeface="Consolas"/>
                <a:cs typeface="Consolas"/>
              </a:rPr>
              <a:t>min</a:t>
            </a:r>
            <a:r>
              <a:rPr sz="1600" b="1" spc="-20" dirty="0">
                <a:solidFill>
                  <a:srgbClr val="31859C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onsolas"/>
                <a:cs typeface="Consolas"/>
              </a:rPr>
              <a:t>va</a:t>
            </a:r>
            <a:r>
              <a:rPr sz="1600" b="1" spc="-10" dirty="0">
                <a:solidFill>
                  <a:srgbClr val="00B050"/>
                </a:solidFill>
                <a:latin typeface="Consolas"/>
                <a:cs typeface="Consolas"/>
              </a:rPr>
              <a:t> servir</a:t>
            </a:r>
            <a:r>
              <a:rPr sz="1600" b="1" spc="-2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onsolas"/>
                <a:cs typeface="Consolas"/>
              </a:rPr>
              <a:t>de</a:t>
            </a:r>
            <a:r>
              <a:rPr sz="1600" b="1" spc="-10" dirty="0">
                <a:solidFill>
                  <a:srgbClr val="00B050"/>
                </a:solidFill>
                <a:latin typeface="Consolas"/>
                <a:cs typeface="Consolas"/>
              </a:rPr>
              <a:t> cellule témoin</a:t>
            </a:r>
            <a:endParaRPr sz="1600">
              <a:latin typeface="Consolas"/>
              <a:cs typeface="Consolas"/>
            </a:endParaRPr>
          </a:p>
          <a:p>
            <a:pPr marL="366395" marR="508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Dim cellule </a:t>
            </a:r>
            <a:r>
              <a:rPr sz="1600" spc="-5" dirty="0">
                <a:latin typeface="Consolas"/>
                <a:cs typeface="Consolas"/>
              </a:rPr>
              <a:t>As </a:t>
            </a:r>
            <a:r>
              <a:rPr sz="1600" spc="-10" dirty="0">
                <a:latin typeface="Consolas"/>
                <a:cs typeface="Consolas"/>
              </a:rPr>
              <a:t>Range, </a:t>
            </a:r>
            <a:r>
              <a:rPr sz="1600" spc="-10" dirty="0">
                <a:solidFill>
                  <a:srgbClr val="31859C"/>
                </a:solidFill>
                <a:latin typeface="Consolas"/>
                <a:cs typeface="Consolas"/>
              </a:rPr>
              <a:t>min </a:t>
            </a:r>
            <a:r>
              <a:rPr sz="1600" spc="-5" dirty="0">
                <a:latin typeface="Consolas"/>
                <a:cs typeface="Consolas"/>
              </a:rPr>
              <a:t>As </a:t>
            </a:r>
            <a:r>
              <a:rPr sz="1600" spc="-10" dirty="0">
                <a:latin typeface="Consolas"/>
                <a:cs typeface="Consolas"/>
              </a:rPr>
              <a:t>Range 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'initialisation 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du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témoin sur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la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1ère cellule </a:t>
            </a:r>
            <a:r>
              <a:rPr sz="1600" spc="-86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Set</a:t>
            </a:r>
            <a:r>
              <a:rPr sz="1600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1859C"/>
                </a:solidFill>
                <a:latin typeface="Consolas"/>
                <a:cs typeface="Consolas"/>
              </a:rPr>
              <a:t>min </a:t>
            </a:r>
            <a:r>
              <a:rPr sz="1600" spc="-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Selection.Cells(1,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1)</a:t>
            </a:r>
            <a:endParaRPr sz="1600">
              <a:latin typeface="Consolas"/>
              <a:cs typeface="Consolas"/>
            </a:endParaRPr>
          </a:p>
          <a:p>
            <a:pPr marL="365760">
              <a:lnSpc>
                <a:spcPct val="100000"/>
              </a:lnSpc>
            </a:pP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'parcourir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865" y="3748441"/>
            <a:ext cx="436118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nsolas"/>
                <a:cs typeface="Consolas"/>
              </a:rPr>
              <a:t>For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Each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cellule </a:t>
            </a:r>
            <a:r>
              <a:rPr sz="1600" spc="-5" dirty="0">
                <a:latin typeface="Consolas"/>
                <a:cs typeface="Consolas"/>
              </a:rPr>
              <a:t>In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Selection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ts val="1914"/>
              </a:lnSpc>
              <a:spcBef>
                <a:spcPts val="10"/>
              </a:spcBef>
            </a:pPr>
            <a:r>
              <a:rPr sz="1600" spc="-55" dirty="0">
                <a:solidFill>
                  <a:srgbClr val="00B050"/>
                </a:solidFill>
                <a:latin typeface="Arial MT"/>
                <a:cs typeface="Arial MT"/>
              </a:rPr>
              <a:t>'</a:t>
            </a:r>
            <a:r>
              <a:rPr sz="1600" spc="-175" dirty="0">
                <a:solidFill>
                  <a:srgbClr val="00B050"/>
                </a:solidFill>
                <a:latin typeface="Arial MT"/>
                <a:cs typeface="Arial MT"/>
              </a:rPr>
              <a:t>compa</a:t>
            </a:r>
            <a:r>
              <a:rPr sz="1600" spc="-105" dirty="0">
                <a:solidFill>
                  <a:srgbClr val="00B050"/>
                </a:solidFill>
                <a:latin typeface="Arial MT"/>
                <a:cs typeface="Arial MT"/>
              </a:rPr>
              <a:t>r</a:t>
            </a:r>
            <a:r>
              <a:rPr sz="1600" spc="-130" dirty="0">
                <a:solidFill>
                  <a:srgbClr val="00B050"/>
                </a:solidFill>
                <a:latin typeface="Arial MT"/>
                <a:cs typeface="Arial MT"/>
              </a:rPr>
              <a:t>er</a:t>
            </a:r>
            <a:r>
              <a:rPr sz="1600" spc="-114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155" dirty="0">
                <a:solidFill>
                  <a:srgbClr val="00B050"/>
                </a:solidFill>
                <a:latin typeface="Arial MT"/>
                <a:cs typeface="Arial MT"/>
              </a:rPr>
              <a:t>avec</a:t>
            </a:r>
            <a:r>
              <a:rPr sz="1600" spc="-8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70" dirty="0">
                <a:solidFill>
                  <a:srgbClr val="00B050"/>
                </a:solidFill>
                <a:latin typeface="Arial MT"/>
                <a:cs typeface="Arial MT"/>
              </a:rPr>
              <a:t>l</a:t>
            </a:r>
            <a:r>
              <a:rPr sz="1600" spc="-165" dirty="0">
                <a:solidFill>
                  <a:srgbClr val="00B050"/>
                </a:solidFill>
                <a:latin typeface="Arial MT"/>
                <a:cs typeface="Arial MT"/>
              </a:rPr>
              <a:t>e</a:t>
            </a:r>
            <a:r>
              <a:rPr sz="1600" spc="-9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160" dirty="0">
                <a:solidFill>
                  <a:srgbClr val="00B050"/>
                </a:solidFill>
                <a:latin typeface="Arial MT"/>
                <a:cs typeface="Arial MT"/>
              </a:rPr>
              <a:t>con</a:t>
            </a:r>
            <a:r>
              <a:rPr sz="1600" spc="-90" dirty="0">
                <a:solidFill>
                  <a:srgbClr val="00B050"/>
                </a:solidFill>
                <a:latin typeface="Arial MT"/>
                <a:cs typeface="Arial MT"/>
              </a:rPr>
              <a:t>t</a:t>
            </a:r>
            <a:r>
              <a:rPr sz="1600" spc="-165" dirty="0">
                <a:solidFill>
                  <a:srgbClr val="00B050"/>
                </a:solidFill>
                <a:latin typeface="Arial MT"/>
                <a:cs typeface="Arial MT"/>
              </a:rPr>
              <a:t>enu</a:t>
            </a:r>
            <a:r>
              <a:rPr sz="1600" spc="-10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165" dirty="0">
                <a:solidFill>
                  <a:srgbClr val="00B050"/>
                </a:solidFill>
                <a:latin typeface="Arial MT"/>
                <a:cs typeface="Arial MT"/>
              </a:rPr>
              <a:t>de</a:t>
            </a:r>
            <a:r>
              <a:rPr sz="1600" spc="-9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70" dirty="0">
                <a:solidFill>
                  <a:srgbClr val="00B050"/>
                </a:solidFill>
                <a:latin typeface="Arial MT"/>
                <a:cs typeface="Arial MT"/>
              </a:rPr>
              <a:t>l</a:t>
            </a:r>
            <a:r>
              <a:rPr sz="1600" spc="-165" dirty="0">
                <a:solidFill>
                  <a:srgbClr val="00B050"/>
                </a:solidFill>
                <a:latin typeface="Arial MT"/>
                <a:cs typeface="Arial MT"/>
              </a:rPr>
              <a:t>a</a:t>
            </a:r>
            <a:r>
              <a:rPr sz="1600" spc="-8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155" dirty="0">
                <a:solidFill>
                  <a:srgbClr val="00B050"/>
                </a:solidFill>
                <a:latin typeface="Arial MT"/>
                <a:cs typeface="Arial MT"/>
              </a:rPr>
              <a:t>ce</a:t>
            </a:r>
            <a:r>
              <a:rPr sz="1600" spc="-70" dirty="0">
                <a:solidFill>
                  <a:srgbClr val="00B050"/>
                </a:solidFill>
                <a:latin typeface="Arial MT"/>
                <a:cs typeface="Arial MT"/>
              </a:rPr>
              <a:t>ll</a:t>
            </a:r>
            <a:r>
              <a:rPr sz="1600" spc="-165" dirty="0">
                <a:solidFill>
                  <a:srgbClr val="00B050"/>
                </a:solidFill>
                <a:latin typeface="Arial MT"/>
                <a:cs typeface="Arial MT"/>
              </a:rPr>
              <a:t>u</a:t>
            </a:r>
            <a:r>
              <a:rPr sz="1600" spc="-70" dirty="0">
                <a:solidFill>
                  <a:srgbClr val="00B050"/>
                </a:solidFill>
                <a:latin typeface="Arial MT"/>
                <a:cs typeface="Arial MT"/>
              </a:rPr>
              <a:t>l</a:t>
            </a:r>
            <a:r>
              <a:rPr sz="1600" spc="-165" dirty="0">
                <a:solidFill>
                  <a:srgbClr val="00B050"/>
                </a:solidFill>
                <a:latin typeface="Arial MT"/>
                <a:cs typeface="Arial MT"/>
              </a:rPr>
              <a:t>e</a:t>
            </a:r>
            <a:r>
              <a:rPr sz="1600" spc="-10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90" dirty="0">
                <a:solidFill>
                  <a:srgbClr val="00B050"/>
                </a:solidFill>
                <a:latin typeface="Arial MT"/>
                <a:cs typeface="Arial MT"/>
              </a:rPr>
              <a:t>t</a:t>
            </a:r>
            <a:r>
              <a:rPr sz="1600" spc="-204" dirty="0">
                <a:solidFill>
                  <a:srgbClr val="00B050"/>
                </a:solidFill>
                <a:latin typeface="Arial MT"/>
                <a:cs typeface="Arial MT"/>
              </a:rPr>
              <a:t>ém</a:t>
            </a:r>
            <a:r>
              <a:rPr sz="1600" spc="-165" dirty="0">
                <a:solidFill>
                  <a:srgbClr val="00B050"/>
                </a:solidFill>
                <a:latin typeface="Arial MT"/>
                <a:cs typeface="Arial MT"/>
              </a:rPr>
              <a:t>o</a:t>
            </a:r>
            <a:r>
              <a:rPr sz="1600" spc="-70" dirty="0">
                <a:solidFill>
                  <a:srgbClr val="00B050"/>
                </a:solidFill>
                <a:latin typeface="Arial MT"/>
                <a:cs typeface="Arial MT"/>
              </a:rPr>
              <a:t>i</a:t>
            </a:r>
            <a:r>
              <a:rPr sz="1600" spc="-165" dirty="0">
                <a:solidFill>
                  <a:srgbClr val="00B050"/>
                </a:solidFill>
                <a:latin typeface="Arial MT"/>
                <a:cs typeface="Arial MT"/>
              </a:rPr>
              <a:t>n</a:t>
            </a:r>
            <a:endParaRPr sz="1600">
              <a:latin typeface="Arial MT"/>
              <a:cs typeface="Arial MT"/>
            </a:endParaRPr>
          </a:p>
          <a:p>
            <a:pPr marL="902335" marR="5080" indent="-445134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Consolas"/>
                <a:cs typeface="Consolas"/>
              </a:rPr>
              <a:t>If </a:t>
            </a:r>
            <a:r>
              <a:rPr sz="1600" spc="-10" dirty="0">
                <a:latin typeface="Consolas"/>
                <a:cs typeface="Consolas"/>
              </a:rPr>
              <a:t>(cellule.Value </a:t>
            </a:r>
            <a:r>
              <a:rPr sz="1600" spc="-5" dirty="0">
                <a:latin typeface="Consolas"/>
                <a:cs typeface="Consolas"/>
              </a:rPr>
              <a:t>&lt; </a:t>
            </a:r>
            <a:r>
              <a:rPr sz="1600" spc="-10" dirty="0">
                <a:solidFill>
                  <a:srgbClr val="31859C"/>
                </a:solidFill>
                <a:latin typeface="Consolas"/>
                <a:cs typeface="Consolas"/>
              </a:rPr>
              <a:t>min</a:t>
            </a:r>
            <a:r>
              <a:rPr sz="1600" spc="-10" dirty="0">
                <a:latin typeface="Consolas"/>
                <a:cs typeface="Consolas"/>
              </a:rPr>
              <a:t>.Value) Then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'màj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de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la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 cellule témoin</a:t>
            </a:r>
            <a:endParaRPr sz="1600">
              <a:latin typeface="Consolas"/>
              <a:cs typeface="Consolas"/>
            </a:endParaRPr>
          </a:p>
          <a:p>
            <a:pPr marL="902335">
              <a:lnSpc>
                <a:spcPts val="1855"/>
              </a:lnSpc>
            </a:pP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Set</a:t>
            </a:r>
            <a:r>
              <a:rPr sz="1600" spc="-3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1859C"/>
                </a:solidFill>
                <a:latin typeface="Consolas"/>
                <a:cs typeface="Consolas"/>
              </a:rPr>
              <a:t>min</a:t>
            </a:r>
            <a:r>
              <a:rPr sz="1600" spc="-25" dirty="0">
                <a:solidFill>
                  <a:srgbClr val="31859C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cellule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662" y="4967633"/>
            <a:ext cx="48069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451225" indent="4445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nsolas"/>
                <a:cs typeface="Consolas"/>
              </a:rPr>
              <a:t>End If 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Next</a:t>
            </a:r>
            <a:r>
              <a:rPr sz="1600" spc="-7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cellule</a:t>
            </a:r>
            <a:endParaRPr sz="16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'mettre 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la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couleur pour</a:t>
            </a:r>
            <a:r>
              <a:rPr sz="1600" spc="-5" dirty="0">
                <a:solidFill>
                  <a:srgbClr val="00B050"/>
                </a:solidFill>
                <a:latin typeface="Consolas"/>
                <a:cs typeface="Consolas"/>
              </a:rPr>
              <a:t> la </a:t>
            </a:r>
            <a:r>
              <a:rPr sz="1600" spc="-10" dirty="0">
                <a:solidFill>
                  <a:srgbClr val="00B050"/>
                </a:solidFill>
                <a:latin typeface="Consolas"/>
                <a:cs typeface="Consolas"/>
              </a:rPr>
              <a:t>cellule minimale </a:t>
            </a:r>
            <a:r>
              <a:rPr sz="1600" spc="-86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1859C"/>
                </a:solidFill>
                <a:latin typeface="Consolas"/>
                <a:cs typeface="Consolas"/>
              </a:rPr>
              <a:t>min</a:t>
            </a:r>
            <a:r>
              <a:rPr sz="1600" spc="-10" dirty="0">
                <a:latin typeface="Consolas"/>
                <a:cs typeface="Consolas"/>
              </a:rPr>
              <a:t>.Font.ColorIndex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 5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End</a:t>
            </a:r>
            <a:r>
              <a:rPr sz="1600" spc="-6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Sub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64123" y="3677411"/>
            <a:ext cx="3106420" cy="1388745"/>
            <a:chOff x="5564123" y="3677411"/>
            <a:chExt cx="3106420" cy="138874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5271" y="3697223"/>
              <a:ext cx="2974847" cy="12938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4123" y="3677411"/>
              <a:ext cx="3105911" cy="13883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652515" y="3724655"/>
              <a:ext cx="2880360" cy="1199515"/>
            </a:xfrm>
            <a:custGeom>
              <a:avLst/>
              <a:gdLst/>
              <a:ahLst/>
              <a:cxnLst/>
              <a:rect l="l" t="t" r="r" b="b"/>
              <a:pathLst>
                <a:path w="2880359" h="1199514">
                  <a:moveTo>
                    <a:pt x="2880360" y="0"/>
                  </a:moveTo>
                  <a:lnTo>
                    <a:pt x="0" y="0"/>
                  </a:lnTo>
                  <a:lnTo>
                    <a:pt x="0" y="1199388"/>
                  </a:lnTo>
                  <a:lnTo>
                    <a:pt x="2880360" y="1199388"/>
                  </a:lnTo>
                  <a:lnTo>
                    <a:pt x="2880360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52515" y="3724655"/>
              <a:ext cx="2880360" cy="1199515"/>
            </a:xfrm>
            <a:custGeom>
              <a:avLst/>
              <a:gdLst/>
              <a:ahLst/>
              <a:cxnLst/>
              <a:rect l="l" t="t" r="r" b="b"/>
              <a:pathLst>
                <a:path w="2880359" h="1199514">
                  <a:moveTo>
                    <a:pt x="0" y="0"/>
                  </a:moveTo>
                  <a:lnTo>
                    <a:pt x="2880360" y="0"/>
                  </a:lnTo>
                  <a:lnTo>
                    <a:pt x="2880360" y="1199388"/>
                  </a:lnTo>
                  <a:lnTo>
                    <a:pt x="0" y="119938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730859" y="3742237"/>
            <a:ext cx="2717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Calibri"/>
                <a:cs typeface="Calibri"/>
              </a:rPr>
              <a:t>Range </a:t>
            </a:r>
            <a:r>
              <a:rPr sz="1800" spc="-10" dirty="0">
                <a:solidFill>
                  <a:srgbClr val="3E3E3E"/>
                </a:solidFill>
                <a:latin typeface="Calibri"/>
                <a:cs typeface="Calibri"/>
              </a:rPr>
              <a:t>est </a:t>
            </a:r>
            <a:r>
              <a:rPr sz="1800" dirty="0">
                <a:solidFill>
                  <a:srgbClr val="3E3E3E"/>
                </a:solidFill>
                <a:latin typeface="Calibri"/>
                <a:cs typeface="Calibri"/>
              </a:rPr>
              <a:t>un</a:t>
            </a:r>
            <a:r>
              <a:rPr sz="18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objet</a:t>
            </a:r>
            <a:r>
              <a:rPr sz="1800" spc="-5" dirty="0">
                <a:solidFill>
                  <a:srgbClr val="3E3E3E"/>
                </a:solidFill>
                <a:latin typeface="Calibri"/>
                <a:cs typeface="Calibri"/>
              </a:rPr>
              <a:t>. Une </a:t>
            </a:r>
            <a:r>
              <a:rPr sz="18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Calibri"/>
                <a:cs typeface="Calibri"/>
              </a:rPr>
              <a:t>affectation</a:t>
            </a:r>
            <a:r>
              <a:rPr sz="18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Calibri"/>
                <a:cs typeface="Calibri"/>
              </a:rPr>
              <a:t>pour </a:t>
            </a:r>
            <a:r>
              <a:rPr sz="1800" dirty="0">
                <a:solidFill>
                  <a:srgbClr val="3E3E3E"/>
                </a:solidFill>
                <a:latin typeface="Calibri"/>
                <a:cs typeface="Calibri"/>
              </a:rPr>
              <a:t>une</a:t>
            </a:r>
            <a:r>
              <a:rPr sz="18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Calibri"/>
                <a:cs typeface="Calibri"/>
              </a:rPr>
              <a:t>variable </a:t>
            </a:r>
            <a:r>
              <a:rPr sz="1800" spc="-3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Calibri"/>
                <a:cs typeface="Calibri"/>
              </a:rPr>
              <a:t>objet</a:t>
            </a:r>
            <a:r>
              <a:rPr sz="18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Calibri"/>
                <a:cs typeface="Calibri"/>
              </a:rPr>
              <a:t>doit</a:t>
            </a:r>
            <a:r>
              <a:rPr sz="18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Calibri"/>
                <a:cs typeface="Calibri"/>
              </a:rPr>
              <a:t>être</a:t>
            </a:r>
            <a:r>
              <a:rPr sz="1800" spc="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Calibri"/>
                <a:cs typeface="Calibri"/>
              </a:rPr>
              <a:t>réalisée</a:t>
            </a:r>
            <a:r>
              <a:rPr sz="1800" spc="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E3E3E"/>
                </a:solidFill>
                <a:latin typeface="Calibri"/>
                <a:cs typeface="Calibri"/>
              </a:rPr>
              <a:t>à </a:t>
            </a:r>
            <a:r>
              <a:rPr sz="18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3E3E3E"/>
                </a:solidFill>
                <a:latin typeface="Calibri"/>
                <a:cs typeface="Calibri"/>
              </a:rPr>
              <a:t>l’aide</a:t>
            </a:r>
            <a:r>
              <a:rPr sz="1800" spc="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E3E3E"/>
                </a:solidFill>
                <a:latin typeface="Calibri"/>
                <a:cs typeface="Calibri"/>
              </a:rPr>
              <a:t>de</a:t>
            </a:r>
            <a:r>
              <a:rPr sz="1800" spc="-5" dirty="0">
                <a:solidFill>
                  <a:srgbClr val="3E3E3E"/>
                </a:solidFill>
                <a:latin typeface="Calibri"/>
                <a:cs typeface="Calibri"/>
              </a:rPr>
              <a:t> l’instruction</a:t>
            </a:r>
            <a:r>
              <a:rPr sz="1800" spc="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50392" y="3343655"/>
            <a:ext cx="4846320" cy="1652270"/>
            <a:chOff x="850392" y="3343655"/>
            <a:chExt cx="4846320" cy="165227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0392" y="3343655"/>
              <a:ext cx="4846319" cy="105765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33363" y="3486156"/>
              <a:ext cx="4618990" cy="839469"/>
            </a:xfrm>
            <a:custGeom>
              <a:avLst/>
              <a:gdLst/>
              <a:ahLst/>
              <a:cxnLst/>
              <a:rect l="l" t="t" r="r" b="b"/>
              <a:pathLst>
                <a:path w="4618990" h="839470">
                  <a:moveTo>
                    <a:pt x="4618964" y="839089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3363" y="3455450"/>
              <a:ext cx="85090" cy="89535"/>
            </a:xfrm>
            <a:custGeom>
              <a:avLst/>
              <a:gdLst/>
              <a:ahLst/>
              <a:cxnLst/>
              <a:rect l="l" t="t" r="r" b="b"/>
              <a:pathLst>
                <a:path w="85090" h="89535">
                  <a:moveTo>
                    <a:pt x="68364" y="89217"/>
                  </a:moveTo>
                  <a:lnTo>
                    <a:pt x="0" y="30708"/>
                  </a:lnTo>
                  <a:lnTo>
                    <a:pt x="84569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0408" y="4290059"/>
              <a:ext cx="3956303" cy="70561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923569" y="4325873"/>
              <a:ext cx="3729354" cy="488950"/>
            </a:xfrm>
            <a:custGeom>
              <a:avLst/>
              <a:gdLst/>
              <a:ahLst/>
              <a:cxnLst/>
              <a:rect l="l" t="t" r="r" b="b"/>
              <a:pathLst>
                <a:path w="3729354" h="488950">
                  <a:moveTo>
                    <a:pt x="3728796" y="0"/>
                  </a:moveTo>
                  <a:lnTo>
                    <a:pt x="0" y="488518"/>
                  </a:lnTo>
                </a:path>
              </a:pathLst>
            </a:custGeom>
            <a:ln w="25908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23575" y="4759340"/>
              <a:ext cx="83185" cy="90170"/>
            </a:xfrm>
            <a:custGeom>
              <a:avLst/>
              <a:gdLst/>
              <a:ahLst/>
              <a:cxnLst/>
              <a:rect l="l" t="t" r="r" b="b"/>
              <a:pathLst>
                <a:path w="83185" h="90170">
                  <a:moveTo>
                    <a:pt x="71170" y="0"/>
                  </a:moveTo>
                  <a:lnTo>
                    <a:pt x="0" y="55054"/>
                  </a:lnTo>
                  <a:lnTo>
                    <a:pt x="82956" y="89903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197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Sélections</a:t>
            </a:r>
            <a:r>
              <a:rPr spc="-75" dirty="0"/>
              <a:t> </a:t>
            </a:r>
            <a:r>
              <a:rPr spc="-5" dirty="0"/>
              <a:t>multiples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525" y="636215"/>
            <a:ext cx="7640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Une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sélection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peut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être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aussi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c.-à-d.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contenant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plusieurs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‘’</a:t>
            </a:r>
            <a:r>
              <a:rPr sz="2000" spc="-10" dirty="0">
                <a:solidFill>
                  <a:srgbClr val="31859C"/>
                </a:solidFill>
                <a:latin typeface="Calibri"/>
                <a:cs typeface="Calibri"/>
              </a:rPr>
              <a:t>zones</a:t>
            </a:r>
            <a:r>
              <a:rPr sz="2000" spc="-10" dirty="0">
                <a:latin typeface="Calibri"/>
                <a:cs typeface="Calibri"/>
              </a:rPr>
              <a:t>’’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9827" y="1330452"/>
            <a:ext cx="5090160" cy="2476500"/>
            <a:chOff x="909827" y="1330452"/>
            <a:chExt cx="5090160" cy="2476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827" y="1330452"/>
              <a:ext cx="4600955" cy="2476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0580" y="1787652"/>
              <a:ext cx="1359407" cy="9845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19607" y="1939867"/>
              <a:ext cx="1130935" cy="759460"/>
            </a:xfrm>
            <a:custGeom>
              <a:avLst/>
              <a:gdLst/>
              <a:ahLst/>
              <a:cxnLst/>
              <a:rect l="l" t="t" r="r" b="b"/>
              <a:pathLst>
                <a:path w="1130935" h="759460">
                  <a:moveTo>
                    <a:pt x="1130833" y="759282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19602" y="1939866"/>
              <a:ext cx="90170" cy="81280"/>
            </a:xfrm>
            <a:custGeom>
              <a:avLst/>
              <a:gdLst/>
              <a:ahLst/>
              <a:cxnLst/>
              <a:rect l="l" t="t" r="r" b="b"/>
              <a:pathLst>
                <a:path w="90170" h="81280">
                  <a:moveTo>
                    <a:pt x="39255" y="80975"/>
                  </a:moveTo>
                  <a:lnTo>
                    <a:pt x="0" y="0"/>
                  </a:lnTo>
                  <a:lnTo>
                    <a:pt x="89801" y="5689"/>
                  </a:lnTo>
                </a:path>
              </a:pathLst>
            </a:custGeom>
            <a:ln w="25907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0580" y="2561844"/>
              <a:ext cx="1351787" cy="31546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23964" y="2699766"/>
              <a:ext cx="1126490" cy="0"/>
            </a:xfrm>
            <a:custGeom>
              <a:avLst/>
              <a:gdLst/>
              <a:ahLst/>
              <a:cxnLst/>
              <a:rect l="l" t="t" r="r" b="b"/>
              <a:pathLst>
                <a:path w="1126489">
                  <a:moveTo>
                    <a:pt x="1126477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23960" y="2654423"/>
              <a:ext cx="78105" cy="90805"/>
            </a:xfrm>
            <a:custGeom>
              <a:avLst/>
              <a:gdLst/>
              <a:ahLst/>
              <a:cxnLst/>
              <a:rect l="l" t="t" r="r" b="b"/>
              <a:pathLst>
                <a:path w="78104" h="90805">
                  <a:moveTo>
                    <a:pt x="77724" y="0"/>
                  </a:moveTo>
                  <a:lnTo>
                    <a:pt x="0" y="45339"/>
                  </a:lnTo>
                  <a:lnTo>
                    <a:pt x="77724" y="90678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2663952"/>
              <a:ext cx="2795015" cy="8092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383128" y="2699766"/>
              <a:ext cx="2567305" cy="589280"/>
            </a:xfrm>
            <a:custGeom>
              <a:avLst/>
              <a:gdLst/>
              <a:ahLst/>
              <a:cxnLst/>
              <a:rect l="l" t="t" r="r" b="b"/>
              <a:pathLst>
                <a:path w="2567304" h="589279">
                  <a:moveTo>
                    <a:pt x="2567292" y="0"/>
                  </a:moveTo>
                  <a:lnTo>
                    <a:pt x="0" y="588848"/>
                  </a:lnTo>
                </a:path>
              </a:pathLst>
            </a:custGeom>
            <a:ln w="25907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83130" y="3227036"/>
              <a:ext cx="86360" cy="88900"/>
            </a:xfrm>
            <a:custGeom>
              <a:avLst/>
              <a:gdLst/>
              <a:ahLst/>
              <a:cxnLst/>
              <a:rect l="l" t="t" r="r" b="b"/>
              <a:pathLst>
                <a:path w="86360" h="88900">
                  <a:moveTo>
                    <a:pt x="65620" y="0"/>
                  </a:moveTo>
                  <a:lnTo>
                    <a:pt x="0" y="61569"/>
                  </a:lnTo>
                  <a:lnTo>
                    <a:pt x="85890" y="88379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27678" y="2299877"/>
            <a:ext cx="23069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Un </a:t>
            </a:r>
            <a:r>
              <a:rPr sz="1800" spc="-15" dirty="0">
                <a:solidFill>
                  <a:srgbClr val="808080"/>
                </a:solidFill>
                <a:latin typeface="Calibri"/>
                <a:cs typeface="Calibri"/>
              </a:rPr>
              <a:t>exemple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de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sélection </a:t>
            </a:r>
            <a:r>
              <a:rPr sz="1800" spc="-39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multiple</a:t>
            </a:r>
            <a:r>
              <a:rPr sz="1800" spc="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avec</a:t>
            </a:r>
            <a:r>
              <a:rPr sz="1800" spc="-3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3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zones.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5695" y="4314444"/>
            <a:ext cx="241300" cy="528955"/>
            <a:chOff x="615695" y="4314444"/>
            <a:chExt cx="241300" cy="528955"/>
          </a:xfrm>
        </p:grpSpPr>
        <p:sp>
          <p:nvSpPr>
            <p:cNvPr id="17" name="object 17"/>
            <p:cNvSpPr/>
            <p:nvPr/>
          </p:nvSpPr>
          <p:spPr>
            <a:xfrm>
              <a:off x="628649" y="4327398"/>
              <a:ext cx="215265" cy="502920"/>
            </a:xfrm>
            <a:custGeom>
              <a:avLst/>
              <a:gdLst/>
              <a:ahLst/>
              <a:cxnLst/>
              <a:rect l="l" t="t" r="r" b="b"/>
              <a:pathLst>
                <a:path w="215265" h="502920">
                  <a:moveTo>
                    <a:pt x="107442" y="0"/>
                  </a:moveTo>
                  <a:lnTo>
                    <a:pt x="107442" y="125729"/>
                  </a:lnTo>
                  <a:lnTo>
                    <a:pt x="0" y="125729"/>
                  </a:lnTo>
                  <a:lnTo>
                    <a:pt x="0" y="377189"/>
                  </a:lnTo>
                  <a:lnTo>
                    <a:pt x="107442" y="377189"/>
                  </a:lnTo>
                  <a:lnTo>
                    <a:pt x="107442" y="502919"/>
                  </a:lnTo>
                  <a:lnTo>
                    <a:pt x="214884" y="251459"/>
                  </a:lnTo>
                  <a:lnTo>
                    <a:pt x="107442" y="0"/>
                  </a:lnTo>
                  <a:close/>
                </a:path>
              </a:pathLst>
            </a:custGeom>
            <a:solidFill>
              <a:srgbClr val="FA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8649" y="4327398"/>
              <a:ext cx="215265" cy="502920"/>
            </a:xfrm>
            <a:custGeom>
              <a:avLst/>
              <a:gdLst/>
              <a:ahLst/>
              <a:cxnLst/>
              <a:rect l="l" t="t" r="r" b="b"/>
              <a:pathLst>
                <a:path w="215265" h="502920">
                  <a:moveTo>
                    <a:pt x="0" y="125729"/>
                  </a:moveTo>
                  <a:lnTo>
                    <a:pt x="107442" y="125729"/>
                  </a:lnTo>
                  <a:lnTo>
                    <a:pt x="107442" y="0"/>
                  </a:lnTo>
                  <a:lnTo>
                    <a:pt x="214884" y="251459"/>
                  </a:lnTo>
                  <a:lnTo>
                    <a:pt x="107442" y="502919"/>
                  </a:lnTo>
                  <a:lnTo>
                    <a:pt x="107442" y="377189"/>
                  </a:lnTo>
                  <a:lnTo>
                    <a:pt x="0" y="377189"/>
                  </a:lnTo>
                  <a:lnTo>
                    <a:pt x="0" y="125729"/>
                  </a:lnTo>
                  <a:close/>
                </a:path>
              </a:pathLst>
            </a:custGeom>
            <a:ln w="25907">
              <a:solidFill>
                <a:srgbClr val="E6B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02742" y="4408115"/>
            <a:ext cx="6077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Très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curieusement,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même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clé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Selection</a:t>
            </a:r>
            <a:r>
              <a:rPr sz="1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peut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être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exploité.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5695" y="5484876"/>
            <a:ext cx="241300" cy="528955"/>
            <a:chOff x="615695" y="5484876"/>
            <a:chExt cx="241300" cy="528955"/>
          </a:xfrm>
        </p:grpSpPr>
        <p:sp>
          <p:nvSpPr>
            <p:cNvPr id="21" name="object 21"/>
            <p:cNvSpPr/>
            <p:nvPr/>
          </p:nvSpPr>
          <p:spPr>
            <a:xfrm>
              <a:off x="628649" y="5497830"/>
              <a:ext cx="215265" cy="502920"/>
            </a:xfrm>
            <a:custGeom>
              <a:avLst/>
              <a:gdLst/>
              <a:ahLst/>
              <a:cxnLst/>
              <a:rect l="l" t="t" r="r" b="b"/>
              <a:pathLst>
                <a:path w="215265" h="502920">
                  <a:moveTo>
                    <a:pt x="107442" y="0"/>
                  </a:moveTo>
                  <a:lnTo>
                    <a:pt x="107442" y="125730"/>
                  </a:lnTo>
                  <a:lnTo>
                    <a:pt x="0" y="125730"/>
                  </a:lnTo>
                  <a:lnTo>
                    <a:pt x="0" y="377190"/>
                  </a:lnTo>
                  <a:lnTo>
                    <a:pt x="107442" y="377190"/>
                  </a:lnTo>
                  <a:lnTo>
                    <a:pt x="107442" y="502920"/>
                  </a:lnTo>
                  <a:lnTo>
                    <a:pt x="214884" y="251460"/>
                  </a:lnTo>
                  <a:lnTo>
                    <a:pt x="107442" y="0"/>
                  </a:lnTo>
                  <a:close/>
                </a:path>
              </a:pathLst>
            </a:custGeom>
            <a:solidFill>
              <a:srgbClr val="8EB4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8649" y="5497830"/>
              <a:ext cx="215265" cy="502920"/>
            </a:xfrm>
            <a:custGeom>
              <a:avLst/>
              <a:gdLst/>
              <a:ahLst/>
              <a:cxnLst/>
              <a:rect l="l" t="t" r="r" b="b"/>
              <a:pathLst>
                <a:path w="215265" h="502920">
                  <a:moveTo>
                    <a:pt x="0" y="125730"/>
                  </a:moveTo>
                  <a:lnTo>
                    <a:pt x="107442" y="125730"/>
                  </a:lnTo>
                  <a:lnTo>
                    <a:pt x="107442" y="0"/>
                  </a:lnTo>
                  <a:lnTo>
                    <a:pt x="214884" y="251460"/>
                  </a:lnTo>
                  <a:lnTo>
                    <a:pt x="107442" y="502920"/>
                  </a:lnTo>
                  <a:lnTo>
                    <a:pt x="107442" y="377190"/>
                  </a:lnTo>
                  <a:lnTo>
                    <a:pt x="0" y="377190"/>
                  </a:lnTo>
                  <a:lnTo>
                    <a:pt x="0" y="125730"/>
                  </a:lnTo>
                  <a:close/>
                </a:path>
              </a:pathLst>
            </a:custGeom>
            <a:ln w="25907">
              <a:solidFill>
                <a:srgbClr val="1737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76044" y="5219137"/>
            <a:ext cx="2658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Selection</a:t>
            </a:r>
            <a:r>
              <a:rPr sz="1800" spc="-5" dirty="0">
                <a:latin typeface="Consolas"/>
                <a:cs typeface="Consolas"/>
              </a:rPr>
              <a:t>.</a:t>
            </a:r>
            <a:r>
              <a:rPr sz="1800" spc="-5" dirty="0">
                <a:solidFill>
                  <a:srgbClr val="0070C0"/>
                </a:solidFill>
                <a:latin typeface="Consolas"/>
                <a:cs typeface="Consolas"/>
              </a:rPr>
              <a:t>Areas</a:t>
            </a:r>
            <a:r>
              <a:rPr sz="1800" spc="-5" dirty="0">
                <a:latin typeface="Consolas"/>
                <a:cs typeface="Consolas"/>
              </a:rPr>
              <a:t>.Count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76044" y="5904937"/>
            <a:ext cx="2282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Selection</a:t>
            </a:r>
            <a:r>
              <a:rPr sz="1800" spc="-5" dirty="0">
                <a:latin typeface="Consolas"/>
                <a:cs typeface="Consolas"/>
              </a:rPr>
              <a:t>.</a:t>
            </a:r>
            <a:r>
              <a:rPr sz="1800" spc="-5" dirty="0">
                <a:solidFill>
                  <a:srgbClr val="0070C0"/>
                </a:solidFill>
                <a:latin typeface="Consolas"/>
                <a:cs typeface="Consolas"/>
              </a:rPr>
              <a:t>Areas</a:t>
            </a:r>
            <a:r>
              <a:rPr sz="1800" spc="-5" dirty="0">
                <a:latin typeface="Consolas"/>
                <a:cs typeface="Consolas"/>
              </a:rPr>
              <a:t>(k)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223004" y="5149596"/>
            <a:ext cx="4163695" cy="565785"/>
            <a:chOff x="4223004" y="5149596"/>
            <a:chExt cx="4163695" cy="56578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4152" y="5167884"/>
              <a:ext cx="4122419" cy="4648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23004" y="5149596"/>
              <a:ext cx="3869435" cy="565403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311396" y="5195315"/>
            <a:ext cx="4028440" cy="370840"/>
          </a:xfrm>
          <a:prstGeom prst="rect">
            <a:avLst/>
          </a:prstGeom>
          <a:solidFill>
            <a:srgbClr val="FFFFE6"/>
          </a:solidFill>
          <a:ln w="9144">
            <a:solidFill>
              <a:srgbClr val="98B954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solidFill>
                  <a:srgbClr val="3E3E3E"/>
                </a:solidFill>
                <a:latin typeface="Calibri"/>
                <a:cs typeface="Calibri"/>
              </a:rPr>
              <a:t>Nombre </a:t>
            </a:r>
            <a:r>
              <a:rPr sz="1800" dirty="0">
                <a:solidFill>
                  <a:srgbClr val="3E3E3E"/>
                </a:solidFill>
                <a:latin typeface="Calibri"/>
                <a:cs typeface="Calibri"/>
              </a:rPr>
              <a:t>de</a:t>
            </a:r>
            <a:r>
              <a:rPr sz="1800" spc="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Calibri"/>
                <a:cs typeface="Calibri"/>
              </a:rPr>
              <a:t>‘’zones’’</a:t>
            </a:r>
            <a:r>
              <a:rPr sz="1800" spc="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E3E3E"/>
                </a:solidFill>
                <a:latin typeface="Calibri"/>
                <a:cs typeface="Calibri"/>
              </a:rPr>
              <a:t>dans </a:t>
            </a:r>
            <a:r>
              <a:rPr sz="1800" spc="-5" dirty="0">
                <a:solidFill>
                  <a:srgbClr val="3E3E3E"/>
                </a:solidFill>
                <a:latin typeface="Calibri"/>
                <a:cs typeface="Calibri"/>
              </a:rPr>
              <a:t>la</a:t>
            </a:r>
            <a:r>
              <a:rPr sz="18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Calibri"/>
                <a:cs typeface="Calibri"/>
              </a:rPr>
              <a:t>sélection.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221479" y="5721096"/>
            <a:ext cx="4418330" cy="840105"/>
            <a:chOff x="4221479" y="5721096"/>
            <a:chExt cx="4418330" cy="840105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62627" y="5740908"/>
              <a:ext cx="4341875" cy="74066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21479" y="5721096"/>
              <a:ext cx="4418075" cy="83972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309871" y="5768340"/>
            <a:ext cx="4247515" cy="646430"/>
          </a:xfrm>
          <a:prstGeom prst="rect">
            <a:avLst/>
          </a:prstGeom>
          <a:solidFill>
            <a:srgbClr val="FFFFE6"/>
          </a:solidFill>
          <a:ln w="9144">
            <a:solidFill>
              <a:srgbClr val="98B954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0170" marR="144780">
              <a:lnSpc>
                <a:spcPct val="100000"/>
              </a:lnSpc>
              <a:spcBef>
                <a:spcPts val="235"/>
              </a:spcBef>
            </a:pPr>
            <a:r>
              <a:rPr sz="1800" spc="-5" dirty="0">
                <a:solidFill>
                  <a:srgbClr val="3E3E3E"/>
                </a:solidFill>
                <a:latin typeface="Calibri"/>
                <a:cs typeface="Calibri"/>
              </a:rPr>
              <a:t>Accès</a:t>
            </a:r>
            <a:r>
              <a:rPr sz="1800" dirty="0">
                <a:solidFill>
                  <a:srgbClr val="3E3E3E"/>
                </a:solidFill>
                <a:latin typeface="Calibri"/>
                <a:cs typeface="Calibri"/>
              </a:rPr>
              <a:t> à </a:t>
            </a:r>
            <a:r>
              <a:rPr sz="1800" spc="-5" dirty="0">
                <a:solidFill>
                  <a:srgbClr val="3E3E3E"/>
                </a:solidFill>
                <a:latin typeface="Calibri"/>
                <a:cs typeface="Calibri"/>
              </a:rPr>
              <a:t>la</a:t>
            </a:r>
            <a:r>
              <a:rPr sz="1800" spc="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Calibri"/>
                <a:cs typeface="Calibri"/>
              </a:rPr>
              <a:t>zone</a:t>
            </a:r>
            <a:r>
              <a:rPr sz="1800" spc="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E3E3E"/>
                </a:solidFill>
                <a:latin typeface="Calibri"/>
                <a:cs typeface="Calibri"/>
              </a:rPr>
              <a:t>n°k</a:t>
            </a:r>
            <a:r>
              <a:rPr sz="1800" spc="-5" dirty="0">
                <a:solidFill>
                  <a:srgbClr val="3E3E3E"/>
                </a:solidFill>
                <a:latin typeface="Calibri"/>
                <a:cs typeface="Calibri"/>
              </a:rPr>
              <a:t> (qui</a:t>
            </a:r>
            <a:r>
              <a:rPr sz="1800" spc="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Calibri"/>
                <a:cs typeface="Calibri"/>
              </a:rPr>
              <a:t>est</a:t>
            </a:r>
            <a:r>
              <a:rPr sz="18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E3E3E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Calibri"/>
                <a:cs typeface="Calibri"/>
              </a:rPr>
              <a:t>type</a:t>
            </a:r>
            <a:r>
              <a:rPr sz="18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Range</a:t>
            </a:r>
            <a:r>
              <a:rPr sz="1800" spc="-10" dirty="0">
                <a:solidFill>
                  <a:srgbClr val="3E3E3E"/>
                </a:solidFill>
                <a:latin typeface="Calibri"/>
                <a:cs typeface="Calibri"/>
              </a:rPr>
              <a:t>). </a:t>
            </a:r>
            <a:r>
              <a:rPr sz="1800" spc="-3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Areas</a:t>
            </a:r>
            <a:r>
              <a:rPr sz="18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Calibri"/>
                <a:cs typeface="Calibri"/>
              </a:rPr>
              <a:t>est</a:t>
            </a:r>
            <a:r>
              <a:rPr sz="18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E3E3E"/>
                </a:solidFill>
                <a:latin typeface="Calibri"/>
                <a:cs typeface="Calibri"/>
              </a:rPr>
              <a:t>une</a:t>
            </a:r>
            <a:r>
              <a:rPr sz="1800" spc="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Calibri"/>
                <a:cs typeface="Calibri"/>
              </a:rPr>
              <a:t>collection</a:t>
            </a:r>
            <a:r>
              <a:rPr sz="1800" spc="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E3E3E"/>
                </a:solidFill>
                <a:latin typeface="Calibri"/>
                <a:cs typeface="Calibri"/>
              </a:rPr>
              <a:t>de </a:t>
            </a:r>
            <a:r>
              <a:rPr sz="1800" spc="-10" dirty="0">
                <a:solidFill>
                  <a:srgbClr val="3E3E3E"/>
                </a:solidFill>
                <a:latin typeface="Calibri"/>
                <a:cs typeface="Calibri"/>
              </a:rPr>
              <a:t>zones.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77467" y="5190744"/>
            <a:ext cx="262255" cy="1155700"/>
            <a:chOff x="1077467" y="5190744"/>
            <a:chExt cx="262255" cy="1155700"/>
          </a:xfrm>
        </p:grpSpPr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7467" y="5190744"/>
              <a:ext cx="262127" cy="115519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133093" y="5226558"/>
              <a:ext cx="165100" cy="1043940"/>
            </a:xfrm>
            <a:custGeom>
              <a:avLst/>
              <a:gdLst/>
              <a:ahLst/>
              <a:cxnLst/>
              <a:rect l="l" t="t" r="r" b="b"/>
              <a:pathLst>
                <a:path w="165100" h="1043939">
                  <a:moveTo>
                    <a:pt x="164592" y="1043940"/>
                  </a:moveTo>
                  <a:lnTo>
                    <a:pt x="132557" y="1042861"/>
                  </a:lnTo>
                  <a:lnTo>
                    <a:pt x="106399" y="1039920"/>
                  </a:lnTo>
                  <a:lnTo>
                    <a:pt x="88762" y="1035560"/>
                  </a:lnTo>
                  <a:lnTo>
                    <a:pt x="82296" y="1030224"/>
                  </a:lnTo>
                  <a:lnTo>
                    <a:pt x="82296" y="535686"/>
                  </a:lnTo>
                  <a:lnTo>
                    <a:pt x="75829" y="530349"/>
                  </a:lnTo>
                  <a:lnTo>
                    <a:pt x="58192" y="525989"/>
                  </a:lnTo>
                  <a:lnTo>
                    <a:pt x="32034" y="523048"/>
                  </a:lnTo>
                  <a:lnTo>
                    <a:pt x="0" y="521970"/>
                  </a:lnTo>
                  <a:lnTo>
                    <a:pt x="32034" y="520891"/>
                  </a:lnTo>
                  <a:lnTo>
                    <a:pt x="58192" y="517950"/>
                  </a:lnTo>
                  <a:lnTo>
                    <a:pt x="75829" y="513590"/>
                  </a:lnTo>
                  <a:lnTo>
                    <a:pt x="82296" y="508254"/>
                  </a:lnTo>
                  <a:lnTo>
                    <a:pt x="82296" y="13716"/>
                  </a:lnTo>
                  <a:lnTo>
                    <a:pt x="88762" y="8379"/>
                  </a:lnTo>
                  <a:lnTo>
                    <a:pt x="106399" y="4019"/>
                  </a:lnTo>
                  <a:lnTo>
                    <a:pt x="132557" y="1078"/>
                  </a:lnTo>
                  <a:lnTo>
                    <a:pt x="164592" y="0"/>
                  </a:lnTo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148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Sélection</a:t>
            </a:r>
            <a:r>
              <a:rPr spc="-30" dirty="0"/>
              <a:t> </a:t>
            </a:r>
            <a:r>
              <a:rPr spc="-5" dirty="0"/>
              <a:t>multiple</a:t>
            </a:r>
            <a:r>
              <a:rPr spc="-10" dirty="0"/>
              <a:t> </a:t>
            </a:r>
            <a:r>
              <a:rPr dirty="0"/>
              <a:t>–</a:t>
            </a:r>
            <a:r>
              <a:rPr spc="5" dirty="0"/>
              <a:t> </a:t>
            </a:r>
            <a:r>
              <a:rPr spc="-5" dirty="0"/>
              <a:t>Un</a:t>
            </a:r>
            <a:r>
              <a:rPr spc="-15" dirty="0"/>
              <a:t> </a:t>
            </a:r>
            <a:r>
              <a:rPr spc="-5" dirty="0"/>
              <a:t>exemple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7980" y="379909"/>
            <a:ext cx="3014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Pour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chaque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zone,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mettre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7980" y="685318"/>
            <a:ext cx="335787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police bleue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cellule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contenant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 valeur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minimale.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693419"/>
            <a:ext cx="4855845" cy="5725795"/>
          </a:xfrm>
          <a:custGeom>
            <a:avLst/>
            <a:gdLst/>
            <a:ahLst/>
            <a:cxnLst/>
            <a:rect l="l" t="t" r="r" b="b"/>
            <a:pathLst>
              <a:path w="4855845" h="5725795">
                <a:moveTo>
                  <a:pt x="0" y="0"/>
                </a:moveTo>
                <a:lnTo>
                  <a:pt x="4855464" y="0"/>
                </a:lnTo>
                <a:lnTo>
                  <a:pt x="4855464" y="5725668"/>
                </a:lnTo>
                <a:lnTo>
                  <a:pt x="0" y="572566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0081" y="694272"/>
            <a:ext cx="3175000" cy="135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84910">
              <a:lnSpc>
                <a:spcPct val="125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Sub MonMinZoneBleu()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'var.</a:t>
            </a:r>
            <a:r>
              <a:rPr sz="1400" spc="-3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intermédiaires</a:t>
            </a:r>
            <a:endParaRPr sz="1400">
              <a:latin typeface="Consolas"/>
              <a:cs typeface="Consolas"/>
            </a:endParaRPr>
          </a:p>
          <a:p>
            <a:pPr marL="12700" marR="100965">
              <a:lnSpc>
                <a:spcPct val="125000"/>
              </a:lnSpc>
            </a:pPr>
            <a:r>
              <a:rPr sz="1400" dirty="0">
                <a:latin typeface="Consolas"/>
                <a:cs typeface="Consolas"/>
              </a:rPr>
              <a:t>Dim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zone </a:t>
            </a:r>
            <a:r>
              <a:rPr sz="1400" spc="-5" dirty="0">
                <a:latin typeface="Consolas"/>
                <a:cs typeface="Consolas"/>
              </a:rPr>
              <a:t>As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Range, min As </a:t>
            </a:r>
            <a:r>
              <a:rPr sz="1400" spc="5" dirty="0">
                <a:latin typeface="Consolas"/>
                <a:cs typeface="Consolas"/>
              </a:rPr>
              <a:t>Range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'pour chaque zone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latin typeface="Consolas"/>
                <a:cs typeface="Consolas"/>
              </a:rPr>
              <a:t>For Each zone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In Selection.Areas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428" y="2028016"/>
            <a:ext cx="2881630" cy="10928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400" b="1" spc="-5" dirty="0">
                <a:solidFill>
                  <a:srgbClr val="00B050"/>
                </a:solidFill>
                <a:latin typeface="Consolas"/>
                <a:cs typeface="Consolas"/>
              </a:rPr>
              <a:t>'à</a:t>
            </a:r>
            <a:r>
              <a:rPr sz="1400" b="1" spc="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B050"/>
                </a:solidFill>
                <a:latin typeface="Consolas"/>
                <a:cs typeface="Consolas"/>
              </a:rPr>
              <a:t>l'intérieur </a:t>
            </a:r>
            <a:r>
              <a:rPr sz="1400" b="1" spc="-5" dirty="0">
                <a:solidFill>
                  <a:srgbClr val="00B050"/>
                </a:solidFill>
                <a:latin typeface="Consolas"/>
                <a:cs typeface="Consolas"/>
              </a:rPr>
              <a:t>de</a:t>
            </a:r>
            <a:r>
              <a:rPr sz="1400" b="1" spc="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B050"/>
                </a:solidFill>
                <a:latin typeface="Consolas"/>
                <a:cs typeface="Consolas"/>
              </a:rPr>
              <a:t>chaque</a:t>
            </a:r>
            <a:r>
              <a:rPr sz="1400" b="1" spc="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B050"/>
                </a:solidFill>
                <a:latin typeface="Consolas"/>
                <a:cs typeface="Consolas"/>
              </a:rPr>
              <a:t>zone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'initialisation</a:t>
            </a:r>
            <a:endParaRPr sz="1400">
              <a:latin typeface="Consolas"/>
              <a:cs typeface="Consolas"/>
            </a:endParaRPr>
          </a:p>
          <a:p>
            <a:pPr marL="12700" marR="299720">
              <a:lnSpc>
                <a:spcPct val="125000"/>
              </a:lnSpc>
            </a:pPr>
            <a:r>
              <a:rPr sz="1400" dirty="0">
                <a:latin typeface="Consolas"/>
                <a:cs typeface="Consolas"/>
              </a:rPr>
              <a:t>Set min = zone.Cells(1, </a:t>
            </a:r>
            <a:r>
              <a:rPr sz="1400" spc="5" dirty="0">
                <a:latin typeface="Consolas"/>
                <a:cs typeface="Consolas"/>
              </a:rPr>
              <a:t>1)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'parcours</a:t>
            </a:r>
            <a:r>
              <a:rPr sz="1400" spc="-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des cellules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259" y="3095011"/>
            <a:ext cx="4652645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8830" marR="1873885" indent="-393700">
              <a:lnSpc>
                <a:spcPct val="125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For Each cellule In zone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'comparer</a:t>
            </a:r>
            <a:endParaRPr sz="1400">
              <a:latin typeface="Consolas"/>
              <a:cs typeface="Consolas"/>
            </a:endParaRPr>
          </a:p>
          <a:p>
            <a:pPr marL="1193800" marR="398780" indent="-394970">
              <a:lnSpc>
                <a:spcPct val="125000"/>
              </a:lnSpc>
            </a:pPr>
            <a:r>
              <a:rPr sz="1400" dirty="0">
                <a:latin typeface="Consolas"/>
                <a:cs typeface="Consolas"/>
              </a:rPr>
              <a:t>If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(cellule.Value &lt;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min.Value) Then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'màj </a:t>
            </a:r>
            <a:r>
              <a:rPr sz="1400" spc="-5" dirty="0">
                <a:solidFill>
                  <a:srgbClr val="00B050"/>
                </a:solidFill>
                <a:latin typeface="Consolas"/>
                <a:cs typeface="Consolas"/>
              </a:rPr>
              <a:t>de</a:t>
            </a:r>
            <a:r>
              <a:rPr sz="1400" spc="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la variable</a:t>
            </a:r>
            <a:r>
              <a:rPr sz="1400" spc="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témoin</a:t>
            </a:r>
            <a:endParaRPr sz="1400">
              <a:latin typeface="Consolas"/>
              <a:cs typeface="Consolas"/>
            </a:endParaRPr>
          </a:p>
          <a:p>
            <a:pPr marL="798830" marR="1777364" indent="394335">
              <a:lnSpc>
                <a:spcPct val="125000"/>
              </a:lnSpc>
            </a:pPr>
            <a:r>
              <a:rPr sz="1400" dirty="0">
                <a:latin typeface="Consolas"/>
                <a:cs typeface="Consolas"/>
              </a:rPr>
              <a:t>Set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min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cellule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End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If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latin typeface="Consolas"/>
                <a:cs typeface="Consolas"/>
              </a:rPr>
              <a:t>Next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cellule</a:t>
            </a:r>
            <a:endParaRPr sz="1400">
              <a:latin typeface="Consolas"/>
              <a:cs typeface="Consolas"/>
            </a:endParaRPr>
          </a:p>
          <a:p>
            <a:pPr marL="405765" marR="5080">
              <a:lnSpc>
                <a:spcPct val="125000"/>
              </a:lnSpc>
            </a:pP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'mettre</a:t>
            </a:r>
            <a:r>
              <a:rPr sz="1400" spc="1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B050"/>
                </a:solidFill>
                <a:latin typeface="Consolas"/>
                <a:cs typeface="Consolas"/>
              </a:rPr>
              <a:t>la</a:t>
            </a:r>
            <a:r>
              <a:rPr sz="1400" spc="1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couleur</a:t>
            </a:r>
            <a:r>
              <a:rPr sz="1400" spc="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pour</a:t>
            </a:r>
            <a:r>
              <a:rPr sz="1400" spc="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la</a:t>
            </a:r>
            <a:r>
              <a:rPr sz="1400" spc="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cellule</a:t>
            </a:r>
            <a:r>
              <a:rPr sz="1400" spc="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minimale </a:t>
            </a:r>
            <a:r>
              <a:rPr sz="1400" spc="-75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min.Font.ColorIndex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5</a:t>
            </a:r>
            <a:endParaRPr sz="1400">
              <a:latin typeface="Consolas"/>
              <a:cs typeface="Consolas"/>
            </a:endParaRPr>
          </a:p>
          <a:p>
            <a:pPr marL="12700" marR="1974214">
              <a:lnSpc>
                <a:spcPct val="125000"/>
              </a:lnSpc>
            </a:pPr>
            <a:r>
              <a:rPr sz="1400" dirty="0">
                <a:solidFill>
                  <a:srgbClr val="00B050"/>
                </a:solidFill>
                <a:latin typeface="Consolas"/>
                <a:cs typeface="Consolas"/>
              </a:rPr>
              <a:t>'passage à la zone suivante </a:t>
            </a:r>
            <a:r>
              <a:rPr sz="1400" spc="-755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Next zone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latin typeface="Consolas"/>
                <a:cs typeface="Consolas"/>
              </a:rPr>
              <a:t>End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Sub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15255" y="1524000"/>
            <a:ext cx="4147185" cy="1647825"/>
            <a:chOff x="4715255" y="1524000"/>
            <a:chExt cx="4147185" cy="164782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1163" y="1534680"/>
              <a:ext cx="4120895" cy="1603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5255" y="1524000"/>
              <a:ext cx="4107179" cy="164744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788407" y="1562100"/>
              <a:ext cx="4026535" cy="1508760"/>
            </a:xfrm>
            <a:custGeom>
              <a:avLst/>
              <a:gdLst/>
              <a:ahLst/>
              <a:cxnLst/>
              <a:rect l="l" t="t" r="r" b="b"/>
              <a:pathLst>
                <a:path w="4026534" h="1508760">
                  <a:moveTo>
                    <a:pt x="4026408" y="0"/>
                  </a:moveTo>
                  <a:lnTo>
                    <a:pt x="0" y="0"/>
                  </a:lnTo>
                  <a:lnTo>
                    <a:pt x="0" y="1508760"/>
                  </a:lnTo>
                  <a:lnTo>
                    <a:pt x="4026408" y="1508760"/>
                  </a:lnTo>
                  <a:lnTo>
                    <a:pt x="4026408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88407" y="1562100"/>
              <a:ext cx="4026535" cy="1508760"/>
            </a:xfrm>
            <a:custGeom>
              <a:avLst/>
              <a:gdLst/>
              <a:ahLst/>
              <a:cxnLst/>
              <a:rect l="l" t="t" r="r" b="b"/>
              <a:pathLst>
                <a:path w="4026534" h="1508760">
                  <a:moveTo>
                    <a:pt x="0" y="0"/>
                  </a:moveTo>
                  <a:lnTo>
                    <a:pt x="4026408" y="0"/>
                  </a:lnTo>
                  <a:lnTo>
                    <a:pt x="4026408" y="1508760"/>
                  </a:lnTo>
                  <a:lnTo>
                    <a:pt x="0" y="15087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66763" y="1582874"/>
            <a:ext cx="3754754" cy="9728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Selection.Areas</a:t>
            </a:r>
            <a:r>
              <a:rPr sz="1600" spc="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Calibri"/>
                <a:cs typeface="Calibri"/>
              </a:rPr>
              <a:t>est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 une</a:t>
            </a:r>
            <a:r>
              <a:rPr sz="1600" spc="-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collection. On</a:t>
            </a:r>
            <a:r>
              <a:rPr sz="16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peut </a:t>
            </a:r>
            <a:r>
              <a:rPr sz="16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utiliser</a:t>
            </a:r>
            <a:r>
              <a:rPr sz="160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un </a:t>
            </a:r>
            <a:r>
              <a:rPr sz="1600" spc="-15" dirty="0">
                <a:solidFill>
                  <a:srgbClr val="3E3E3E"/>
                </a:solidFill>
                <a:latin typeface="Calibri"/>
                <a:cs typeface="Calibri"/>
              </a:rPr>
              <a:t>For</a:t>
            </a:r>
            <a:r>
              <a:rPr sz="1600" spc="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Calibri"/>
                <a:cs typeface="Calibri"/>
              </a:rPr>
              <a:t>Each.</a:t>
            </a:r>
            <a:r>
              <a:rPr sz="16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 </a:t>
            </a:r>
            <a:r>
              <a:rPr sz="1600" spc="-10" dirty="0">
                <a:latin typeface="Calibri"/>
                <a:cs typeface="Calibri"/>
              </a:rPr>
              <a:t>aurait</a:t>
            </a:r>
            <a:r>
              <a:rPr sz="1600" spc="-5" dirty="0">
                <a:latin typeface="Calibri"/>
                <a:cs typeface="Calibri"/>
              </a:rPr>
              <a:t> pu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aussi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passer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 accès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indicé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3E3E3E"/>
                </a:solidFill>
                <a:latin typeface="Calibri"/>
                <a:cs typeface="Calibri"/>
              </a:rPr>
              <a:t>Par ex.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002060"/>
                </a:solidFill>
                <a:latin typeface="Consolas"/>
                <a:cs typeface="Consolas"/>
              </a:rPr>
              <a:t>For k</a:t>
            </a:r>
            <a:r>
              <a:rPr sz="1400" spc="5" dirty="0">
                <a:solidFill>
                  <a:srgbClr val="00206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2060"/>
                </a:solidFill>
                <a:latin typeface="Consolas"/>
                <a:cs typeface="Consolas"/>
              </a:rPr>
              <a:t>= 1</a:t>
            </a:r>
            <a:r>
              <a:rPr sz="1400" spc="5" dirty="0">
                <a:solidFill>
                  <a:srgbClr val="00206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2060"/>
                </a:solidFill>
                <a:latin typeface="Consolas"/>
                <a:cs typeface="Consolas"/>
              </a:rPr>
              <a:t>to</a:t>
            </a:r>
            <a:r>
              <a:rPr sz="1400" spc="5" dirty="0">
                <a:solidFill>
                  <a:srgbClr val="00206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2060"/>
                </a:solidFill>
                <a:latin typeface="Consolas"/>
                <a:cs typeface="Consolas"/>
              </a:rPr>
              <a:t>Selection.Areas.Count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60971" y="2507064"/>
            <a:ext cx="2880995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100"/>
              </a:spcBef>
            </a:pPr>
            <a:r>
              <a:rPr sz="1400" dirty="0">
                <a:solidFill>
                  <a:srgbClr val="002060"/>
                </a:solidFill>
                <a:latin typeface="Consolas"/>
                <a:cs typeface="Consolas"/>
              </a:rPr>
              <a:t>Set zone = Selection.Areas(k) </a:t>
            </a:r>
            <a:r>
              <a:rPr sz="1400" spc="-755" dirty="0">
                <a:solidFill>
                  <a:srgbClr val="00206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2060"/>
                </a:solidFill>
                <a:latin typeface="Consolas"/>
                <a:cs typeface="Consolas"/>
              </a:rPr>
              <a:t>Etc…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550920" y="1822704"/>
            <a:ext cx="5264150" cy="4630420"/>
            <a:chOff x="3550920" y="1822704"/>
            <a:chExt cx="5264150" cy="463042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0920" y="1822704"/>
              <a:ext cx="1283207" cy="31546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734305" y="1960967"/>
              <a:ext cx="1057275" cy="13970"/>
            </a:xfrm>
            <a:custGeom>
              <a:avLst/>
              <a:gdLst/>
              <a:ahLst/>
              <a:cxnLst/>
              <a:rect l="l" t="t" r="r" b="b"/>
              <a:pathLst>
                <a:path w="1057275" h="13969">
                  <a:moveTo>
                    <a:pt x="1056652" y="13842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34294" y="1916654"/>
              <a:ext cx="78740" cy="90805"/>
            </a:xfrm>
            <a:custGeom>
              <a:avLst/>
              <a:gdLst/>
              <a:ahLst/>
              <a:cxnLst/>
              <a:rect l="l" t="t" r="r" b="b"/>
              <a:pathLst>
                <a:path w="78739" h="90805">
                  <a:moveTo>
                    <a:pt x="77127" y="90665"/>
                  </a:moveTo>
                  <a:lnTo>
                    <a:pt x="0" y="44310"/>
                  </a:lnTo>
                  <a:lnTo>
                    <a:pt x="78320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6024" y="4346448"/>
              <a:ext cx="3288791" cy="210615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738971" y="3963791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0" dirty="0">
                <a:solidFill>
                  <a:srgbClr val="595958"/>
                </a:solidFill>
                <a:latin typeface="Calibri"/>
                <a:cs typeface="Calibri"/>
              </a:rPr>
              <a:t>Résultat…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76" y="4407408"/>
            <a:ext cx="7772400" cy="1361440"/>
          </a:xfrm>
          <a:prstGeom prst="rect">
            <a:avLst/>
          </a:prstGeom>
          <a:solidFill>
            <a:srgbClr val="DCE6F2"/>
          </a:solidFill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4000" b="1" spc="-5" dirty="0">
                <a:solidFill>
                  <a:srgbClr val="1F497D"/>
                </a:solidFill>
                <a:latin typeface="Cambria"/>
                <a:cs typeface="Cambria"/>
              </a:rPr>
              <a:t>BOÎTES</a:t>
            </a:r>
            <a:r>
              <a:rPr sz="4000" b="1" spc="-1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5" dirty="0">
                <a:solidFill>
                  <a:srgbClr val="1F497D"/>
                </a:solidFill>
                <a:latin typeface="Cambria"/>
                <a:cs typeface="Cambria"/>
              </a:rPr>
              <a:t>DE</a:t>
            </a:r>
            <a:r>
              <a:rPr sz="4000" b="1" spc="-3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1F497D"/>
                </a:solidFill>
                <a:latin typeface="Cambria"/>
                <a:cs typeface="Cambria"/>
              </a:rPr>
              <a:t>DIALOGUE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76" y="4407408"/>
            <a:ext cx="7772400" cy="1361440"/>
          </a:xfrm>
          <a:prstGeom prst="rect">
            <a:avLst/>
          </a:prstGeom>
          <a:solidFill>
            <a:srgbClr val="DCE6F2"/>
          </a:solidFill>
        </p:spPr>
        <p:txBody>
          <a:bodyPr vert="horz" wrap="square" lIns="0" tIns="30480" rIns="0" bIns="0" rtlCol="0">
            <a:spAutoFit/>
          </a:bodyPr>
          <a:lstStyle/>
          <a:p>
            <a:pPr marL="90805" marR="555625">
              <a:lnSpc>
                <a:spcPct val="100000"/>
              </a:lnSpc>
              <a:spcBef>
                <a:spcPts val="240"/>
              </a:spcBef>
            </a:pPr>
            <a:r>
              <a:rPr sz="4000" b="1" spc="-5" dirty="0">
                <a:solidFill>
                  <a:srgbClr val="1F497D"/>
                </a:solidFill>
                <a:latin typeface="Cambria"/>
                <a:cs typeface="Cambria"/>
              </a:rPr>
              <a:t>L’ÉDITEUR VBE ET LE MODÈLE </a:t>
            </a:r>
            <a:r>
              <a:rPr sz="4000" b="1" spc="-869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5" dirty="0">
                <a:solidFill>
                  <a:srgbClr val="1F497D"/>
                </a:solidFill>
                <a:latin typeface="Cambria"/>
                <a:cs typeface="Cambria"/>
              </a:rPr>
              <a:t>OBJET</a:t>
            </a:r>
            <a:r>
              <a:rPr sz="4000" b="1" spc="1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5" dirty="0">
                <a:solidFill>
                  <a:srgbClr val="1F497D"/>
                </a:solidFill>
                <a:latin typeface="Cambria"/>
                <a:cs typeface="Cambria"/>
              </a:rPr>
              <a:t>VBA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6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83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Boîtes</a:t>
            </a:r>
            <a:r>
              <a:rPr spc="-3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dialogue</a:t>
            </a:r>
            <a:r>
              <a:rPr spc="-25" dirty="0"/>
              <a:t> </a:t>
            </a:r>
            <a:r>
              <a:rPr spc="-5" dirty="0"/>
              <a:t>standards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0319" y="539743"/>
            <a:ext cx="735710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boîtes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dialogue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permettent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d’interagir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avec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l’utilisateur.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Nous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nous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tenons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aux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plus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simples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ici.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InputBox()</a:t>
            </a:r>
            <a:r>
              <a:rPr sz="1800" spc="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pour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saisie,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MsgBox()</a:t>
            </a:r>
            <a:r>
              <a:rPr sz="1800" spc="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pour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l’affichage.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746248"/>
            <a:ext cx="4779645" cy="2533015"/>
          </a:xfrm>
          <a:custGeom>
            <a:avLst/>
            <a:gdLst/>
            <a:ahLst/>
            <a:cxnLst/>
            <a:rect l="l" t="t" r="r" b="b"/>
            <a:pathLst>
              <a:path w="4779645" h="2533015">
                <a:moveTo>
                  <a:pt x="0" y="0"/>
                </a:moveTo>
                <a:lnTo>
                  <a:pt x="4779264" y="0"/>
                </a:lnTo>
                <a:lnTo>
                  <a:pt x="4779264" y="2532888"/>
                </a:lnTo>
                <a:lnTo>
                  <a:pt x="0" y="253288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8049" y="2744145"/>
            <a:ext cx="4575175" cy="246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63140">
              <a:lnSpc>
                <a:spcPct val="125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Sub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MesBoitesDeDialogue()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45" dirty="0">
                <a:solidFill>
                  <a:srgbClr val="00B050"/>
                </a:solidFill>
                <a:latin typeface="Calibri"/>
                <a:cs typeface="Calibri"/>
              </a:rPr>
              <a:t>'var.</a:t>
            </a:r>
            <a:r>
              <a:rPr sz="16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alibri"/>
                <a:cs typeface="Calibri"/>
              </a:rPr>
              <a:t>intermédiaire</a:t>
            </a:r>
            <a:endParaRPr sz="1600">
              <a:latin typeface="Calibri"/>
              <a:cs typeface="Calibri"/>
            </a:endParaRPr>
          </a:p>
          <a:p>
            <a:pPr marL="12700" marR="2751455">
              <a:lnSpc>
                <a:spcPct val="125000"/>
              </a:lnSpc>
            </a:pPr>
            <a:r>
              <a:rPr sz="1600" spc="-5" dirty="0">
                <a:latin typeface="Calibri"/>
                <a:cs typeface="Calibri"/>
              </a:rPr>
              <a:t>Dim </a:t>
            </a:r>
            <a:r>
              <a:rPr sz="1600" spc="-10" dirty="0">
                <a:latin typeface="Calibri"/>
                <a:cs typeface="Calibri"/>
              </a:rPr>
              <a:t>prenom </a:t>
            </a:r>
            <a:r>
              <a:rPr sz="1600" spc="-5" dirty="0">
                <a:latin typeface="Calibri"/>
                <a:cs typeface="Calibri"/>
              </a:rPr>
              <a:t>As String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Calibri"/>
                <a:cs typeface="Calibri"/>
              </a:rPr>
              <a:t>'saisie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25000"/>
              </a:lnSpc>
            </a:pPr>
            <a:r>
              <a:rPr sz="1600" spc="-10" dirty="0">
                <a:latin typeface="Calibri"/>
                <a:cs typeface="Calibri"/>
              </a:rPr>
              <a:t>prenom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70C0"/>
                </a:solidFill>
                <a:latin typeface="Calibri"/>
                <a:cs typeface="Calibri"/>
              </a:rPr>
              <a:t>InputBox</a:t>
            </a:r>
            <a:r>
              <a:rPr sz="1600" spc="-10" dirty="0">
                <a:latin typeface="Calibri"/>
                <a:cs typeface="Calibri"/>
              </a:rPr>
              <a:t>("Entrer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votre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prénom",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"Saisie", "")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Calibri"/>
                <a:cs typeface="Calibri"/>
              </a:rPr>
              <a:t>'affichage</a:t>
            </a:r>
            <a:endParaRPr sz="1600">
              <a:latin typeface="Calibri"/>
              <a:cs typeface="Calibri"/>
            </a:endParaRPr>
          </a:p>
          <a:p>
            <a:pPr marL="12700" marR="1986914">
              <a:lnSpc>
                <a:spcPct val="125000"/>
              </a:lnSpc>
            </a:pPr>
            <a:r>
              <a:rPr sz="1600" spc="-15" dirty="0">
                <a:solidFill>
                  <a:srgbClr val="0070C0"/>
                </a:solidFill>
                <a:latin typeface="Calibri"/>
                <a:cs typeface="Calibri"/>
              </a:rPr>
              <a:t>MsgBox</a:t>
            </a:r>
            <a:r>
              <a:rPr sz="16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("Bonjour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&amp;</a:t>
            </a:r>
            <a:r>
              <a:rPr sz="1600" spc="-10" dirty="0">
                <a:latin typeface="Calibri"/>
                <a:cs typeface="Calibri"/>
              </a:rPr>
              <a:t> prenom)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83608" y="1659635"/>
            <a:ext cx="3046730" cy="565785"/>
            <a:chOff x="4483608" y="1659635"/>
            <a:chExt cx="3046730" cy="56578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4756" y="1679447"/>
              <a:ext cx="3005327" cy="4632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3608" y="1659635"/>
              <a:ext cx="2894075" cy="5654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572000" y="1706879"/>
            <a:ext cx="2910840" cy="368935"/>
          </a:xfrm>
          <a:prstGeom prst="rect">
            <a:avLst/>
          </a:prstGeom>
          <a:solidFill>
            <a:srgbClr val="FFFFE6"/>
          </a:solidFill>
          <a:ln w="9144">
            <a:solidFill>
              <a:srgbClr val="98B954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InputBox()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Calibri"/>
                <a:cs typeface="Calibri"/>
              </a:rPr>
              <a:t>est </a:t>
            </a:r>
            <a:r>
              <a:rPr sz="1800" dirty="0">
                <a:solidFill>
                  <a:srgbClr val="3E3E3E"/>
                </a:solidFill>
                <a:latin typeface="Calibri"/>
                <a:cs typeface="Calibri"/>
              </a:rPr>
              <a:t>une</a:t>
            </a:r>
            <a:r>
              <a:rPr sz="18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Calibri"/>
                <a:cs typeface="Calibri"/>
              </a:rPr>
              <a:t>fonction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51076" y="2194560"/>
            <a:ext cx="6739255" cy="1996439"/>
            <a:chOff x="1751076" y="2194560"/>
            <a:chExt cx="6739255" cy="1996439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1076" y="2871216"/>
              <a:ext cx="2869691" cy="131978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32496" y="2905505"/>
              <a:ext cx="2640965" cy="1097915"/>
            </a:xfrm>
            <a:custGeom>
              <a:avLst/>
              <a:gdLst/>
              <a:ahLst/>
              <a:cxnLst/>
              <a:rect l="l" t="t" r="r" b="b"/>
              <a:pathLst>
                <a:path w="2640965" h="1097914">
                  <a:moveTo>
                    <a:pt x="2640609" y="0"/>
                  </a:moveTo>
                  <a:lnTo>
                    <a:pt x="0" y="1097343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32498" y="3931156"/>
              <a:ext cx="89535" cy="83820"/>
            </a:xfrm>
            <a:custGeom>
              <a:avLst/>
              <a:gdLst/>
              <a:ahLst/>
              <a:cxnLst/>
              <a:rect l="l" t="t" r="r" b="b"/>
              <a:pathLst>
                <a:path w="89535" h="83820">
                  <a:moveTo>
                    <a:pt x="54368" y="0"/>
                  </a:moveTo>
                  <a:lnTo>
                    <a:pt x="0" y="71691"/>
                  </a:lnTo>
                  <a:lnTo>
                    <a:pt x="89166" y="83731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0" y="2194560"/>
              <a:ext cx="3918203" cy="165049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210811" y="5885688"/>
            <a:ext cx="4773295" cy="756285"/>
            <a:chOff x="4210811" y="5885688"/>
            <a:chExt cx="4773295" cy="75628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6720" y="5896356"/>
              <a:ext cx="4736591" cy="6797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10811" y="5885688"/>
              <a:ext cx="4773167" cy="75590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283964" y="5923788"/>
            <a:ext cx="4642485" cy="585470"/>
          </a:xfrm>
          <a:prstGeom prst="rect">
            <a:avLst/>
          </a:prstGeom>
          <a:solidFill>
            <a:srgbClr val="FFFFE6"/>
          </a:solidFill>
          <a:ln w="9144">
            <a:solidFill>
              <a:srgbClr val="98B954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 marR="147320">
              <a:lnSpc>
                <a:spcPct val="100000"/>
              </a:lnSpc>
              <a:spcBef>
                <a:spcPts val="254"/>
              </a:spcBef>
            </a:pPr>
            <a:r>
              <a:rPr sz="1600" spc="-10" dirty="0">
                <a:solidFill>
                  <a:srgbClr val="3E3E3E"/>
                </a:solidFill>
                <a:latin typeface="Calibri"/>
                <a:cs typeface="Calibri"/>
              </a:rPr>
              <a:t>Noter</a:t>
            </a:r>
            <a:r>
              <a:rPr sz="1600" spc="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E3E3E"/>
                </a:solidFill>
                <a:latin typeface="Calibri"/>
                <a:cs typeface="Calibri"/>
              </a:rPr>
              <a:t>la</a:t>
            </a:r>
            <a:r>
              <a:rPr sz="1600" spc="-10" dirty="0">
                <a:solidFill>
                  <a:srgbClr val="3E3E3E"/>
                </a:solidFill>
                <a:latin typeface="Calibri"/>
                <a:cs typeface="Calibri"/>
              </a:rPr>
              <a:t> concaténation</a:t>
            </a:r>
            <a:r>
              <a:rPr sz="16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de</a:t>
            </a:r>
            <a:r>
              <a:rPr sz="16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chaînes de</a:t>
            </a:r>
            <a:r>
              <a:rPr sz="16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3E3E3E"/>
                </a:solidFill>
                <a:latin typeface="Calibri"/>
                <a:cs typeface="Calibri"/>
              </a:rPr>
              <a:t>caractères</a:t>
            </a:r>
            <a:r>
              <a:rPr sz="1600" spc="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pour </a:t>
            </a:r>
            <a:r>
              <a:rPr sz="1600" spc="-3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3E3E3E"/>
                </a:solidFill>
                <a:latin typeface="Calibri"/>
                <a:cs typeface="Calibri"/>
              </a:rPr>
              <a:t>faire</a:t>
            </a:r>
            <a:r>
              <a:rPr sz="16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Calibri"/>
                <a:cs typeface="Calibri"/>
              </a:rPr>
              <a:t>apparaître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E3E3E"/>
                </a:solidFill>
                <a:latin typeface="Calibri"/>
                <a:cs typeface="Calibri"/>
              </a:rPr>
              <a:t>le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Calibri"/>
                <a:cs typeface="Calibri"/>
              </a:rPr>
              <a:t>prénom</a:t>
            </a:r>
            <a:r>
              <a:rPr sz="1600" spc="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dans</a:t>
            </a:r>
            <a:r>
              <a:rPr sz="16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E3E3E"/>
                </a:solidFill>
                <a:latin typeface="Calibri"/>
                <a:cs typeface="Calibri"/>
              </a:rPr>
              <a:t>la</a:t>
            </a:r>
            <a:r>
              <a:rPr sz="16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boîte</a:t>
            </a:r>
            <a:r>
              <a:rPr sz="1600" spc="-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dialogue.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58439" y="4326635"/>
            <a:ext cx="4765675" cy="1485900"/>
            <a:chOff x="2758439" y="4326635"/>
            <a:chExt cx="4765675" cy="148590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58439" y="4663439"/>
              <a:ext cx="3457955" cy="48158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941739" y="4803468"/>
              <a:ext cx="3230880" cy="266065"/>
            </a:xfrm>
            <a:custGeom>
              <a:avLst/>
              <a:gdLst/>
              <a:ahLst/>
              <a:cxnLst/>
              <a:rect l="l" t="t" r="r" b="b"/>
              <a:pathLst>
                <a:path w="3230879" h="266064">
                  <a:moveTo>
                    <a:pt x="3230321" y="26573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41730" y="4764655"/>
              <a:ext cx="81280" cy="90805"/>
            </a:xfrm>
            <a:custGeom>
              <a:avLst/>
              <a:gdLst/>
              <a:ahLst/>
              <a:cxnLst/>
              <a:rect l="l" t="t" r="r" b="b"/>
              <a:pathLst>
                <a:path w="81280" h="90804">
                  <a:moveTo>
                    <a:pt x="73748" y="90373"/>
                  </a:moveTo>
                  <a:lnTo>
                    <a:pt x="0" y="38811"/>
                  </a:lnTo>
                  <a:lnTo>
                    <a:pt x="81191" y="0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72199" y="4326635"/>
              <a:ext cx="1351787" cy="148589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B9C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0"/>
            <a:ext cx="114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Ma</a:t>
            </a:r>
            <a:r>
              <a:rPr sz="1800" spc="-8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MsgBox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284" y="843823"/>
            <a:ext cx="77419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Boite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dialogue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base,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"personnalisable"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7087" y="1716430"/>
          <a:ext cx="8086724" cy="406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230"/>
                <a:gridCol w="953134"/>
                <a:gridCol w="4785360"/>
              </a:tblGrid>
              <a:tr h="4069080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vbOKOnly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27000" marR="3714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vbOKCancel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vbAbortRetryIgnore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vbYesNoCancel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vbYEsNo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vbRetryCancel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vbCritical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vbQuestion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vbExclamation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vbInformation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vbDefaultButton1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vbDefaultButton2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vbDefaultButton3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vbDefaultButton4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vbSystemModal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90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90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90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90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90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90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90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90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48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90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64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90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90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256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90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512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90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768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9095">
                        <a:lnSpc>
                          <a:spcPts val="21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4096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71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N'affiche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que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bouton ok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Ok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Annuler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9855" marR="131127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Abandonner,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Recommencer,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Ignorer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Oui,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Non,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Annuler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9855" marR="2498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Oui,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Recommencer,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Annuler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Icône message critique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Icône Question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9855" marR="298513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Icône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exclamation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Icône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Information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9855" marR="158559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 premier bouton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est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par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défaut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aseline="25462" dirty="0">
                          <a:latin typeface="Calibri"/>
                          <a:cs typeface="Calibri"/>
                        </a:rPr>
                        <a:t>ième</a:t>
                      </a:r>
                      <a:r>
                        <a:rPr sz="1800" spc="195" baseline="25462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bouton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est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par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défaut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9855" marR="189928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3</a:t>
                      </a:r>
                      <a:r>
                        <a:rPr sz="1800" baseline="25462" dirty="0">
                          <a:latin typeface="Calibri"/>
                          <a:cs typeface="Calibri"/>
                        </a:rPr>
                        <a:t>ième</a:t>
                      </a:r>
                      <a:r>
                        <a:rPr sz="1800" spc="187" baseline="25462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bouton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est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par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défaut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4</a:t>
                      </a:r>
                      <a:r>
                        <a:rPr sz="1800" baseline="25462" dirty="0">
                          <a:latin typeface="Calibri"/>
                          <a:cs typeface="Calibri"/>
                        </a:rPr>
                        <a:t>ième</a:t>
                      </a:r>
                      <a:r>
                        <a:rPr sz="1800" spc="187" baseline="25462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bouton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est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par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défaut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9855">
                        <a:lnSpc>
                          <a:spcPts val="21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Suspend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tout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jusqu'à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une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réponse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de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l'utilisateur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B9C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0"/>
            <a:ext cx="114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Ma</a:t>
            </a:r>
            <a:r>
              <a:rPr sz="1800" spc="-8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MsgBox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711" y="1401889"/>
            <a:ext cx="7822106" cy="17699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7376" y="3285744"/>
            <a:ext cx="4994135" cy="2759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76" y="4407408"/>
            <a:ext cx="7772400" cy="1361440"/>
          </a:xfrm>
          <a:prstGeom prst="rect">
            <a:avLst/>
          </a:prstGeom>
          <a:solidFill>
            <a:srgbClr val="DCE6F2"/>
          </a:solidFill>
        </p:spPr>
        <p:txBody>
          <a:bodyPr vert="horz" wrap="square" lIns="0" tIns="30480" rIns="0" bIns="0" rtlCol="0">
            <a:spAutoFit/>
          </a:bodyPr>
          <a:lstStyle/>
          <a:p>
            <a:pPr marL="90805" marR="1200150">
              <a:lnSpc>
                <a:spcPct val="100000"/>
              </a:lnSpc>
              <a:spcBef>
                <a:spcPts val="240"/>
              </a:spcBef>
            </a:pPr>
            <a:r>
              <a:rPr sz="4000" b="1" spc="-10" dirty="0">
                <a:solidFill>
                  <a:srgbClr val="1F497D"/>
                </a:solidFill>
                <a:latin typeface="Cambria"/>
                <a:cs typeface="Cambria"/>
              </a:rPr>
              <a:t>EXPLOITER</a:t>
            </a:r>
            <a:r>
              <a:rPr sz="4000" b="1" spc="2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1F497D"/>
                </a:solidFill>
                <a:latin typeface="Cambria"/>
                <a:cs typeface="Cambria"/>
              </a:rPr>
              <a:t>LES </a:t>
            </a:r>
            <a:r>
              <a:rPr sz="4000" b="1" spc="-5" dirty="0">
                <a:solidFill>
                  <a:srgbClr val="1F497D"/>
                </a:solidFill>
                <a:latin typeface="Cambria"/>
                <a:cs typeface="Cambria"/>
              </a:rPr>
              <a:t>FONCTIONS </a:t>
            </a:r>
            <a:r>
              <a:rPr sz="4000" b="1" spc="-86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1F497D"/>
                </a:solidFill>
                <a:latin typeface="Cambria"/>
                <a:cs typeface="Cambria"/>
              </a:rPr>
              <a:t>NATIVES</a:t>
            </a:r>
            <a:r>
              <a:rPr sz="4000" b="1" spc="2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1F497D"/>
                </a:solidFill>
                <a:latin typeface="Cambria"/>
                <a:cs typeface="Cambria"/>
              </a:rPr>
              <a:t>D’EXCEL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Accéder</a:t>
            </a:r>
            <a:r>
              <a:rPr spc="10" dirty="0"/>
              <a:t> </a:t>
            </a:r>
            <a:r>
              <a:rPr spc="-5" dirty="0"/>
              <a:t>aux</a:t>
            </a:r>
            <a:r>
              <a:rPr spc="5" dirty="0"/>
              <a:t> </a:t>
            </a:r>
            <a:r>
              <a:rPr spc="-5" dirty="0"/>
              <a:t>fonctions</a:t>
            </a:r>
            <a:r>
              <a:rPr spc="-15" dirty="0"/>
              <a:t> </a:t>
            </a:r>
            <a:r>
              <a:rPr spc="-5" dirty="0"/>
              <a:t>natives</a:t>
            </a:r>
            <a:r>
              <a:rPr spc="-20" dirty="0"/>
              <a:t> </a:t>
            </a:r>
            <a:r>
              <a:rPr spc="-5" dirty="0"/>
              <a:t>d’Excel</a:t>
            </a:r>
            <a:r>
              <a:rPr spc="20" dirty="0"/>
              <a:t> </a:t>
            </a:r>
            <a:r>
              <a:rPr spc="-5" dirty="0"/>
              <a:t>dans</a:t>
            </a:r>
            <a:r>
              <a:rPr spc="-10" dirty="0"/>
              <a:t> </a:t>
            </a:r>
            <a:r>
              <a:rPr dirty="0"/>
              <a:t>nos</a:t>
            </a:r>
            <a:r>
              <a:rPr spc="-5" dirty="0"/>
              <a:t> programmes</a:t>
            </a:r>
          </a:p>
        </p:txBody>
      </p:sp>
      <p:sp>
        <p:nvSpPr>
          <p:cNvPr id="3" name="object 3"/>
          <p:cNvSpPr/>
          <p:nvPr/>
        </p:nvSpPr>
        <p:spPr>
          <a:xfrm>
            <a:off x="179831" y="1481327"/>
            <a:ext cx="7141845" cy="3761740"/>
          </a:xfrm>
          <a:custGeom>
            <a:avLst/>
            <a:gdLst/>
            <a:ahLst/>
            <a:cxnLst/>
            <a:rect l="l" t="t" r="r" b="b"/>
            <a:pathLst>
              <a:path w="7141845" h="3761740">
                <a:moveTo>
                  <a:pt x="0" y="0"/>
                </a:moveTo>
                <a:lnTo>
                  <a:pt x="7141464" y="0"/>
                </a:lnTo>
                <a:lnTo>
                  <a:pt x="7141464" y="3761232"/>
                </a:lnTo>
                <a:lnTo>
                  <a:pt x="0" y="37612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8251" y="1479068"/>
            <a:ext cx="2806065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205">
              <a:lnSpc>
                <a:spcPct val="125000"/>
              </a:lnSpc>
              <a:spcBef>
                <a:spcPts val="100"/>
              </a:spcBef>
            </a:pPr>
            <a:r>
              <a:rPr sz="1600" spc="-10" dirty="0">
                <a:latin typeface="Consolas"/>
                <a:cs typeface="Consolas"/>
              </a:rPr>
              <a:t>Sub MaMoyenneSelection()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77933C"/>
                </a:solidFill>
                <a:latin typeface="Consolas"/>
                <a:cs typeface="Consolas"/>
              </a:rPr>
              <a:t>'var.</a:t>
            </a:r>
            <a:r>
              <a:rPr sz="1600" spc="-15" dirty="0">
                <a:solidFill>
                  <a:srgbClr val="77933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77933C"/>
                </a:solidFill>
                <a:latin typeface="Consolas"/>
                <a:cs typeface="Consolas"/>
              </a:rPr>
              <a:t>intermédiaire</a:t>
            </a:r>
            <a:endParaRPr sz="1600">
              <a:latin typeface="Consolas"/>
              <a:cs typeface="Consolas"/>
            </a:endParaRPr>
          </a:p>
          <a:p>
            <a:pPr marL="12700" marR="5080">
              <a:lnSpc>
                <a:spcPct val="125000"/>
              </a:lnSpc>
            </a:pPr>
            <a:r>
              <a:rPr sz="1600" spc="-10" dirty="0">
                <a:latin typeface="Consolas"/>
                <a:cs typeface="Consolas"/>
              </a:rPr>
              <a:t>Dim moyenne </a:t>
            </a:r>
            <a:r>
              <a:rPr sz="1600" spc="-5" dirty="0">
                <a:latin typeface="Consolas"/>
                <a:cs typeface="Consolas"/>
              </a:rPr>
              <a:t>As </a:t>
            </a:r>
            <a:r>
              <a:rPr sz="1600" spc="-10" dirty="0">
                <a:latin typeface="Consolas"/>
                <a:cs typeface="Consolas"/>
              </a:rPr>
              <a:t>Double 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77933C"/>
                </a:solidFill>
                <a:latin typeface="Consolas"/>
                <a:cs typeface="Consolas"/>
              </a:rPr>
              <a:t>'vérifier</a:t>
            </a:r>
            <a:r>
              <a:rPr sz="1600" spc="855" dirty="0">
                <a:solidFill>
                  <a:srgbClr val="77933C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77933C"/>
                </a:solidFill>
                <a:latin typeface="Consolas"/>
                <a:cs typeface="Consolas"/>
              </a:rPr>
              <a:t>la</a:t>
            </a:r>
            <a:r>
              <a:rPr sz="1600" spc="869" dirty="0">
                <a:solidFill>
                  <a:srgbClr val="77933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77933C"/>
                </a:solidFill>
                <a:latin typeface="Consolas"/>
                <a:cs typeface="Consolas"/>
              </a:rPr>
              <a:t>sélection </a:t>
            </a:r>
            <a:r>
              <a:rPr sz="1600" spc="-5" dirty="0">
                <a:solidFill>
                  <a:srgbClr val="77933C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If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(Selection.Areas.Count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9247" y="2760081"/>
            <a:ext cx="1025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olas"/>
                <a:cs typeface="Consolas"/>
              </a:rPr>
              <a:t>&gt;</a:t>
            </a:r>
            <a:r>
              <a:rPr sz="1600" spc="-6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1)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Then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049" y="3003311"/>
            <a:ext cx="658558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00">
              <a:lnSpc>
                <a:spcPct val="125000"/>
              </a:lnSpc>
              <a:spcBef>
                <a:spcPts val="100"/>
              </a:spcBef>
            </a:pPr>
            <a:r>
              <a:rPr sz="1600" spc="-10" dirty="0">
                <a:latin typeface="Consolas"/>
                <a:cs typeface="Consolas"/>
              </a:rPr>
              <a:t>MsgBox ("Attention,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ce </a:t>
            </a:r>
            <a:r>
              <a:rPr sz="1600" spc="-10" dirty="0">
                <a:latin typeface="Consolas"/>
                <a:cs typeface="Consolas"/>
              </a:rPr>
              <a:t>n'est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pas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une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sélection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simple")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Else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846" y="3613009"/>
            <a:ext cx="691769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>
              <a:lnSpc>
                <a:spcPct val="125000"/>
              </a:lnSpc>
              <a:spcBef>
                <a:spcPts val="100"/>
              </a:spcBef>
            </a:pPr>
            <a:r>
              <a:rPr sz="1600" spc="-10" dirty="0">
                <a:solidFill>
                  <a:srgbClr val="77933C"/>
                </a:solidFill>
                <a:latin typeface="Consolas"/>
                <a:cs typeface="Consolas"/>
              </a:rPr>
              <a:t>'faire</a:t>
            </a:r>
            <a:r>
              <a:rPr sz="1600" spc="-5" dirty="0">
                <a:solidFill>
                  <a:srgbClr val="77933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77933C"/>
                </a:solidFill>
                <a:latin typeface="Consolas"/>
                <a:cs typeface="Consolas"/>
              </a:rPr>
              <a:t>calculer</a:t>
            </a:r>
            <a:r>
              <a:rPr sz="1600" spc="-5" dirty="0">
                <a:solidFill>
                  <a:srgbClr val="77933C"/>
                </a:solidFill>
                <a:latin typeface="Consolas"/>
                <a:cs typeface="Consolas"/>
              </a:rPr>
              <a:t> la </a:t>
            </a:r>
            <a:r>
              <a:rPr sz="1600" spc="-10" dirty="0">
                <a:solidFill>
                  <a:srgbClr val="77933C"/>
                </a:solidFill>
                <a:latin typeface="Consolas"/>
                <a:cs typeface="Consolas"/>
              </a:rPr>
              <a:t>moyenne</a:t>
            </a:r>
            <a:r>
              <a:rPr sz="1600" spc="-5" dirty="0">
                <a:solidFill>
                  <a:srgbClr val="77933C"/>
                </a:solidFill>
                <a:latin typeface="Consolas"/>
                <a:cs typeface="Consolas"/>
              </a:rPr>
              <a:t> de la </a:t>
            </a:r>
            <a:r>
              <a:rPr sz="1600" spc="-10" dirty="0">
                <a:solidFill>
                  <a:srgbClr val="77933C"/>
                </a:solidFill>
                <a:latin typeface="Consolas"/>
                <a:cs typeface="Consolas"/>
              </a:rPr>
              <a:t>sélection</a:t>
            </a:r>
            <a:r>
              <a:rPr sz="1600" spc="-5" dirty="0">
                <a:solidFill>
                  <a:srgbClr val="77933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77933C"/>
                </a:solidFill>
                <a:latin typeface="Consolas"/>
                <a:cs typeface="Consolas"/>
              </a:rPr>
              <a:t>par</a:t>
            </a:r>
            <a:r>
              <a:rPr sz="1600" spc="-5" dirty="0">
                <a:solidFill>
                  <a:srgbClr val="77933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77933C"/>
                </a:solidFill>
                <a:latin typeface="Consolas"/>
                <a:cs typeface="Consolas"/>
              </a:rPr>
              <a:t>Excel </a:t>
            </a:r>
            <a:r>
              <a:rPr sz="1600" spc="-5" dirty="0">
                <a:solidFill>
                  <a:srgbClr val="77933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moyenne</a:t>
            </a:r>
            <a:r>
              <a:rPr sz="1600" spc="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0C0"/>
                </a:solidFill>
                <a:latin typeface="Consolas"/>
                <a:cs typeface="Consolas"/>
              </a:rPr>
              <a:t>Application.WorksheetFunction</a:t>
            </a:r>
            <a:r>
              <a:rPr sz="1600" spc="-10" dirty="0">
                <a:latin typeface="Consolas"/>
                <a:cs typeface="Consolas"/>
              </a:rPr>
              <a:t>.</a:t>
            </a:r>
            <a:r>
              <a:rPr sz="1600" spc="-10" dirty="0">
                <a:solidFill>
                  <a:srgbClr val="558ED5"/>
                </a:solidFill>
                <a:latin typeface="Consolas"/>
                <a:cs typeface="Consolas"/>
              </a:rPr>
              <a:t>Average</a:t>
            </a:r>
            <a:r>
              <a:rPr sz="1600" spc="-10" dirty="0">
                <a:latin typeface="Consolas"/>
                <a:cs typeface="Consolas"/>
              </a:rPr>
              <a:t>(Selection)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MsgBox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("La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moyenne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est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" &amp; </a:t>
            </a:r>
            <a:r>
              <a:rPr sz="1600" spc="-10" dirty="0">
                <a:latin typeface="Consolas"/>
                <a:cs typeface="Consolas"/>
              </a:rPr>
              <a:t>Str(moyenne))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onsolas"/>
                <a:cs typeface="Consolas"/>
              </a:rPr>
              <a:t>End</a:t>
            </a:r>
            <a:r>
              <a:rPr sz="1600" spc="-6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If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846" y="4894022"/>
            <a:ext cx="804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nsolas"/>
                <a:cs typeface="Consolas"/>
              </a:rPr>
              <a:t>End</a:t>
            </a:r>
            <a:r>
              <a:rPr sz="1600" spc="-8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Sub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40708" y="1152144"/>
            <a:ext cx="4950460" cy="1130935"/>
          </a:xfrm>
          <a:custGeom>
            <a:avLst/>
            <a:gdLst/>
            <a:ahLst/>
            <a:cxnLst/>
            <a:rect l="l" t="t" r="r" b="b"/>
            <a:pathLst>
              <a:path w="4950459" h="1130935">
                <a:moveTo>
                  <a:pt x="4949951" y="0"/>
                </a:moveTo>
                <a:lnTo>
                  <a:pt x="0" y="0"/>
                </a:lnTo>
                <a:lnTo>
                  <a:pt x="0" y="1130808"/>
                </a:lnTo>
                <a:lnTo>
                  <a:pt x="4949951" y="1130808"/>
                </a:lnTo>
                <a:lnTo>
                  <a:pt x="494995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8251" y="275185"/>
            <a:ext cx="8679815" cy="1238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70579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Excel</a:t>
            </a:r>
            <a:r>
              <a:rPr sz="2000" spc="-5" dirty="0">
                <a:latin typeface="Calibri"/>
                <a:cs typeface="Calibri"/>
              </a:rPr>
              <a:t> dispose</a:t>
            </a:r>
            <a:r>
              <a:rPr sz="2000" dirty="0">
                <a:latin typeface="Calibri"/>
                <a:cs typeface="Calibri"/>
              </a:rPr>
              <a:t> 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fonctions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natives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puissantes.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Nous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pouvons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accéder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dans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programmes</a:t>
            </a:r>
            <a:r>
              <a:rPr sz="2000" spc="-5" dirty="0">
                <a:latin typeface="Calibri"/>
                <a:cs typeface="Calibri"/>
              </a:rPr>
              <a:t> VBA.</a:t>
            </a:r>
            <a:endParaRPr sz="2000">
              <a:latin typeface="Calibri"/>
              <a:cs typeface="Calibri"/>
            </a:endParaRPr>
          </a:p>
          <a:p>
            <a:pPr marL="3972560">
              <a:lnSpc>
                <a:spcPct val="100000"/>
              </a:lnSpc>
              <a:spcBef>
                <a:spcPts val="1390"/>
              </a:spcBef>
            </a:pPr>
            <a:r>
              <a:rPr sz="1800" u="heavy" spc="-10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Exemple</a:t>
            </a:r>
            <a:r>
              <a:rPr sz="1800" u="heavy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 :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808080"/>
                </a:solidFill>
                <a:latin typeface="Calibri"/>
                <a:cs typeface="Calibri"/>
              </a:rPr>
              <a:t>Vérifier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qu’une</a:t>
            </a:r>
            <a:r>
              <a:rPr sz="1800" spc="2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sélection</a:t>
            </a:r>
            <a:r>
              <a:rPr sz="1800" spc="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est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simple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(une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8767" y="1488428"/>
            <a:ext cx="44856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seule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zone),</a:t>
            </a:r>
            <a:r>
              <a:rPr sz="1800" spc="2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puis</a:t>
            </a:r>
            <a:r>
              <a:rPr sz="1800" spc="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calculer</a:t>
            </a:r>
            <a:r>
              <a:rPr sz="1800" spc="2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et afficher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la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moyenne </a:t>
            </a:r>
            <a:r>
              <a:rPr sz="1800" spc="-39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des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valeurs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 dans</a:t>
            </a:r>
            <a:r>
              <a:rPr sz="1800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une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boîte</a:t>
            </a:r>
            <a:r>
              <a:rPr sz="1800" spc="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de</a:t>
            </a:r>
            <a:r>
              <a:rPr sz="1800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dialogue.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091171" y="3436620"/>
            <a:ext cx="1713230" cy="512445"/>
            <a:chOff x="7091171" y="3436620"/>
            <a:chExt cx="1713230" cy="51244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7079" y="3447287"/>
              <a:ext cx="1677923" cy="43281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1171" y="3436620"/>
              <a:ext cx="1712975" cy="51206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164323" y="3474719"/>
              <a:ext cx="1583690" cy="338455"/>
            </a:xfrm>
            <a:custGeom>
              <a:avLst/>
              <a:gdLst/>
              <a:ahLst/>
              <a:cxnLst/>
              <a:rect l="l" t="t" r="r" b="b"/>
              <a:pathLst>
                <a:path w="1583690" h="338454">
                  <a:moveTo>
                    <a:pt x="1583435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1583435" y="338327"/>
                  </a:lnTo>
                  <a:lnTo>
                    <a:pt x="1583435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64323" y="3474719"/>
              <a:ext cx="1583690" cy="338455"/>
            </a:xfrm>
            <a:custGeom>
              <a:avLst/>
              <a:gdLst/>
              <a:ahLst/>
              <a:cxnLst/>
              <a:rect l="l" t="t" r="r" b="b"/>
              <a:pathLst>
                <a:path w="1583690" h="338454">
                  <a:moveTo>
                    <a:pt x="0" y="0"/>
                  </a:moveTo>
                  <a:lnTo>
                    <a:pt x="1583435" y="0"/>
                  </a:lnTo>
                  <a:lnTo>
                    <a:pt x="1583435" y="338327"/>
                  </a:lnTo>
                  <a:lnTo>
                    <a:pt x="0" y="3383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43028" y="3495519"/>
            <a:ext cx="140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Calibri"/>
                <a:cs typeface="Calibri"/>
              </a:rPr>
              <a:t>Noter</a:t>
            </a:r>
            <a:r>
              <a:rPr sz="16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E3E3E"/>
                </a:solidFill>
                <a:latin typeface="Calibri"/>
                <a:cs typeface="Calibri"/>
              </a:rPr>
              <a:t>la</a:t>
            </a:r>
            <a:r>
              <a:rPr sz="160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3E3E3E"/>
                </a:solidFill>
                <a:latin typeface="Calibri"/>
                <a:cs typeface="Calibri"/>
              </a:rPr>
              <a:t>syntaxe.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83579" y="3610355"/>
            <a:ext cx="1428115" cy="626745"/>
            <a:chOff x="5783579" y="3610355"/>
            <a:chExt cx="1428115" cy="62674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3579" y="3610355"/>
              <a:ext cx="1427987" cy="62636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965616" y="3644645"/>
              <a:ext cx="1200150" cy="405765"/>
            </a:xfrm>
            <a:custGeom>
              <a:avLst/>
              <a:gdLst/>
              <a:ahLst/>
              <a:cxnLst/>
              <a:rect l="l" t="t" r="r" b="b"/>
              <a:pathLst>
                <a:path w="1200150" h="405764">
                  <a:moveTo>
                    <a:pt x="1199832" y="0"/>
                  </a:moveTo>
                  <a:lnTo>
                    <a:pt x="0" y="405587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65614" y="3982384"/>
              <a:ext cx="88265" cy="86360"/>
            </a:xfrm>
            <a:custGeom>
              <a:avLst/>
              <a:gdLst/>
              <a:ahLst/>
              <a:cxnLst/>
              <a:rect l="l" t="t" r="r" b="b"/>
              <a:pathLst>
                <a:path w="88264" h="86360">
                  <a:moveTo>
                    <a:pt x="59105" y="0"/>
                  </a:moveTo>
                  <a:lnTo>
                    <a:pt x="0" y="67843"/>
                  </a:lnTo>
                  <a:lnTo>
                    <a:pt x="88150" y="85902"/>
                  </a:lnTo>
                </a:path>
              </a:pathLst>
            </a:custGeom>
            <a:ln w="25908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875776" y="3477767"/>
            <a:ext cx="149860" cy="407034"/>
            <a:chOff x="8875776" y="3477767"/>
            <a:chExt cx="149860" cy="407034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75776" y="3477767"/>
              <a:ext cx="149351" cy="40690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891482" y="3494178"/>
              <a:ext cx="82550" cy="339725"/>
            </a:xfrm>
            <a:custGeom>
              <a:avLst/>
              <a:gdLst/>
              <a:ahLst/>
              <a:cxnLst/>
              <a:rect l="l" t="t" r="r" b="b"/>
              <a:pathLst>
                <a:path w="82550" h="339725">
                  <a:moveTo>
                    <a:pt x="41135" y="257213"/>
                  </a:moveTo>
                  <a:lnTo>
                    <a:pt x="6691" y="275554"/>
                  </a:lnTo>
                  <a:lnTo>
                    <a:pt x="0" y="298348"/>
                  </a:lnTo>
                  <a:lnTo>
                    <a:pt x="750" y="306677"/>
                  </a:lnTo>
                  <a:lnTo>
                    <a:pt x="25303" y="336510"/>
                  </a:lnTo>
                  <a:lnTo>
                    <a:pt x="41135" y="339483"/>
                  </a:lnTo>
                  <a:lnTo>
                    <a:pt x="49469" y="338731"/>
                  </a:lnTo>
                  <a:lnTo>
                    <a:pt x="79297" y="314175"/>
                  </a:lnTo>
                  <a:lnTo>
                    <a:pt x="82270" y="298348"/>
                  </a:lnTo>
                  <a:lnTo>
                    <a:pt x="81520" y="290013"/>
                  </a:lnTo>
                  <a:lnTo>
                    <a:pt x="56967" y="260186"/>
                  </a:lnTo>
                  <a:lnTo>
                    <a:pt x="41135" y="257213"/>
                  </a:lnTo>
                  <a:close/>
                </a:path>
                <a:path w="82550" h="339725">
                  <a:moveTo>
                    <a:pt x="78054" y="0"/>
                  </a:moveTo>
                  <a:lnTo>
                    <a:pt x="3962" y="0"/>
                  </a:lnTo>
                  <a:lnTo>
                    <a:pt x="26758" y="228218"/>
                  </a:lnTo>
                  <a:lnTo>
                    <a:pt x="55257" y="228218"/>
                  </a:lnTo>
                  <a:lnTo>
                    <a:pt x="7805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85386" y="3488082"/>
              <a:ext cx="94462" cy="351675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2022348" y="4334255"/>
            <a:ext cx="6055360" cy="2260600"/>
            <a:chOff x="2022348" y="4334255"/>
            <a:chExt cx="6055360" cy="2260600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51316" y="5398008"/>
              <a:ext cx="2830055" cy="9524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036826" y="5383530"/>
              <a:ext cx="2859405" cy="981710"/>
            </a:xfrm>
            <a:custGeom>
              <a:avLst/>
              <a:gdLst/>
              <a:ahLst/>
              <a:cxnLst/>
              <a:rect l="l" t="t" r="r" b="b"/>
              <a:pathLst>
                <a:path w="2859404" h="981710">
                  <a:moveTo>
                    <a:pt x="0" y="0"/>
                  </a:moveTo>
                  <a:lnTo>
                    <a:pt x="2859024" y="0"/>
                  </a:lnTo>
                  <a:lnTo>
                    <a:pt x="2859024" y="981456"/>
                  </a:lnTo>
                  <a:lnTo>
                    <a:pt x="0" y="981456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558E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91656" y="5155704"/>
              <a:ext cx="1656587" cy="140968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377177" y="5141213"/>
              <a:ext cx="1685925" cy="1438910"/>
            </a:xfrm>
            <a:custGeom>
              <a:avLst/>
              <a:gdLst/>
              <a:ahLst/>
              <a:cxnLst/>
              <a:rect l="l" t="t" r="r" b="b"/>
              <a:pathLst>
                <a:path w="1685925" h="1438909">
                  <a:moveTo>
                    <a:pt x="0" y="0"/>
                  </a:moveTo>
                  <a:lnTo>
                    <a:pt x="1685544" y="0"/>
                  </a:lnTo>
                  <a:lnTo>
                    <a:pt x="1685544" y="1438656"/>
                  </a:lnTo>
                  <a:lnTo>
                    <a:pt x="0" y="1438656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64736" y="4334255"/>
              <a:ext cx="3090671" cy="143713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418383" y="4373953"/>
              <a:ext cx="2814955" cy="1316990"/>
            </a:xfrm>
            <a:custGeom>
              <a:avLst/>
              <a:gdLst/>
              <a:ahLst/>
              <a:cxnLst/>
              <a:rect l="l" t="t" r="r" b="b"/>
              <a:pathLst>
                <a:path w="2814954" h="1316989">
                  <a:moveTo>
                    <a:pt x="0" y="1316473"/>
                  </a:moveTo>
                  <a:lnTo>
                    <a:pt x="50043" y="1280120"/>
                  </a:lnTo>
                  <a:lnTo>
                    <a:pt x="100070" y="1243793"/>
                  </a:lnTo>
                  <a:lnTo>
                    <a:pt x="150061" y="1207514"/>
                  </a:lnTo>
                  <a:lnTo>
                    <a:pt x="200000" y="1171310"/>
                  </a:lnTo>
                  <a:lnTo>
                    <a:pt x="249870" y="1135204"/>
                  </a:lnTo>
                  <a:lnTo>
                    <a:pt x="299652" y="1099221"/>
                  </a:lnTo>
                  <a:lnTo>
                    <a:pt x="349329" y="1063387"/>
                  </a:lnTo>
                  <a:lnTo>
                    <a:pt x="398885" y="1027725"/>
                  </a:lnTo>
                  <a:lnTo>
                    <a:pt x="448301" y="992260"/>
                  </a:lnTo>
                  <a:lnTo>
                    <a:pt x="497559" y="957017"/>
                  </a:lnTo>
                  <a:lnTo>
                    <a:pt x="546644" y="922021"/>
                  </a:lnTo>
                  <a:lnTo>
                    <a:pt x="595536" y="887296"/>
                  </a:lnTo>
                  <a:lnTo>
                    <a:pt x="644219" y="852867"/>
                  </a:lnTo>
                  <a:lnTo>
                    <a:pt x="692676" y="818759"/>
                  </a:lnTo>
                  <a:lnTo>
                    <a:pt x="740888" y="784995"/>
                  </a:lnTo>
                  <a:lnTo>
                    <a:pt x="788838" y="751602"/>
                  </a:lnTo>
                  <a:lnTo>
                    <a:pt x="836510" y="718603"/>
                  </a:lnTo>
                  <a:lnTo>
                    <a:pt x="883884" y="686024"/>
                  </a:lnTo>
                  <a:lnTo>
                    <a:pt x="930945" y="653888"/>
                  </a:lnTo>
                  <a:lnTo>
                    <a:pt x="977674" y="622221"/>
                  </a:lnTo>
                  <a:lnTo>
                    <a:pt x="1024055" y="591046"/>
                  </a:lnTo>
                  <a:lnTo>
                    <a:pt x="1070069" y="560390"/>
                  </a:lnTo>
                  <a:lnTo>
                    <a:pt x="1115699" y="530277"/>
                  </a:lnTo>
                  <a:lnTo>
                    <a:pt x="1160927" y="500730"/>
                  </a:lnTo>
                  <a:lnTo>
                    <a:pt x="1205737" y="471775"/>
                  </a:lnTo>
                  <a:lnTo>
                    <a:pt x="1250111" y="443437"/>
                  </a:lnTo>
                  <a:lnTo>
                    <a:pt x="1294032" y="415740"/>
                  </a:lnTo>
                  <a:lnTo>
                    <a:pt x="1337481" y="388708"/>
                  </a:lnTo>
                  <a:lnTo>
                    <a:pt x="1380442" y="362367"/>
                  </a:lnTo>
                  <a:lnTo>
                    <a:pt x="1422896" y="336742"/>
                  </a:lnTo>
                  <a:lnTo>
                    <a:pt x="1464828" y="311856"/>
                  </a:lnTo>
                  <a:lnTo>
                    <a:pt x="1506218" y="287734"/>
                  </a:lnTo>
                  <a:lnTo>
                    <a:pt x="1547050" y="264402"/>
                  </a:lnTo>
                  <a:lnTo>
                    <a:pt x="1587307" y="241883"/>
                  </a:lnTo>
                  <a:lnTo>
                    <a:pt x="1626970" y="220202"/>
                  </a:lnTo>
                  <a:lnTo>
                    <a:pt x="1666023" y="199385"/>
                  </a:lnTo>
                  <a:lnTo>
                    <a:pt x="1704447" y="179455"/>
                  </a:lnTo>
                  <a:lnTo>
                    <a:pt x="1742226" y="160438"/>
                  </a:lnTo>
                  <a:lnTo>
                    <a:pt x="1779342" y="142358"/>
                  </a:lnTo>
                  <a:lnTo>
                    <a:pt x="1815778" y="125240"/>
                  </a:lnTo>
                  <a:lnTo>
                    <a:pt x="1851515" y="109108"/>
                  </a:lnTo>
                  <a:lnTo>
                    <a:pt x="1886538" y="93986"/>
                  </a:lnTo>
                  <a:lnTo>
                    <a:pt x="1954366" y="66876"/>
                  </a:lnTo>
                  <a:lnTo>
                    <a:pt x="2019124" y="44105"/>
                  </a:lnTo>
                  <a:lnTo>
                    <a:pt x="2080672" y="25872"/>
                  </a:lnTo>
                  <a:lnTo>
                    <a:pt x="2138870" y="12373"/>
                  </a:lnTo>
                  <a:lnTo>
                    <a:pt x="2190100" y="4164"/>
                  </a:lnTo>
                  <a:lnTo>
                    <a:pt x="2238402" y="93"/>
                  </a:lnTo>
                  <a:lnTo>
                    <a:pt x="2283889" y="0"/>
                  </a:lnTo>
                  <a:lnTo>
                    <a:pt x="2326675" y="3724"/>
                  </a:lnTo>
                  <a:lnTo>
                    <a:pt x="2366874" y="11105"/>
                  </a:lnTo>
                  <a:lnTo>
                    <a:pt x="2404598" y="21983"/>
                  </a:lnTo>
                  <a:lnTo>
                    <a:pt x="2439963" y="36196"/>
                  </a:lnTo>
                  <a:lnTo>
                    <a:pt x="2504067" y="73988"/>
                  </a:lnTo>
                  <a:lnTo>
                    <a:pt x="2560092" y="123196"/>
                  </a:lnTo>
                  <a:lnTo>
                    <a:pt x="2608949" y="182536"/>
                  </a:lnTo>
                  <a:lnTo>
                    <a:pt x="2630974" y="215604"/>
                  </a:lnTo>
                  <a:lnTo>
                    <a:pt x="2651547" y="250724"/>
                  </a:lnTo>
                  <a:lnTo>
                    <a:pt x="2670782" y="287734"/>
                  </a:lnTo>
                  <a:lnTo>
                    <a:pt x="2688793" y="326474"/>
                  </a:lnTo>
                  <a:lnTo>
                    <a:pt x="2705693" y="366784"/>
                  </a:lnTo>
                  <a:lnTo>
                    <a:pt x="2721596" y="408504"/>
                  </a:lnTo>
                  <a:lnTo>
                    <a:pt x="2736617" y="451472"/>
                  </a:lnTo>
                  <a:lnTo>
                    <a:pt x="2750867" y="495527"/>
                  </a:lnTo>
                  <a:lnTo>
                    <a:pt x="2764461" y="540511"/>
                  </a:lnTo>
                  <a:lnTo>
                    <a:pt x="2777513" y="586261"/>
                  </a:lnTo>
                  <a:lnTo>
                    <a:pt x="2790135" y="632617"/>
                  </a:lnTo>
                  <a:lnTo>
                    <a:pt x="2802443" y="679420"/>
                  </a:lnTo>
                  <a:lnTo>
                    <a:pt x="2814548" y="726507"/>
                  </a:lnTo>
                </a:path>
              </a:pathLst>
            </a:custGeom>
            <a:ln w="38100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40159" y="4973350"/>
              <a:ext cx="129539" cy="127635"/>
            </a:xfrm>
            <a:custGeom>
              <a:avLst/>
              <a:gdLst/>
              <a:ahLst/>
              <a:cxnLst/>
              <a:rect l="l" t="t" r="r" b="b"/>
              <a:pathLst>
                <a:path w="129540" h="127635">
                  <a:moveTo>
                    <a:pt x="129222" y="0"/>
                  </a:moveTo>
                  <a:lnTo>
                    <a:pt x="92811" y="127215"/>
                  </a:lnTo>
                  <a:lnTo>
                    <a:pt x="0" y="32893"/>
                  </a:lnTo>
                </a:path>
              </a:pathLst>
            </a:custGeom>
            <a:ln w="38100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76" y="4407408"/>
            <a:ext cx="7772400" cy="1361440"/>
          </a:xfrm>
          <a:prstGeom prst="rect">
            <a:avLst/>
          </a:prstGeom>
          <a:solidFill>
            <a:srgbClr val="DCE6F2"/>
          </a:solidFill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4000" b="1" spc="-10" dirty="0">
                <a:solidFill>
                  <a:srgbClr val="1F497D"/>
                </a:solidFill>
                <a:latin typeface="Cambria"/>
                <a:cs typeface="Cambria"/>
              </a:rPr>
              <a:t>LES</a:t>
            </a:r>
            <a:r>
              <a:rPr sz="4000" b="1" spc="-5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1F497D"/>
                </a:solidFill>
                <a:latin typeface="Cambria"/>
                <a:cs typeface="Cambria"/>
              </a:rPr>
              <a:t>TABLEAUX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159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</a:t>
            </a:r>
            <a:r>
              <a:rPr spc="-50" dirty="0"/>
              <a:t> </a:t>
            </a:r>
            <a:r>
              <a:rPr spc="-5" dirty="0"/>
              <a:t>tableaux</a:t>
            </a:r>
            <a:r>
              <a:rPr spc="-30" dirty="0"/>
              <a:t> </a:t>
            </a:r>
            <a:r>
              <a:rPr spc="-5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897"/>
            <a:ext cx="5370830" cy="36830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Déclaration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Dim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MonTableau(1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Integer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Index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débute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à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défaut;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Option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Calibri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Tableaux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multidimensionnels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Dim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MonTableau(1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Integer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Char char="–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Affectation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MonTableau(3,4)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125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159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</a:t>
            </a:r>
            <a:r>
              <a:rPr spc="-50" dirty="0"/>
              <a:t> </a:t>
            </a:r>
            <a:r>
              <a:rPr spc="-5" dirty="0"/>
              <a:t>tableaux</a:t>
            </a:r>
            <a:r>
              <a:rPr spc="-30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40721"/>
            <a:ext cx="6107430" cy="33172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Tableaux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dynamiques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Création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Dim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MonTableau()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Integer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Calibri"/>
              <a:buChar char="–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Redimensionnement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ReDim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MonTableau(NombreElements)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Char char="–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Redimensionner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</a:t>
            </a:r>
            <a:r>
              <a:rPr sz="2000" dirty="0">
                <a:latin typeface="Calibri"/>
                <a:cs typeface="Calibri"/>
              </a:rPr>
              <a:t> gardant </a:t>
            </a:r>
            <a:r>
              <a:rPr sz="2000" spc="-5" dirty="0">
                <a:latin typeface="Calibri"/>
                <a:cs typeface="Calibri"/>
              </a:rPr>
              <a:t>les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données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déjà </a:t>
            </a:r>
            <a:r>
              <a:rPr sz="2000" spc="-5" dirty="0">
                <a:latin typeface="Calibri"/>
                <a:cs typeface="Calibri"/>
              </a:rPr>
              <a:t>présentes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ReDim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Preserve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MonTableau(NombreElements)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69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</a:t>
            </a:r>
            <a:r>
              <a:rPr spc="-30" dirty="0"/>
              <a:t> </a:t>
            </a:r>
            <a:r>
              <a:rPr spc="-5" dirty="0"/>
              <a:t>tableaux</a:t>
            </a:r>
            <a:r>
              <a:rPr spc="-10" dirty="0"/>
              <a:t> </a:t>
            </a:r>
            <a:r>
              <a:rPr spc="-5" dirty="0"/>
              <a:t>avec</a:t>
            </a:r>
            <a:r>
              <a:rPr spc="-25" dirty="0"/>
              <a:t> </a:t>
            </a:r>
            <a:r>
              <a:rPr spc="-5" dirty="0"/>
              <a:t>Array</a:t>
            </a:r>
            <a:r>
              <a:rPr spc="10" dirty="0"/>
              <a:t> </a:t>
            </a:r>
            <a:r>
              <a:rPr spc="-5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076" y="532192"/>
            <a:ext cx="5819775" cy="564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Calibri"/>
              <a:buChar char="–"/>
              <a:tabLst>
                <a:tab pos="299085" algn="l"/>
                <a:tab pos="299720" algn="l"/>
              </a:tabLst>
            </a:pPr>
            <a:r>
              <a:rPr sz="2000" b="1" dirty="0">
                <a:latin typeface="Calibri"/>
                <a:cs typeface="Calibri"/>
              </a:rPr>
              <a:t>Structure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pour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afficher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contenu: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–"/>
            </a:pPr>
            <a:endParaRPr sz="2000">
              <a:latin typeface="Calibri"/>
              <a:cs typeface="Calibri"/>
            </a:endParaRPr>
          </a:p>
          <a:p>
            <a:pPr marL="141605" marR="3535045">
              <a:lnSpc>
                <a:spcPct val="100000"/>
              </a:lnSpc>
              <a:spcBef>
                <a:spcPts val="1230"/>
              </a:spcBef>
            </a:pPr>
            <a:r>
              <a:rPr sz="2000" dirty="0">
                <a:latin typeface="Times New Roman"/>
                <a:cs typeface="Times New Roman"/>
              </a:rPr>
              <a:t>Dim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mois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Variant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Variant</a:t>
            </a:r>
            <a:endParaRPr sz="2000">
              <a:latin typeface="Times New Roman"/>
              <a:cs typeface="Times New Roman"/>
            </a:endParaRPr>
          </a:p>
          <a:p>
            <a:pPr marL="141605" marR="14922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mois</a:t>
            </a:r>
            <a:r>
              <a:rPr sz="2000" dirty="0">
                <a:latin typeface="Times New Roman"/>
                <a:cs typeface="Times New Roman"/>
              </a:rPr>
              <a:t> =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Array("Janvier",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"Mars",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"Août",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"Décembre")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Each 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mois</a:t>
            </a:r>
            <a:endParaRPr sz="2000">
              <a:latin typeface="Times New Roman"/>
              <a:cs typeface="Times New Roman"/>
            </a:endParaRPr>
          </a:p>
          <a:p>
            <a:pPr marL="10566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MsgBox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  <a:p>
            <a:pPr marL="14224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Next</a:t>
            </a:r>
            <a:r>
              <a:rPr sz="20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Calibri"/>
              <a:buChar char="–"/>
              <a:tabLst>
                <a:tab pos="299085" algn="l"/>
                <a:tab pos="299720" algn="l"/>
              </a:tabLst>
            </a:pPr>
            <a:r>
              <a:rPr sz="2000" b="1" dirty="0">
                <a:latin typeface="Calibri"/>
                <a:cs typeface="Calibri"/>
              </a:rPr>
              <a:t>Ou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alors…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286385" marR="3390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Dim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mois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Variant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m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te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spc="-5" dirty="0">
                <a:latin typeface="Times New Roman"/>
                <a:cs typeface="Times New Roman"/>
              </a:rPr>
              <a:t>er</a:t>
            </a:r>
            <a:endParaRPr sz="2000">
              <a:latin typeface="Times New Roman"/>
              <a:cs typeface="Times New Roman"/>
            </a:endParaRPr>
          </a:p>
          <a:p>
            <a:pPr marL="286385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mois</a:t>
            </a:r>
            <a:r>
              <a:rPr sz="2000" dirty="0">
                <a:latin typeface="Times New Roman"/>
                <a:cs typeface="Times New Roman"/>
              </a:rPr>
              <a:t> =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Array("Janvier",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"Mars",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"Août",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"Décembre")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0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marL="12007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MsgBox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mois(i)</a:t>
            </a:r>
            <a:endParaRPr sz="20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Next</a:t>
            </a:r>
            <a:r>
              <a:rPr sz="20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338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</a:t>
            </a:r>
            <a:r>
              <a:rPr spc="-20" dirty="0"/>
              <a:t> </a:t>
            </a:r>
            <a:r>
              <a:rPr spc="-5" dirty="0"/>
              <a:t>tableaux fonctions</a:t>
            </a:r>
            <a:r>
              <a:rPr spc="-3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base</a:t>
            </a:r>
            <a:r>
              <a:rPr spc="5" dirty="0"/>
              <a:t> </a:t>
            </a:r>
            <a:r>
              <a:rPr spc="-5" dirty="0"/>
              <a:t>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6456"/>
            <a:ext cx="7131050" cy="2891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Fonctions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tableaux: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275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Lbound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plus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petit index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tableau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(Lbound,i)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plus</a:t>
            </a:r>
            <a:r>
              <a:rPr sz="2000" spc="-5" dirty="0">
                <a:latin typeface="Calibri"/>
                <a:cs typeface="Calibri"/>
              </a:rPr>
              <a:t> petit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index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dimension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tableau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Ubound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plus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(Ubound,i)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plus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index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dimension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tableau</a:t>
            </a:r>
            <a:endParaRPr sz="2000">
              <a:latin typeface="Calibri"/>
              <a:cs typeface="Calibri"/>
            </a:endParaRPr>
          </a:p>
          <a:p>
            <a:pPr marL="755650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5650" algn="l"/>
                <a:tab pos="756285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Array(…)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5" dirty="0">
                <a:latin typeface="Calibri"/>
                <a:cs typeface="Calibri"/>
              </a:rPr>
              <a:t> retourne</a:t>
            </a:r>
            <a:r>
              <a:rPr sz="2000" dirty="0">
                <a:latin typeface="Calibri"/>
                <a:cs typeface="Calibri"/>
              </a:rPr>
              <a:t> un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tableau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(doit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être</a:t>
            </a:r>
            <a:r>
              <a:rPr sz="2000" dirty="0">
                <a:latin typeface="Calibri"/>
                <a:cs typeface="Calibri"/>
              </a:rPr>
              <a:t> affecté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à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Variant)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Erase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efface le </a:t>
            </a:r>
            <a:r>
              <a:rPr sz="2000" dirty="0">
                <a:latin typeface="Calibri"/>
                <a:cs typeface="Calibri"/>
              </a:rPr>
              <a:t>tableau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" dirty="0">
                <a:latin typeface="Calibri"/>
                <a:cs typeface="Calibri"/>
              </a:rPr>
              <a:t> la mémoire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967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L’éditeur</a:t>
            </a:r>
            <a:r>
              <a:rPr sz="180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(Visual Basic</a:t>
            </a:r>
            <a:r>
              <a:rPr sz="1800" spc="-1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Editor)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9872" y="1499616"/>
            <a:ext cx="7889747" cy="4500359"/>
            <a:chOff x="499872" y="1499616"/>
            <a:chExt cx="7889747" cy="450035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872" y="1499616"/>
              <a:ext cx="4194047" cy="23591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9128" y="2929128"/>
              <a:ext cx="5460491" cy="307084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7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377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</a:t>
            </a:r>
            <a:r>
              <a:rPr spc="-15" dirty="0"/>
              <a:t> </a:t>
            </a:r>
            <a:r>
              <a:rPr spc="-5" dirty="0"/>
              <a:t>tableaux</a:t>
            </a:r>
            <a:r>
              <a:rPr dirty="0"/>
              <a:t> </a:t>
            </a:r>
            <a:r>
              <a:rPr spc="-5" dirty="0"/>
              <a:t>fonctions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base</a:t>
            </a:r>
            <a:r>
              <a:rPr dirty="0"/>
              <a:t> –</a:t>
            </a:r>
            <a:r>
              <a:rPr spc="-10" dirty="0"/>
              <a:t> </a:t>
            </a:r>
            <a:r>
              <a:rPr spc="-5" dirty="0"/>
              <a:t>exemple (5)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6456"/>
            <a:ext cx="6419850" cy="3060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Exemples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fonctions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 tableaux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libri"/>
              <a:cs typeface="Calibri"/>
            </a:endParaRPr>
          </a:p>
          <a:p>
            <a:pPr marL="886460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15" dirty="0">
                <a:latin typeface="Times New Roman"/>
                <a:cs typeface="Times New Roman"/>
              </a:rPr>
              <a:t>V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ia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te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88646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mois</a:t>
            </a:r>
            <a:r>
              <a:rPr sz="2000" dirty="0">
                <a:latin typeface="Times New Roman"/>
                <a:cs typeface="Times New Roman"/>
              </a:rPr>
              <a:t> =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Array("Janvier",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"Mars",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"Août",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"Décembre")</a:t>
            </a:r>
            <a:endParaRPr sz="2000">
              <a:latin typeface="Times New Roman"/>
              <a:cs typeface="Times New Roman"/>
            </a:endParaRPr>
          </a:p>
          <a:p>
            <a:pPr marL="1800860" marR="1360170" indent="-915035">
              <a:lnSpc>
                <a:spcPct val="100000"/>
              </a:lnSpc>
              <a:spcBef>
                <a:spcPts val="119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LBound(mois)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UBound(mois)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MsgBox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mois(i)</a:t>
            </a:r>
            <a:endParaRPr sz="2000">
              <a:latin typeface="Times New Roman"/>
              <a:cs typeface="Times New Roman"/>
            </a:endParaRPr>
          </a:p>
          <a:p>
            <a:pPr marL="887094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Next</a:t>
            </a:r>
            <a:r>
              <a:rPr sz="20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887094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Erase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mois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99029" y="3621026"/>
            <a:ext cx="846455" cy="1758950"/>
            <a:chOff x="2699029" y="3621026"/>
            <a:chExt cx="846455" cy="1758950"/>
          </a:xfrm>
        </p:grpSpPr>
        <p:sp>
          <p:nvSpPr>
            <p:cNvPr id="5" name="object 5"/>
            <p:cNvSpPr/>
            <p:nvPr/>
          </p:nvSpPr>
          <p:spPr>
            <a:xfrm>
              <a:off x="2727921" y="3678313"/>
              <a:ext cx="810895" cy="1695450"/>
            </a:xfrm>
            <a:custGeom>
              <a:avLst/>
              <a:gdLst/>
              <a:ahLst/>
              <a:cxnLst/>
              <a:rect l="l" t="t" r="r" b="b"/>
              <a:pathLst>
                <a:path w="810895" h="1695450">
                  <a:moveTo>
                    <a:pt x="810806" y="1695310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9029" y="3621026"/>
              <a:ext cx="69215" cy="85725"/>
            </a:xfrm>
            <a:custGeom>
              <a:avLst/>
              <a:gdLst/>
              <a:ahLst/>
              <a:cxnLst/>
              <a:rect l="l" t="t" r="r" b="b"/>
              <a:pathLst>
                <a:path w="69214" h="85725">
                  <a:moveTo>
                    <a:pt x="1498" y="0"/>
                  </a:moveTo>
                  <a:lnTo>
                    <a:pt x="0" y="85178"/>
                  </a:lnTo>
                  <a:lnTo>
                    <a:pt x="68745" y="52311"/>
                  </a:lnTo>
                  <a:lnTo>
                    <a:pt x="1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029225" y="3621026"/>
            <a:ext cx="846455" cy="1758950"/>
            <a:chOff x="5029225" y="3621026"/>
            <a:chExt cx="846455" cy="1758950"/>
          </a:xfrm>
        </p:grpSpPr>
        <p:sp>
          <p:nvSpPr>
            <p:cNvPr id="8" name="object 8"/>
            <p:cNvSpPr/>
            <p:nvPr/>
          </p:nvSpPr>
          <p:spPr>
            <a:xfrm>
              <a:off x="5058118" y="3678313"/>
              <a:ext cx="810895" cy="1695450"/>
            </a:xfrm>
            <a:custGeom>
              <a:avLst/>
              <a:gdLst/>
              <a:ahLst/>
              <a:cxnLst/>
              <a:rect l="l" t="t" r="r" b="b"/>
              <a:pathLst>
                <a:path w="810895" h="1695450">
                  <a:moveTo>
                    <a:pt x="810806" y="1695310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29225" y="3621026"/>
              <a:ext cx="69215" cy="85725"/>
            </a:xfrm>
            <a:custGeom>
              <a:avLst/>
              <a:gdLst/>
              <a:ahLst/>
              <a:cxnLst/>
              <a:rect l="l" t="t" r="r" b="b"/>
              <a:pathLst>
                <a:path w="69214" h="85725">
                  <a:moveTo>
                    <a:pt x="1498" y="0"/>
                  </a:moveTo>
                  <a:lnTo>
                    <a:pt x="0" y="85178"/>
                  </a:lnTo>
                  <a:lnTo>
                    <a:pt x="68745" y="52311"/>
                  </a:lnTo>
                  <a:lnTo>
                    <a:pt x="1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98411" y="5376692"/>
            <a:ext cx="26441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Donne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 </a:t>
            </a:r>
            <a:r>
              <a:rPr sz="2000" dirty="0">
                <a:latin typeface="Times New Roman"/>
                <a:cs typeface="Times New Roman"/>
              </a:rPr>
              <a:t>borne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inférieure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0037" y="5376692"/>
            <a:ext cx="2715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Donne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borne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supérieure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76" y="4407408"/>
            <a:ext cx="7772400" cy="1361440"/>
          </a:xfrm>
          <a:prstGeom prst="rect">
            <a:avLst/>
          </a:prstGeom>
          <a:solidFill>
            <a:srgbClr val="DCE6F2"/>
          </a:solidFill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4000" b="1" spc="-10" dirty="0">
                <a:solidFill>
                  <a:srgbClr val="1F497D"/>
                </a:solidFill>
                <a:latin typeface="Cambria"/>
                <a:cs typeface="Cambria"/>
              </a:rPr>
              <a:t>LES</a:t>
            </a:r>
            <a:r>
              <a:rPr sz="4000" b="1" spc="-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1F497D"/>
                </a:solidFill>
                <a:latin typeface="Cambria"/>
                <a:cs typeface="Cambria"/>
              </a:rPr>
              <a:t>CHAÎNES</a:t>
            </a:r>
            <a:r>
              <a:rPr sz="4000" b="1" spc="1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5" dirty="0">
                <a:solidFill>
                  <a:srgbClr val="1F497D"/>
                </a:solidFill>
                <a:latin typeface="Cambria"/>
                <a:cs typeface="Cambria"/>
              </a:rPr>
              <a:t>DE</a:t>
            </a:r>
            <a:r>
              <a:rPr sz="4000" b="1" spc="-1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1F497D"/>
                </a:solidFill>
                <a:latin typeface="Cambria"/>
                <a:cs typeface="Cambria"/>
              </a:rPr>
              <a:t>CARACTÈRES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1675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Fonctions</a:t>
            </a:r>
            <a:r>
              <a:rPr spc="-50" dirty="0"/>
              <a:t> </a:t>
            </a:r>
            <a:r>
              <a:rPr spc="-5" dirty="0"/>
              <a:t>sur</a:t>
            </a:r>
            <a:r>
              <a:rPr spc="20" dirty="0"/>
              <a:t> </a:t>
            </a:r>
            <a:r>
              <a:rPr spc="-5" dirty="0"/>
              <a:t>les</a:t>
            </a:r>
            <a:r>
              <a:rPr dirty="0"/>
              <a:t> </a:t>
            </a:r>
            <a:r>
              <a:rPr spc="-5" dirty="0"/>
              <a:t>chaînes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caractères</a:t>
            </a:r>
            <a:r>
              <a:rPr spc="5" dirty="0"/>
              <a:t> </a:t>
            </a:r>
            <a:r>
              <a:rPr spc="-5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22" y="720641"/>
            <a:ext cx="5651500" cy="25857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Concaténation: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("fabrice"</a:t>
            </a:r>
            <a:r>
              <a:rPr sz="2000" dirty="0">
                <a:latin typeface="Calibri"/>
                <a:cs typeface="Calibri"/>
              </a:rPr>
              <a:t> &amp;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pasquier")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Construction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périodique: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String(20,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"x")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Répète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caractère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'x'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Space(10)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génère </a:t>
            </a:r>
            <a:r>
              <a:rPr sz="2000" dirty="0">
                <a:latin typeface="Calibri"/>
                <a:cs typeface="Calibri"/>
              </a:rPr>
              <a:t>une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séquence 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espaces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Eclatement: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Split(chaine,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séparateur)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Split("c:\windows\system32\driver.dll",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"\")</a:t>
            </a:r>
            <a:endParaRPr sz="2000">
              <a:latin typeface="Calibri"/>
              <a:cs typeface="Calibri"/>
            </a:endParaRPr>
          </a:p>
          <a:p>
            <a:pPr marL="755650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5650" algn="l"/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doit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être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Variant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15" y="3434398"/>
            <a:ext cx="9100659" cy="3045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1675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Fonctions</a:t>
            </a:r>
            <a:r>
              <a:rPr spc="-50" dirty="0"/>
              <a:t> </a:t>
            </a:r>
            <a:r>
              <a:rPr spc="-5" dirty="0"/>
              <a:t>sur</a:t>
            </a:r>
            <a:r>
              <a:rPr spc="20" dirty="0"/>
              <a:t> </a:t>
            </a:r>
            <a:r>
              <a:rPr spc="-5" dirty="0"/>
              <a:t>les</a:t>
            </a:r>
            <a:r>
              <a:rPr dirty="0"/>
              <a:t> </a:t>
            </a:r>
            <a:r>
              <a:rPr spc="-5" dirty="0"/>
              <a:t>chaînes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caractères</a:t>
            </a:r>
            <a:r>
              <a:rPr spc="5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763" y="1180245"/>
            <a:ext cx="5305425" cy="435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Longueur: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Len(chaîne)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Positionnement: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InStr(chaîne,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caractère)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–	pos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InStr</a:t>
            </a:r>
            <a:r>
              <a:rPr sz="2000" spc="-5" dirty="0">
                <a:latin typeface="Calibri"/>
                <a:cs typeface="Calibri"/>
              </a:rPr>
              <a:t>("Il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fait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beau",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"b")</a:t>
            </a:r>
            <a:r>
              <a:rPr sz="2000" spc="-5" dirty="0">
                <a:latin typeface="Calibri"/>
                <a:cs typeface="Calibri"/>
              </a:rPr>
              <a:t> retourne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MAJ,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min:</a:t>
            </a:r>
            <a:endParaRPr sz="20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LCase</a:t>
            </a:r>
            <a:r>
              <a:rPr sz="2000" spc="-5" dirty="0">
                <a:latin typeface="Calibri"/>
                <a:cs typeface="Calibri"/>
              </a:rPr>
              <a:t>("BonjouR")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retourne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"bonjour"</a:t>
            </a:r>
            <a:endParaRPr sz="20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UCase</a:t>
            </a:r>
            <a:r>
              <a:rPr sz="2000" spc="-5" dirty="0">
                <a:latin typeface="Calibri"/>
                <a:cs typeface="Calibri"/>
              </a:rPr>
              <a:t>("BonjouR")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retourne </a:t>
            </a:r>
            <a:r>
              <a:rPr sz="2000" dirty="0">
                <a:latin typeface="Calibri"/>
                <a:cs typeface="Calibri"/>
              </a:rPr>
              <a:t>"BONJOUR"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Calibri"/>
              <a:buChar char="•"/>
            </a:pPr>
            <a:endParaRPr sz="2350">
              <a:latin typeface="Calibri"/>
              <a:cs typeface="Calibri"/>
            </a:endParaRPr>
          </a:p>
          <a:p>
            <a:pPr marL="342265" marR="828675" indent="-342265" algn="r">
              <a:lnSpc>
                <a:spcPct val="100000"/>
              </a:lnSpc>
              <a:buChar char="•"/>
              <a:tabLst>
                <a:tab pos="342265" algn="l"/>
                <a:tab pos="342900" algn="l"/>
              </a:tabLst>
            </a:pPr>
            <a:r>
              <a:rPr sz="2000" spc="-5" dirty="0">
                <a:latin typeface="Calibri"/>
                <a:cs typeface="Calibri"/>
              </a:rPr>
              <a:t>Sélection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caractères: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Mid, </a:t>
            </a:r>
            <a:r>
              <a:rPr sz="2000" spc="-5" dirty="0">
                <a:latin typeface="Calibri"/>
                <a:cs typeface="Calibri"/>
              </a:rPr>
              <a:t>Left,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Right</a:t>
            </a:r>
            <a:endParaRPr sz="2000">
              <a:latin typeface="Calibri"/>
              <a:cs typeface="Calibri"/>
            </a:endParaRPr>
          </a:p>
          <a:p>
            <a:pPr marL="228600" marR="771525" lvl="1" indent="-228600" algn="r">
              <a:lnSpc>
                <a:spcPct val="100000"/>
              </a:lnSpc>
              <a:spcBef>
                <a:spcPts val="240"/>
              </a:spcBef>
              <a:buChar char="•"/>
              <a:tabLst>
                <a:tab pos="22860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Left</a:t>
            </a:r>
            <a:r>
              <a:rPr sz="2000" spc="-5" dirty="0">
                <a:latin typeface="Calibri"/>
                <a:cs typeface="Calibri"/>
              </a:rPr>
              <a:t>("Fabrice",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retourne</a:t>
            </a:r>
            <a:r>
              <a:rPr sz="2000" dirty="0">
                <a:latin typeface="Calibri"/>
                <a:cs typeface="Calibri"/>
              </a:rPr>
              <a:t> "Fab"</a:t>
            </a:r>
            <a:endParaRPr sz="2000">
              <a:latin typeface="Calibri"/>
              <a:cs typeface="Calibri"/>
            </a:endParaRPr>
          </a:p>
          <a:p>
            <a:pPr marL="228600" marR="713740" lvl="1" indent="-228600" algn="r">
              <a:lnSpc>
                <a:spcPct val="100000"/>
              </a:lnSpc>
              <a:spcBef>
                <a:spcPts val="240"/>
              </a:spcBef>
              <a:buChar char="•"/>
              <a:tabLst>
                <a:tab pos="22860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r>
              <a:rPr sz="2000" spc="-5" dirty="0">
                <a:latin typeface="Calibri"/>
                <a:cs typeface="Calibri"/>
              </a:rPr>
              <a:t>("Fabrice",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3) </a:t>
            </a:r>
            <a:r>
              <a:rPr sz="2000" spc="-5" dirty="0">
                <a:latin typeface="Calibri"/>
                <a:cs typeface="Calibri"/>
              </a:rPr>
              <a:t>retourne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"ice"</a:t>
            </a:r>
            <a:endParaRPr sz="2000">
              <a:latin typeface="Calibri"/>
              <a:cs typeface="Calibri"/>
            </a:endParaRPr>
          </a:p>
          <a:p>
            <a:pPr marL="228600" marR="716915" lvl="1" indent="-228600" algn="r">
              <a:lnSpc>
                <a:spcPct val="100000"/>
              </a:lnSpc>
              <a:spcBef>
                <a:spcPts val="240"/>
              </a:spcBef>
              <a:buChar char="•"/>
              <a:tabLst>
                <a:tab pos="22860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Mid</a:t>
            </a:r>
            <a:r>
              <a:rPr sz="2000" spc="-5" dirty="0">
                <a:latin typeface="Calibri"/>
                <a:cs typeface="Calibri"/>
              </a:rPr>
              <a:t>("Fabrice",</a:t>
            </a:r>
            <a:r>
              <a:rPr sz="2000" dirty="0">
                <a:latin typeface="Calibri"/>
                <a:cs typeface="Calibri"/>
              </a:rPr>
              <a:t> 5, 2) </a:t>
            </a:r>
            <a:r>
              <a:rPr sz="2000" spc="-5" dirty="0">
                <a:latin typeface="Calibri"/>
                <a:cs typeface="Calibri"/>
              </a:rPr>
              <a:t>retourne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"ic"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1675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Fonctions</a:t>
            </a:r>
            <a:r>
              <a:rPr spc="-50" dirty="0"/>
              <a:t> </a:t>
            </a:r>
            <a:r>
              <a:rPr spc="-5" dirty="0"/>
              <a:t>sur</a:t>
            </a:r>
            <a:r>
              <a:rPr spc="20" dirty="0"/>
              <a:t> </a:t>
            </a:r>
            <a:r>
              <a:rPr spc="-5" dirty="0"/>
              <a:t>les</a:t>
            </a:r>
            <a:r>
              <a:rPr dirty="0"/>
              <a:t> </a:t>
            </a:r>
            <a:r>
              <a:rPr spc="-5" dirty="0"/>
              <a:t>chaînes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caractères</a:t>
            </a:r>
            <a:r>
              <a:rPr spc="5" dirty="0"/>
              <a:t> </a:t>
            </a:r>
            <a:r>
              <a:rPr spc="-5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763" y="1114737"/>
            <a:ext cx="7928609" cy="51161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318770" indent="-342900">
              <a:lnSpc>
                <a:spcPts val="2160"/>
              </a:lnSpc>
              <a:spcBef>
                <a:spcPts val="37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fonction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Format(…)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retourne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une chaîne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caractères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formatée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fonction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 </a:t>
            </a:r>
            <a:r>
              <a:rPr sz="2000" spc="-5" dirty="0">
                <a:latin typeface="Calibri"/>
                <a:cs typeface="Calibri"/>
              </a:rPr>
              <a:t>paramètres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•"/>
            </a:pPr>
            <a:endParaRPr sz="23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Même</a:t>
            </a:r>
            <a:r>
              <a:rPr sz="2000" spc="-5" dirty="0">
                <a:latin typeface="Calibri"/>
                <a:cs typeface="Calibri"/>
              </a:rPr>
              <a:t> fonctionnement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Excel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Format(12121.13,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"##'###.00")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retourne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12'121.13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Format("salut",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"&lt;")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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UCase("salut")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Format(Date,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"yy/mmmm/dd")</a:t>
            </a:r>
            <a:endParaRPr sz="2000">
              <a:latin typeface="Calibri"/>
              <a:cs typeface="Calibri"/>
            </a:endParaRPr>
          </a:p>
          <a:p>
            <a:pPr marL="756285" marR="5080" indent="-286385">
              <a:lnSpc>
                <a:spcPts val="2160"/>
              </a:lnSpc>
              <a:spcBef>
                <a:spcPts val="515"/>
              </a:spcBef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–	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fonction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Date </a:t>
            </a:r>
            <a:r>
              <a:rPr sz="2000" spc="-5" dirty="0">
                <a:latin typeface="Calibri"/>
                <a:cs typeface="Calibri"/>
              </a:rPr>
              <a:t>retourne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actuelle.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Celle-ci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être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formatée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avant</a:t>
            </a:r>
            <a:r>
              <a:rPr sz="2000" dirty="0">
                <a:latin typeface="Calibri"/>
                <a:cs typeface="Calibri"/>
              </a:rPr>
              <a:t> affichage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boîte</a:t>
            </a:r>
            <a:r>
              <a:rPr sz="2000" dirty="0">
                <a:latin typeface="Calibri"/>
                <a:cs typeface="Calibri"/>
              </a:rPr>
              <a:t> 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dialogue,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sinon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affichée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sous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spécifiée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régionales</a:t>
            </a:r>
            <a:r>
              <a:rPr sz="2000" dirty="0">
                <a:latin typeface="Calibri"/>
                <a:cs typeface="Calibri"/>
              </a:rPr>
              <a:t> (dd/mm/yy)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alibri"/>
              <a:cs typeface="Calibri"/>
            </a:endParaRPr>
          </a:p>
          <a:p>
            <a:pPr marL="355600" marR="365125" indent="-343535">
              <a:lnSpc>
                <a:spcPts val="216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D’autres </a:t>
            </a:r>
            <a:r>
              <a:rPr sz="2000" spc="-5" dirty="0">
                <a:latin typeface="Calibri"/>
                <a:cs typeface="Calibri"/>
              </a:rPr>
              <a:t>fonctions ici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https://silkyroad.developpez.com/VBA/ManipulerChainesCaracteres/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76" y="4407408"/>
            <a:ext cx="7772400" cy="1361440"/>
          </a:xfrm>
          <a:prstGeom prst="rect">
            <a:avLst/>
          </a:prstGeom>
          <a:solidFill>
            <a:srgbClr val="DCE6F2"/>
          </a:solidFill>
        </p:spPr>
        <p:txBody>
          <a:bodyPr vert="horz" wrap="square" lIns="0" tIns="30480" rIns="0" bIns="0" rtlCol="0">
            <a:spAutoFit/>
          </a:bodyPr>
          <a:lstStyle/>
          <a:p>
            <a:pPr marL="90805" marR="1544955">
              <a:lnSpc>
                <a:spcPct val="100000"/>
              </a:lnSpc>
              <a:spcBef>
                <a:spcPts val="240"/>
              </a:spcBef>
            </a:pPr>
            <a:r>
              <a:rPr sz="4000" b="1" spc="-10" dirty="0">
                <a:solidFill>
                  <a:srgbClr val="1F497D"/>
                </a:solidFill>
                <a:latin typeface="Cambria"/>
                <a:cs typeface="Cambria"/>
              </a:rPr>
              <a:t>DÉVELOPPEMENT</a:t>
            </a:r>
            <a:r>
              <a:rPr sz="4000" b="1" spc="2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1F497D"/>
                </a:solidFill>
                <a:latin typeface="Cambria"/>
                <a:cs typeface="Cambria"/>
              </a:rPr>
              <a:t>RAPIDE </a:t>
            </a:r>
            <a:r>
              <a:rPr sz="4000" b="1" spc="-86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1F497D"/>
                </a:solidFill>
                <a:latin typeface="Cambria"/>
                <a:cs typeface="Cambria"/>
              </a:rPr>
              <a:t>D’INTERFACES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052" y="3235077"/>
            <a:ext cx="323913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UserForm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et éditeur</a:t>
            </a:r>
            <a:r>
              <a:rPr sz="2000" dirty="0">
                <a:latin typeface="Calibri"/>
                <a:cs typeface="Calibri"/>
              </a:rPr>
              <a:t> graphique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différents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contrôles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209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Créer </a:t>
            </a:r>
            <a:r>
              <a:rPr dirty="0"/>
              <a:t>un</a:t>
            </a:r>
            <a:r>
              <a:rPr spc="-25" dirty="0"/>
              <a:t> </a:t>
            </a:r>
            <a:r>
              <a:rPr spc="-5" dirty="0"/>
              <a:t>UserForm</a:t>
            </a:r>
            <a:r>
              <a:rPr spc="-20" dirty="0"/>
              <a:t> </a:t>
            </a:r>
            <a:r>
              <a:rPr spc="-5" dirty="0"/>
              <a:t>personnalisé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763" y="1556137"/>
            <a:ext cx="7729220" cy="36830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1) </a:t>
            </a:r>
            <a:r>
              <a:rPr sz="2000" spc="-5" dirty="0">
                <a:latin typeface="Calibri"/>
                <a:cs typeface="Calibri"/>
              </a:rPr>
              <a:t>Imaginer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boîte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dialogue: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à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quoi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sert-elle,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où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sera-t-elle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utilisée?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2)</a:t>
            </a:r>
            <a:r>
              <a:rPr sz="2000" spc="-5" dirty="0">
                <a:latin typeface="Calibri"/>
                <a:cs typeface="Calibri"/>
              </a:rPr>
              <a:t> Créer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 </a:t>
            </a:r>
            <a:r>
              <a:rPr sz="2000" spc="-5" dirty="0">
                <a:latin typeface="Calibri"/>
                <a:cs typeface="Calibri"/>
              </a:rPr>
              <a:t>nouvel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userForm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l'éditeur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VBE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3)Ajouter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contrôles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Zones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textes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Boutons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radio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Cases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à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cocher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Listes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4)</a:t>
            </a:r>
            <a:r>
              <a:rPr sz="2000" spc="-5" dirty="0">
                <a:latin typeface="Calibri"/>
                <a:cs typeface="Calibri"/>
              </a:rPr>
              <a:t> Modifier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propriétés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 </a:t>
            </a:r>
            <a:r>
              <a:rPr sz="2000" spc="-5" dirty="0">
                <a:latin typeface="Calibri"/>
                <a:cs typeface="Calibri"/>
              </a:rPr>
              <a:t>éléments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5)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Ecrire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les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procédures d'évènements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des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différents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contrôles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6)Ecrire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procédure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affichant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boîte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dialogue.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0"/>
            <a:ext cx="3300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L'éditeur</a:t>
            </a:r>
            <a:r>
              <a:rPr sz="1800" spc="-1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graphique</a:t>
            </a:r>
            <a:r>
              <a:rPr sz="1800" spc="-1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de</a:t>
            </a:r>
            <a:r>
              <a:rPr sz="180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USerForm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4988" y="1499616"/>
            <a:ext cx="8859520" cy="4643755"/>
            <a:chOff x="284988" y="1499616"/>
            <a:chExt cx="8859520" cy="4643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988" y="1499616"/>
              <a:ext cx="4902047" cy="41418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5128" y="2473452"/>
              <a:ext cx="3928859" cy="366980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0"/>
            <a:ext cx="3387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Editer</a:t>
            </a:r>
            <a:r>
              <a:rPr sz="180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les</a:t>
            </a:r>
            <a:r>
              <a:rPr sz="180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propriétés</a:t>
            </a:r>
            <a:r>
              <a:rPr sz="180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des</a:t>
            </a:r>
            <a:r>
              <a:rPr sz="180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contrôles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276" y="649224"/>
            <a:ext cx="7494346" cy="56067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53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Editer</a:t>
            </a:r>
            <a:r>
              <a:rPr spc="5" dirty="0"/>
              <a:t> </a:t>
            </a:r>
            <a:r>
              <a:rPr spc="-5" dirty="0"/>
              <a:t>les</a:t>
            </a:r>
            <a:r>
              <a:rPr dirty="0"/>
              <a:t> </a:t>
            </a:r>
            <a:r>
              <a:rPr spc="-5" dirty="0"/>
              <a:t>procédures</a:t>
            </a:r>
            <a:r>
              <a:rPr dirty="0"/>
              <a:t> </a:t>
            </a:r>
            <a:r>
              <a:rPr spc="-5" dirty="0"/>
              <a:t>d'évènements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065" y="708952"/>
            <a:ext cx="7183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Double-cliquer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contrôle</a:t>
            </a:r>
            <a:r>
              <a:rPr sz="2000" dirty="0">
                <a:latin typeface="Calibri"/>
                <a:cs typeface="Calibri"/>
              </a:rPr>
              <a:t> dont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veut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éditer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évènements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208" y="1484376"/>
            <a:ext cx="6643062" cy="4140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0"/>
            <a:ext cx="358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Insertion</a:t>
            </a:r>
            <a:r>
              <a:rPr sz="1800" spc="-2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d’un</a:t>
            </a:r>
            <a:r>
              <a:rPr sz="180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module dans</a:t>
            </a:r>
            <a:r>
              <a:rPr sz="1800" spc="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l’éditeur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373124"/>
            <a:ext cx="8229599" cy="46299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8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0"/>
            <a:ext cx="270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Détails</a:t>
            </a:r>
            <a:r>
              <a:rPr sz="1800" spc="-2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sur</a:t>
            </a:r>
            <a:r>
              <a:rPr sz="1800" spc="1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les</a:t>
            </a:r>
            <a:r>
              <a:rPr sz="1800" spc="-1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contrôles</a:t>
            </a:r>
            <a:r>
              <a:rPr sz="1800" spc="-2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(1)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36678"/>
            <a:ext cx="3339465" cy="43243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La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cocher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7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Accelerator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3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Zone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modifiable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ListRow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RowSource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Bouton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7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Annuler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Default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Image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picture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70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Détails</a:t>
            </a:r>
            <a:r>
              <a:rPr spc="-20" dirty="0"/>
              <a:t> </a:t>
            </a:r>
            <a:r>
              <a:rPr spc="-5" dirty="0"/>
              <a:t>sur</a:t>
            </a:r>
            <a:r>
              <a:rPr spc="10" dirty="0"/>
              <a:t> </a:t>
            </a:r>
            <a:r>
              <a:rPr spc="-5" dirty="0"/>
              <a:t>les</a:t>
            </a:r>
            <a:r>
              <a:rPr spc="-15" dirty="0"/>
              <a:t> </a:t>
            </a:r>
            <a:r>
              <a:rPr spc="-5" dirty="0"/>
              <a:t>contrôles</a:t>
            </a:r>
            <a:r>
              <a:rPr spc="-25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49112"/>
            <a:ext cx="8017509" cy="35007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Multipage: faire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 </a:t>
            </a:r>
            <a:r>
              <a:rPr sz="2000" spc="-5" dirty="0">
                <a:latin typeface="Calibri"/>
                <a:cs typeface="Calibri"/>
              </a:rPr>
              <a:t>onglets.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Bouton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d'option (bouton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radio):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sélection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d'UNE</a:t>
            </a:r>
            <a:r>
              <a:rPr sz="2000" spc="-5" dirty="0">
                <a:latin typeface="Calibri"/>
                <a:cs typeface="Calibri"/>
              </a:rPr>
              <a:t> option parmi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plusieurs.</a:t>
            </a:r>
            <a:endParaRPr sz="2000">
              <a:latin typeface="Calibri"/>
              <a:cs typeface="Calibri"/>
            </a:endParaRPr>
          </a:p>
          <a:p>
            <a:pPr marL="756285" marR="360680" indent="-28702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–	</a:t>
            </a:r>
            <a:r>
              <a:rPr sz="2000" spc="-5" dirty="0">
                <a:latin typeface="Calibri"/>
                <a:cs typeface="Calibri"/>
              </a:rPr>
              <a:t>Un </a:t>
            </a:r>
            <a:r>
              <a:rPr sz="2000" dirty="0">
                <a:latin typeface="Calibri"/>
                <a:cs typeface="Calibri"/>
              </a:rPr>
              <a:t>groupe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défini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tous </a:t>
            </a:r>
            <a:r>
              <a:rPr sz="2000" spc="-5" dirty="0">
                <a:latin typeface="Calibri"/>
                <a:cs typeface="Calibri"/>
              </a:rPr>
              <a:t>les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boutons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ayant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même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propriété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GroupName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tous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boutons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sont</a:t>
            </a:r>
            <a:r>
              <a:rPr sz="2000" dirty="0">
                <a:latin typeface="Calibri"/>
                <a:cs typeface="Calibri"/>
              </a:rPr>
              <a:t> dans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même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cadre.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355600" marR="59182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RefEdit: </a:t>
            </a:r>
            <a:r>
              <a:rPr sz="2000" spc="-5" dirty="0">
                <a:latin typeface="Calibri"/>
                <a:cs typeface="Calibri"/>
              </a:rPr>
              <a:t>permettre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à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l'utilisateur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sélectionner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plage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dans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feuille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 calcul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Barre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défilement: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ascenceur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permettant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définir/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afficher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une </a:t>
            </a:r>
            <a:r>
              <a:rPr sz="2000" spc="-5" dirty="0">
                <a:latin typeface="Calibri"/>
                <a:cs typeface="Calibri"/>
              </a:rPr>
              <a:t>valeur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1664" y="554736"/>
            <a:ext cx="3096767" cy="2249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70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Détails</a:t>
            </a:r>
            <a:r>
              <a:rPr spc="-20" dirty="0"/>
              <a:t> </a:t>
            </a:r>
            <a:r>
              <a:rPr spc="-5" dirty="0"/>
              <a:t>sur</a:t>
            </a:r>
            <a:r>
              <a:rPr spc="10" dirty="0"/>
              <a:t> </a:t>
            </a:r>
            <a:r>
              <a:rPr spc="-5" dirty="0"/>
              <a:t>les</a:t>
            </a:r>
            <a:r>
              <a:rPr spc="-15" dirty="0"/>
              <a:t> </a:t>
            </a:r>
            <a:r>
              <a:rPr spc="-5" dirty="0"/>
              <a:t>contrôles</a:t>
            </a:r>
            <a:r>
              <a:rPr spc="-25" dirty="0"/>
              <a:t> </a:t>
            </a:r>
            <a:r>
              <a:rPr spc="-5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6456"/>
            <a:ext cx="6913880" cy="209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Contrôle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Toupie: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boutons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fléchés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permettant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d'incrémenter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décrémenter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valeur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Contrôle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zone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texte: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insérer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texte!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Bouton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bascule: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similaire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à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case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à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cocher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0"/>
            <a:ext cx="3630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Dimensionner</a:t>
            </a:r>
            <a:r>
              <a:rPr sz="1800" spc="-3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1F497D"/>
                </a:solidFill>
                <a:latin typeface="Cambria"/>
                <a:cs typeface="Cambria"/>
              </a:rPr>
              <a:t>/</a:t>
            </a:r>
            <a:r>
              <a:rPr sz="1800" spc="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Aligner</a:t>
            </a:r>
            <a:r>
              <a:rPr sz="1800" spc="-1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les</a:t>
            </a:r>
            <a:r>
              <a:rPr sz="1800" spc="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contrôles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36" y="694944"/>
            <a:ext cx="7127293" cy="5280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110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Ré</a:t>
            </a:r>
            <a:r>
              <a:rPr spc="-10" dirty="0"/>
              <a:t>f</a:t>
            </a:r>
            <a:r>
              <a:rPr spc="-5" dirty="0"/>
              <a:t>ére</a:t>
            </a:r>
            <a:r>
              <a:rPr dirty="0"/>
              <a:t>n</a:t>
            </a:r>
            <a:r>
              <a:rPr spc="-5" dirty="0"/>
              <a:t>ces</a:t>
            </a:r>
          </a:p>
        </p:txBody>
      </p:sp>
      <p:sp>
        <p:nvSpPr>
          <p:cNvPr id="3" name="object 3"/>
          <p:cNvSpPr/>
          <p:nvPr/>
        </p:nvSpPr>
        <p:spPr>
          <a:xfrm>
            <a:off x="271272" y="861060"/>
            <a:ext cx="8569960" cy="5224780"/>
          </a:xfrm>
          <a:custGeom>
            <a:avLst/>
            <a:gdLst/>
            <a:ahLst/>
            <a:cxnLst/>
            <a:rect l="l" t="t" r="r" b="b"/>
            <a:pathLst>
              <a:path w="8569960" h="5224780">
                <a:moveTo>
                  <a:pt x="0" y="0"/>
                </a:moveTo>
                <a:lnTo>
                  <a:pt x="8569452" y="0"/>
                </a:lnTo>
                <a:lnTo>
                  <a:pt x="8569452" y="5224272"/>
                </a:lnTo>
                <a:lnTo>
                  <a:pt x="0" y="52242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0138" y="965060"/>
            <a:ext cx="7620000" cy="37106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669900"/>
                </a:solidFill>
                <a:latin typeface="Calibri"/>
                <a:cs typeface="Calibri"/>
              </a:rPr>
              <a:t>Site</a:t>
            </a:r>
            <a:r>
              <a:rPr sz="1600" b="1" spc="-20" dirty="0">
                <a:solidFill>
                  <a:srgbClr val="6699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669900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6699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669900"/>
                </a:solidFill>
                <a:latin typeface="Calibri"/>
                <a:cs typeface="Calibri"/>
              </a:rPr>
              <a:t>cours</a:t>
            </a:r>
            <a:r>
              <a:rPr sz="1600" b="1" spc="20" dirty="0">
                <a:solidFill>
                  <a:srgbClr val="6699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669900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6699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669900"/>
                </a:solidFill>
                <a:latin typeface="Calibri"/>
                <a:cs typeface="Calibri"/>
              </a:rPr>
              <a:t>Microsoft</a:t>
            </a:r>
            <a:endParaRPr sz="1600" dirty="0">
              <a:latin typeface="Calibri"/>
              <a:cs typeface="Calibri"/>
            </a:endParaRPr>
          </a:p>
          <a:p>
            <a:pPr marL="12700" marR="5080" indent="-635">
              <a:lnSpc>
                <a:spcPct val="150000"/>
              </a:lnSpc>
            </a:pPr>
            <a:r>
              <a:rPr sz="1600" spc="-15" dirty="0">
                <a:latin typeface="Calibri"/>
                <a:cs typeface="Calibri"/>
              </a:rPr>
              <a:t>VBA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sous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Excel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https://msdn.microsoft.com/fr-fr/library/office/ee814737(v=office.14).aspx </a:t>
            </a:r>
            <a:r>
              <a:rPr sz="1600" spc="-3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Structures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décision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https://msdn.microsoft.com/fr-fr/library/hh892482(v=vs.90).aspx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Structures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boucle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https://msdn.microsoft.com/fr-fr/library/ezk76t25(v=vs.90).aspx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669900"/>
                </a:solidFill>
                <a:latin typeface="Calibri"/>
                <a:cs typeface="Calibri"/>
              </a:rPr>
              <a:t>Autres</a:t>
            </a:r>
            <a:r>
              <a:rPr sz="1600" b="1" spc="-15" dirty="0">
                <a:solidFill>
                  <a:srgbClr val="6699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669900"/>
                </a:solidFill>
                <a:latin typeface="Calibri"/>
                <a:cs typeface="Calibri"/>
              </a:rPr>
              <a:t>cours</a:t>
            </a:r>
            <a:r>
              <a:rPr sz="1600" b="1" spc="10" dirty="0">
                <a:solidFill>
                  <a:srgbClr val="6699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669900"/>
                </a:solidFill>
                <a:latin typeface="Calibri"/>
                <a:cs typeface="Calibri"/>
              </a:rPr>
              <a:t>et</a:t>
            </a:r>
            <a:r>
              <a:rPr sz="1600" b="1" spc="-20" dirty="0">
                <a:solidFill>
                  <a:srgbClr val="6699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669900"/>
                </a:solidFill>
                <a:latin typeface="Calibri"/>
                <a:cs typeface="Calibri"/>
              </a:rPr>
              <a:t>supports</a:t>
            </a:r>
            <a:endParaRPr sz="1600" dirty="0">
              <a:latin typeface="Calibri"/>
              <a:cs typeface="Calibri"/>
            </a:endParaRPr>
          </a:p>
          <a:p>
            <a:pPr marL="12700" marR="2767330">
              <a:lnSpc>
                <a:spcPct val="15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Le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Compagnon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Info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http://</a:t>
            </a:r>
            <a:r>
              <a:rPr sz="1600" u="heavy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www.lecompagnon.info/excel</a:t>
            </a:r>
            <a:r>
              <a:rPr sz="1600" u="heavy" spc="-15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/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Calibri"/>
                <a:cs typeface="Calibri"/>
              </a:rPr>
              <a:t>Cours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VBA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Gratuit</a:t>
            </a:r>
            <a:r>
              <a:rPr sz="1600" spc="-5" dirty="0">
                <a:latin typeface="Calibri"/>
                <a:cs typeface="Calibri"/>
              </a:rPr>
              <a:t> : </a:t>
            </a: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http://www.excel-pratique.com/fr/vba.php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i="1" spc="-5" dirty="0" smtClean="0">
                <a:solidFill>
                  <a:srgbClr val="A7A8A7"/>
                </a:solidFill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0"/>
            <a:ext cx="2230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Enregistrer</a:t>
            </a:r>
            <a:r>
              <a:rPr sz="1800" spc="-25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1F497D"/>
                </a:solidFill>
                <a:latin typeface="Cambria"/>
                <a:cs typeface="Cambria"/>
              </a:rPr>
              <a:t>une</a:t>
            </a:r>
            <a:r>
              <a:rPr sz="1800" spc="-40" dirty="0">
                <a:solidFill>
                  <a:srgbClr val="1F497D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mbria"/>
                <a:cs typeface="Cambria"/>
              </a:rPr>
              <a:t>macro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" y="1373124"/>
            <a:ext cx="8229600" cy="4630420"/>
            <a:chOff x="457200" y="1373124"/>
            <a:chExt cx="8229600" cy="46304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373124"/>
              <a:ext cx="8229599" cy="46299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8511" y="3000756"/>
              <a:ext cx="3070847" cy="23576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9496" y="5588508"/>
              <a:ext cx="356870" cy="287020"/>
            </a:xfrm>
            <a:custGeom>
              <a:avLst/>
              <a:gdLst/>
              <a:ahLst/>
              <a:cxnLst/>
              <a:rect l="l" t="t" r="r" b="b"/>
              <a:pathLst>
                <a:path w="356869" h="287020">
                  <a:moveTo>
                    <a:pt x="0" y="143256"/>
                  </a:moveTo>
                  <a:lnTo>
                    <a:pt x="6369" y="105171"/>
                  </a:lnTo>
                  <a:lnTo>
                    <a:pt x="24344" y="70950"/>
                  </a:lnTo>
                  <a:lnTo>
                    <a:pt x="52225" y="41957"/>
                  </a:lnTo>
                  <a:lnTo>
                    <a:pt x="88312" y="19558"/>
                  </a:lnTo>
                  <a:lnTo>
                    <a:pt x="130907" y="5117"/>
                  </a:lnTo>
                  <a:lnTo>
                    <a:pt x="178308" y="0"/>
                  </a:lnTo>
                  <a:lnTo>
                    <a:pt x="225708" y="5117"/>
                  </a:lnTo>
                  <a:lnTo>
                    <a:pt x="268303" y="19558"/>
                  </a:lnTo>
                  <a:lnTo>
                    <a:pt x="304390" y="41957"/>
                  </a:lnTo>
                  <a:lnTo>
                    <a:pt x="332271" y="70950"/>
                  </a:lnTo>
                  <a:lnTo>
                    <a:pt x="350246" y="105171"/>
                  </a:lnTo>
                  <a:lnTo>
                    <a:pt x="356616" y="143256"/>
                  </a:lnTo>
                  <a:lnTo>
                    <a:pt x="350246" y="181340"/>
                  </a:lnTo>
                  <a:lnTo>
                    <a:pt x="332271" y="215561"/>
                  </a:lnTo>
                  <a:lnTo>
                    <a:pt x="304390" y="244554"/>
                  </a:lnTo>
                  <a:lnTo>
                    <a:pt x="268303" y="266954"/>
                  </a:lnTo>
                  <a:lnTo>
                    <a:pt x="225708" y="281394"/>
                  </a:lnTo>
                  <a:lnTo>
                    <a:pt x="178308" y="286512"/>
                  </a:lnTo>
                  <a:lnTo>
                    <a:pt x="130907" y="281394"/>
                  </a:lnTo>
                  <a:lnTo>
                    <a:pt x="88312" y="266954"/>
                  </a:lnTo>
                  <a:lnTo>
                    <a:pt x="52225" y="244554"/>
                  </a:lnTo>
                  <a:lnTo>
                    <a:pt x="24344" y="215561"/>
                  </a:lnTo>
                  <a:lnTo>
                    <a:pt x="6369" y="181340"/>
                  </a:lnTo>
                  <a:lnTo>
                    <a:pt x="0" y="143256"/>
                  </a:lnTo>
                  <a:close/>
                </a:path>
              </a:pathLst>
            </a:custGeom>
            <a:ln w="5791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762365" y="6618609"/>
            <a:ext cx="26225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solidFill>
                  <a:srgbClr val="0099FF"/>
                </a:solidFill>
                <a:latin typeface="Comic Sans MS"/>
                <a:cs typeface="Comic Sans MS"/>
              </a:rPr>
              <a:t>9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5898</Words>
  <Application>Microsoft Office PowerPoint</Application>
  <PresentationFormat>Affichage à l'écran (4:3)</PresentationFormat>
  <Paragraphs>789</Paragraphs>
  <Slides>84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84</vt:i4>
      </vt:variant>
    </vt:vector>
  </HeadingPairs>
  <TitlesOfParts>
    <vt:vector size="93" baseType="lpstr">
      <vt:lpstr>Arial MT</vt:lpstr>
      <vt:lpstr>Calibri</vt:lpstr>
      <vt:lpstr>Cambria</vt:lpstr>
      <vt:lpstr>Comic Sans MS</vt:lpstr>
      <vt:lpstr>Consolas</vt:lpstr>
      <vt:lpstr>Symbol</vt:lpstr>
      <vt:lpstr>Times New Roman</vt:lpstr>
      <vt:lpstr>Wingdings</vt:lpstr>
      <vt:lpstr>Office Theme</vt:lpstr>
      <vt:lpstr>Présentation PowerPoint</vt:lpstr>
      <vt:lpstr>Généralités sur la programmation VBA sous Excel</vt:lpstr>
      <vt:lpstr>Présentation PowerPoint</vt:lpstr>
      <vt:lpstr>Algorithmie vs. Programmation</vt:lpstr>
      <vt:lpstr>Etapes de la conception d’un programme (une application)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Visual Basic possède tous les attributs d’un langage de programmation</vt:lpstr>
      <vt:lpstr>Type de données</vt:lpstr>
      <vt:lpstr>Présentation PowerPoint</vt:lpstr>
      <vt:lpstr>Les opérateurs de comparaison confrontent des données de même type,  mais le résultat est un booléen</vt:lpstr>
      <vt:lpstr>Fonctions mathématiques</vt:lpstr>
      <vt:lpstr>Présentation PowerPoint</vt:lpstr>
      <vt:lpstr>Présentation PowerPoint</vt:lpstr>
      <vt:lpstr>Variables et premières instructions</vt:lpstr>
      <vt:lpstr>Présentation PowerPoint</vt:lpstr>
      <vt:lpstr>Programmation des fonctions personnalisées</vt:lpstr>
      <vt:lpstr>Programmation dans Visual Basic Editor</vt:lpstr>
      <vt:lpstr>Utilisation de la fonction dans une feuille Excel</vt:lpstr>
      <vt:lpstr>Fonction avec plusieurs paramètres</vt:lpstr>
      <vt:lpstr>Présentation PowerPoint</vt:lpstr>
      <vt:lpstr>Branchement conditionnel IF</vt:lpstr>
      <vt:lpstr>Branchement conditionnel IF – Un exemple</vt:lpstr>
      <vt:lpstr>Présentation PowerPoint</vt:lpstr>
      <vt:lpstr>Branchement multiple SELECT CASE</vt:lpstr>
      <vt:lpstr>Branchement multiple SELECT CASE – Un exemple</vt:lpstr>
      <vt:lpstr>Branchement multiple SELECT CASE – Plages de valeurs</vt:lpstr>
      <vt:lpstr>Branchement multiple SELECT CASE – Plages de valeurs – Un exemple</vt:lpstr>
      <vt:lpstr>Boucle POUR (FOR)</vt:lpstr>
      <vt:lpstr>Présentation PowerPoint</vt:lpstr>
      <vt:lpstr>Boucle TANT QUE… FAIRE (DO WHILE…LOOP)</vt:lpstr>
      <vt:lpstr>Boucle DO WHILE…LOOP (un exemple)</vt:lpstr>
      <vt:lpstr>Boucle FAIRE…TANT QUE (DO…LOOP WHILE)</vt:lpstr>
      <vt:lpstr>Les variantes des boucles DO</vt:lpstr>
      <vt:lpstr>Présentation PowerPoint</vt:lpstr>
      <vt:lpstr>Le type RANGE</vt:lpstr>
      <vt:lpstr>Exploiter le type Range en VBA</vt:lpstr>
      <vt:lpstr>Une boucle adaptée pour les plages de cellules – For Each</vt:lpstr>
      <vt:lpstr>Présentation PowerPoint</vt:lpstr>
      <vt:lpstr>Le type Variant</vt:lpstr>
      <vt:lpstr>Le type Variant est vraiment très souple</vt:lpstr>
      <vt:lpstr>Présentation PowerPoint</vt:lpstr>
      <vt:lpstr>Présentation PowerPoint</vt:lpstr>
      <vt:lpstr>Enregistreur de macros</vt:lpstr>
      <vt:lpstr>Enregistreur de macros - Bilan</vt:lpstr>
      <vt:lpstr>Ecriture des macros – Les trois principaux objets</vt:lpstr>
      <vt:lpstr>Exemple de macros – Simulation valeurs de TVA</vt:lpstr>
      <vt:lpstr>Présentation PowerPoint</vt:lpstr>
      <vt:lpstr>Sélection simple</vt:lpstr>
      <vt:lpstr>Sélection simple – On aurait pu écrire…</vt:lpstr>
      <vt:lpstr>Sélection simple – Un second exemple</vt:lpstr>
      <vt:lpstr>Sélections multiples</vt:lpstr>
      <vt:lpstr>Sélection multiple – Un exemple</vt:lpstr>
      <vt:lpstr>Présentation PowerPoint</vt:lpstr>
      <vt:lpstr>Boîtes de dialogue standards</vt:lpstr>
      <vt:lpstr>Présentation PowerPoint</vt:lpstr>
      <vt:lpstr>Présentation PowerPoint</vt:lpstr>
      <vt:lpstr>Présentation PowerPoint</vt:lpstr>
      <vt:lpstr>Accéder aux fonctions natives d’Excel dans nos programmes</vt:lpstr>
      <vt:lpstr>Présentation PowerPoint</vt:lpstr>
      <vt:lpstr>Les tableaux (1)</vt:lpstr>
      <vt:lpstr>Les tableaux (2)</vt:lpstr>
      <vt:lpstr>Les tableaux avec Array (3)</vt:lpstr>
      <vt:lpstr>Les tableaux fonctions de base (4)</vt:lpstr>
      <vt:lpstr>Les tableaux fonctions de base – exemple (5)</vt:lpstr>
      <vt:lpstr>Présentation PowerPoint</vt:lpstr>
      <vt:lpstr>Fonctions sur les chaînes de caractères (1)</vt:lpstr>
      <vt:lpstr>Fonctions sur les chaînes de caractères (2)</vt:lpstr>
      <vt:lpstr>Fonctions sur les chaînes de caractères (3)</vt:lpstr>
      <vt:lpstr>Présentation PowerPoint</vt:lpstr>
      <vt:lpstr>Créer un UserForm personnalisé</vt:lpstr>
      <vt:lpstr>Présentation PowerPoint</vt:lpstr>
      <vt:lpstr>Présentation PowerPoint</vt:lpstr>
      <vt:lpstr>Editer les procédures d'évènements</vt:lpstr>
      <vt:lpstr>Présentation PowerPoint</vt:lpstr>
      <vt:lpstr>Détails sur les contrôles (2)</vt:lpstr>
      <vt:lpstr>Détails sur les contrôles (3)</vt:lpstr>
      <vt:lpstr>Présentation PowerPoint</vt:lpstr>
      <vt:lpstr>Références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- Programmation VBA</dc:title>
  <dc:creator>Hervé Hocquard</dc:creator>
  <cp:keywords>Macros, fonctions personnalisées, VBA, visual basic pour applications</cp:keywords>
  <cp:lastModifiedBy>Compte Microsoft</cp:lastModifiedBy>
  <cp:revision>3</cp:revision>
  <dcterms:created xsi:type="dcterms:W3CDTF">2023-05-13T10:48:59Z</dcterms:created>
  <dcterms:modified xsi:type="dcterms:W3CDTF">2023-10-07T16:07:33Z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2021-01-26T00:00:00Z</vt:filetime>
  </property>
  <property fmtid="{D5CDD505-2E9C-101B-9397-08002B2CF9AE}" pid="3" name="Creator">
    <vt:lpwstr>Acrobat PDFMaker 17 pour PowerPoint</vt:lpwstr>
  </property>
  <property fmtid="{D5CDD505-2E9C-101B-9397-08002B2CF9AE}" pid="4" name="LastSaved">
    <vt:filetime>2023-05-13T00:00:00Z</vt:filetime>
  </property>
</Properties>
</file>