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25" r:id="rId2"/>
    <p:sldId id="924" r:id="rId3"/>
    <p:sldId id="922" r:id="rId4"/>
    <p:sldId id="974" r:id="rId5"/>
    <p:sldId id="975" r:id="rId6"/>
    <p:sldId id="976" r:id="rId7"/>
    <p:sldId id="981" r:id="rId8"/>
    <p:sldId id="982" r:id="rId9"/>
    <p:sldId id="977" r:id="rId10"/>
    <p:sldId id="978" r:id="rId11"/>
    <p:sldId id="979" r:id="rId12"/>
    <p:sldId id="980" r:id="rId1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0066CC"/>
    <a:srgbClr val="FF3399"/>
    <a:srgbClr val="FF66CC"/>
    <a:srgbClr val="33CCFF"/>
    <a:srgbClr val="00FFCC"/>
    <a:srgbClr val="66FFFF"/>
    <a:srgbClr val="CCFFFF"/>
    <a:srgbClr val="F89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1" autoAdjust="0"/>
    <p:restoredTop sz="98887" autoAdjust="0"/>
  </p:normalViewPr>
  <p:slideViewPr>
    <p:cSldViewPr>
      <p:cViewPr varScale="1">
        <p:scale>
          <a:sx n="80" d="100"/>
          <a:sy n="80" d="100"/>
        </p:scale>
        <p:origin x="120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1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8E9EAA2-7B5A-416E-B5C3-081D385356D3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6F313CA-45B8-4D64-8615-2499ACF18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5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763" indent="-309524"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8098" indent="-247620"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337" indent="-247620"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576" indent="-247620"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815" indent="-247620" defTabSz="1047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9054" indent="-247620" defTabSz="1047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4293" indent="-247620" defTabSz="1047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9532" indent="-247620" defTabSz="1047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1047225"/>
            <a:fld id="{DE060C0C-18A3-4AD2-800F-E9711C9D7215}" type="slidenum">
              <a:rPr lang="zh-CN" altLang="en-US" sz="1300">
                <a:latin typeface="Calibri" panose="020F0502020204030204" pitchFamily="34" charset="0"/>
                <a:ea typeface="宋体" panose="02010600030101010101" pitchFamily="2" charset="-122"/>
              </a:rPr>
              <a:pPr defTabSz="1047225"/>
              <a:t>1</a:t>
            </a:fld>
            <a:endParaRPr lang="zh-CN" altLang="en-US" sz="13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03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816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961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235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957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833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302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318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0001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044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241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D7B7-D756-418B-8FD8-ECA890B3795D}" type="slidenum">
              <a:rPr lang="zh-CN" alt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041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DB52340-E97F-4F6D-A5B2-79BC0F837E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F2DE288-7F26-4D52-8006-32AC154A2A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106E744-5952-4604-805B-4A5B4817FB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5716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D73EBA7-9728-4847-97AF-482460785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BEACA0A-6FC9-48C6-A126-20E0063F73C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00C96A5-FBC5-4B25-AE34-A4262EBD2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67912DF-F42A-4051-9181-6E555264CD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C881B4C-1D0C-43F8-9AEE-78F6A8398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872238-64C4-429F-A85A-6D6F1EF219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A5EA560-FA00-4BC8-AA56-C3DABCB52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188" y="6500813"/>
            <a:ext cx="1000125" cy="3571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3CEB91-8E30-4595-BC4D-E780C7402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6612" y="871123"/>
            <a:ext cx="6772891" cy="5079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031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7"/>
          </a:p>
        </p:txBody>
      </p:sp>
      <p:sp>
        <p:nvSpPr>
          <p:cNvPr id="12" name="Rectangle 6"/>
          <p:cNvSpPr/>
          <p:nvPr/>
        </p:nvSpPr>
        <p:spPr>
          <a:xfrm>
            <a:off x="0" y="1052736"/>
            <a:ext cx="9144000" cy="2825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031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7"/>
          </a:p>
        </p:txBody>
      </p:sp>
      <p:sp>
        <p:nvSpPr>
          <p:cNvPr id="9" name="矩形 8"/>
          <p:cNvSpPr/>
          <p:nvPr/>
        </p:nvSpPr>
        <p:spPr>
          <a:xfrm>
            <a:off x="359935" y="1628800"/>
            <a:ext cx="8147147" cy="1299498"/>
          </a:xfrm>
          <a:prstGeom prst="rect">
            <a:avLst/>
          </a:prstGeom>
          <a:noFill/>
        </p:spPr>
        <p:txBody>
          <a:bodyPr wrap="square" lIns="67729" tIns="33865" rIns="67729" bIns="33865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统计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回归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投资额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与国民生产总值和物价指数</a:t>
            </a:r>
          </a:p>
        </p:txBody>
      </p:sp>
    </p:spTree>
    <p:extLst>
      <p:ext uri="{BB962C8B-B14F-4D97-AF65-F5344CB8AC3E}">
        <p14:creationId xmlns:p14="http://schemas.microsoft.com/office/powerpoint/2010/main" val="1611898913"/>
      </p:ext>
    </p:extLst>
  </p:cSld>
  <p:clrMapOvr>
    <a:masterClrMapping/>
  </p:clrMapOvr>
  <p:transition spd="slow" advTm="14392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自相关诊断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145" y="1069390"/>
            <a:ext cx="7815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D-W</a:t>
            </a:r>
            <a:r>
              <a:rPr lang="zh-CN" altLang="en-US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el-GR" altLang="zh-CN" sz="36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3229" y="1916832"/>
            <a:ext cx="7919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若存在自相关性，则进行广义分</a:t>
            </a:r>
            <a:r>
              <a:rPr lang="zh-CN" altLang="en-US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endParaRPr lang="zh-CN" altLang="en-US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188497"/>
              </p:ext>
            </p:extLst>
          </p:nvPr>
        </p:nvGraphicFramePr>
        <p:xfrm>
          <a:off x="719167" y="2579608"/>
          <a:ext cx="27114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4" imgW="1218671" imgH="241195" progId="Equation.3">
                  <p:embed/>
                </p:oleObj>
              </mc:Choice>
              <mc:Fallback>
                <p:oleObj name="公式" r:id="rId4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67" y="2579608"/>
                        <a:ext cx="2711450" cy="5286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60093"/>
              </p:ext>
            </p:extLst>
          </p:nvPr>
        </p:nvGraphicFramePr>
        <p:xfrm>
          <a:off x="719167" y="3320300"/>
          <a:ext cx="40401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6" imgW="1841500" imgH="254000" progId="Equation.3">
                  <p:embed/>
                </p:oleObj>
              </mc:Choice>
              <mc:Fallback>
                <p:oleObj name="公式" r:id="rId6" imgW="1841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67" y="3320300"/>
                        <a:ext cx="4040188" cy="5635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597877" y="4365104"/>
                <a:ext cx="7919211" cy="2123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根据新得到的变量值可以得到新的模型</a:t>
                </a:r>
                <a:endParaRPr lang="en-US" altLang="zh-CN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zh-CN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对新模型再进行一次</a:t>
                </a:r>
                <a:r>
                  <a:rPr lang="en-US" altLang="zh-CN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D-W</a:t>
                </a:r>
                <a:r>
                  <a:rPr lang="zh-CN" altLang="en-US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检验，发现无自相关性</a:t>
                </a:r>
                <a:endParaRPr lang="en-US" altLang="zh-CN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（注意：</a:t>
                </a:r>
                <a:r>
                  <a:rPr lang="zh-CN" altLang="en-US" dirty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记得</a:t>
                </a:r>
                <a:r>
                  <a:rPr lang="zh-CN" altLang="en-US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还原变量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877" y="4365104"/>
                <a:ext cx="7919211" cy="2123658"/>
              </a:xfrm>
              <a:prstGeom prst="rect">
                <a:avLst/>
              </a:prstGeom>
              <a:blipFill rotWithShape="0">
                <a:blip r:embed="rId8"/>
                <a:stretch>
                  <a:fillRect l="-1155" t="-2299" b="-57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2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1" grpId="0" animBg="1" autoUpdateAnimBg="0"/>
      <p:bldP spid="1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模型结果比较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145" y="1069390"/>
            <a:ext cx="78152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残差分布</a:t>
            </a:r>
            <a:endParaRPr lang="el-GR" altLang="zh-CN" sz="32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09" y="1829791"/>
            <a:ext cx="3590476" cy="2542857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24128" y="1098534"/>
            <a:ext cx="2480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残差图比较</a:t>
            </a:r>
            <a:endParaRPr lang="el-GR" altLang="zh-CN" sz="32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463" y="1677865"/>
            <a:ext cx="3723809" cy="25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4269184"/>
            <a:ext cx="3647619" cy="2504762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45707" y="5229178"/>
            <a:ext cx="2480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拟合图</a:t>
            </a:r>
            <a:r>
              <a:rPr lang="zh-CN" altLang="en-US" sz="32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l-GR" altLang="zh-CN" sz="32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4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0" grpId="0" animBg="1" autoUpdateAnimBg="0"/>
      <p:bldP spid="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新数据的预测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395536" y="1412776"/>
            <a:ext cx="8229600" cy="1524000"/>
            <a:chOff x="295" y="1434"/>
            <a:chExt cx="5184" cy="960"/>
          </a:xfrm>
        </p:grpSpPr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2071" y="1626"/>
            <a:ext cx="124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公式" r:id="rId4" imgW="901309" imgH="228501" progId="Equation.3">
                    <p:embed/>
                  </p:oleObj>
                </mc:Choice>
                <mc:Fallback>
                  <p:oleObj name="公式" r:id="rId4" imgW="90130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1626"/>
                          <a:ext cx="1248" cy="32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30980"/>
                          </a:scheme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95" y="1626"/>
              <a:ext cx="177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Arial" panose="020B0604020202020204" pitchFamily="34" charset="0"/>
                </a:rPr>
                <a:t>一阶自回归模型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844" y="2202"/>
              <a:ext cx="62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2.0688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98" y="2202"/>
              <a:ext cx="74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3073.0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52" y="2202"/>
              <a:ext cx="74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424.5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2855" y="2202"/>
              <a:ext cx="49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20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4844" y="2010"/>
              <a:ext cx="62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1.9514</a:t>
              </a:r>
              <a:endParaRPr lang="en-US" altLang="zh-CN" sz="2000" b="1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4098" y="2010"/>
              <a:ext cx="74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2954.7</a:t>
              </a:r>
              <a:endParaRPr lang="en-US" altLang="zh-CN" sz="2000" b="1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3352" y="2010"/>
              <a:ext cx="74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474.9</a:t>
              </a:r>
              <a:endParaRPr lang="en-US" altLang="zh-CN" sz="2000" b="1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855" y="2010"/>
              <a:ext cx="49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19</a:t>
              </a:r>
              <a:endParaRPr lang="en-US" altLang="zh-CN" sz="2000" b="1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844" y="1818"/>
              <a:ext cx="62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1.7842</a:t>
              </a:r>
              <a:endParaRPr lang="en-US" altLang="zh-CN" sz="2000" b="1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4098" y="1818"/>
              <a:ext cx="74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2631.7</a:t>
              </a:r>
              <a:endParaRPr lang="en-US" altLang="zh-CN" sz="2000" b="1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52" y="1818"/>
              <a:ext cx="74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401.9</a:t>
              </a:r>
              <a:endParaRPr lang="en-US" altLang="zh-CN" sz="2000" b="1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2839" y="1818"/>
              <a:ext cx="49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18</a:t>
              </a:r>
              <a:endParaRPr lang="en-US" altLang="zh-CN" sz="2000" b="1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233" y="2202"/>
              <a:ext cx="62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0.7436</a:t>
              </a:r>
              <a:endParaRPr lang="en-US" altLang="zh-CN" sz="2000" b="1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443" y="2202"/>
              <a:ext cx="79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691.1</a:t>
              </a:r>
              <a:endParaRPr lang="en-US" altLang="zh-CN" sz="2000" b="1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740" y="2202"/>
              <a:ext cx="703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113.5</a:t>
              </a:r>
              <a:endParaRPr lang="en-US" altLang="zh-CN" sz="2000" b="1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295" y="2202"/>
              <a:ext cx="445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3</a:t>
              </a:r>
              <a:endParaRPr lang="en-US" altLang="zh-CN" sz="2000" b="1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2233" y="2010"/>
              <a:ext cx="62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0.7277</a:t>
              </a:r>
              <a:endParaRPr lang="en-US" altLang="zh-CN" sz="2000" b="1"/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1443" y="2010"/>
              <a:ext cx="79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637.7</a:t>
              </a:r>
              <a:endParaRPr lang="en-US" altLang="zh-CN" sz="2000" b="1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740" y="2010"/>
              <a:ext cx="703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97.4</a:t>
              </a:r>
              <a:endParaRPr lang="en-US" altLang="zh-CN" sz="2000" b="1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5" y="2010"/>
              <a:ext cx="445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2</a:t>
              </a:r>
              <a:endParaRPr lang="en-US" altLang="zh-CN" sz="2000" b="1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2233" y="1818"/>
              <a:ext cx="62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0.7167</a:t>
              </a:r>
              <a:endParaRPr lang="en-US" altLang="zh-CN" sz="2000" b="1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443" y="1818"/>
              <a:ext cx="79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596.7</a:t>
              </a:r>
              <a:endParaRPr lang="en-US" altLang="zh-CN" sz="2000" b="1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740" y="1818"/>
              <a:ext cx="703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     90.9</a:t>
              </a:r>
              <a:endParaRPr lang="en-US" altLang="zh-CN" sz="2000" b="1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295" y="1818"/>
              <a:ext cx="445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4844" y="1434"/>
              <a:ext cx="622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anose="02020603050405020304" pitchFamily="18" charset="0"/>
                </a:rPr>
                <a:t>物价</a:t>
              </a:r>
            </a:p>
            <a:p>
              <a:pPr algn="ctr"/>
              <a:r>
                <a:rPr lang="zh-CN" altLang="en-US" sz="2000" b="1">
                  <a:cs typeface="Times New Roman" panose="02020603050405020304" pitchFamily="18" charset="0"/>
                </a:rPr>
                <a:t>指数</a:t>
              </a:r>
              <a:endParaRPr lang="zh-CN" altLang="en-US" sz="2000" b="1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4098" y="1434"/>
              <a:ext cx="746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anose="02020603050405020304" pitchFamily="18" charset="0"/>
                </a:rPr>
                <a:t>国民生产总值</a:t>
              </a:r>
              <a:endParaRPr lang="zh-CN" altLang="en-US" sz="2000" b="1"/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3352" y="1434"/>
              <a:ext cx="746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anose="02020603050405020304" pitchFamily="18" charset="0"/>
                </a:rPr>
                <a:t>投资额</a:t>
              </a:r>
              <a:endParaRPr lang="zh-CN" altLang="en-US" sz="2000" b="1"/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855" y="1434"/>
              <a:ext cx="497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anose="02020603050405020304" pitchFamily="18" charset="0"/>
                </a:rPr>
                <a:t>年份</a:t>
              </a:r>
            </a:p>
            <a:p>
              <a:pPr algn="ctr"/>
              <a:r>
                <a:rPr lang="zh-CN" altLang="en-US" sz="2000" b="1">
                  <a:cs typeface="Times New Roman" panose="02020603050405020304" pitchFamily="18" charset="0"/>
                </a:rPr>
                <a:t>序号</a:t>
              </a:r>
              <a:endParaRPr lang="zh-CN" altLang="en-US" sz="2000" b="1"/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233" y="1434"/>
              <a:ext cx="622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anose="02020603050405020304" pitchFamily="18" charset="0"/>
                </a:rPr>
                <a:t>物价</a:t>
              </a:r>
            </a:p>
            <a:p>
              <a:pPr algn="ctr"/>
              <a:r>
                <a:rPr lang="zh-CN" altLang="en-US" sz="2000" b="1">
                  <a:cs typeface="Times New Roman" panose="02020603050405020304" pitchFamily="18" charset="0"/>
                </a:rPr>
                <a:t>指数</a:t>
              </a:r>
              <a:endParaRPr lang="zh-CN" altLang="en-US" sz="2000" b="1"/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1443" y="1434"/>
              <a:ext cx="790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anose="02020603050405020304" pitchFamily="18" charset="0"/>
                </a:rPr>
                <a:t>国民生产总值</a:t>
              </a:r>
              <a:endParaRPr lang="zh-CN" altLang="en-US" sz="2000" b="1"/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740" y="1434"/>
              <a:ext cx="703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cs typeface="Times New Roman" panose="02020603050405020304" pitchFamily="18" charset="0"/>
                </a:rPr>
                <a:t>投资额</a:t>
              </a:r>
              <a:endParaRPr lang="zh-CN" altLang="en-US" sz="2000" b="1" dirty="0"/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295" y="1434"/>
              <a:ext cx="445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anose="02020603050405020304" pitchFamily="18" charset="0"/>
                </a:rPr>
                <a:t>年份序号</a:t>
              </a:r>
              <a:endParaRPr lang="zh-CN" altLang="en-US" sz="2000" b="1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295" y="1434"/>
              <a:ext cx="517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295" y="1434"/>
              <a:ext cx="0" cy="96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295" y="1797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295" y="2010"/>
              <a:ext cx="517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295" y="2202"/>
              <a:ext cx="517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295" y="2394"/>
              <a:ext cx="5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775" y="1434"/>
              <a:ext cx="0" cy="96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55" name="Line 47"/>
            <p:cNvSpPr>
              <a:spLocks noChangeShapeType="1"/>
            </p:cNvSpPr>
            <p:nvPr/>
          </p:nvSpPr>
          <p:spPr bwMode="auto">
            <a:xfrm>
              <a:off x="1447" y="1434"/>
              <a:ext cx="0" cy="96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>
              <a:off x="2263" y="1434"/>
              <a:ext cx="0" cy="96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>
              <a:off x="3319" y="1434"/>
              <a:ext cx="0" cy="96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 bwMode="auto">
            <a:xfrm>
              <a:off x="4087" y="1434"/>
              <a:ext cx="0" cy="96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>
              <a:off x="4855" y="1434"/>
              <a:ext cx="0" cy="96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60" name="Line 52"/>
            <p:cNvSpPr>
              <a:spLocks noChangeShapeType="1"/>
            </p:cNvSpPr>
            <p:nvPr/>
          </p:nvSpPr>
          <p:spPr bwMode="auto">
            <a:xfrm>
              <a:off x="2887" y="1434"/>
              <a:ext cx="0" cy="96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>
              <a:off x="5479" y="1434"/>
              <a:ext cx="0" cy="96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 anchorCtr="1"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50936" y="3381831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设已知 </a:t>
            </a:r>
            <a:r>
              <a:rPr lang="en-US" altLang="zh-CN" b="1" i="1" dirty="0"/>
              <a:t>t</a:t>
            </a:r>
            <a:r>
              <a:rPr lang="en-US" altLang="zh-CN" b="1" dirty="0"/>
              <a:t>=21</a:t>
            </a:r>
            <a:r>
              <a:rPr lang="zh-CN" altLang="en-US" b="1" dirty="0"/>
              <a:t>时，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i="1" baseline="-25000" dirty="0"/>
              <a:t>t </a:t>
            </a:r>
            <a:r>
              <a:rPr lang="en-US" altLang="zh-CN" b="1" i="1" dirty="0"/>
              <a:t>=</a:t>
            </a:r>
            <a:r>
              <a:rPr lang="en-US" altLang="zh-CN" b="1" dirty="0"/>
              <a:t>3312</a:t>
            </a:r>
            <a:r>
              <a:rPr lang="zh-CN" altLang="en-US" b="1" dirty="0"/>
              <a:t>，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i="1" baseline="-25000" dirty="0"/>
              <a:t>t</a:t>
            </a:r>
            <a:r>
              <a:rPr lang="en-US" altLang="zh-CN" b="1" dirty="0"/>
              <a:t>=2.1938</a:t>
            </a:r>
          </a:p>
        </p:txBody>
      </p:sp>
      <p:grpSp>
        <p:nvGrpSpPr>
          <p:cNvPr id="62" name="Group 54"/>
          <p:cNvGrpSpPr>
            <a:grpSpLocks/>
          </p:cNvGrpSpPr>
          <p:nvPr/>
        </p:nvGrpSpPr>
        <p:grpSpPr bwMode="auto">
          <a:xfrm>
            <a:off x="406648" y="4805817"/>
            <a:ext cx="4876800" cy="520700"/>
            <a:chOff x="384" y="3264"/>
            <a:chExt cx="3072" cy="328"/>
          </a:xfrm>
        </p:grpSpPr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384" y="326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一阶自回归模型</a:t>
              </a:r>
            </a:p>
          </p:txBody>
        </p:sp>
        <p:graphicFrame>
          <p:nvGraphicFramePr>
            <p:cNvPr id="64" name="Object 56"/>
            <p:cNvGraphicFramePr>
              <a:graphicFrameLocks noChangeAspect="1"/>
            </p:cNvGraphicFramePr>
            <p:nvPr/>
          </p:nvGraphicFramePr>
          <p:xfrm>
            <a:off x="2112" y="3264"/>
            <a:ext cx="13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6" imgW="901309" imgH="228501" progId="Equation.3">
                    <p:embed/>
                  </p:oleObj>
                </mc:Choice>
                <mc:Fallback>
                  <p:oleObj name="Equation" r:id="rId6" imgW="90130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264"/>
                          <a:ext cx="13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Group 57"/>
          <p:cNvGrpSpPr>
            <a:grpSpLocks/>
          </p:cNvGrpSpPr>
          <p:nvPr/>
        </p:nvGrpSpPr>
        <p:grpSpPr bwMode="auto">
          <a:xfrm>
            <a:off x="406648" y="4120017"/>
            <a:ext cx="4572000" cy="520700"/>
            <a:chOff x="384" y="2832"/>
            <a:chExt cx="2880" cy="328"/>
          </a:xfrm>
        </p:grpSpPr>
        <p:sp>
          <p:nvSpPr>
            <p:cNvPr id="66" name="Text Box 58"/>
            <p:cNvSpPr txBox="1">
              <a:spLocks noChangeArrowheads="1"/>
            </p:cNvSpPr>
            <p:nvPr/>
          </p:nvSpPr>
          <p:spPr bwMode="auto">
            <a:xfrm>
              <a:off x="384" y="2832"/>
              <a:ext cx="15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Arial" panose="020B0604020202020204" pitchFamily="34" charset="0"/>
                </a:rPr>
                <a:t>基本回归模型</a:t>
              </a:r>
            </a:p>
          </p:txBody>
        </p:sp>
        <p:graphicFrame>
          <p:nvGraphicFramePr>
            <p:cNvPr id="67" name="Object 59"/>
            <p:cNvGraphicFramePr>
              <a:graphicFrameLocks noChangeAspect="1"/>
            </p:cNvGraphicFramePr>
            <p:nvPr/>
          </p:nvGraphicFramePr>
          <p:xfrm>
            <a:off x="1920" y="2832"/>
            <a:ext cx="13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8" imgW="901309" imgH="228501" progId="Equation.3">
                    <p:embed/>
                  </p:oleObj>
                </mc:Choice>
                <mc:Fallback>
                  <p:oleObj name="Equation" r:id="rId8" imgW="90130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32"/>
                          <a:ext cx="134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520948" y="5822370"/>
            <a:ext cx="5257800" cy="519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 i="1" dirty="0" err="1">
                <a:latin typeface="Arial" panose="020B0604020202020204" pitchFamily="34" charset="0"/>
              </a:rPr>
              <a:t>ŷ</a:t>
            </a:r>
            <a:r>
              <a:rPr kumimoji="0" lang="en-US" altLang="zh-CN" sz="2800" b="1" i="1" baseline="-25000" dirty="0" err="1">
                <a:latin typeface="Arial" panose="020B0604020202020204" pitchFamily="34" charset="0"/>
              </a:rPr>
              <a:t>t</a:t>
            </a:r>
            <a:r>
              <a:rPr kumimoji="0" lang="en-US" altLang="zh-CN" sz="2800" b="1" i="1" dirty="0">
                <a:latin typeface="Arial" panose="020B0604020202020204" pitchFamily="34" charset="0"/>
              </a:rPr>
              <a:t> </a:t>
            </a:r>
            <a:r>
              <a:rPr kumimoji="0" lang="zh-CN" altLang="en-US" sz="2800" b="1" dirty="0">
                <a:latin typeface="Arial" panose="020B0604020202020204" pitchFamily="34" charset="0"/>
              </a:rPr>
              <a:t>较小是由于</a:t>
            </a:r>
            <a:r>
              <a:rPr kumimoji="0" lang="en-US" altLang="zh-CN" sz="2800" b="1" i="1" dirty="0">
                <a:solidFill>
                  <a:srgbClr val="FF0000"/>
                </a:solidFill>
              </a:rPr>
              <a:t>y</a:t>
            </a:r>
            <a:r>
              <a:rPr kumimoji="0" lang="en-US" altLang="zh-CN" sz="2800" b="1" i="1" baseline="-25000" dirty="0">
                <a:solidFill>
                  <a:srgbClr val="FF0000"/>
                </a:solidFill>
              </a:rPr>
              <a:t>t</a:t>
            </a:r>
            <a:r>
              <a:rPr kumimoji="0" lang="en-US" altLang="zh-CN" sz="2800" b="1" baseline="-25000" dirty="0">
                <a:solidFill>
                  <a:srgbClr val="FF0000"/>
                </a:solidFill>
              </a:rPr>
              <a:t>-1</a:t>
            </a:r>
            <a:r>
              <a:rPr kumimoji="0" lang="en-US" altLang="zh-CN" sz="2800" b="1" dirty="0">
                <a:solidFill>
                  <a:srgbClr val="FF0000"/>
                </a:solidFill>
              </a:rPr>
              <a:t>=424.5</a:t>
            </a:r>
            <a:r>
              <a:rPr kumimoji="0" lang="zh-CN" altLang="en-US" sz="2800" b="1" dirty="0">
                <a:latin typeface="Arial" panose="020B0604020202020204" pitchFamily="34" charset="0"/>
              </a:rPr>
              <a:t>过小所致</a:t>
            </a:r>
          </a:p>
        </p:txBody>
      </p:sp>
    </p:spTree>
    <p:extLst>
      <p:ext uri="{BB962C8B-B14F-4D97-AF65-F5344CB8AC3E}">
        <p14:creationId xmlns:p14="http://schemas.microsoft.com/office/powerpoint/2010/main" val="27708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6670" y="275333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02485" y="1195826"/>
            <a:ext cx="9041515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5B9B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建立投资额模型，研究某地区实际投资额与国民生产总值 </a:t>
            </a:r>
            <a:r>
              <a:rPr lang="en-US" altLang="zh-CN" sz="3200" dirty="0">
                <a:solidFill>
                  <a:srgbClr val="5B9B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GNP ) </a:t>
            </a:r>
            <a:r>
              <a:rPr lang="zh-CN" altLang="en-US" sz="3200" dirty="0">
                <a:solidFill>
                  <a:srgbClr val="5B9B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及物价指数 </a:t>
            </a:r>
            <a:r>
              <a:rPr lang="en-US" altLang="zh-CN" sz="3200" dirty="0">
                <a:solidFill>
                  <a:srgbClr val="5B9B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PI ) </a:t>
            </a:r>
            <a:r>
              <a:rPr lang="zh-CN" altLang="en-US" sz="3200" dirty="0">
                <a:solidFill>
                  <a:srgbClr val="5B9B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dirty="0" smtClean="0">
                <a:solidFill>
                  <a:srgbClr val="5B9B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endParaRPr lang="en-US" altLang="zh-CN" sz="3200" dirty="0" smtClean="0">
              <a:solidFill>
                <a:srgbClr val="5B9B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5B9B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4000" dirty="0">
              <a:solidFill>
                <a:srgbClr val="5B9B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3600" dirty="0">
              <a:solidFill>
                <a:srgbClr val="5B9B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6"/>
          <p:cNvSpPr>
            <a:spLocks noChangeArrowheads="1"/>
          </p:cNvSpPr>
          <p:nvPr/>
        </p:nvSpPr>
        <p:spPr bwMode="auto">
          <a:xfrm>
            <a:off x="7761288" y="61722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2.0688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6577013" y="61722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3073.0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auto">
          <a:xfrm>
            <a:off x="5392738" y="61722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424.5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Rectangle 9"/>
          <p:cNvSpPr>
            <a:spLocks noChangeArrowheads="1"/>
          </p:cNvSpPr>
          <p:nvPr/>
        </p:nvSpPr>
        <p:spPr bwMode="auto">
          <a:xfrm>
            <a:off x="4603750" y="61722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" name="Rectangle 10"/>
          <p:cNvSpPr>
            <a:spLocks noChangeArrowheads="1"/>
          </p:cNvSpPr>
          <p:nvPr/>
        </p:nvSpPr>
        <p:spPr bwMode="auto">
          <a:xfrm>
            <a:off x="3616325" y="61722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1.0000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" name="Rectangle 11"/>
          <p:cNvSpPr>
            <a:spLocks noChangeArrowheads="1"/>
          </p:cNvSpPr>
          <p:nvPr/>
        </p:nvSpPr>
        <p:spPr bwMode="auto">
          <a:xfrm>
            <a:off x="2362200" y="61722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1185.9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" name="Rectangle 12"/>
          <p:cNvSpPr>
            <a:spLocks noChangeArrowheads="1"/>
          </p:cNvSpPr>
          <p:nvPr/>
        </p:nvSpPr>
        <p:spPr bwMode="auto">
          <a:xfrm>
            <a:off x="1246188" y="61722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195.0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" name="Rectangle 13"/>
          <p:cNvSpPr>
            <a:spLocks noChangeArrowheads="1"/>
          </p:cNvSpPr>
          <p:nvPr/>
        </p:nvSpPr>
        <p:spPr bwMode="auto">
          <a:xfrm>
            <a:off x="539750" y="61722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" name="Rectangle 14"/>
          <p:cNvSpPr>
            <a:spLocks noChangeArrowheads="1"/>
          </p:cNvSpPr>
          <p:nvPr/>
        </p:nvSpPr>
        <p:spPr bwMode="auto">
          <a:xfrm>
            <a:off x="7761288" y="58674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1.9514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" name="Rectangle 15"/>
          <p:cNvSpPr>
            <a:spLocks noChangeArrowheads="1"/>
          </p:cNvSpPr>
          <p:nvPr/>
        </p:nvSpPr>
        <p:spPr bwMode="auto">
          <a:xfrm>
            <a:off x="6577013" y="58674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2954.7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" name="Rectangle 16"/>
          <p:cNvSpPr>
            <a:spLocks noChangeArrowheads="1"/>
          </p:cNvSpPr>
          <p:nvPr/>
        </p:nvSpPr>
        <p:spPr bwMode="auto">
          <a:xfrm>
            <a:off x="5392738" y="58674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474.9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" name="Rectangle 17"/>
          <p:cNvSpPr>
            <a:spLocks noChangeArrowheads="1"/>
          </p:cNvSpPr>
          <p:nvPr/>
        </p:nvSpPr>
        <p:spPr bwMode="auto">
          <a:xfrm>
            <a:off x="4603750" y="58674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" name="Rectangle 18"/>
          <p:cNvSpPr>
            <a:spLocks noChangeArrowheads="1"/>
          </p:cNvSpPr>
          <p:nvPr/>
        </p:nvSpPr>
        <p:spPr bwMode="auto">
          <a:xfrm>
            <a:off x="3616325" y="58674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0.9601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" name="Rectangle 19"/>
          <p:cNvSpPr>
            <a:spLocks noChangeArrowheads="1"/>
          </p:cNvSpPr>
          <p:nvPr/>
        </p:nvSpPr>
        <p:spPr bwMode="auto">
          <a:xfrm>
            <a:off x="2362200" y="58674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1077.6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Rectangle 20"/>
          <p:cNvSpPr>
            <a:spLocks noChangeArrowheads="1"/>
          </p:cNvSpPr>
          <p:nvPr/>
        </p:nvSpPr>
        <p:spPr bwMode="auto">
          <a:xfrm>
            <a:off x="1246188" y="58674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166.4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" name="Rectangle 21"/>
          <p:cNvSpPr>
            <a:spLocks noChangeArrowheads="1"/>
          </p:cNvSpPr>
          <p:nvPr/>
        </p:nvSpPr>
        <p:spPr bwMode="auto">
          <a:xfrm>
            <a:off x="539750" y="58674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" name="Rectangle 22"/>
          <p:cNvSpPr>
            <a:spLocks noChangeArrowheads="1"/>
          </p:cNvSpPr>
          <p:nvPr/>
        </p:nvSpPr>
        <p:spPr bwMode="auto">
          <a:xfrm>
            <a:off x="7761288" y="55626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1.7842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" name="Rectangle 23"/>
          <p:cNvSpPr>
            <a:spLocks noChangeArrowheads="1"/>
          </p:cNvSpPr>
          <p:nvPr/>
        </p:nvSpPr>
        <p:spPr bwMode="auto">
          <a:xfrm>
            <a:off x="6577013" y="55626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2631.7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" name="Rectangle 24"/>
          <p:cNvSpPr>
            <a:spLocks noChangeArrowheads="1"/>
          </p:cNvSpPr>
          <p:nvPr/>
        </p:nvSpPr>
        <p:spPr bwMode="auto">
          <a:xfrm>
            <a:off x="5392738" y="55626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401.9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" name="Rectangle 25"/>
          <p:cNvSpPr>
            <a:spLocks noChangeArrowheads="1"/>
          </p:cNvSpPr>
          <p:nvPr/>
        </p:nvSpPr>
        <p:spPr bwMode="auto">
          <a:xfrm>
            <a:off x="4603750" y="55626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" name="Rectangle 26"/>
          <p:cNvSpPr>
            <a:spLocks noChangeArrowheads="1"/>
          </p:cNvSpPr>
          <p:nvPr/>
        </p:nvSpPr>
        <p:spPr bwMode="auto">
          <a:xfrm>
            <a:off x="3616325" y="55626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0.9145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" name="Rectangle 27"/>
          <p:cNvSpPr>
            <a:spLocks noChangeArrowheads="1"/>
          </p:cNvSpPr>
          <p:nvPr/>
        </p:nvSpPr>
        <p:spPr bwMode="auto">
          <a:xfrm>
            <a:off x="2362200" y="55626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992.7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" name="Rectangle 28"/>
          <p:cNvSpPr>
            <a:spLocks noChangeArrowheads="1"/>
          </p:cNvSpPr>
          <p:nvPr/>
        </p:nvSpPr>
        <p:spPr bwMode="auto">
          <a:xfrm>
            <a:off x="1246188" y="55626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144.2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" name="Rectangle 29"/>
          <p:cNvSpPr>
            <a:spLocks noChangeArrowheads="1"/>
          </p:cNvSpPr>
          <p:nvPr/>
        </p:nvSpPr>
        <p:spPr bwMode="auto">
          <a:xfrm>
            <a:off x="539750" y="55626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7761288" y="52578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1.6342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6577013" y="52578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2417.8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" name="Rectangle 32"/>
          <p:cNvSpPr>
            <a:spLocks noChangeArrowheads="1"/>
          </p:cNvSpPr>
          <p:nvPr/>
        </p:nvSpPr>
        <p:spPr bwMode="auto">
          <a:xfrm>
            <a:off x="5392738" y="52578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423.0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" name="Rectangle 33"/>
          <p:cNvSpPr>
            <a:spLocks noChangeArrowheads="1"/>
          </p:cNvSpPr>
          <p:nvPr/>
        </p:nvSpPr>
        <p:spPr bwMode="auto">
          <a:xfrm>
            <a:off x="4603750" y="52578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" name="Rectangle 34"/>
          <p:cNvSpPr>
            <a:spLocks noChangeArrowheads="1"/>
          </p:cNvSpPr>
          <p:nvPr/>
        </p:nvSpPr>
        <p:spPr bwMode="auto">
          <a:xfrm>
            <a:off x="3616325" y="52578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0.8679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" name="Rectangle 35"/>
          <p:cNvSpPr>
            <a:spLocks noChangeArrowheads="1"/>
          </p:cNvSpPr>
          <p:nvPr/>
        </p:nvSpPr>
        <p:spPr bwMode="auto">
          <a:xfrm>
            <a:off x="2362200" y="52578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944.0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" name="Rectangle 36"/>
          <p:cNvSpPr>
            <a:spLocks noChangeArrowheads="1"/>
          </p:cNvSpPr>
          <p:nvPr/>
        </p:nvSpPr>
        <p:spPr bwMode="auto">
          <a:xfrm>
            <a:off x="1246188" y="52578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149.3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" name="Rectangle 37"/>
          <p:cNvSpPr>
            <a:spLocks noChangeArrowheads="1"/>
          </p:cNvSpPr>
          <p:nvPr/>
        </p:nvSpPr>
        <p:spPr bwMode="auto">
          <a:xfrm>
            <a:off x="539750" y="52578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" name="Rectangle 38"/>
          <p:cNvSpPr>
            <a:spLocks noChangeArrowheads="1"/>
          </p:cNvSpPr>
          <p:nvPr/>
        </p:nvSpPr>
        <p:spPr bwMode="auto">
          <a:xfrm>
            <a:off x="7761288" y="49530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1.5042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Rectangle 39"/>
          <p:cNvSpPr>
            <a:spLocks noChangeArrowheads="1"/>
          </p:cNvSpPr>
          <p:nvPr/>
        </p:nvSpPr>
        <p:spPr bwMode="auto">
          <a:xfrm>
            <a:off x="6577013" y="49530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2163.9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" name="Rectangle 40"/>
          <p:cNvSpPr>
            <a:spLocks noChangeArrowheads="1"/>
          </p:cNvSpPr>
          <p:nvPr/>
        </p:nvSpPr>
        <p:spPr bwMode="auto">
          <a:xfrm>
            <a:off x="5392738" y="49530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386.6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" name="Rectangle 41"/>
          <p:cNvSpPr>
            <a:spLocks noChangeArrowheads="1"/>
          </p:cNvSpPr>
          <p:nvPr/>
        </p:nvSpPr>
        <p:spPr bwMode="auto">
          <a:xfrm>
            <a:off x="4603750" y="49530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" name="Rectangle 42"/>
          <p:cNvSpPr>
            <a:spLocks noChangeArrowheads="1"/>
          </p:cNvSpPr>
          <p:nvPr/>
        </p:nvSpPr>
        <p:spPr bwMode="auto">
          <a:xfrm>
            <a:off x="3616325" y="49530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0.8254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2362200" y="49530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873.4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" name="Rectangle 44"/>
          <p:cNvSpPr>
            <a:spLocks noChangeArrowheads="1"/>
          </p:cNvSpPr>
          <p:nvPr/>
        </p:nvSpPr>
        <p:spPr bwMode="auto">
          <a:xfrm>
            <a:off x="1246188" y="49530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133.3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" name="Rectangle 45"/>
          <p:cNvSpPr>
            <a:spLocks noChangeArrowheads="1"/>
          </p:cNvSpPr>
          <p:nvPr/>
        </p:nvSpPr>
        <p:spPr bwMode="auto">
          <a:xfrm>
            <a:off x="539750" y="495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" name="Rectangle 46"/>
          <p:cNvSpPr>
            <a:spLocks noChangeArrowheads="1"/>
          </p:cNvSpPr>
          <p:nvPr/>
        </p:nvSpPr>
        <p:spPr bwMode="auto">
          <a:xfrm>
            <a:off x="7761288" y="46482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1.4005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" name="Rectangle 47"/>
          <p:cNvSpPr>
            <a:spLocks noChangeArrowheads="1"/>
          </p:cNvSpPr>
          <p:nvPr/>
        </p:nvSpPr>
        <p:spPr bwMode="auto">
          <a:xfrm>
            <a:off x="6577013" y="46482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1918.3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" name="Rectangle 48"/>
          <p:cNvSpPr>
            <a:spLocks noChangeArrowheads="1"/>
          </p:cNvSpPr>
          <p:nvPr/>
        </p:nvSpPr>
        <p:spPr bwMode="auto">
          <a:xfrm>
            <a:off x="5392738" y="46482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324.1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" name="Rectangle 49"/>
          <p:cNvSpPr>
            <a:spLocks noChangeArrowheads="1"/>
          </p:cNvSpPr>
          <p:nvPr/>
        </p:nvSpPr>
        <p:spPr bwMode="auto">
          <a:xfrm>
            <a:off x="4603750" y="46482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" name="Rectangle 50"/>
          <p:cNvSpPr>
            <a:spLocks noChangeArrowheads="1"/>
          </p:cNvSpPr>
          <p:nvPr/>
        </p:nvSpPr>
        <p:spPr bwMode="auto">
          <a:xfrm>
            <a:off x="3616325" y="46482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0.7906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" name="Rectangle 51"/>
          <p:cNvSpPr>
            <a:spLocks noChangeArrowheads="1"/>
          </p:cNvSpPr>
          <p:nvPr/>
        </p:nvSpPr>
        <p:spPr bwMode="auto">
          <a:xfrm>
            <a:off x="2362200" y="46482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799.0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" name="Rectangle 52"/>
          <p:cNvSpPr>
            <a:spLocks noChangeArrowheads="1"/>
          </p:cNvSpPr>
          <p:nvPr/>
        </p:nvSpPr>
        <p:spPr bwMode="auto">
          <a:xfrm>
            <a:off x="1246188" y="46482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122.8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" name="Rectangle 53"/>
          <p:cNvSpPr>
            <a:spLocks noChangeArrowheads="1"/>
          </p:cNvSpPr>
          <p:nvPr/>
        </p:nvSpPr>
        <p:spPr bwMode="auto">
          <a:xfrm>
            <a:off x="539750" y="46482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" name="Rectangle 54"/>
          <p:cNvSpPr>
            <a:spLocks noChangeArrowheads="1"/>
          </p:cNvSpPr>
          <p:nvPr/>
        </p:nvSpPr>
        <p:spPr bwMode="auto">
          <a:xfrm>
            <a:off x="7761288" y="43434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1.3234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6577013" y="43434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1718.0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5392738" y="43434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257.9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4603750" y="43434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" name="Rectangle 58"/>
          <p:cNvSpPr>
            <a:spLocks noChangeArrowheads="1"/>
          </p:cNvSpPr>
          <p:nvPr/>
        </p:nvSpPr>
        <p:spPr bwMode="auto">
          <a:xfrm>
            <a:off x="3616325" y="43434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0.7676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" name="Rectangle 59"/>
          <p:cNvSpPr>
            <a:spLocks noChangeArrowheads="1"/>
          </p:cNvSpPr>
          <p:nvPr/>
        </p:nvSpPr>
        <p:spPr bwMode="auto">
          <a:xfrm>
            <a:off x="2362200" y="43434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756.0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" name="Rectangle 60"/>
          <p:cNvSpPr>
            <a:spLocks noChangeArrowheads="1"/>
          </p:cNvSpPr>
          <p:nvPr/>
        </p:nvSpPr>
        <p:spPr bwMode="auto">
          <a:xfrm>
            <a:off x="1246188" y="43434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125.7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" name="Rectangle 61"/>
          <p:cNvSpPr>
            <a:spLocks noChangeArrowheads="1"/>
          </p:cNvSpPr>
          <p:nvPr/>
        </p:nvSpPr>
        <p:spPr bwMode="auto">
          <a:xfrm>
            <a:off x="539750" y="43434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" name="Rectangle 62"/>
          <p:cNvSpPr>
            <a:spLocks noChangeArrowheads="1"/>
          </p:cNvSpPr>
          <p:nvPr/>
        </p:nvSpPr>
        <p:spPr bwMode="auto">
          <a:xfrm>
            <a:off x="7761288" y="40386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1.2579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" name="Rectangle 63"/>
          <p:cNvSpPr>
            <a:spLocks noChangeArrowheads="1"/>
          </p:cNvSpPr>
          <p:nvPr/>
        </p:nvSpPr>
        <p:spPr bwMode="auto">
          <a:xfrm>
            <a:off x="6577013" y="40386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1549.2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1" name="Rectangle 64"/>
          <p:cNvSpPr>
            <a:spLocks noChangeArrowheads="1"/>
          </p:cNvSpPr>
          <p:nvPr/>
        </p:nvSpPr>
        <p:spPr bwMode="auto">
          <a:xfrm>
            <a:off x="5392738" y="40386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206.1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" name="Rectangle 65"/>
          <p:cNvSpPr>
            <a:spLocks noChangeArrowheads="1"/>
          </p:cNvSpPr>
          <p:nvPr/>
        </p:nvSpPr>
        <p:spPr bwMode="auto">
          <a:xfrm>
            <a:off x="4603750" y="40386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" name="Rectangle 66"/>
          <p:cNvSpPr>
            <a:spLocks noChangeArrowheads="1"/>
          </p:cNvSpPr>
          <p:nvPr/>
        </p:nvSpPr>
        <p:spPr bwMode="auto">
          <a:xfrm>
            <a:off x="3616325" y="40386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0.7436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" name="Rectangle 67"/>
          <p:cNvSpPr>
            <a:spLocks noChangeArrowheads="1"/>
          </p:cNvSpPr>
          <p:nvPr/>
        </p:nvSpPr>
        <p:spPr bwMode="auto">
          <a:xfrm>
            <a:off x="2362200" y="40386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691.1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" name="Rectangle 68"/>
          <p:cNvSpPr>
            <a:spLocks noChangeArrowheads="1"/>
          </p:cNvSpPr>
          <p:nvPr/>
        </p:nvSpPr>
        <p:spPr bwMode="auto">
          <a:xfrm>
            <a:off x="1246188" y="40386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113.5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" name="Rectangle 69"/>
          <p:cNvSpPr>
            <a:spLocks noChangeArrowheads="1"/>
          </p:cNvSpPr>
          <p:nvPr/>
        </p:nvSpPr>
        <p:spPr bwMode="auto">
          <a:xfrm>
            <a:off x="539750" y="40386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" name="Rectangle 70"/>
          <p:cNvSpPr>
            <a:spLocks noChangeArrowheads="1"/>
          </p:cNvSpPr>
          <p:nvPr/>
        </p:nvSpPr>
        <p:spPr bwMode="auto">
          <a:xfrm>
            <a:off x="7761288" y="37338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1.1508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" name="Rectangle 71"/>
          <p:cNvSpPr>
            <a:spLocks noChangeArrowheads="1"/>
          </p:cNvSpPr>
          <p:nvPr/>
        </p:nvSpPr>
        <p:spPr bwMode="auto">
          <a:xfrm>
            <a:off x="6577013" y="37338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1434.2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" name="Rectangle 72"/>
          <p:cNvSpPr>
            <a:spLocks noChangeArrowheads="1"/>
          </p:cNvSpPr>
          <p:nvPr/>
        </p:nvSpPr>
        <p:spPr bwMode="auto">
          <a:xfrm>
            <a:off x="5392738" y="37338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228.7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" name="Rectangle 73"/>
          <p:cNvSpPr>
            <a:spLocks noChangeArrowheads="1"/>
          </p:cNvSpPr>
          <p:nvPr/>
        </p:nvSpPr>
        <p:spPr bwMode="auto">
          <a:xfrm>
            <a:off x="4603750" y="37338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" name="Rectangle 74"/>
          <p:cNvSpPr>
            <a:spLocks noChangeArrowheads="1"/>
          </p:cNvSpPr>
          <p:nvPr/>
        </p:nvSpPr>
        <p:spPr bwMode="auto">
          <a:xfrm>
            <a:off x="3616325" y="37338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0.7277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2" name="Rectangle 75"/>
          <p:cNvSpPr>
            <a:spLocks noChangeArrowheads="1"/>
          </p:cNvSpPr>
          <p:nvPr/>
        </p:nvSpPr>
        <p:spPr bwMode="auto">
          <a:xfrm>
            <a:off x="2362200" y="37338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637.7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" name="Rectangle 76"/>
          <p:cNvSpPr>
            <a:spLocks noChangeArrowheads="1"/>
          </p:cNvSpPr>
          <p:nvPr/>
        </p:nvSpPr>
        <p:spPr bwMode="auto">
          <a:xfrm>
            <a:off x="1246188" y="37338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97.4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" name="Rectangle 77"/>
          <p:cNvSpPr>
            <a:spLocks noChangeArrowheads="1"/>
          </p:cNvSpPr>
          <p:nvPr/>
        </p:nvSpPr>
        <p:spPr bwMode="auto">
          <a:xfrm>
            <a:off x="539750" y="37338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" name="Rectangle 78"/>
          <p:cNvSpPr>
            <a:spLocks noChangeArrowheads="1"/>
          </p:cNvSpPr>
          <p:nvPr/>
        </p:nvSpPr>
        <p:spPr bwMode="auto">
          <a:xfrm>
            <a:off x="7761288" y="34290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1.0575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" name="Rectangle 79"/>
          <p:cNvSpPr>
            <a:spLocks noChangeArrowheads="1"/>
          </p:cNvSpPr>
          <p:nvPr/>
        </p:nvSpPr>
        <p:spPr bwMode="auto">
          <a:xfrm>
            <a:off x="6577013" y="34290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1326.4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7" name="Rectangle 80"/>
          <p:cNvSpPr>
            <a:spLocks noChangeArrowheads="1"/>
          </p:cNvSpPr>
          <p:nvPr/>
        </p:nvSpPr>
        <p:spPr bwMode="auto">
          <a:xfrm>
            <a:off x="5392738" y="3429000"/>
            <a:ext cx="1184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229.8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8" name="Rectangle 81"/>
          <p:cNvSpPr>
            <a:spLocks noChangeArrowheads="1"/>
          </p:cNvSpPr>
          <p:nvPr/>
        </p:nvSpPr>
        <p:spPr bwMode="auto">
          <a:xfrm>
            <a:off x="4603750" y="34290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" name="Rectangle 82"/>
          <p:cNvSpPr>
            <a:spLocks noChangeArrowheads="1"/>
          </p:cNvSpPr>
          <p:nvPr/>
        </p:nvSpPr>
        <p:spPr bwMode="auto">
          <a:xfrm>
            <a:off x="3616325" y="3429000"/>
            <a:ext cx="987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0.7167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" name="Rectangle 83"/>
          <p:cNvSpPr>
            <a:spLocks noChangeArrowheads="1"/>
          </p:cNvSpPr>
          <p:nvPr/>
        </p:nvSpPr>
        <p:spPr bwMode="auto">
          <a:xfrm>
            <a:off x="2362200" y="3429000"/>
            <a:ext cx="1254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596.7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1" name="Rectangle 84"/>
          <p:cNvSpPr>
            <a:spLocks noChangeArrowheads="1"/>
          </p:cNvSpPr>
          <p:nvPr/>
        </p:nvSpPr>
        <p:spPr bwMode="auto">
          <a:xfrm>
            <a:off x="1246188" y="3429000"/>
            <a:ext cx="111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90.9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" name="Rectangle 85"/>
          <p:cNvSpPr>
            <a:spLocks noChangeArrowheads="1"/>
          </p:cNvSpPr>
          <p:nvPr/>
        </p:nvSpPr>
        <p:spPr bwMode="auto">
          <a:xfrm>
            <a:off x="539750" y="3429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3" name="Rectangle 86"/>
          <p:cNvSpPr>
            <a:spLocks noChangeArrowheads="1"/>
          </p:cNvSpPr>
          <p:nvPr/>
        </p:nvSpPr>
        <p:spPr bwMode="auto">
          <a:xfrm>
            <a:off x="7761288" y="2819400"/>
            <a:ext cx="987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物价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指数</a:t>
            </a: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" name="Rectangle 87"/>
          <p:cNvSpPr>
            <a:spLocks noChangeArrowheads="1"/>
          </p:cNvSpPr>
          <p:nvPr/>
        </p:nvSpPr>
        <p:spPr bwMode="auto">
          <a:xfrm>
            <a:off x="6577013" y="2819400"/>
            <a:ext cx="1184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国民生产总值</a:t>
            </a: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" name="Rectangle 88"/>
          <p:cNvSpPr>
            <a:spLocks noChangeArrowheads="1"/>
          </p:cNvSpPr>
          <p:nvPr/>
        </p:nvSpPr>
        <p:spPr bwMode="auto">
          <a:xfrm>
            <a:off x="5392738" y="2819400"/>
            <a:ext cx="1184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投资额</a:t>
            </a: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" name="Rectangle 89"/>
          <p:cNvSpPr>
            <a:spLocks noChangeArrowheads="1"/>
          </p:cNvSpPr>
          <p:nvPr/>
        </p:nvSpPr>
        <p:spPr bwMode="auto">
          <a:xfrm>
            <a:off x="4603750" y="2819400"/>
            <a:ext cx="7889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年份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序号</a:t>
            </a: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7" name="Rectangle 90"/>
          <p:cNvSpPr>
            <a:spLocks noChangeArrowheads="1"/>
          </p:cNvSpPr>
          <p:nvPr/>
        </p:nvSpPr>
        <p:spPr bwMode="auto">
          <a:xfrm>
            <a:off x="3616325" y="2819400"/>
            <a:ext cx="987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物价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指数</a:t>
            </a: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8" name="Rectangle 91"/>
          <p:cNvSpPr>
            <a:spLocks noChangeArrowheads="1"/>
          </p:cNvSpPr>
          <p:nvPr/>
        </p:nvSpPr>
        <p:spPr bwMode="auto">
          <a:xfrm>
            <a:off x="2362200" y="2819400"/>
            <a:ext cx="1254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国民生产总值</a:t>
            </a: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9" name="Rectangle 92"/>
          <p:cNvSpPr>
            <a:spLocks noChangeArrowheads="1"/>
          </p:cNvSpPr>
          <p:nvPr/>
        </p:nvSpPr>
        <p:spPr bwMode="auto">
          <a:xfrm>
            <a:off x="1246188" y="2819400"/>
            <a:ext cx="11160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投资额</a:t>
            </a: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0" name="Rectangle 93"/>
          <p:cNvSpPr>
            <a:spLocks noChangeArrowheads="1"/>
          </p:cNvSpPr>
          <p:nvPr/>
        </p:nvSpPr>
        <p:spPr bwMode="auto">
          <a:xfrm>
            <a:off x="539750" y="2819400"/>
            <a:ext cx="706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年份序号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1" name="Line 94"/>
          <p:cNvSpPr>
            <a:spLocks noChangeShapeType="1"/>
          </p:cNvSpPr>
          <p:nvPr/>
        </p:nvSpPr>
        <p:spPr bwMode="auto">
          <a:xfrm>
            <a:off x="539750" y="2819400"/>
            <a:ext cx="82089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" name="Line 95"/>
          <p:cNvSpPr>
            <a:spLocks noChangeShapeType="1"/>
          </p:cNvSpPr>
          <p:nvPr/>
        </p:nvSpPr>
        <p:spPr bwMode="auto">
          <a:xfrm>
            <a:off x="539750" y="6477000"/>
            <a:ext cx="82089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3" name="Line 96"/>
          <p:cNvSpPr>
            <a:spLocks noChangeShapeType="1"/>
          </p:cNvSpPr>
          <p:nvPr/>
        </p:nvSpPr>
        <p:spPr bwMode="auto">
          <a:xfrm>
            <a:off x="539750" y="2819400"/>
            <a:ext cx="0" cy="36576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4" name="Line 97"/>
          <p:cNvSpPr>
            <a:spLocks noChangeShapeType="1"/>
          </p:cNvSpPr>
          <p:nvPr/>
        </p:nvSpPr>
        <p:spPr bwMode="auto">
          <a:xfrm>
            <a:off x="8748713" y="2819400"/>
            <a:ext cx="0" cy="36576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" name="Line 98"/>
          <p:cNvSpPr>
            <a:spLocks noChangeShapeType="1"/>
          </p:cNvSpPr>
          <p:nvPr/>
        </p:nvSpPr>
        <p:spPr bwMode="auto">
          <a:xfrm>
            <a:off x="539750" y="3429000"/>
            <a:ext cx="820896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" name="Line 99"/>
          <p:cNvSpPr>
            <a:spLocks noChangeShapeType="1"/>
          </p:cNvSpPr>
          <p:nvPr/>
        </p:nvSpPr>
        <p:spPr bwMode="auto">
          <a:xfrm>
            <a:off x="1246188" y="2819400"/>
            <a:ext cx="0" cy="36576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7" name="Line 100"/>
          <p:cNvSpPr>
            <a:spLocks noChangeShapeType="1"/>
          </p:cNvSpPr>
          <p:nvPr/>
        </p:nvSpPr>
        <p:spPr bwMode="auto">
          <a:xfrm>
            <a:off x="2362200" y="2819400"/>
            <a:ext cx="0" cy="365760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" name="Line 101"/>
          <p:cNvSpPr>
            <a:spLocks noChangeShapeType="1"/>
          </p:cNvSpPr>
          <p:nvPr/>
        </p:nvSpPr>
        <p:spPr bwMode="auto">
          <a:xfrm>
            <a:off x="3616325" y="2819400"/>
            <a:ext cx="0" cy="6096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9" name="Line 102"/>
          <p:cNvSpPr>
            <a:spLocks noChangeShapeType="1"/>
          </p:cNvSpPr>
          <p:nvPr/>
        </p:nvSpPr>
        <p:spPr bwMode="auto">
          <a:xfrm>
            <a:off x="4603750" y="2819400"/>
            <a:ext cx="0" cy="36576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0" name="Line 103"/>
          <p:cNvSpPr>
            <a:spLocks noChangeShapeType="1"/>
          </p:cNvSpPr>
          <p:nvPr/>
        </p:nvSpPr>
        <p:spPr bwMode="auto">
          <a:xfrm>
            <a:off x="5392738" y="2819400"/>
            <a:ext cx="0" cy="36576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" name="Line 104"/>
          <p:cNvSpPr>
            <a:spLocks noChangeShapeType="1"/>
          </p:cNvSpPr>
          <p:nvPr/>
        </p:nvSpPr>
        <p:spPr bwMode="auto">
          <a:xfrm>
            <a:off x="6577013" y="2819400"/>
            <a:ext cx="0" cy="365760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" name="Line 105"/>
          <p:cNvSpPr>
            <a:spLocks noChangeShapeType="1"/>
          </p:cNvSpPr>
          <p:nvPr/>
        </p:nvSpPr>
        <p:spPr bwMode="auto">
          <a:xfrm>
            <a:off x="7761288" y="2819400"/>
            <a:ext cx="0" cy="6096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" name="Line 106"/>
          <p:cNvSpPr>
            <a:spLocks noChangeShapeType="1"/>
          </p:cNvSpPr>
          <p:nvPr/>
        </p:nvSpPr>
        <p:spPr bwMode="auto">
          <a:xfrm>
            <a:off x="539750" y="3733800"/>
            <a:ext cx="82089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4" name="Line 107"/>
          <p:cNvSpPr>
            <a:spLocks noChangeShapeType="1"/>
          </p:cNvSpPr>
          <p:nvPr/>
        </p:nvSpPr>
        <p:spPr bwMode="auto">
          <a:xfrm>
            <a:off x="3616325" y="3429000"/>
            <a:ext cx="0" cy="304800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" name="Line 108"/>
          <p:cNvSpPr>
            <a:spLocks noChangeShapeType="1"/>
          </p:cNvSpPr>
          <p:nvPr/>
        </p:nvSpPr>
        <p:spPr bwMode="auto">
          <a:xfrm>
            <a:off x="7761288" y="3429000"/>
            <a:ext cx="0" cy="304800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>
            <a:off x="539750" y="4038600"/>
            <a:ext cx="82089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" name="Line 110"/>
          <p:cNvSpPr>
            <a:spLocks noChangeShapeType="1"/>
          </p:cNvSpPr>
          <p:nvPr/>
        </p:nvSpPr>
        <p:spPr bwMode="auto">
          <a:xfrm>
            <a:off x="539750" y="4343400"/>
            <a:ext cx="82089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" name="Line 111"/>
          <p:cNvSpPr>
            <a:spLocks noChangeShapeType="1"/>
          </p:cNvSpPr>
          <p:nvPr/>
        </p:nvSpPr>
        <p:spPr bwMode="auto">
          <a:xfrm>
            <a:off x="539750" y="4648200"/>
            <a:ext cx="82089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" name="Line 112"/>
          <p:cNvSpPr>
            <a:spLocks noChangeShapeType="1"/>
          </p:cNvSpPr>
          <p:nvPr/>
        </p:nvSpPr>
        <p:spPr bwMode="auto">
          <a:xfrm>
            <a:off x="539750" y="4953000"/>
            <a:ext cx="82089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0" name="Line 113"/>
          <p:cNvSpPr>
            <a:spLocks noChangeShapeType="1"/>
          </p:cNvSpPr>
          <p:nvPr/>
        </p:nvSpPr>
        <p:spPr bwMode="auto">
          <a:xfrm>
            <a:off x="539750" y="5257800"/>
            <a:ext cx="82089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1" name="Line 114"/>
          <p:cNvSpPr>
            <a:spLocks noChangeShapeType="1"/>
          </p:cNvSpPr>
          <p:nvPr/>
        </p:nvSpPr>
        <p:spPr bwMode="auto">
          <a:xfrm>
            <a:off x="539750" y="5562600"/>
            <a:ext cx="82089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" name="Line 115"/>
          <p:cNvSpPr>
            <a:spLocks noChangeShapeType="1"/>
          </p:cNvSpPr>
          <p:nvPr/>
        </p:nvSpPr>
        <p:spPr bwMode="auto">
          <a:xfrm>
            <a:off x="539750" y="5867400"/>
            <a:ext cx="82089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" name="Line 116"/>
          <p:cNvSpPr>
            <a:spLocks noChangeShapeType="1"/>
          </p:cNvSpPr>
          <p:nvPr/>
        </p:nvSpPr>
        <p:spPr bwMode="auto">
          <a:xfrm>
            <a:off x="539750" y="6172200"/>
            <a:ext cx="7064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4" name="Line 117"/>
          <p:cNvSpPr>
            <a:spLocks noChangeShapeType="1"/>
          </p:cNvSpPr>
          <p:nvPr/>
        </p:nvSpPr>
        <p:spPr bwMode="auto">
          <a:xfrm>
            <a:off x="1246188" y="6172200"/>
            <a:ext cx="75025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 anchor="ctr" anchorCtr="1"/>
          <a:lstStyle/>
          <a:p>
            <a:pPr eaLnBrk="0" hangingPunct="0"/>
            <a:endParaRPr kumimoji="1" lang="zh-CN" altLang="en-US" sz="240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基本回归模型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9600" y="1106488"/>
            <a:ext cx="7815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~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年份， </a:t>
            </a:r>
            <a:r>
              <a:rPr lang="en-US" altLang="zh-CN" dirty="0" err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 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投资额，</a:t>
            </a:r>
            <a:r>
              <a:rPr lang="en-US" altLang="zh-CN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x1t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GNP,  x2t ~ 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物价指数</a:t>
            </a:r>
            <a:endParaRPr lang="el-GR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132856"/>
            <a:ext cx="3657143" cy="25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39" y="2132856"/>
            <a:ext cx="3728197" cy="2552381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81127" y="5065451"/>
            <a:ext cx="7815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线性关系明显，所以采用线性回归模型</a:t>
            </a:r>
            <a:endParaRPr lang="el-GR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269423"/>
              </p:ext>
            </p:extLst>
          </p:nvPr>
        </p:nvGraphicFramePr>
        <p:xfrm>
          <a:off x="592251" y="5711605"/>
          <a:ext cx="53546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6" imgW="1942920" imgH="228600" progId="Equation.3">
                  <p:embed/>
                </p:oleObj>
              </mc:Choice>
              <mc:Fallback>
                <p:oleObj name="公式" r:id="rId6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51" y="5711605"/>
                        <a:ext cx="53546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4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基本回归模型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145" y="1069390"/>
            <a:ext cx="7815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结果分析：</a:t>
            </a:r>
            <a:endParaRPr lang="el-GR" altLang="zh-CN" sz="36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3229" y="1916832"/>
            <a:ext cx="781526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准确率： 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0.9908439990279991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截距： 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322.7249630282185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系数： 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[ 6.18456651e-01 -8.59478998e+02]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训练集上的误差 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11.723959372490974</a:t>
            </a:r>
            <a:endParaRPr lang="el-GR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4410510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模型优点</a:t>
            </a:r>
            <a:r>
              <a:rPr kumimoji="1" lang="zh-CN" altLang="en-US" sz="24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kumimoji="1" lang="zh-CN" altLang="en-US" sz="24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kumimoji="1" lang="zh-CN" altLang="en-US" sz="24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0.9908，拟合度高</a:t>
            </a:r>
          </a:p>
          <a:p>
            <a:endParaRPr kumimoji="1" lang="zh-CN" altLang="en-US" sz="24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模型缺点</a:t>
            </a:r>
            <a:r>
              <a:rPr kumimoji="1" lang="zh-CN" altLang="en-US" sz="24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4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kumimoji="1" lang="zh-CN" altLang="en-US" sz="24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考虑时间序列数据的滞后性影响</a:t>
            </a:r>
          </a:p>
          <a:p>
            <a:r>
              <a:rPr kumimoji="1" lang="zh-CN" altLang="en-US" sz="24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en-US" altLang="zh-CN" sz="24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4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可能</a:t>
            </a:r>
            <a:r>
              <a:rPr kumimoji="1" lang="zh-CN" altLang="en-US" sz="24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忽视了随机误差存在自相关；如果存在自相关性，用此模型会有不良后果</a:t>
            </a:r>
          </a:p>
        </p:txBody>
      </p:sp>
    </p:spTree>
    <p:extLst>
      <p:ext uri="{BB962C8B-B14F-4D97-AF65-F5344CB8AC3E}">
        <p14:creationId xmlns:p14="http://schemas.microsoft.com/office/powerpoint/2010/main" val="345295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1" grpId="0" animBg="1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自相关诊断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145" y="1069390"/>
            <a:ext cx="7815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残差诊断</a:t>
            </a:r>
            <a:r>
              <a:rPr lang="zh-CN" altLang="en-US" sz="36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法：</a:t>
            </a:r>
            <a:endParaRPr lang="el-GR" altLang="zh-CN" sz="36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3229" y="1916832"/>
            <a:ext cx="1870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残差：</a:t>
            </a:r>
            <a:endParaRPr lang="zh-CN" altLang="en-US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068850"/>
              </p:ext>
            </p:extLst>
          </p:nvPr>
        </p:nvGraphicFramePr>
        <p:xfrm>
          <a:off x="2438400" y="1860972"/>
          <a:ext cx="2133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4" imgW="685800" imgH="228600" progId="Equation.3">
                  <p:embed/>
                </p:oleObj>
              </mc:Choice>
              <mc:Fallback>
                <p:oleObj name="公式" r:id="rId4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60972"/>
                        <a:ext cx="2133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5800" y="2601450"/>
            <a:ext cx="3886200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作残差 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et~et-1 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90" y="3306139"/>
            <a:ext cx="3647619" cy="25619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88024" y="3933056"/>
            <a:ext cx="3850734" cy="953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大部分点落在第</a:t>
            </a:r>
            <a:r>
              <a:rPr kumimoji="1"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1, 3</a:t>
            </a:r>
            <a:r>
              <a:rPr kumimoji="1" lang="zh-CN" altLang="en-US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象限</a:t>
            </a:r>
            <a:endParaRPr kumimoji="1" lang="en-US" altLang="zh-CN" sz="20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</a:t>
            </a:r>
            <a:r>
              <a:rPr kumimoji="1" lang="zh-CN" altLang="en-US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判断为存在自相关性（正） </a:t>
            </a:r>
            <a:endParaRPr kumimoji="1" lang="zh-CN" altLang="en-US" sz="20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5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1" grpId="0" animBg="1" autoUpdateAnimBg="0"/>
      <p:bldP spid="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自相关诊断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145" y="1069390"/>
            <a:ext cx="7815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D-W</a:t>
            </a:r>
            <a:r>
              <a:rPr lang="zh-CN" altLang="en-US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 </a:t>
            </a:r>
            <a:r>
              <a:rPr lang="zh-CN" altLang="en-US" sz="36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l-GR" altLang="zh-CN" sz="36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467544" y="1541303"/>
            <a:ext cx="7815263" cy="546099"/>
            <a:chOff x="294" y="565"/>
            <a:chExt cx="4923" cy="344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294" y="618"/>
              <a:ext cx="1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自回归模型</a:t>
              </a:r>
            </a:p>
          </p:txBody>
        </p:sp>
        <p:graphicFrame>
          <p:nvGraphicFramePr>
            <p:cNvPr id="4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649197"/>
                </p:ext>
              </p:extLst>
            </p:nvPr>
          </p:nvGraphicFramePr>
          <p:xfrm>
            <a:off x="1529" y="565"/>
            <a:ext cx="368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公式" r:id="rId4" imgW="2667000" imgH="228600" progId="Equation.3">
                    <p:embed/>
                  </p:oleObj>
                </mc:Choice>
                <mc:Fallback>
                  <p:oleObj name="公式" r:id="rId4" imgW="2667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565"/>
                          <a:ext cx="368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098157" y="2244566"/>
            <a:ext cx="291306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ρ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自相关系数 </a:t>
            </a:r>
          </a:p>
        </p:txBody>
      </p:sp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316703"/>
              </p:ext>
            </p:extLst>
          </p:nvPr>
        </p:nvGraphicFramePr>
        <p:xfrm>
          <a:off x="7274745" y="2228690"/>
          <a:ext cx="10080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6" imgW="431613" imgH="203112" progId="Equation.3">
                  <p:embed/>
                </p:oleObj>
              </mc:Choice>
              <mc:Fallback>
                <p:oleObj name="公式" r:id="rId6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745" y="2228690"/>
                        <a:ext cx="1008062" cy="469900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69132" y="2273141"/>
            <a:ext cx="341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0, 1, 2 ~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回归系数 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2210619" y="3497103"/>
            <a:ext cx="1212850" cy="5191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altLang="zh-CN" sz="2800" b="1" i="1" dirty="0"/>
              <a:t>ρ</a:t>
            </a:r>
            <a:r>
              <a:rPr lang="en-US" altLang="zh-CN" sz="2800" b="1" i="1" dirty="0"/>
              <a:t>=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/>
              <a:t>0</a:t>
            </a:r>
          </a:p>
        </p:txBody>
      </p:sp>
      <p:grpSp>
        <p:nvGrpSpPr>
          <p:cNvPr id="46" name="Group 10"/>
          <p:cNvGrpSpPr>
            <a:grpSpLocks/>
          </p:cNvGrpSpPr>
          <p:nvPr/>
        </p:nvGrpSpPr>
        <p:grpSpPr bwMode="auto">
          <a:xfrm>
            <a:off x="3658419" y="3482816"/>
            <a:ext cx="3352800" cy="542925"/>
            <a:chOff x="2304" y="1788"/>
            <a:chExt cx="2112" cy="342"/>
          </a:xfrm>
        </p:grpSpPr>
        <p:sp>
          <p:nvSpPr>
            <p:cNvPr id="47" name="AutoShape 11"/>
            <p:cNvSpPr>
              <a:spLocks noChangeArrowheads="1"/>
            </p:cNvSpPr>
            <p:nvPr/>
          </p:nvSpPr>
          <p:spPr bwMode="auto">
            <a:xfrm>
              <a:off x="2304" y="1824"/>
              <a:ext cx="111" cy="306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2544" y="1788"/>
              <a:ext cx="1872" cy="32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无</a:t>
              </a:r>
              <a:r>
                <a:rPr lang="zh-CN" altLang="en-US" sz="2800" b="1">
                  <a:latin typeface="Arial" panose="020B0604020202020204" pitchFamily="34" charset="0"/>
                </a:rPr>
                <a:t>自相关性</a:t>
              </a:r>
            </a:p>
          </p:txBody>
        </p:sp>
      </p:grp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2210619" y="4144803"/>
            <a:ext cx="1212850" cy="5191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altLang="zh-CN" sz="2800" b="1" i="1"/>
              <a:t>ρ</a:t>
            </a:r>
            <a:r>
              <a:rPr lang="en-US" altLang="zh-CN" sz="2800" b="1" i="1"/>
              <a:t>&gt;</a:t>
            </a:r>
            <a:r>
              <a:rPr lang="en-US" altLang="zh-CN" sz="2800" b="1">
                <a:latin typeface="Arial" panose="020B0604020202020204" pitchFamily="34" charset="0"/>
              </a:rPr>
              <a:t> </a:t>
            </a:r>
            <a:r>
              <a:rPr lang="en-US" altLang="zh-CN" sz="2800" b="1"/>
              <a:t>0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2210619" y="4865528"/>
            <a:ext cx="1212850" cy="5191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l-GR" altLang="zh-CN" sz="2800" b="1" i="1"/>
              <a:t>ρ</a:t>
            </a:r>
            <a:r>
              <a:rPr lang="en-US" altLang="zh-CN" sz="2800" b="1" i="1"/>
              <a:t>&lt;</a:t>
            </a:r>
            <a:r>
              <a:rPr lang="en-US" altLang="zh-CN" sz="2800" b="1">
                <a:latin typeface="Arial" panose="020B0604020202020204" pitchFamily="34" charset="0"/>
              </a:rPr>
              <a:t> </a:t>
            </a:r>
            <a:r>
              <a:rPr lang="en-US" altLang="zh-CN" sz="2800" b="1"/>
              <a:t>0</a:t>
            </a:r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597719" y="5573256"/>
            <a:ext cx="3289300" cy="519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如何估计</a:t>
            </a:r>
            <a:r>
              <a:rPr lang="el-GR" altLang="zh-CN" sz="2800" b="1" i="1" dirty="0"/>
              <a:t>ρ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610419" y="6283166"/>
            <a:ext cx="3289300" cy="519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如何消除自相关</a:t>
            </a:r>
            <a:r>
              <a:rPr lang="zh-CN" altLang="en-US" sz="2800" b="1" dirty="0">
                <a:latin typeface="Arial" panose="020B0604020202020204" pitchFamily="34" charset="0"/>
              </a:rPr>
              <a:t>性</a:t>
            </a:r>
          </a:p>
        </p:txBody>
      </p:sp>
      <p:grpSp>
        <p:nvGrpSpPr>
          <p:cNvPr id="53" name="Group 17"/>
          <p:cNvGrpSpPr>
            <a:grpSpLocks/>
          </p:cNvGrpSpPr>
          <p:nvPr/>
        </p:nvGrpSpPr>
        <p:grpSpPr bwMode="auto">
          <a:xfrm>
            <a:off x="4115619" y="5597366"/>
            <a:ext cx="2895600" cy="519112"/>
            <a:chOff x="2592" y="3120"/>
            <a:chExt cx="1824" cy="327"/>
          </a:xfrm>
        </p:grpSpPr>
        <p:sp>
          <p:nvSpPr>
            <p:cNvPr id="54" name="AutoShape 18"/>
            <p:cNvSpPr>
              <a:spLocks noChangeArrowheads="1"/>
            </p:cNvSpPr>
            <p:nvPr/>
          </p:nvSpPr>
          <p:spPr bwMode="auto">
            <a:xfrm>
              <a:off x="2592" y="3120"/>
              <a:ext cx="144" cy="306"/>
            </a:xfrm>
            <a:prstGeom prst="leftRightArrow">
              <a:avLst>
                <a:gd name="adj1" fmla="val 50000"/>
                <a:gd name="adj2" fmla="val 2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2876" y="3120"/>
              <a:ext cx="1540" cy="32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/>
                <a:t>D-W</a:t>
              </a:r>
              <a:r>
                <a:rPr lang="zh-CN" altLang="en-US" sz="2800" b="1">
                  <a:latin typeface="Arial" panose="020B0604020202020204" pitchFamily="34" charset="0"/>
                </a:rPr>
                <a:t>统计量</a:t>
              </a:r>
            </a:p>
          </p:txBody>
        </p:sp>
      </p:grp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491244" y="2866858"/>
            <a:ext cx="5626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 err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ut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~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对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相互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独立的零均值正态随机变量</a:t>
            </a:r>
          </a:p>
        </p:txBody>
      </p:sp>
      <p:grpSp>
        <p:nvGrpSpPr>
          <p:cNvPr id="57" name="Group 22"/>
          <p:cNvGrpSpPr>
            <a:grpSpLocks/>
          </p:cNvGrpSpPr>
          <p:nvPr/>
        </p:nvGrpSpPr>
        <p:grpSpPr bwMode="auto">
          <a:xfrm>
            <a:off x="3634607" y="4794091"/>
            <a:ext cx="3376612" cy="527050"/>
            <a:chOff x="2289" y="2614"/>
            <a:chExt cx="2127" cy="332"/>
          </a:xfrm>
        </p:grpSpPr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517" y="2614"/>
              <a:ext cx="1899" cy="32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存在负</a:t>
              </a:r>
              <a:r>
                <a:rPr lang="zh-CN" altLang="en-US" sz="2800" b="1">
                  <a:latin typeface="Arial" panose="020B0604020202020204" pitchFamily="34" charset="0"/>
                </a:rPr>
                <a:t>自相关性</a:t>
              </a:r>
            </a:p>
          </p:txBody>
        </p:sp>
        <p:sp>
          <p:nvSpPr>
            <p:cNvPr id="59" name="AutoShape 24"/>
            <p:cNvSpPr>
              <a:spLocks noChangeArrowheads="1"/>
            </p:cNvSpPr>
            <p:nvPr/>
          </p:nvSpPr>
          <p:spPr bwMode="auto">
            <a:xfrm>
              <a:off x="2289" y="2640"/>
              <a:ext cx="111" cy="306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0" name="Group 25"/>
          <p:cNvGrpSpPr>
            <a:grpSpLocks/>
          </p:cNvGrpSpPr>
          <p:nvPr/>
        </p:nvGrpSpPr>
        <p:grpSpPr bwMode="auto">
          <a:xfrm>
            <a:off x="3634607" y="4144803"/>
            <a:ext cx="3376612" cy="519113"/>
            <a:chOff x="2289" y="2205"/>
            <a:chExt cx="2127" cy="327"/>
          </a:xfrm>
        </p:grpSpPr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2517" y="2205"/>
              <a:ext cx="1899" cy="32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存在正</a:t>
              </a:r>
              <a:r>
                <a:rPr lang="zh-CN" altLang="en-US" sz="2800" b="1">
                  <a:latin typeface="Arial" panose="020B0604020202020204" pitchFamily="34" charset="0"/>
                </a:rPr>
                <a:t>自相关性</a:t>
              </a:r>
            </a:p>
          </p:txBody>
        </p:sp>
        <p:sp>
          <p:nvSpPr>
            <p:cNvPr id="62" name="AutoShape 27"/>
            <p:cNvSpPr>
              <a:spLocks noChangeArrowheads="1"/>
            </p:cNvSpPr>
            <p:nvPr/>
          </p:nvSpPr>
          <p:spPr bwMode="auto">
            <a:xfrm>
              <a:off x="2289" y="2208"/>
              <a:ext cx="111" cy="306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" name="Group 28"/>
          <p:cNvGrpSpPr>
            <a:grpSpLocks/>
          </p:cNvGrpSpPr>
          <p:nvPr/>
        </p:nvGrpSpPr>
        <p:grpSpPr bwMode="auto">
          <a:xfrm>
            <a:off x="4115619" y="6254591"/>
            <a:ext cx="2895600" cy="547687"/>
            <a:chOff x="2592" y="3534"/>
            <a:chExt cx="1824" cy="345"/>
          </a:xfrm>
        </p:grpSpPr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2876" y="3552"/>
              <a:ext cx="1540" cy="32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广义差分法</a:t>
              </a:r>
              <a:r>
                <a:rPr lang="zh-CN" altLang="en-US" sz="2800" b="1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5" name="AutoShape 30"/>
            <p:cNvSpPr>
              <a:spLocks noChangeArrowheads="1"/>
            </p:cNvSpPr>
            <p:nvPr/>
          </p:nvSpPr>
          <p:spPr bwMode="auto">
            <a:xfrm>
              <a:off x="2592" y="3534"/>
              <a:ext cx="144" cy="306"/>
            </a:xfrm>
            <a:prstGeom prst="leftRightArrow">
              <a:avLst>
                <a:gd name="adj1" fmla="val 50000"/>
                <a:gd name="adj2" fmla="val 2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0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42" grpId="0" animBg="1" autoUpdateAnimBg="0"/>
      <p:bldP spid="44" grpId="0"/>
      <p:bldP spid="45" grpId="0" animBg="1" autoUpdateAnimBg="0"/>
      <p:bldP spid="49" grpId="0" animBg="1" autoUpdateAnimBg="0"/>
      <p:bldP spid="50" grpId="0" animBg="1" autoUpdateAnimBg="0"/>
      <p:bldP spid="51" grpId="0" animBg="1" autoUpdateAnimBg="0"/>
      <p:bldP spid="52" grpId="0" animBg="1" autoUpdateAnimBg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自相关诊断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145" y="1069390"/>
            <a:ext cx="7815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D-W</a:t>
            </a:r>
            <a:r>
              <a:rPr lang="zh-CN" altLang="en-US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 </a:t>
            </a:r>
            <a:r>
              <a:rPr lang="zh-CN" altLang="en-US" sz="36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l-GR" altLang="zh-CN" sz="36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86" y="1868917"/>
            <a:ext cx="85347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检验是</a:t>
            </a:r>
            <a:r>
              <a:rPr lang="en-US" altLang="zh-CN" sz="2000" dirty="0" err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J.Durbin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杜宾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G.S.Watson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瓦特森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1951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年提出的一种适用于小样本的检验方法</a:t>
            </a:r>
            <a:r>
              <a:rPr lang="zh-CN" altLang="en-US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检验只能用于检验随机误差</a:t>
            </a:r>
            <a:r>
              <a:rPr lang="zh-CN" altLang="en-US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项具有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一阶自回归形式的自相关问题。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839765"/>
              </p:ext>
            </p:extLst>
          </p:nvPr>
        </p:nvGraphicFramePr>
        <p:xfrm>
          <a:off x="323528" y="3345552"/>
          <a:ext cx="27368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4" imgW="1396800" imgH="863280" progId="Equation.3">
                  <p:embed/>
                </p:oleObj>
              </mc:Choice>
              <mc:Fallback>
                <p:oleObj name="公式" r:id="rId4" imgW="139680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3345552"/>
                        <a:ext cx="2736850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175354"/>
              </p:ext>
            </p:extLst>
          </p:nvPr>
        </p:nvGraphicFramePr>
        <p:xfrm>
          <a:off x="4180178" y="3367075"/>
          <a:ext cx="23050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6" imgW="939392" imgH="863225" progId="Equation.3">
                  <p:embed/>
                </p:oleObj>
              </mc:Choice>
              <mc:Fallback>
                <p:oleObj name="公式" r:id="rId6" imgW="939392" imgH="863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178" y="3367075"/>
                        <a:ext cx="23050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3108504" y="423961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n</a:t>
            </a:r>
            <a:r>
              <a:rPr lang="zh-CN" altLang="en-US" b="1">
                <a:latin typeface="Arial" panose="020B0604020202020204" pitchFamily="34" charset="0"/>
              </a:rPr>
              <a:t>较大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3260904" y="370621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  <a:sym typeface="Symbol" panose="05050102010706020507" pitchFamily="18" charset="2"/>
              </a:rPr>
              <a:t>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10827"/>
              </p:ext>
            </p:extLst>
          </p:nvPr>
        </p:nvGraphicFramePr>
        <p:xfrm>
          <a:off x="6593722" y="3927271"/>
          <a:ext cx="2145323" cy="61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8" imgW="749160" imgH="215640" progId="Equation.3">
                  <p:embed/>
                </p:oleObj>
              </mc:Choice>
              <mc:Fallback>
                <p:oleObj name="公式" r:id="rId8" imgW="749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93722" y="3927271"/>
                        <a:ext cx="2145323" cy="618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9833" y="5256294"/>
            <a:ext cx="2385204" cy="147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1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自相关诊断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145" y="1069390"/>
            <a:ext cx="7815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D-W</a:t>
            </a:r>
            <a:r>
              <a:rPr lang="zh-CN" altLang="en-US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 </a:t>
            </a:r>
            <a:r>
              <a:rPr lang="zh-CN" altLang="en-US" sz="36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l-GR" altLang="zh-CN" sz="36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990" y="1917588"/>
            <a:ext cx="83224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越接近于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的自相关性越小</a:t>
            </a:r>
            <a:r>
              <a:rPr lang="zh-CN" altLang="en-US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越接近于零，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越呈正自相关</a:t>
            </a:r>
            <a:r>
              <a:rPr lang="zh-CN" altLang="en-US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越接近于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越呈负自相关</a:t>
            </a:r>
            <a:r>
              <a:rPr lang="zh-CN" altLang="en-US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</a:t>
            </a:r>
            <a:r>
              <a:rPr lang="en-US" altLang="zh-CN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瓦特森根据样本容量和解释变量的数目，在给定显著水平下，建立了检验的下临界值</a:t>
            </a:r>
            <a:r>
              <a:rPr lang="en-US" altLang="zh-CN" sz="2000" dirty="0" err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与上临界值</a:t>
            </a:r>
            <a:r>
              <a:rPr lang="en-US" altLang="zh-CN" sz="2000" dirty="0" err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</a:t>
            </a:r>
            <a:r>
              <a:rPr lang="zh-CN" altLang="en-US" sz="20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的几种情况。</a:t>
            </a:r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1403648" y="4149080"/>
            <a:ext cx="6149108" cy="2592288"/>
            <a:chOff x="2928" y="2592"/>
            <a:chExt cx="2640" cy="1104"/>
          </a:xfrm>
        </p:grpSpPr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5165" y="2710"/>
              <a:ext cx="40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DW</a:t>
              </a:r>
              <a:endParaRPr kumimoji="0" lang="en-US" altLang="zh-CN" sz="2000" b="1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4047" y="2592"/>
              <a:ext cx="42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</a:rPr>
                <a:t>4-</a:t>
              </a:r>
              <a:r>
                <a:rPr kumimoji="0" lang="en-US" altLang="zh-CN" sz="2000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sz="2000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4905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4</a:t>
              </a: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4395" y="2601"/>
              <a:ext cx="41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4-</a:t>
              </a:r>
              <a:r>
                <a:rPr kumimoji="0" lang="en-US" altLang="zh-CN" sz="2000" b="1" i="1"/>
                <a:t>d</a:t>
              </a:r>
              <a:r>
                <a:rPr kumimoji="0" lang="en-US" altLang="zh-CN" sz="2000" b="1" i="1" baseline="-25000"/>
                <a:t>L</a:t>
              </a:r>
              <a:endParaRPr kumimoji="0" lang="en-US" altLang="zh-CN" sz="2000" b="1"/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3567" y="2592"/>
              <a:ext cx="2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sz="2000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3288" y="2592"/>
              <a:ext cx="27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d</a:t>
              </a:r>
              <a:r>
                <a:rPr kumimoji="0" lang="en-US" altLang="zh-CN" sz="2000" b="1" i="1" baseline="-25000"/>
                <a:t>L</a:t>
              </a:r>
              <a:endParaRPr kumimoji="0" lang="en-US" altLang="zh-CN" sz="2000" b="1"/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3902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>
                  <a:solidFill>
                    <a:srgbClr val="0066FF"/>
                  </a:solidFill>
                </a:rPr>
                <a:t>2</a:t>
              </a: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2928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0</a:t>
              </a:r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3006" y="2820"/>
              <a:ext cx="2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2999" y="2820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3477" y="2852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3730" y="2847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4226" y="285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4496" y="284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4992" y="2843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3088" y="2895"/>
              <a:ext cx="24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正自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相关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606" y="2895"/>
              <a:ext cx="24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负自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相关</a:t>
              </a: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3487" y="2895"/>
              <a:ext cx="20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不能确定</a:t>
              </a:r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4246" y="2885"/>
              <a:ext cx="20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 dirty="0"/>
                <a:t>不能确定</a:t>
              </a:r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3847" y="2904"/>
              <a:ext cx="240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 dirty="0">
                  <a:solidFill>
                    <a:srgbClr val="0066FF"/>
                  </a:solidFill>
                </a:rPr>
                <a:t>无自相关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2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8"/>
          <p:cNvSpPr>
            <a:spLocks noChangeArrowheads="1"/>
          </p:cNvSpPr>
          <p:nvPr/>
        </p:nvSpPr>
        <p:spPr bwMode="auto">
          <a:xfrm>
            <a:off x="0" y="857251"/>
            <a:ext cx="9144000" cy="36513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4" y="247434"/>
            <a:ext cx="5007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自相关诊断</a:t>
            </a:r>
            <a:endParaRPr lang="zh-CN" altLang="en-US" sz="28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145" y="1069390"/>
            <a:ext cx="7815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D-W</a:t>
            </a:r>
            <a:r>
              <a:rPr lang="zh-CN" altLang="en-US" sz="36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el-GR" altLang="zh-CN" sz="3600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3229" y="1916832"/>
            <a:ext cx="791921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问题转化：</a:t>
            </a:r>
            <a:endParaRPr lang="en-US" altLang="zh-CN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l-GR" altLang="zh-CN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ρ</a:t>
            </a:r>
            <a:r>
              <a:rPr lang="zh-CN" altLang="en-US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，并判断是否存在自相关性（查</a:t>
            </a:r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D-W</a:t>
            </a: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r>
              <a:rPr lang="zh-CN" altLang="en-US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表判断）</a:t>
            </a:r>
            <a:endParaRPr lang="zh-CN" altLang="en-US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36671"/>
              </p:ext>
            </p:extLst>
          </p:nvPr>
        </p:nvGraphicFramePr>
        <p:xfrm>
          <a:off x="885031" y="2947938"/>
          <a:ext cx="30702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4" imgW="1396800" imgH="863280" progId="Equation.3">
                  <p:embed/>
                </p:oleObj>
              </mc:Choice>
              <mc:Fallback>
                <p:oleObj name="公式" r:id="rId4" imgW="13968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031" y="2947938"/>
                        <a:ext cx="3070225" cy="171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919338"/>
              </p:ext>
            </p:extLst>
          </p:nvPr>
        </p:nvGraphicFramePr>
        <p:xfrm>
          <a:off x="4521670" y="3525207"/>
          <a:ext cx="33607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1473200" imgH="215900" progId="Equation.3">
                  <p:embed/>
                </p:oleObj>
              </mc:Choice>
              <mc:Fallback>
                <p:oleObj name="Equation" r:id="rId6" imgW="1473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670" y="3525207"/>
                        <a:ext cx="3360738" cy="4524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70499" y="4736418"/>
                <a:ext cx="367689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000" dirty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样本容量</a:t>
                </a:r>
                <a:r>
                  <a:rPr kumimoji="1" lang="en-US" altLang="zh-CN" sz="2000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n=20</a:t>
                </a:r>
                <a:endParaRPr kumimoji="1" lang="en-US" altLang="zh-CN" sz="2000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zh-CN" altLang="en-US" sz="2000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回归</a:t>
                </a:r>
                <a:r>
                  <a:rPr kumimoji="1" lang="zh-CN" altLang="en-US" sz="2000" dirty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变量数目</a:t>
                </a:r>
                <a:r>
                  <a:rPr kumimoji="1" lang="en-US" altLang="zh-CN" sz="2000" dirty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k=3</a:t>
                </a:r>
              </a:p>
              <a:p>
                <a14:m>
                  <m:oMath xmlns:m="http://schemas.openxmlformats.org/officeDocument/2006/math">
                    <m:r>
                      <a:rPr kumimoji="1" lang="zh-CN" altLang="en-US" sz="2000" i="1" smtClean="0">
                        <a:solidFill>
                          <a:srgbClr val="5B9BD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kumimoji="1" lang="en-US" altLang="zh-CN" sz="2000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=0.05</a:t>
                </a:r>
              </a:p>
              <a:p>
                <a:endParaRPr kumimoji="1" lang="en-US" altLang="zh-CN" sz="2000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zh-CN" altLang="en-US" sz="2000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临界值：</a:t>
                </a:r>
                <a:endParaRPr kumimoji="1" lang="en-US" altLang="zh-CN" sz="2000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en-US" altLang="zh-CN" sz="2000" dirty="0" err="1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dL</a:t>
                </a:r>
                <a:r>
                  <a:rPr kumimoji="1" lang="en-US" altLang="zh-CN" sz="2000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=1.10</a:t>
                </a:r>
                <a:r>
                  <a:rPr kumimoji="1" lang="en-US" altLang="zh-CN" sz="2000" dirty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en-US" altLang="zh-CN" sz="2000" dirty="0" err="1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</a:t>
                </a:r>
                <a:r>
                  <a:rPr kumimoji="1" lang="en-US" altLang="zh-CN" sz="2000" dirty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=1.54</a:t>
                </a:r>
              </a:p>
              <a:p>
                <a:r>
                  <a:rPr kumimoji="1" lang="en-US" altLang="zh-CN" sz="2400" dirty="0" smtClean="0">
                    <a:solidFill>
                      <a:srgbClr val="5B9BD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kumimoji="1" lang="en-US" altLang="zh-CN" sz="2400" dirty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99" y="4736418"/>
                <a:ext cx="3676896" cy="2308324"/>
              </a:xfrm>
              <a:prstGeom prst="rect">
                <a:avLst/>
              </a:prstGeom>
              <a:blipFill rotWithShape="0">
                <a:blip r:embed="rId8"/>
                <a:stretch>
                  <a:fillRect l="-1824" t="-1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572000" y="4543537"/>
            <a:ext cx="4191000" cy="1752600"/>
            <a:chOff x="2928" y="2592"/>
            <a:chExt cx="2640" cy="1104"/>
          </a:xfrm>
        </p:grpSpPr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5165" y="2710"/>
              <a:ext cx="40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DW</a:t>
              </a:r>
              <a:endParaRPr kumimoji="0" lang="en-US" altLang="zh-CN" sz="2000" b="1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4047" y="2592"/>
              <a:ext cx="42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</a:rPr>
                <a:t>4-</a:t>
              </a:r>
              <a:r>
                <a:rPr kumimoji="0" lang="en-US" altLang="zh-CN" sz="2000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sz="2000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4905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4</a:t>
              </a: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4395" y="2601"/>
              <a:ext cx="41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4-</a:t>
              </a:r>
              <a:r>
                <a:rPr kumimoji="0" lang="en-US" altLang="zh-CN" sz="2000" b="1" i="1"/>
                <a:t>d</a:t>
              </a:r>
              <a:r>
                <a:rPr kumimoji="0" lang="en-US" altLang="zh-CN" sz="2000" b="1" i="1" baseline="-25000"/>
                <a:t>L</a:t>
              </a:r>
              <a:endParaRPr kumimoji="0" lang="en-US" altLang="zh-CN" sz="2000" b="1"/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3567" y="2592"/>
              <a:ext cx="2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 i="1">
                  <a:solidFill>
                    <a:srgbClr val="FF0000"/>
                  </a:solidFill>
                </a:rPr>
                <a:t>d</a:t>
              </a:r>
              <a:r>
                <a:rPr kumimoji="0" lang="en-US" altLang="zh-CN" sz="2000" b="1" i="1" baseline="-25000">
                  <a:solidFill>
                    <a:srgbClr val="FF0000"/>
                  </a:solidFill>
                </a:rPr>
                <a:t>U</a:t>
              </a:r>
              <a:endParaRPr kumimoji="0"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3288" y="2592"/>
              <a:ext cx="27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 i="1"/>
                <a:t>d</a:t>
              </a:r>
              <a:r>
                <a:rPr kumimoji="0" lang="en-US" altLang="zh-CN" sz="2000" b="1" i="1" baseline="-25000"/>
                <a:t>L</a:t>
              </a:r>
              <a:endParaRPr kumimoji="0" lang="en-US" altLang="zh-CN" sz="2000" b="1"/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3902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>
                  <a:solidFill>
                    <a:srgbClr val="0066FF"/>
                  </a:solidFill>
                </a:rPr>
                <a:t>2</a:t>
              </a: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2928" y="2605"/>
              <a:ext cx="2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 b="1"/>
                <a:t>0</a:t>
              </a:r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3006" y="2820"/>
              <a:ext cx="2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2999" y="2820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3477" y="2852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3730" y="2847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4226" y="285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4496" y="284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4992" y="2843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3088" y="2895"/>
              <a:ext cx="24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正自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相关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606" y="2895"/>
              <a:ext cx="24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负自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相关</a:t>
              </a: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3487" y="2895"/>
              <a:ext cx="200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/>
                <a:t>不能确定</a:t>
              </a:r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4246" y="2885"/>
              <a:ext cx="20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 dirty="0"/>
                <a:t>不能确定</a:t>
              </a:r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3847" y="2904"/>
              <a:ext cx="240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000" b="1" dirty="0">
                  <a:solidFill>
                    <a:srgbClr val="0066FF"/>
                  </a:solidFill>
                </a:rPr>
                <a:t>无自相关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6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6"/>
    </mc:Choice>
    <mc:Fallback xmlns="">
      <p:transition spd="slow" advTm="7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1" grpId="0" animBg="1" autoUpdateAnimBg="0"/>
      <p:bldP spid="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14678</TotalTime>
  <Words>692</Words>
  <Application>Microsoft Office PowerPoint</Application>
  <PresentationFormat>全屏显示(4:3)</PresentationFormat>
  <Paragraphs>261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楷体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默认设计模板</vt:lpstr>
      <vt:lpstr>公式</vt:lpstr>
      <vt:lpstr>Microsoft 公式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qingyuan liang</cp:lastModifiedBy>
  <cp:revision>1745</cp:revision>
  <cp:lastPrinted>2017-08-22T16:04:02Z</cp:lastPrinted>
  <dcterms:created xsi:type="dcterms:W3CDTF">2011-05-23T07:51:15Z</dcterms:created>
  <dcterms:modified xsi:type="dcterms:W3CDTF">2018-03-04T05:58:33Z</dcterms:modified>
</cp:coreProperties>
</file>