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82" r:id="rId3"/>
    <p:sldId id="284" r:id="rId4"/>
    <p:sldId id="285" r:id="rId5"/>
    <p:sldId id="286" r:id="rId6"/>
    <p:sldId id="287" r:id="rId7"/>
    <p:sldId id="279" r:id="rId8"/>
    <p:sldId id="283" r:id="rId9"/>
    <p:sldId id="275" r:id="rId10"/>
    <p:sldId id="258" r:id="rId11"/>
    <p:sldId id="271" r:id="rId12"/>
    <p:sldId id="276" r:id="rId13"/>
    <p:sldId id="277" r:id="rId14"/>
    <p:sldId id="278" r:id="rId15"/>
    <p:sldId id="280" r:id="rId16"/>
    <p:sldId id="257" r:id="rId17"/>
    <p:sldId id="259" r:id="rId18"/>
    <p:sldId id="260" r:id="rId19"/>
    <p:sldId id="261" r:id="rId20"/>
    <p:sldId id="262" r:id="rId21"/>
    <p:sldId id="263" r:id="rId22"/>
    <p:sldId id="268" r:id="rId23"/>
    <p:sldId id="264" r:id="rId24"/>
    <p:sldId id="265" r:id="rId25"/>
    <p:sldId id="266" r:id="rId26"/>
    <p:sldId id="267" r:id="rId27"/>
    <p:sldId id="273" r:id="rId28"/>
    <p:sldId id="274" r:id="rId29"/>
    <p:sldId id="272" r:id="rId30"/>
    <p:sldId id="281" r:id="rId31"/>
    <p:sldId id="269" r:id="rId32"/>
    <p:sldId id="27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27"/>
    <p:restoredTop sz="94681"/>
  </p:normalViewPr>
  <p:slideViewPr>
    <p:cSldViewPr snapToGrid="0" snapToObjects="1">
      <p:cViewPr varScale="1">
        <p:scale>
          <a:sx n="132" d="100"/>
          <a:sy n="132" d="100"/>
        </p:scale>
        <p:origin x="1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D5A87-A5D5-5A4D-8558-CC6E34C6092B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6FBEF-BD52-8C49-B744-0A5181CC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35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8C0D-1B71-2148-87A2-29A6840A9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B9CFF-7A4F-0A4B-99BE-A313A5461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ED279-B7B8-F242-86B3-F467661F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A41B5-04DD-7445-988E-2EC3F169DBDC}" type="datetime1">
              <a:rPr lang="en-GB" smtClean="0"/>
              <a:t>19/01/2022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16A60-F971-C14C-B8A4-22AFA174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CAAFD-81F8-0842-B7FC-08F0D093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1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26D4-571F-BB4E-B7CA-21A733A1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452B8-9949-6C47-BB80-1D49F7E0A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F8E0D-1E3D-9140-8283-B082CE1D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03A1-7ABE-7E41-9B33-078DB3C62F85}" type="datetime1">
              <a:rPr lang="en-GB" smtClean="0"/>
              <a:t>19/01/2022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73303-5CAF-D64D-9EFB-983C44C2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0B7D4-0BBB-EE47-80A7-73297638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2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44DE16-1FA9-9045-AB17-5C0ABBF5C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F7C02-BB91-544C-8A29-990DDCACB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22550-B1EE-7047-BB30-E5DA0E0B3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56BE-8EB2-9149-BFEF-9E7530E49F97}" type="datetime1">
              <a:rPr lang="en-GB" smtClean="0"/>
              <a:t>19/01/2022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EC547-C18F-0349-8CCE-B73DDE32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72A39-B816-7645-96FC-32273CBB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3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A335-0BFA-264A-94AC-24939AF5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569D5-6FB0-9942-9404-A871E636E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5B404-1979-D640-AF73-DD0C2C4F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D3281-1276-0D4F-AC80-623F73352489}" type="datetime1">
              <a:rPr lang="en-GB" smtClean="0"/>
              <a:t>19/01/2022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88B2C-4260-EF4D-BBC5-B7BC9B89D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35AE5-614D-2441-AF1B-E6E05E1D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8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23E0B-A0C9-2643-BD9C-A87A66CE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156F1-DC9A-CC43-9040-3EC5DC091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470EE-232C-8543-BB49-6833C1C8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7FA-CA47-E24A-A979-EAA6BB4F033B}" type="datetime1">
              <a:rPr lang="en-GB" smtClean="0"/>
              <a:t>19/01/2022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7E73C-DD90-214A-BBE2-6778C1467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FA862-63E8-2044-806E-4B1A2E7F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8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649C-AF2E-6744-ABCC-6295CEE7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EF31D-A625-3549-8258-190223E8D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FFDD7-82D6-6043-BFDB-66CF413C8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3D918-B819-594F-8A5B-1C0D62D1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EFC1-20D3-3A45-B09D-39D958E9C56C}" type="datetime1">
              <a:rPr lang="en-GB" smtClean="0"/>
              <a:t>19/01/2022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95C96-B45D-254A-84DA-898A29F4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C43B6-00C6-A04D-B36C-A5C6C2F93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9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6FB5-3E33-5342-AD17-B62B51980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A33FF-BD80-CF4F-A008-02FB0C9CD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E226C-D6C0-BD44-A5C4-24AF2D09B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82B28-403F-964A-A0DE-F8476886C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E5604-DC9C-F74D-9C7C-2A291F16C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C86744-899B-8242-9207-8C001F000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2158-A464-CA44-85C1-FB42D61F7339}" type="datetime1">
              <a:rPr lang="en-GB" smtClean="0"/>
              <a:t>19/01/2022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7C069-54F6-C34F-B17D-87D4622DB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8ED06D-DF2E-9A41-9174-2EC7838A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1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128F-0AD5-0147-B8CD-852F69C7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9E9784-81C2-E74D-BF93-79BCCAD5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5FD-AFFF-9345-B533-07E8914A3D69}" type="datetime1">
              <a:rPr lang="en-GB" smtClean="0"/>
              <a:t>19/01/2022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541DB-94A5-1247-8227-B62483F5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2A1F0-278A-4146-96C2-B8F027930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4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2C13F-D422-0F4D-ACB3-AA9D7A19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6C396-A57B-E940-8AAC-A16E8A02F617}" type="datetime1">
              <a:rPr lang="en-GB" smtClean="0"/>
              <a:t>19/01/2022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BAC427-074F-BA48-8FEE-5B6CB927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C3A72-B92D-2047-81A9-6ADA692E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8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317A1-E60D-554B-B703-0A0504B5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F1254-9658-3842-AA77-7D932EF40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03543-3CA1-3A4D-9188-F4E034BE8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9B697-CE2B-174C-B0DB-700C2E36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9213-5B9A-0241-B57F-6430520F8FAC}" type="datetime1">
              <a:rPr lang="en-GB" smtClean="0"/>
              <a:t>19/01/2022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CA07C-BCCC-1D48-A655-E863FDE3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0CBE3-0A52-5646-B005-C1DE7AA8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5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3D96-6463-5841-A37B-35C8338B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5B8D96-11BC-C44F-8B5F-4DC13E1C2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5E736-3769-6B49-9CAB-DD7B544AA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DC165-EA58-EA43-B65B-115BDCE8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539F-0C1F-0946-A292-36755A7DF49C}" type="datetime1">
              <a:rPr lang="en-GB" smtClean="0"/>
              <a:t>19/01/2022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12D29-97B4-2C4E-84CA-6162FCA8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94D94-BF2C-644C-A872-9C1AC6CB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5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25291A-D31D-2347-97EE-46B2FDC3F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B9B8D-7A40-D143-A544-9C0C2DEF7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BFA1A-1117-DA43-A055-228BF95C1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ADB11-2921-DD44-93D7-36C46D76F88B}" type="datetime1">
              <a:rPr lang="en-GB" smtClean="0"/>
              <a:t>19/01/2022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B4152-5FA4-944E-816E-27D02E42B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C94D-1883-734C-86F0-0E227D871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F84B2-DBB4-4045-B6FF-AFDCFC85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absolute-vs-relative-python-import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tweepy.org/en/stable/asyncstream.html#tweepy.asynchronous.AsyncStream.samp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oodle.gla.ac.uk/course/view.php?id=29902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tweepy.org/en/stable/exceptions.html#tweepy.errors.TweepyExceptio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tutorial/getting-started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ofglasgow.zoom.us/j/94354165307?pwd=UVBIY0gwQXA3djE2OWtoS1YwdlpFZz09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ofglasgow.zoom.us/j/95628137478?pwd=NXMzRmdYQm1mQTdWTDVTQXowaEhOQT0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8CEA6-39BF-E349-8923-C2FF5A525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Lab for Crawling Social Media</a:t>
            </a:r>
            <a:br>
              <a:rPr lang="en-US" sz="2900" dirty="0">
                <a:solidFill>
                  <a:srgbClr val="FFFFFF"/>
                </a:solidFill>
              </a:rPr>
            </a:b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Web Science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GB" sz="2900" dirty="0">
                <a:solidFill>
                  <a:srgbClr val="FFFFFF"/>
                </a:solidFill>
              </a:rPr>
              <a:t>COMPSCI4077/COMPSCI5107/COMPSCI5078</a:t>
            </a:r>
            <a:endParaRPr lang="en-US" sz="29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376B6-0E64-4E43-8476-140CEB01B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Joemon M Jose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Robot Outline">
            <a:extLst>
              <a:ext uri="{FF2B5EF4-FFF2-40B4-BE49-F238E27FC236}">
                <a16:creationId xmlns:a16="http://schemas.microsoft.com/office/drawing/2014/main" id="{5EB7B346-9D08-4D55-8E4F-B6AE9233A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8626" y="2148325"/>
            <a:ext cx="184273" cy="184273"/>
          </a:xfrm>
          <a:prstGeom prst="rect">
            <a:avLst/>
          </a:prstGeom>
        </p:spPr>
      </p:pic>
      <p:pic>
        <p:nvPicPr>
          <p:cNvPr id="1028" name="Picture 4" descr="University of Glasgow - Wikipedia">
            <a:extLst>
              <a:ext uri="{FF2B5EF4-FFF2-40B4-BE49-F238E27FC236}">
                <a16:creationId xmlns:a16="http://schemas.microsoft.com/office/drawing/2014/main" id="{8840BADE-5F70-254A-B692-FC1FA71B1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300" y="1351005"/>
            <a:ext cx="787400" cy="117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82B22-6692-4C40-84CB-7DCA91EF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55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FCDB-9533-F344-9851-5766724D0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libraries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1BC0D-CE0F-3042-BBEE-EDD2D73BB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pip3 install </a:t>
            </a:r>
            <a:r>
              <a:rPr lang="en-GB" dirty="0" err="1"/>
              <a:t>tweepy</a:t>
            </a:r>
            <a:endParaRPr lang="en-GB" dirty="0"/>
          </a:p>
          <a:p>
            <a:r>
              <a:rPr lang="en-GB" dirty="0"/>
              <a:t>pip3 install json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7CB18-A6FA-5D4E-AA43-DE71B123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26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4985-5CA0-4B41-9FF0-A8972B47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B098-CFFC-0D44-9B87-A3EA45F90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Import</a:t>
            </a:r>
            <a:r>
              <a:rPr lang="en-GB" dirty="0"/>
              <a:t> the </a:t>
            </a:r>
            <a:r>
              <a:rPr lang="en-GB" dirty="0" err="1"/>
              <a:t>tweepy</a:t>
            </a:r>
            <a:r>
              <a:rPr lang="en-GB" dirty="0"/>
              <a:t> package</a:t>
            </a:r>
          </a:p>
          <a:p>
            <a:r>
              <a:rPr lang="en-GB" dirty="0"/>
              <a:t>Set the authentication credentials</a:t>
            </a:r>
          </a:p>
          <a:p>
            <a:r>
              <a:rPr lang="en-GB" dirty="0"/>
              <a:t>Create a new </a:t>
            </a:r>
            <a:r>
              <a:rPr lang="en-GB" dirty="0" err="1"/>
              <a:t>tweepy.API</a:t>
            </a:r>
            <a:r>
              <a:rPr lang="en-GB" dirty="0"/>
              <a:t> object</a:t>
            </a:r>
          </a:p>
          <a:p>
            <a:r>
              <a:rPr lang="en-GB" dirty="0"/>
              <a:t>Use the </a:t>
            </a:r>
            <a:r>
              <a:rPr lang="en-GB" dirty="0" err="1"/>
              <a:t>api</a:t>
            </a:r>
            <a:r>
              <a:rPr lang="en-GB" dirty="0"/>
              <a:t> object to call the Twitter API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C5BA8-CE4F-7E48-AC8B-6E8D8BC0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12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204EB-CD61-3E4E-8B26-41B543731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Tweepy</a:t>
            </a:r>
            <a:r>
              <a:rPr lang="en-US" dirty="0"/>
              <a:t>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E1413-24F7-274C-8069-F40528385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 </a:t>
            </a:r>
            <a:r>
              <a:rPr lang="en-GB" b="1" dirty="0"/>
              <a:t>status</a:t>
            </a:r>
            <a:r>
              <a:rPr lang="en-GB" dirty="0"/>
              <a:t> is a </a:t>
            </a:r>
            <a:r>
              <a:rPr lang="en-GB" b="1" dirty="0"/>
              <a:t>tweet</a:t>
            </a:r>
            <a:r>
              <a:rPr lang="en-GB" dirty="0"/>
              <a:t> .</a:t>
            </a:r>
          </a:p>
          <a:p>
            <a:r>
              <a:rPr lang="en-GB" dirty="0"/>
              <a:t>A </a:t>
            </a:r>
            <a:r>
              <a:rPr lang="en-GB" b="1" dirty="0"/>
              <a:t>friendship</a:t>
            </a:r>
            <a:r>
              <a:rPr lang="en-GB" dirty="0"/>
              <a:t> is a </a:t>
            </a:r>
            <a:r>
              <a:rPr lang="en-GB" b="1" dirty="0"/>
              <a:t>follow-follower relationship</a:t>
            </a:r>
            <a:r>
              <a:rPr lang="en-GB" dirty="0"/>
              <a:t>.</a:t>
            </a:r>
          </a:p>
          <a:p>
            <a:r>
              <a:rPr lang="en-GB" dirty="0"/>
              <a:t>A </a:t>
            </a:r>
            <a:r>
              <a:rPr lang="en-GB" b="1" dirty="0" err="1"/>
              <a:t>favorite</a:t>
            </a:r>
            <a:r>
              <a:rPr lang="en-GB" dirty="0"/>
              <a:t> is a </a:t>
            </a:r>
            <a:r>
              <a:rPr lang="en-GB" b="1" dirty="0"/>
              <a:t>like</a:t>
            </a:r>
            <a:r>
              <a:rPr lang="en-GB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ED978-A291-C146-ABEC-A163987A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25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FB50-F321-8349-B96F-95F8FA29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OAuth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55824-11EF-E549-9A79-9404D1314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import </a:t>
            </a:r>
            <a:r>
              <a:rPr lang="en-GB" dirty="0" err="1"/>
              <a:t>tweepy</a:t>
            </a:r>
            <a:r>
              <a:rPr lang="en-GB" dirty="0"/>
              <a:t> </a:t>
            </a:r>
          </a:p>
          <a:p>
            <a:r>
              <a:rPr lang="en-GB" dirty="0"/>
              <a:t># Authenticate to Twitter </a:t>
            </a:r>
          </a:p>
          <a:p>
            <a:pPr marL="0" indent="0">
              <a:buNone/>
            </a:pPr>
            <a:r>
              <a:rPr lang="en-GB" dirty="0"/>
              <a:t>auth = </a:t>
            </a:r>
            <a:r>
              <a:rPr lang="en-GB" dirty="0" err="1"/>
              <a:t>tweepy.OAuthHandler</a:t>
            </a:r>
            <a:r>
              <a:rPr lang="en-GB" dirty="0"/>
              <a:t>("CONSUMER_KEY", "CONSUMER_SECRET") </a:t>
            </a:r>
          </a:p>
          <a:p>
            <a:pPr marL="0" indent="0">
              <a:buNone/>
            </a:pPr>
            <a:r>
              <a:rPr lang="en-GB" dirty="0" err="1"/>
              <a:t>auth.set_access_token</a:t>
            </a:r>
            <a:r>
              <a:rPr lang="en-GB" dirty="0"/>
              <a:t>("ACCESS_TOKEN", "ACCESS_TOKEN_SECRET")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909EE-45C4-8E41-8ABA-CDA823B4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10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57C4C-0DC9-8346-ACCF-A596B510A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A4680-C925-AB45-88FE-6226F45CD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import </a:t>
            </a:r>
            <a:r>
              <a:rPr lang="en-GB" dirty="0" err="1"/>
              <a:t>tweepy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# Authenticate to Twitter </a:t>
            </a:r>
          </a:p>
          <a:p>
            <a:pPr marL="0" indent="0">
              <a:buNone/>
            </a:pPr>
            <a:r>
              <a:rPr lang="en-GB" dirty="0"/>
              <a:t>auth = </a:t>
            </a:r>
            <a:r>
              <a:rPr lang="en-GB" dirty="0" err="1"/>
              <a:t>tweepy.OAuthHandler</a:t>
            </a:r>
            <a:r>
              <a:rPr lang="en-GB" dirty="0"/>
              <a:t>("</a:t>
            </a:r>
            <a:r>
              <a:rPr lang="en-GB" dirty="0" err="1"/>
              <a:t>pGBDoAaEpkliVKBOLwjtcmHGc</a:t>
            </a:r>
            <a:r>
              <a:rPr lang="en-GB" dirty="0"/>
              <a:t>", "xF3g1wrP50b6BlZEd20u4oVfjgH1FGQcuWUzlQO5aUWOufvlhw") </a:t>
            </a:r>
            <a:r>
              <a:rPr lang="en-GB" dirty="0" err="1"/>
              <a:t>auth.set_access_token</a:t>
            </a:r>
            <a:r>
              <a:rPr lang="en-GB" dirty="0"/>
              <a:t>("622518493-6VcLIPprbQbv9wkcBBPvCle8vsjU9fE85Dq9oStl", "tH9aKQbQQ1iRdYTcLSsPwitl44BkAc6jilrsU0ifnXvZhq") </a:t>
            </a:r>
            <a:r>
              <a:rPr lang="en-GB" dirty="0" err="1"/>
              <a:t>api</a:t>
            </a:r>
            <a:r>
              <a:rPr lang="en-GB" dirty="0"/>
              <a:t> = </a:t>
            </a:r>
            <a:r>
              <a:rPr lang="en-GB" dirty="0" err="1"/>
              <a:t>tweepy.API</a:t>
            </a:r>
            <a:r>
              <a:rPr lang="en-GB" dirty="0"/>
              <a:t>(auth) </a:t>
            </a:r>
          </a:p>
          <a:p>
            <a:r>
              <a:rPr lang="en-GB" dirty="0"/>
              <a:t>try: </a:t>
            </a:r>
          </a:p>
          <a:p>
            <a:pPr lvl="1"/>
            <a:r>
              <a:rPr lang="en-GB" dirty="0" err="1"/>
              <a:t>api.verify_credentials</a:t>
            </a:r>
            <a:r>
              <a:rPr lang="en-GB" dirty="0"/>
              <a:t>() </a:t>
            </a:r>
          </a:p>
          <a:p>
            <a:pPr lvl="1"/>
            <a:r>
              <a:rPr lang="en-GB" dirty="0"/>
              <a:t>print("Authentication OK") </a:t>
            </a:r>
          </a:p>
          <a:p>
            <a:r>
              <a:rPr lang="en-GB" dirty="0"/>
              <a:t>except: </a:t>
            </a:r>
          </a:p>
          <a:p>
            <a:pPr lvl="1"/>
            <a:r>
              <a:rPr lang="en-GB" dirty="0"/>
              <a:t>print("Error during authentication")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216F2-28E8-A243-AFE2-F4EA14DA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62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EB1E-2DA1-0649-ACA0-BD607AB5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# Create API object 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654E8-85E3-3348-8440-EC4167AEF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api</a:t>
            </a:r>
            <a:r>
              <a:rPr lang="en-GB" dirty="0"/>
              <a:t> = </a:t>
            </a:r>
            <a:r>
              <a:rPr lang="en-GB" dirty="0" err="1"/>
              <a:t>tweepy.API</a:t>
            </a:r>
            <a:r>
              <a:rPr lang="en-GB" dirty="0"/>
              <a:t>(auth, </a:t>
            </a:r>
            <a:r>
              <a:rPr lang="en-GB" dirty="0" err="1"/>
              <a:t>wait_on_rate_limit</a:t>
            </a:r>
            <a:r>
              <a:rPr lang="en-GB" dirty="0"/>
              <a:t>=True, </a:t>
            </a:r>
            <a:r>
              <a:rPr lang="en-GB" dirty="0" err="1"/>
              <a:t>wait_on_rate_limit_notify</a:t>
            </a:r>
            <a:r>
              <a:rPr lang="en-GB" dirty="0"/>
              <a:t>=True)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AF011-99A2-2146-8294-BF888C4C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74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27A1A-C573-A24E-9154-1069C292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using Streaming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B1977-07CC-5A4D-9C8D-8295F0A02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</a:t>
            </a:r>
            <a:r>
              <a:rPr lang="en-GB" dirty="0"/>
              <a:t>the </a:t>
            </a:r>
            <a:r>
              <a:rPr lang="en-GB" dirty="0" err="1"/>
              <a:t>crawler.py</a:t>
            </a:r>
            <a:r>
              <a:rPr lang="en-GB" dirty="0"/>
              <a:t> file</a:t>
            </a:r>
          </a:p>
          <a:p>
            <a:r>
              <a:rPr lang="en-US" dirty="0"/>
              <a:t>Task 1- Replace the credentials</a:t>
            </a:r>
          </a:p>
          <a:p>
            <a:r>
              <a:rPr lang="en-US" dirty="0"/>
              <a:t># You need to replace these with your own values that you get after creating an app on Twitter's developer portal.</a:t>
            </a:r>
          </a:p>
          <a:p>
            <a:r>
              <a:rPr lang="en-US" b="1" dirty="0" err="1"/>
              <a:t>consumer_key</a:t>
            </a:r>
            <a:r>
              <a:rPr lang="en-US" b="1" dirty="0"/>
              <a:t> </a:t>
            </a:r>
            <a:r>
              <a:rPr lang="en-US" dirty="0"/>
              <a:t>= "</a:t>
            </a:r>
            <a:r>
              <a:rPr lang="en-US" dirty="0" err="1"/>
              <a:t>EiGy</a:t>
            </a:r>
            <a:r>
              <a:rPr lang="en-US" dirty="0"/>
              <a:t>……4xJ"</a:t>
            </a:r>
          </a:p>
          <a:p>
            <a:r>
              <a:rPr lang="en-US" b="1" dirty="0" err="1"/>
              <a:t>consumer_secret</a:t>
            </a:r>
            <a:r>
              <a:rPr lang="en-US" b="1" dirty="0"/>
              <a:t> </a:t>
            </a:r>
            <a:r>
              <a:rPr lang="en-US" dirty="0"/>
              <a:t>="</a:t>
            </a:r>
            <a:r>
              <a:rPr lang="en-US" dirty="0" err="1"/>
              <a:t>eRpAtS</a:t>
            </a:r>
            <a:r>
              <a:rPr lang="en-US" dirty="0"/>
              <a:t>……0E"</a:t>
            </a:r>
          </a:p>
          <a:p>
            <a:r>
              <a:rPr lang="en-US" b="1" dirty="0" err="1"/>
              <a:t>access_token</a:t>
            </a:r>
            <a:r>
              <a:rPr lang="en-US" b="1" dirty="0"/>
              <a:t> </a:t>
            </a:r>
            <a:r>
              <a:rPr lang="en-US" dirty="0"/>
              <a:t>="26711278-yoA…………….</a:t>
            </a:r>
            <a:r>
              <a:rPr lang="en-US" dirty="0" err="1"/>
              <a:t>pD</a:t>
            </a:r>
            <a:r>
              <a:rPr lang="en-US" dirty="0"/>
              <a:t>"</a:t>
            </a:r>
          </a:p>
          <a:p>
            <a:r>
              <a:rPr lang="en-US" b="1" dirty="0" err="1"/>
              <a:t>access_token_secret</a:t>
            </a:r>
            <a:r>
              <a:rPr lang="en-US" b="1" dirty="0"/>
              <a:t> </a:t>
            </a:r>
            <a:r>
              <a:rPr lang="en-US" dirty="0"/>
              <a:t>="UQn1J5t…………….pk4y”</a:t>
            </a:r>
          </a:p>
          <a:p>
            <a:r>
              <a:rPr lang="en-US" dirty="0"/>
              <a:t>Setting up the auth key</a:t>
            </a:r>
          </a:p>
          <a:p>
            <a:pPr lvl="1"/>
            <a:r>
              <a:rPr lang="en-US" dirty="0"/>
              <a:t>auth = </a:t>
            </a:r>
            <a:r>
              <a:rPr lang="en-US" dirty="0" err="1"/>
              <a:t>tweepy.OAuthHandler</a:t>
            </a:r>
            <a:r>
              <a:rPr lang="en-US" dirty="0"/>
              <a:t>(</a:t>
            </a:r>
            <a:r>
              <a:rPr lang="en-US" dirty="0" err="1"/>
              <a:t>consumer_key</a:t>
            </a:r>
            <a:r>
              <a:rPr lang="en-US" dirty="0"/>
              <a:t>, </a:t>
            </a:r>
            <a:r>
              <a:rPr lang="en-US" dirty="0" err="1"/>
              <a:t>consumer_secret</a:t>
            </a:r>
            <a:r>
              <a:rPr lang="en-US" dirty="0"/>
              <a:t> )</a:t>
            </a:r>
          </a:p>
          <a:p>
            <a:pPr lvl="1"/>
            <a:r>
              <a:rPr lang="en-US" dirty="0" err="1"/>
              <a:t>auth.set_access_token</a:t>
            </a:r>
            <a:r>
              <a:rPr lang="en-US" dirty="0"/>
              <a:t>(</a:t>
            </a:r>
            <a:r>
              <a:rPr lang="en-US" dirty="0" err="1"/>
              <a:t>access_token</a:t>
            </a:r>
            <a:r>
              <a:rPr lang="en-US" dirty="0"/>
              <a:t>, </a:t>
            </a:r>
            <a:r>
              <a:rPr lang="en-US" dirty="0" err="1"/>
              <a:t>access_token_secret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9B783-E288-6949-A4D0-C473932E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64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6D568-2280-F54C-8AFA-AD66741F0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StreamListener</a:t>
            </a:r>
            <a:r>
              <a:rPr lang="en-GB" dirty="0"/>
              <a:t> class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7BDB9-48B2-3443-928F-07494560F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</a:t>
            </a:r>
            <a:r>
              <a:rPr lang="en-US" dirty="0" err="1"/>
              <a:t>StreamListener</a:t>
            </a:r>
            <a:r>
              <a:rPr lang="en-US" dirty="0"/>
              <a:t>(</a:t>
            </a:r>
            <a:r>
              <a:rPr lang="en-US" dirty="0" err="1"/>
              <a:t>tweepy.StreamListener</a:t>
            </a:r>
            <a:r>
              <a:rPr lang="en-US" dirty="0"/>
              <a:t>):</a:t>
            </a:r>
          </a:p>
          <a:p>
            <a:r>
              <a:rPr lang="en-US" dirty="0"/>
              <a:t>  #This is a class provided by </a:t>
            </a:r>
            <a:r>
              <a:rPr lang="en-US" dirty="0" err="1"/>
              <a:t>tweepy</a:t>
            </a:r>
            <a:r>
              <a:rPr lang="en-US" dirty="0"/>
              <a:t> to access the Twitter Streaming API.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#Set up the listener. The '</a:t>
            </a:r>
            <a:r>
              <a:rPr lang="en-US" dirty="0" err="1"/>
              <a:t>wait_on_rate_limit</a:t>
            </a:r>
            <a:r>
              <a:rPr lang="en-US" dirty="0"/>
              <a:t>=True' is needed to help with Twitter API rate limiting.</a:t>
            </a:r>
          </a:p>
          <a:p>
            <a:r>
              <a:rPr lang="en-US" b="1" dirty="0"/>
              <a:t>listener = </a:t>
            </a:r>
            <a:r>
              <a:rPr lang="en-US" b="1" dirty="0" err="1"/>
              <a:t>StreamListener</a:t>
            </a:r>
            <a:r>
              <a:rPr lang="en-US" b="1" dirty="0"/>
              <a:t>(</a:t>
            </a:r>
            <a:r>
              <a:rPr lang="en-US" b="1" dirty="0" err="1"/>
              <a:t>api</a:t>
            </a:r>
            <a:r>
              <a:rPr lang="en-US" b="1" dirty="0"/>
              <a:t>=</a:t>
            </a:r>
            <a:r>
              <a:rPr lang="en-US" b="1" dirty="0" err="1"/>
              <a:t>tweepy.API</a:t>
            </a:r>
            <a:r>
              <a:rPr lang="en-US" b="1" dirty="0"/>
              <a:t>(</a:t>
            </a:r>
            <a:r>
              <a:rPr lang="en-US" b="1" dirty="0" err="1"/>
              <a:t>wait_on_rate_limit</a:t>
            </a:r>
            <a:r>
              <a:rPr lang="en-US" b="1" dirty="0"/>
              <a:t>=True))</a:t>
            </a:r>
          </a:p>
          <a:p>
            <a:r>
              <a:rPr lang="en-US" b="1" dirty="0"/>
              <a:t>streamer = </a:t>
            </a:r>
            <a:r>
              <a:rPr lang="en-US" b="1" dirty="0" err="1"/>
              <a:t>tweepy.Stream</a:t>
            </a:r>
            <a:r>
              <a:rPr lang="en-US" b="1" dirty="0"/>
              <a:t>(auth=auth, listener=listener)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88799-5B2E-3A44-B803-338447F4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F1EA-94B7-CB41-A194-298EBD62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Whare do we get the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BBF80-4D31-234F-800F-C19982544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on_data</a:t>
            </a:r>
            <a:r>
              <a:rPr lang="en-US" dirty="0"/>
              <a:t>(self, data):</a:t>
            </a:r>
          </a:p>
          <a:p>
            <a:r>
              <a:rPr lang="en-US" dirty="0"/>
              <a:t>        #This is the meat of the script...it connects to your </a:t>
            </a:r>
            <a:r>
              <a:rPr lang="en-US" dirty="0" err="1"/>
              <a:t>mongoDB</a:t>
            </a:r>
            <a:r>
              <a:rPr lang="en-US" dirty="0"/>
              <a:t> and stores the tweet</a:t>
            </a:r>
          </a:p>
          <a:p>
            <a:r>
              <a:rPr lang="en-US" dirty="0"/>
              <a:t>        #print(data)</a:t>
            </a:r>
          </a:p>
          <a:p>
            <a:r>
              <a:rPr lang="en-US" strike="sngStrike" dirty="0"/>
              <a:t>        try:</a:t>
            </a:r>
          </a:p>
          <a:p>
            <a:r>
              <a:rPr lang="en-US" dirty="0"/>
              <a:t>            </a:t>
            </a:r>
            <a:r>
              <a:rPr lang="en-US" b="1" dirty="0"/>
              <a:t>print(data)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350FE-F34C-5E42-B4A0-AB1A561B3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60581-0658-6741-B4C4-C1508813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1- sample 1% data &amp; inspect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13367-2D43-9643-97BF-99BB5A2FA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</a:t>
            </a:r>
            <a:r>
              <a:rPr lang="en-US" dirty="0" err="1"/>
              <a:t>streamer.sample</a:t>
            </a:r>
            <a:r>
              <a:rPr lang="en-US" dirty="0"/>
              <a:t>(languages = ['</a:t>
            </a:r>
            <a:r>
              <a:rPr lang="en-US" dirty="0" err="1"/>
              <a:t>en</a:t>
            </a:r>
            <a:r>
              <a:rPr lang="en-US" dirty="0"/>
              <a:t>’])</a:t>
            </a:r>
          </a:p>
          <a:p>
            <a:endParaRPr lang="en-US" dirty="0"/>
          </a:p>
          <a:p>
            <a:endParaRPr lang="en-US" dirty="0"/>
          </a:p>
          <a:p>
            <a:r>
              <a:rPr lang="en-GB" b="1" dirty="0"/>
              <a:t>sample(</a:t>
            </a:r>
            <a:r>
              <a:rPr lang="en-GB" b="1" i="1" dirty="0"/>
              <a:t>*</a:t>
            </a:r>
            <a:r>
              <a:rPr lang="en-GB" b="1" dirty="0"/>
              <a:t>, </a:t>
            </a:r>
            <a:r>
              <a:rPr lang="en-GB" b="1" i="1" dirty="0"/>
              <a:t>languages=None</a:t>
            </a:r>
            <a:r>
              <a:rPr lang="en-GB" b="1" dirty="0"/>
              <a:t>, </a:t>
            </a:r>
            <a:r>
              <a:rPr lang="en-GB" b="1" i="1" dirty="0" err="1"/>
              <a:t>stall_warnings</a:t>
            </a:r>
            <a:r>
              <a:rPr lang="en-GB" b="1" i="1" dirty="0"/>
              <a:t>=False</a:t>
            </a:r>
            <a:r>
              <a:rPr lang="en-GB" b="1" dirty="0"/>
              <a:t>)</a:t>
            </a:r>
            <a:r>
              <a:rPr lang="en-GB" dirty="0">
                <a:hlinkClick r:id="rId2" tooltip="Permalink to this definition"/>
              </a:rPr>
              <a:t>¶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760D5-78A2-6E43-9DFA-EAB48ED6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0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83F8-EFB3-7841-BC9D-0C91A0C6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0698A-ADC0-2F46-9D4D-2A91B809F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Lecture slides and zoom videos are on Moodle</a:t>
            </a:r>
          </a:p>
          <a:p>
            <a:pPr lvl="1"/>
            <a:r>
              <a:rPr lang="en-GB" dirty="0">
                <a:hlinkClick r:id="rId2" tooltip="https://moodle.gla.ac.uk/course/view.php?id=29902"/>
              </a:rPr>
              <a:t>https://moodle.gla.ac.uk/course/view.php?id=29902</a:t>
            </a:r>
            <a:endParaRPr lang="en-GB" dirty="0"/>
          </a:p>
          <a:p>
            <a:r>
              <a:rPr lang="en-US" dirty="0"/>
              <a:t>Enroll on model page, if you are not done so</a:t>
            </a:r>
          </a:p>
          <a:p>
            <a:endParaRPr lang="en-US" dirty="0"/>
          </a:p>
          <a:p>
            <a:r>
              <a:rPr lang="en-US" dirty="0"/>
              <a:t>Tutorial files and details are on Teams</a:t>
            </a:r>
          </a:p>
          <a:p>
            <a:pPr lvl="1"/>
            <a:r>
              <a:rPr lang="en-US" dirty="0"/>
              <a:t>Let me know if you are not on web science Teams link</a:t>
            </a:r>
          </a:p>
          <a:p>
            <a:r>
              <a:rPr lang="en-US" dirty="0">
                <a:solidFill>
                  <a:srgbClr val="FF0000"/>
                </a:solidFill>
              </a:rPr>
              <a:t>Note!!</a:t>
            </a:r>
          </a:p>
          <a:p>
            <a:pPr lvl="1"/>
            <a:r>
              <a:rPr lang="en-US" dirty="0"/>
              <a:t>Lecture materials and videos are not shared on Teams</a:t>
            </a:r>
          </a:p>
          <a:p>
            <a:r>
              <a:rPr lang="en-US" dirty="0"/>
              <a:t>Write your questions at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docs.google.com</a:t>
            </a:r>
            <a:r>
              <a:rPr lang="en-US" dirty="0"/>
              <a:t>/document/d/1PS1YZGgtHQaNZ-HnYIYyiyHnSId8OYA4asFD-tTv35Y/edit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7183D-6AFE-4E42-A3C9-7FDCB87A0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19AC-2152-D248-A44B-692E75B52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2- filter 1% of UK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954A3-5797-0F42-BE96-E4EEBE0DB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Loc_UK</a:t>
            </a:r>
            <a:r>
              <a:rPr lang="en-US" b="1" dirty="0"/>
              <a:t> </a:t>
            </a:r>
            <a:r>
              <a:rPr lang="en-US" dirty="0"/>
              <a:t>= [-10.392627, 49.681847, 1.055039, 61.122019] # UK and Ireland</a:t>
            </a:r>
          </a:p>
          <a:p>
            <a:r>
              <a:rPr lang="en-US" b="1" dirty="0" err="1"/>
              <a:t>Words_UK</a:t>
            </a:r>
            <a:r>
              <a:rPr lang="en-US" b="1" dirty="0"/>
              <a:t> </a:t>
            </a:r>
            <a:r>
              <a:rPr lang="en-US" dirty="0"/>
              <a:t>=["Boris", "Prime Minister", "Tories", "UK", "London", "England", "Manchester", "Sheffield", "York", "Southampton",  "Wales", "Cardiff", "Swansea" ,"Banff", "Bristol", "Oxford", "Birmingham" ,"Scotland", "Glasgow", "Edinburgh", "Dundee", "Aberdeen", "Highlands”, "Inverness", "Perth", "St Andrews", "Dumfries", "Ayr" , "Ireland", "Dublin", "Cork", "Limerick", "Galway", "Belfast"," Derry", "Armagh" , "</a:t>
            </a:r>
            <a:r>
              <a:rPr lang="en-US" dirty="0" err="1"/>
              <a:t>BoJo</a:t>
            </a:r>
            <a:r>
              <a:rPr lang="en-US" dirty="0"/>
              <a:t>", "</a:t>
            </a:r>
            <a:r>
              <a:rPr lang="en-US" dirty="0" err="1"/>
              <a:t>Labour</a:t>
            </a:r>
            <a:r>
              <a:rPr lang="en-US" dirty="0"/>
              <a:t>", "Liberal Democrats", "SNP", "Conservatives", "First Minister", "Surgeon", "</a:t>
            </a:r>
            <a:r>
              <a:rPr lang="en-US" dirty="0" err="1"/>
              <a:t>Chancelor</a:t>
            </a:r>
            <a:r>
              <a:rPr lang="en-US" dirty="0"/>
              <a:t>”, "Boris Johnson", "</a:t>
            </a:r>
            <a:r>
              <a:rPr lang="en-US" dirty="0" err="1"/>
              <a:t>BoJo</a:t>
            </a:r>
            <a:r>
              <a:rPr lang="en-US" dirty="0"/>
              <a:t>", "Keith </a:t>
            </a:r>
            <a:r>
              <a:rPr lang="en-US" dirty="0" err="1"/>
              <a:t>Stramer</a:t>
            </a:r>
            <a:r>
              <a:rPr lang="en-US" dirty="0"/>
              <a:t>"]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50551-C2EF-264B-9D29-9F166668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1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255E-184C-1842-921F-8177B047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2.1 – use specific users to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6EC07-6AF1-AE41-8458-E3B4BCB39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streamer.filter</a:t>
            </a:r>
            <a:r>
              <a:rPr lang="en-US" dirty="0"/>
              <a:t>(locations= </a:t>
            </a:r>
            <a:r>
              <a:rPr lang="en-US" dirty="0" err="1"/>
              <a:t>Loc_UK</a:t>
            </a:r>
            <a:r>
              <a:rPr lang="en-US" dirty="0"/>
              <a:t>, track = </a:t>
            </a:r>
            <a:r>
              <a:rPr lang="en-US" dirty="0" err="1"/>
              <a:t>Words_UK</a:t>
            </a:r>
            <a:r>
              <a:rPr lang="en-US" dirty="0"/>
              <a:t>, languages = ['</a:t>
            </a:r>
            <a:r>
              <a:rPr lang="en-US" dirty="0" err="1"/>
              <a:t>en</a:t>
            </a:r>
            <a:r>
              <a:rPr lang="en-US" dirty="0"/>
              <a:t>'], </a:t>
            </a:r>
            <a:r>
              <a:rPr lang="en-US" dirty="0" err="1"/>
              <a:t>is_async</a:t>
            </a:r>
            <a:r>
              <a:rPr lang="en-US" dirty="0"/>
              <a:t>=True)  </a:t>
            </a:r>
          </a:p>
          <a:p>
            <a:endParaRPr lang="en-US" dirty="0"/>
          </a:p>
          <a:p>
            <a:r>
              <a:rPr lang="en-US" dirty="0" err="1"/>
              <a:t>list_users</a:t>
            </a:r>
            <a:r>
              <a:rPr lang="en-US" dirty="0"/>
              <a:t> = ['21866939', '7587032',  '34655603', '16887175', '8269192','12976042',  '622143', '622133', '622113' ,'16343974' ,'4773940587', '19701628', '87818409', '753261781137719300' ,'10215212', '551426814', '300205226', '19290942', '265902729', '156651229', '474055087', '17038090', '17895820', '301527968', '33546465', '138749160’ , '20823928', '20132853', '47293258','124219169', '61569136','6107422','46650770','1652541','77821953', '14700117', '37103387', '157997359’]</a:t>
            </a:r>
          </a:p>
          <a:p>
            <a:r>
              <a:rPr lang="en-US" dirty="0"/>
              <a:t>they are </a:t>
            </a:r>
          </a:p>
          <a:p>
            <a:pPr lvl="1"/>
            <a:r>
              <a:rPr lang="en-US" dirty="0"/>
              <a:t>#@</a:t>
            </a:r>
            <a:r>
              <a:rPr lang="en-US" dirty="0" err="1"/>
              <a:t>daily_express</a:t>
            </a:r>
            <a:r>
              <a:rPr lang="en-US" dirty="0"/>
              <a:t> =&gt; 17895820 @</a:t>
            </a:r>
            <a:r>
              <a:rPr lang="en-US" dirty="0" err="1"/>
              <a:t>reutersuk</a:t>
            </a:r>
            <a:r>
              <a:rPr lang="en-US" dirty="0"/>
              <a:t> =&gt; 17038090 @</a:t>
            </a:r>
            <a:r>
              <a:rPr lang="en-US" dirty="0" err="1"/>
              <a:t>itvnews</a:t>
            </a:r>
            <a:r>
              <a:rPr lang="en-US" dirty="0"/>
              <a:t> =&gt; 21866939 @</a:t>
            </a:r>
            <a:r>
              <a:rPr lang="en-US" dirty="0" err="1"/>
              <a:t>skynews</a:t>
            </a:r>
            <a:r>
              <a:rPr lang="en-US" dirty="0"/>
              <a:t> =&gt; 7587032  @</a:t>
            </a:r>
            <a:r>
              <a:rPr lang="en-US" dirty="0" err="1"/>
              <a:t>bbcengland</a:t>
            </a:r>
            <a:r>
              <a:rPr lang="en-US" dirty="0"/>
              <a:t> =&gt; 622113 @</a:t>
            </a:r>
            <a:r>
              <a:rPr lang="en-US" dirty="0" err="1"/>
              <a:t>bbcscotland</a:t>
            </a:r>
            <a:r>
              <a:rPr lang="en-US" dirty="0"/>
              <a:t> =&gt; 622133 @</a:t>
            </a:r>
            <a:r>
              <a:rPr lang="en-US" dirty="0" err="1"/>
              <a:t>bbcwales</a:t>
            </a:r>
            <a:r>
              <a:rPr lang="en-US" dirty="0"/>
              <a:t> =&gt; 622143 @</a:t>
            </a:r>
            <a:r>
              <a:rPr lang="en-US" dirty="0" err="1"/>
              <a:t>reuters</a:t>
            </a:r>
            <a:r>
              <a:rPr lang="en-US" dirty="0"/>
              <a:t> =&gt; 1652541</a:t>
            </a:r>
          </a:p>
          <a:p>
            <a:pPr lvl="1"/>
            <a:r>
              <a:rPr lang="en-US" dirty="0"/>
              <a:t># @</a:t>
            </a:r>
            <a:r>
              <a:rPr lang="en-US" dirty="0" err="1"/>
              <a:t>bbcsport</a:t>
            </a:r>
            <a:r>
              <a:rPr lang="en-US" dirty="0"/>
              <a:t> =&gt; 265902729 @</a:t>
            </a:r>
            <a:r>
              <a:rPr lang="en-US" dirty="0" err="1"/>
              <a:t>bbc</a:t>
            </a:r>
            <a:r>
              <a:rPr lang="en-US" dirty="0"/>
              <a:t> =&gt; 19701628 @bbcradio3 =&gt; 19290942 @</a:t>
            </a:r>
            <a:r>
              <a:rPr lang="en-US" dirty="0" err="1"/>
              <a:t>polscotcontrol</a:t>
            </a:r>
            <a:r>
              <a:rPr lang="en-US" dirty="0"/>
              <a:t> =&gt; 4773940587 @guardian =&gt; 87818409 @</a:t>
            </a:r>
            <a:r>
              <a:rPr lang="en-US" dirty="0" err="1"/>
              <a:t>metrouk</a:t>
            </a:r>
            <a:r>
              <a:rPr lang="en-US" dirty="0"/>
              <a:t> =&gt; 138749160 @</a:t>
            </a:r>
            <a:r>
              <a:rPr lang="en-US" dirty="0" err="1"/>
              <a:t>irishsunsport</a:t>
            </a:r>
            <a:r>
              <a:rPr lang="en-US" dirty="0"/>
              <a:t> =&gt; 301527968 @</a:t>
            </a:r>
            <a:r>
              <a:rPr lang="en-US" dirty="0" err="1"/>
              <a:t>thetimes</a:t>
            </a:r>
            <a:r>
              <a:rPr lang="en-US" dirty="0"/>
              <a:t> =&gt; 6107422</a:t>
            </a:r>
          </a:p>
          <a:p>
            <a:pPr lvl="1"/>
            <a:r>
              <a:rPr lang="en-US" dirty="0"/>
              <a:t> # @</a:t>
            </a:r>
            <a:r>
              <a:rPr lang="en-US" dirty="0" err="1"/>
              <a:t>guardianworld</a:t>
            </a:r>
            <a:r>
              <a:rPr lang="en-US" dirty="0"/>
              <a:t> =&gt; 156651229, @</a:t>
            </a:r>
            <a:r>
              <a:rPr lang="en-US" dirty="0" err="1"/>
              <a:t>glasgow_times</a:t>
            </a:r>
            <a:r>
              <a:rPr lang="en-US" dirty="0"/>
              <a:t> =&gt; 474055087 @telegraph =&gt; 16343974, @</a:t>
            </a:r>
            <a:r>
              <a:rPr lang="en-US" dirty="0" err="1"/>
              <a:t>thesun</a:t>
            </a:r>
            <a:r>
              <a:rPr lang="en-US" dirty="0"/>
              <a:t> =&gt; 34655603 @</a:t>
            </a:r>
            <a:r>
              <a:rPr lang="en-US" dirty="0" err="1"/>
              <a:t>dailymirror</a:t>
            </a:r>
            <a:r>
              <a:rPr lang="en-US" dirty="0"/>
              <a:t> =&gt; 16887175 @</a:t>
            </a:r>
            <a:r>
              <a:rPr lang="en-US" dirty="0" err="1"/>
              <a:t>heraldscotland</a:t>
            </a:r>
            <a:r>
              <a:rPr lang="en-US" dirty="0"/>
              <a:t> =&gt; 157997359 @herald =&gt; 8269192 @</a:t>
            </a:r>
            <a:r>
              <a:rPr lang="en-US" dirty="0" err="1"/>
              <a:t>scotsman</a:t>
            </a:r>
            <a:r>
              <a:rPr lang="en-US" dirty="0"/>
              <a:t> =&gt; 12976042</a:t>
            </a:r>
          </a:p>
          <a:p>
            <a:pPr lvl="1"/>
            <a:r>
              <a:rPr lang="en-US" dirty="0"/>
              <a:t> # @</a:t>
            </a:r>
            <a:r>
              <a:rPr lang="en-US" dirty="0" err="1"/>
              <a:t>nhs</a:t>
            </a:r>
            <a:r>
              <a:rPr lang="en-US" dirty="0"/>
              <a:t> =&gt; 753261781137719300 @</a:t>
            </a:r>
            <a:r>
              <a:rPr lang="en-US" dirty="0" err="1"/>
              <a:t>nhsuk</a:t>
            </a:r>
            <a:r>
              <a:rPr lang="en-US" dirty="0"/>
              <a:t> =&gt; 10215212 @</a:t>
            </a:r>
            <a:r>
              <a:rPr lang="en-US" dirty="0" err="1"/>
              <a:t>nhsengland</a:t>
            </a:r>
            <a:r>
              <a:rPr lang="en-US" dirty="0"/>
              <a:t> =&gt; 551426814 @</a:t>
            </a:r>
            <a:r>
              <a:rPr lang="en-US" dirty="0" err="1"/>
              <a:t>scotgovhealth</a:t>
            </a:r>
            <a:r>
              <a:rPr lang="en-US" dirty="0"/>
              <a:t> =&gt; 300205226</a:t>
            </a:r>
          </a:p>
          <a:p>
            <a:pPr lvl="1"/>
            <a:r>
              <a:rPr lang="en-US" dirty="0"/>
              <a:t>#  @telegraph =&gt; 16343974, @</a:t>
            </a:r>
            <a:r>
              <a:rPr lang="en-US" dirty="0" err="1"/>
              <a:t>thesun</a:t>
            </a:r>
            <a:r>
              <a:rPr lang="en-US" dirty="0"/>
              <a:t> =&gt; 34655603 @</a:t>
            </a:r>
            <a:r>
              <a:rPr lang="en-US" dirty="0" err="1"/>
              <a:t>dailymirror</a:t>
            </a:r>
            <a:r>
              <a:rPr lang="en-US" dirty="0"/>
              <a:t> =&gt; 16887175 @herald =&gt; 8269192 @</a:t>
            </a:r>
            <a:r>
              <a:rPr lang="en-US" dirty="0" err="1"/>
              <a:t>scotsman</a:t>
            </a:r>
            <a:r>
              <a:rPr lang="en-US" dirty="0"/>
              <a:t> =&gt; 12976042 @</a:t>
            </a:r>
            <a:r>
              <a:rPr lang="en-US" dirty="0" err="1"/>
              <a:t>stvnews</a:t>
            </a:r>
            <a:r>
              <a:rPr lang="en-US" dirty="0"/>
              <a:t> =&gt; 20132853</a:t>
            </a:r>
          </a:p>
          <a:p>
            <a:pPr lvl="1"/>
            <a:r>
              <a:rPr lang="en-US" dirty="0"/>
              <a:t># transport @</a:t>
            </a:r>
            <a:r>
              <a:rPr lang="en-US" dirty="0" err="1"/>
              <a:t>nationalrailenq</a:t>
            </a:r>
            <a:r>
              <a:rPr lang="en-US" dirty="0"/>
              <a:t> =&gt; 33546465 @</a:t>
            </a:r>
            <a:r>
              <a:rPr lang="en-US" dirty="0" err="1"/>
              <a:t>heathrowairport</a:t>
            </a:r>
            <a:r>
              <a:rPr lang="en-US" dirty="0"/>
              <a:t> =&gt; 20823928 @</a:t>
            </a:r>
            <a:r>
              <a:rPr lang="en-US" dirty="0" err="1"/>
              <a:t>glasgowairport</a:t>
            </a:r>
            <a:r>
              <a:rPr lang="en-US" dirty="0"/>
              <a:t> =&gt; 47293258 @</a:t>
            </a:r>
            <a:r>
              <a:rPr lang="en-US" dirty="0" err="1"/>
              <a:t>ldnlutonairport</a:t>
            </a:r>
            <a:r>
              <a:rPr lang="en-US" dirty="0"/>
              <a:t> =&gt; 124219169 @</a:t>
            </a:r>
            <a:r>
              <a:rPr lang="en-US" dirty="0" err="1"/>
              <a:t>scotrail</a:t>
            </a:r>
            <a:r>
              <a:rPr lang="en-US" dirty="0"/>
              <a:t> =&gt; 61569136</a:t>
            </a:r>
          </a:p>
          <a:p>
            <a:pPr lvl="1"/>
            <a:r>
              <a:rPr lang="en-US" dirty="0"/>
              <a:t># government @</a:t>
            </a:r>
            <a:r>
              <a:rPr lang="en-US" dirty="0" err="1"/>
              <a:t>scotgov</a:t>
            </a:r>
            <a:r>
              <a:rPr lang="en-US" dirty="0"/>
              <a:t> =&gt; 46650770 @</a:t>
            </a:r>
            <a:r>
              <a:rPr lang="en-US" dirty="0" err="1"/>
              <a:t>thesnp</a:t>
            </a:r>
            <a:r>
              <a:rPr lang="en-US" dirty="0"/>
              <a:t> =&gt; 77821953 @</a:t>
            </a:r>
            <a:r>
              <a:rPr lang="en-US" dirty="0" err="1"/>
              <a:t>mayoroflondon</a:t>
            </a:r>
            <a:r>
              <a:rPr lang="en-US" dirty="0"/>
              <a:t> =&gt; 14700117 @</a:t>
            </a:r>
            <a:r>
              <a:rPr lang="en-US" dirty="0" err="1"/>
              <a:t>dhsuk</a:t>
            </a:r>
            <a:r>
              <a:rPr lang="en-US" dirty="0"/>
              <a:t> =&gt; 37103387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b="1" dirty="0"/>
              <a:t>follow = </a:t>
            </a:r>
            <a:r>
              <a:rPr lang="en-US" b="1" dirty="0" err="1"/>
              <a:t>list_users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335AA-1EE9-414A-9FD5-DE3B210E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28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8D1E-7E2D-424C-8FD2-31CA5878D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Filter - https://</a:t>
            </a:r>
            <a:r>
              <a:rPr lang="en-US" dirty="0" err="1"/>
              <a:t>docs.tweepy.org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/stable/</a:t>
            </a:r>
            <a:r>
              <a:rPr lang="en-US" dirty="0" err="1"/>
              <a:t>asyncstream.html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0B074-C612-4F42-9462-08F17FF1E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filter(</a:t>
            </a:r>
            <a:r>
              <a:rPr lang="en-GB" b="1" i="1" dirty="0"/>
              <a:t>*</a:t>
            </a:r>
            <a:r>
              <a:rPr lang="en-GB" b="1" dirty="0"/>
              <a:t>, </a:t>
            </a:r>
            <a:r>
              <a:rPr lang="en-GB" b="1" i="1" dirty="0"/>
              <a:t>follow=None</a:t>
            </a:r>
            <a:r>
              <a:rPr lang="en-GB" b="1" dirty="0"/>
              <a:t>, </a:t>
            </a:r>
            <a:r>
              <a:rPr lang="en-GB" b="1" i="1" dirty="0"/>
              <a:t>track=None</a:t>
            </a:r>
            <a:r>
              <a:rPr lang="en-GB" b="1" dirty="0"/>
              <a:t>, </a:t>
            </a:r>
            <a:r>
              <a:rPr lang="en-GB" b="1" i="1" dirty="0"/>
              <a:t>locations=None</a:t>
            </a:r>
            <a:r>
              <a:rPr lang="en-GB" b="1" dirty="0"/>
              <a:t>, </a:t>
            </a:r>
            <a:r>
              <a:rPr lang="en-GB" b="1" i="1" dirty="0" err="1"/>
              <a:t>filter_level</a:t>
            </a:r>
            <a:r>
              <a:rPr lang="en-GB" b="1" i="1" dirty="0"/>
              <a:t>=None</a:t>
            </a:r>
            <a:r>
              <a:rPr lang="en-GB" b="1" dirty="0"/>
              <a:t>, </a:t>
            </a:r>
            <a:r>
              <a:rPr lang="en-GB" b="1" i="1" dirty="0"/>
              <a:t>languages=None</a:t>
            </a:r>
            <a:r>
              <a:rPr lang="en-GB" b="1" dirty="0"/>
              <a:t>, </a:t>
            </a:r>
            <a:r>
              <a:rPr lang="en-GB" b="1" i="1" dirty="0" err="1"/>
              <a:t>stall_warnings</a:t>
            </a:r>
            <a:r>
              <a:rPr lang="en-GB" b="1" i="1" dirty="0"/>
              <a:t>=False</a:t>
            </a:r>
            <a:r>
              <a:rPr lang="en-GB" b="1" dirty="0"/>
              <a:t>)</a:t>
            </a:r>
          </a:p>
          <a:p>
            <a:endParaRPr lang="en-GB" b="1" dirty="0"/>
          </a:p>
          <a:p>
            <a:endParaRPr lang="en-GB" b="1" dirty="0"/>
          </a:p>
          <a:p>
            <a:r>
              <a:rPr lang="en-GB" dirty="0" err="1"/>
              <a:t>Raises</a:t>
            </a:r>
            <a:r>
              <a:rPr lang="en-GB" b="1" dirty="0" err="1">
                <a:hlinkClick r:id="rId2"/>
              </a:rPr>
              <a:t>TweepyException</a:t>
            </a:r>
            <a:r>
              <a:rPr lang="en-GB" dirty="0"/>
              <a:t>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B9A53-AAFA-7444-A116-DFAC7567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29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960C-AA64-5C48-8723-D524CBFA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3- collect Scottish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16E89-CA81-1C49-9186-98539ECAC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Scottish bounding box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41669-E451-F546-9D70-47238EFC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65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796B-4AF7-454F-92F1-477B8577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2- Store data on </a:t>
            </a:r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BF7ED-2724-CE47-97AD-DAD4EA896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pymongo</a:t>
            </a:r>
            <a:r>
              <a:rPr lang="en-US" dirty="0"/>
              <a:t> import </a:t>
            </a:r>
            <a:r>
              <a:rPr lang="en-US" dirty="0" err="1"/>
              <a:t>MongoClient</a:t>
            </a:r>
            <a:endParaRPr lang="en-US" dirty="0"/>
          </a:p>
          <a:p>
            <a:endParaRPr lang="en-US" dirty="0"/>
          </a:p>
          <a:p>
            <a:r>
              <a:rPr lang="en-US" dirty="0"/>
              <a:t>Pip3 install </a:t>
            </a:r>
            <a:r>
              <a:rPr lang="en-US" dirty="0" err="1"/>
              <a:t>pymongo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client = </a:t>
            </a:r>
            <a:r>
              <a:rPr lang="en-US" dirty="0" err="1"/>
              <a:t>MongoClient</a:t>
            </a:r>
            <a:r>
              <a:rPr lang="en-US" dirty="0"/>
              <a:t>('127.0.0.1',27017)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3CEF4-90F3-8544-A265-B48031401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57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5AB5-8D05-9644-BFBF-E8F7DD9CF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09E9F-43AB-574C-A22E-6F790D7C7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https://docs.mongodb.com/manual/tutorial/getting-started/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Start accessing the data and examining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0FCB9-D8C0-5849-9A39-08B0C04A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28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6D47-78F1-5A40-BFF7-0402CA1D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3- 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131D4-018D-2141-AAAC-0E93B1AE8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file </a:t>
            </a:r>
            <a:r>
              <a:rPr lang="en-US" dirty="0" err="1"/>
              <a:t>crawlerREST.py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986C9-A9EA-F041-A235-1014A4CF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09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8BFC0-684B-1D46-8DCC-5A4826BD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limits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A720A-15FD-D74D-B9ED-C5DE94F68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exceed these limits, you’ll have to wait between 5 and 15 minutes to be able to use the API again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4CF42-21C7-B246-81F1-8C1B074E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30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8A2B-2B1C-974A-B2B9-A3A3A488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4- use REST API to crawl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0412-4566-FD44-B158-B3FF0465D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exceeding rate limits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EF613-54FF-8546-AFD1-356367DA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29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8A02-80A4-6248-8007-99C9DBE31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end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203BD-DC28-9746-8C24-C9BCC4C07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Tweets</a:t>
            </a:r>
          </a:p>
          <a:p>
            <a:r>
              <a:rPr lang="en-GB" dirty="0"/>
              <a:t>Retweets</a:t>
            </a:r>
          </a:p>
          <a:p>
            <a:r>
              <a:rPr lang="en-GB" dirty="0"/>
              <a:t>Likes</a:t>
            </a:r>
          </a:p>
          <a:p>
            <a:r>
              <a:rPr lang="en-GB" dirty="0"/>
              <a:t>Direct messages</a:t>
            </a:r>
          </a:p>
          <a:p>
            <a:r>
              <a:rPr lang="en-GB" dirty="0" err="1"/>
              <a:t>Favorites</a:t>
            </a:r>
            <a:endParaRPr lang="en-GB" dirty="0"/>
          </a:p>
          <a:p>
            <a:r>
              <a:rPr lang="en-GB" dirty="0"/>
              <a:t>Trends</a:t>
            </a:r>
          </a:p>
          <a:p>
            <a:r>
              <a:rPr lang="en-GB" dirty="0"/>
              <a:t>Media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66AE3-CCBB-784F-9E4F-BEF1B25F3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5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50345-4EF5-234B-8DCA-966C13AA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 links - Wednesdays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765D-6719-3140-8302-493E36E53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GB" dirty="0"/>
              <a:t>Topic: Web Science H Lab/Tutorial</a:t>
            </a:r>
          </a:p>
          <a:p>
            <a:r>
              <a:rPr lang="en-GB" dirty="0"/>
              <a:t>Time: This is a recurring meeting Meet </a:t>
            </a:r>
            <a:r>
              <a:rPr lang="en-GB" dirty="0" err="1"/>
              <a:t>anytimeJoin</a:t>
            </a:r>
            <a:r>
              <a:rPr lang="en-GB" dirty="0"/>
              <a:t> Zoom Meeting</a:t>
            </a:r>
          </a:p>
          <a:p>
            <a:r>
              <a:rPr lang="en-GB" dirty="0">
                <a:hlinkClick r:id="rId2"/>
              </a:rPr>
              <a:t>https://uofglasgow.zoom.us/j/94354165307?pwd=UVBIY0gwQXA3djE2OWtoS1YwdlpFZz09</a:t>
            </a:r>
            <a:endParaRPr lang="en-GB" dirty="0"/>
          </a:p>
          <a:p>
            <a:r>
              <a:rPr lang="en-GB" dirty="0"/>
              <a:t>Meeting ID: 943 5416 5307</a:t>
            </a:r>
          </a:p>
          <a:p>
            <a:r>
              <a:rPr lang="en-GB" dirty="0"/>
              <a:t>Passcode: 825407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F7CED-8F07-5249-8589-A2CF4A3E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62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B603-5B97-9141-A753-24CFEEDA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 the APIs to -https://</a:t>
            </a:r>
            <a:r>
              <a:rPr lang="en-US" dirty="0" err="1"/>
              <a:t>docs.tweepy.org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</a:t>
            </a:r>
            <a:r>
              <a:rPr lang="en-US" dirty="0" err="1"/>
              <a:t>api.html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77770-B25D-4149-8534-1696D1FB3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Methods for user timelines</a:t>
            </a:r>
          </a:p>
          <a:p>
            <a:r>
              <a:rPr lang="en-GB" dirty="0"/>
              <a:t>Methods for tweets</a:t>
            </a:r>
          </a:p>
          <a:p>
            <a:r>
              <a:rPr lang="en-GB" dirty="0"/>
              <a:t>Methods for users</a:t>
            </a:r>
          </a:p>
          <a:p>
            <a:r>
              <a:rPr lang="en-GB" dirty="0"/>
              <a:t>Methods for followers</a:t>
            </a:r>
          </a:p>
          <a:p>
            <a:r>
              <a:rPr lang="en-GB" dirty="0"/>
              <a:t>Methods for your account</a:t>
            </a:r>
          </a:p>
          <a:p>
            <a:r>
              <a:rPr lang="en-GB" dirty="0"/>
              <a:t>Methods for likes</a:t>
            </a:r>
          </a:p>
          <a:p>
            <a:r>
              <a:rPr lang="en-GB" dirty="0"/>
              <a:t>Methods for blocking users</a:t>
            </a:r>
          </a:p>
          <a:p>
            <a:r>
              <a:rPr lang="en-GB" dirty="0"/>
              <a:t>Methods for searches</a:t>
            </a:r>
          </a:p>
          <a:p>
            <a:r>
              <a:rPr lang="en-GB" dirty="0"/>
              <a:t>Methods for trends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A4C98-CFCE-3344-B07C-B2B961A01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92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58D3-E18B-2540-A274-E084295C5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realpython.com</a:t>
            </a:r>
            <a:r>
              <a:rPr lang="en-US" dirty="0"/>
              <a:t>/twitter-bot-python-</a:t>
            </a:r>
            <a:r>
              <a:rPr lang="en-US" dirty="0" err="1"/>
              <a:t>tweepy</a:t>
            </a:r>
            <a:r>
              <a:rPr lang="en-US" dirty="0"/>
              <a:t>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5DBE8-18BB-A246-BF48-9D8F18C43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this tutorial and create Twitter bot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8D2FC-4FDB-9147-A3AB-FACB96D3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87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D86C-189C-BB4A-8529-EEFEEAB5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week examine JSON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C3334-598C-B54C-A56B-5364ADA64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Tweet Object</a:t>
            </a:r>
          </a:p>
          <a:p>
            <a:r>
              <a:rPr lang="en-US" dirty="0"/>
              <a:t>User object</a:t>
            </a:r>
          </a:p>
          <a:p>
            <a:pPr lvl="1"/>
            <a:r>
              <a:rPr lang="en-US" dirty="0"/>
              <a:t>Fields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AB543-1D93-1540-85C5-9F7DC2D5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5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F02A-3573-CE4D-BC71-94537C6C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 Link Thursdays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4857C-BAE3-2749-987C-0604A2776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Topic: Web Science Lecture</a:t>
            </a:r>
          </a:p>
          <a:p>
            <a:r>
              <a:rPr lang="en-GB" dirty="0"/>
              <a:t>Time: This is a recurring meeting Meet anytime </a:t>
            </a:r>
          </a:p>
          <a:p>
            <a:r>
              <a:rPr lang="en-GB" dirty="0"/>
              <a:t>Join Zoom Meeting</a:t>
            </a:r>
          </a:p>
          <a:p>
            <a:r>
              <a:rPr lang="en-GB" dirty="0">
                <a:hlinkClick r:id="rId2"/>
              </a:rPr>
              <a:t>https://uofglasgow.zoom.us/j/95628137478?pwd=NXMzRmdYQm1mQTdWTDVTQXowaEhOQT09</a:t>
            </a:r>
            <a:r>
              <a:rPr lang="en-GB" dirty="0"/>
              <a:t> </a:t>
            </a:r>
          </a:p>
          <a:p>
            <a:r>
              <a:rPr lang="en-GB" dirty="0"/>
              <a:t>Meeting ID: 956 2813 7478</a:t>
            </a:r>
          </a:p>
          <a:p>
            <a:r>
              <a:rPr lang="en-GB" dirty="0"/>
              <a:t>Passcode: 392714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E5BB2-55D3-A142-8E1F-EB3901C7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6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E1AC-0D3F-8942-957C-6E1631A1E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747BC-AF11-554E-89DF-ACEE62F01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20% of marks</a:t>
            </a:r>
          </a:p>
          <a:p>
            <a:r>
              <a:rPr lang="en-US" dirty="0"/>
              <a:t>Will be released next week (week 3)</a:t>
            </a:r>
          </a:p>
          <a:p>
            <a:endParaRPr lang="en-US" dirty="0"/>
          </a:p>
          <a:p>
            <a:r>
              <a:rPr lang="en-US" dirty="0"/>
              <a:t>Proposed submission deadline</a:t>
            </a:r>
          </a:p>
          <a:p>
            <a:pPr lvl="1"/>
            <a:r>
              <a:rPr lang="en-US" dirty="0"/>
              <a:t>March 22, 2022 (Subject to LTC approval)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04313-A4F9-EE41-BD1C-E8D14682C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0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24E80-9D24-C148-8709-29AEDF21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E1C83-2BD5-854A-9F09-78C0EE44C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exams </a:t>
            </a:r>
          </a:p>
          <a:p>
            <a:r>
              <a:rPr lang="en-US" dirty="0"/>
              <a:t>structure last year’s format</a:t>
            </a:r>
          </a:p>
          <a:p>
            <a:r>
              <a:rPr lang="en-US" dirty="0"/>
              <a:t>Time and duration</a:t>
            </a:r>
          </a:p>
          <a:p>
            <a:pPr lvl="1"/>
            <a:r>
              <a:rPr lang="en-US" dirty="0"/>
              <a:t>Details will be announced later</a:t>
            </a:r>
          </a:p>
          <a:p>
            <a:pPr lvl="1"/>
            <a:r>
              <a:rPr lang="en-US" dirty="0"/>
              <a:t>More or less like semester 1 exams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18D9A-8AB3-2B4B-98E4-073E9395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2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511BD-9C7B-C14B-8AF2-B7192A6A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BF4E3-E5FD-E94B-8321-72EBFC6F8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Set-up a Python environment</a:t>
            </a:r>
          </a:p>
          <a:p>
            <a:r>
              <a:rPr lang="en-US" dirty="0"/>
              <a:t>Install and use </a:t>
            </a:r>
            <a:r>
              <a:rPr lang="en-US" dirty="0" err="1"/>
              <a:t>Tweepy</a:t>
            </a:r>
            <a:endParaRPr lang="en-US" dirty="0"/>
          </a:p>
          <a:p>
            <a:r>
              <a:rPr lang="en-US" dirty="0"/>
              <a:t>Complete some basic tasks</a:t>
            </a:r>
          </a:p>
          <a:p>
            <a:r>
              <a:rPr lang="en-US" dirty="0"/>
              <a:t>Get expertise on using </a:t>
            </a:r>
            <a:r>
              <a:rPr lang="en-US" dirty="0" err="1"/>
              <a:t>tweepy</a:t>
            </a:r>
            <a:endParaRPr lang="en-US" dirty="0"/>
          </a:p>
          <a:p>
            <a:endParaRPr lang="en-US" dirty="0"/>
          </a:p>
          <a:p>
            <a:r>
              <a:rPr lang="en-US" dirty="0"/>
              <a:t>Next week</a:t>
            </a:r>
          </a:p>
          <a:p>
            <a:pPr lvl="1"/>
            <a:r>
              <a:rPr lang="en-US" dirty="0"/>
              <a:t>Content processing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98916-0350-4145-96AC-85FFD084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06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93F3-57B4-3843-9C2B-F7D8FD66E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for Twitter access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0D590-FB7E-B04E-83C2-B51D1CA42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Details on </a:t>
            </a:r>
            <a:r>
              <a:rPr lang="en-US" dirty="0" err="1"/>
              <a:t>TwitterAccess.docx</a:t>
            </a:r>
            <a:endParaRPr lang="en-US" dirty="0"/>
          </a:p>
          <a:p>
            <a:pPr lvl="1"/>
            <a:r>
              <a:rPr lang="en-US" dirty="0"/>
              <a:t>In the files area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E7310-A8B1-0D4C-B5EA-0486D68D1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28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5F27-2A34-A841-8B50-CB5E658D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your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C128D-35D8-4840-9A58-4DBC625B9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$ </a:t>
            </a:r>
            <a:r>
              <a:rPr lang="en-GB" dirty="0" err="1"/>
              <a:t>mkdir</a:t>
            </a:r>
            <a:r>
              <a:rPr lang="en-GB" dirty="0"/>
              <a:t> crawler</a:t>
            </a:r>
          </a:p>
          <a:p>
            <a:pPr marL="0" indent="0">
              <a:buNone/>
            </a:pPr>
            <a:r>
              <a:rPr lang="en-GB" dirty="0"/>
              <a:t>$ cd crawler </a:t>
            </a:r>
          </a:p>
          <a:p>
            <a:pPr marL="0" indent="0">
              <a:buNone/>
            </a:pPr>
            <a:r>
              <a:rPr lang="en-GB" dirty="0"/>
              <a:t>$ python3 -m </a:t>
            </a:r>
            <a:r>
              <a:rPr lang="en-GB" dirty="0" err="1"/>
              <a:t>venv</a:t>
            </a:r>
            <a:r>
              <a:rPr lang="en-GB" dirty="0"/>
              <a:t> </a:t>
            </a:r>
            <a:r>
              <a:rPr lang="en-GB" dirty="0" err="1"/>
              <a:t>venv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$ source ./</a:t>
            </a:r>
            <a:r>
              <a:rPr lang="en-GB" dirty="0" err="1"/>
              <a:t>venv</a:t>
            </a:r>
            <a:r>
              <a:rPr lang="en-GB" dirty="0"/>
              <a:t>/bin/activate </a:t>
            </a:r>
          </a:p>
          <a:p>
            <a:pPr marL="0" indent="0">
              <a:buNone/>
            </a:pPr>
            <a:r>
              <a:rPr lang="en-GB" dirty="0"/>
              <a:t>$ pip3 install </a:t>
            </a:r>
            <a:r>
              <a:rPr lang="en-GB" dirty="0" err="1"/>
              <a:t>tweepy</a:t>
            </a:r>
            <a:endParaRPr lang="en-GB" dirty="0"/>
          </a:p>
          <a:p>
            <a:r>
              <a:rPr lang="en-US" dirty="0"/>
              <a:t>https://</a:t>
            </a:r>
            <a:r>
              <a:rPr lang="en-US" dirty="0" err="1"/>
              <a:t>realpython.com</a:t>
            </a:r>
            <a:r>
              <a:rPr lang="en-US" dirty="0"/>
              <a:t>/python-virtual-environments-a-primer/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ACCFA-6F9B-C34B-986F-D5DE57A0C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84B2-DBB4-4045-B6FF-AFDCFC85C7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61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AC6030C40FF349A1A7A6D494B92CB6" ma:contentTypeVersion="4" ma:contentTypeDescription="Create a new document." ma:contentTypeScope="" ma:versionID="c692171fb6a20129626c723ff3298fde">
  <xsd:schema xmlns:xsd="http://www.w3.org/2001/XMLSchema" xmlns:xs="http://www.w3.org/2001/XMLSchema" xmlns:p="http://schemas.microsoft.com/office/2006/metadata/properties" xmlns:ns2="04a1655c-04a9-4ba6-a2be-03f68607e612" targetNamespace="http://schemas.microsoft.com/office/2006/metadata/properties" ma:root="true" ma:fieldsID="aa8dda6888d0d5e0dd1230e2bd8c476a" ns2:_="">
    <xsd:import namespace="04a1655c-04a9-4ba6-a2be-03f68607e6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a1655c-04a9-4ba6-a2be-03f68607e6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1A700C-451C-44EC-A2DF-D957183040B7}"/>
</file>

<file path=customXml/itemProps2.xml><?xml version="1.0" encoding="utf-8"?>
<ds:datastoreItem xmlns:ds="http://schemas.openxmlformats.org/officeDocument/2006/customXml" ds:itemID="{BC6B92CF-B1D4-49F7-B6CF-75B8F172E052}"/>
</file>

<file path=customXml/itemProps3.xml><?xml version="1.0" encoding="utf-8"?>
<ds:datastoreItem xmlns:ds="http://schemas.openxmlformats.org/officeDocument/2006/customXml" ds:itemID="{46D4D2C9-CBC2-4485-BBD4-765421FD5793}"/>
</file>

<file path=docProps/app.xml><?xml version="1.0" encoding="utf-8"?>
<Properties xmlns="http://schemas.openxmlformats.org/officeDocument/2006/extended-properties" xmlns:vt="http://schemas.openxmlformats.org/officeDocument/2006/docPropsVTypes">
  <TotalTime>13218</TotalTime>
  <Words>1548</Words>
  <Application>Microsoft Macintosh PowerPoint</Application>
  <PresentationFormat>Widescreen</PresentationFormat>
  <Paragraphs>213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Lab for Crawling Social Media  Web Science  COMPSCI4077/COMPSCI5107/COMPSCI5078</vt:lpstr>
      <vt:lpstr>Some basics</vt:lpstr>
      <vt:lpstr>Zoom links - Wednesdays</vt:lpstr>
      <vt:lpstr>Zoom Link Thursdays</vt:lpstr>
      <vt:lpstr>coursework</vt:lpstr>
      <vt:lpstr>exams</vt:lpstr>
      <vt:lpstr>Today’s objectives</vt:lpstr>
      <vt:lpstr>Apply for Twitter access key</vt:lpstr>
      <vt:lpstr>Set up your environment</vt:lpstr>
      <vt:lpstr>Install libraries </vt:lpstr>
      <vt:lpstr>Steps involved</vt:lpstr>
      <vt:lpstr>Tweepy terminology</vt:lpstr>
      <vt:lpstr>OAuth</vt:lpstr>
      <vt:lpstr>PowerPoint Presentation</vt:lpstr>
      <vt:lpstr># Create API object  </vt:lpstr>
      <vt:lpstr>Lab 1 – using Streaming API</vt:lpstr>
      <vt:lpstr>StreamListener class </vt:lpstr>
      <vt:lpstr>Whare do we get the data?</vt:lpstr>
      <vt:lpstr>Task 1- sample 1% data &amp; inspect the data</vt:lpstr>
      <vt:lpstr>Task 2- filter 1% of UK data</vt:lpstr>
      <vt:lpstr>Task 2.1 – use specific users to filter</vt:lpstr>
      <vt:lpstr>Filter - https://docs.tweepy.org/en/stable/asyncstream.html</vt:lpstr>
      <vt:lpstr>Task 3- collect Scottish data</vt:lpstr>
      <vt:lpstr>Lab 2- Store data on mongoDB</vt:lpstr>
      <vt:lpstr>Look at</vt:lpstr>
      <vt:lpstr>Lab 3- REST API</vt:lpstr>
      <vt:lpstr>Rate limits</vt:lpstr>
      <vt:lpstr>Task 4- use REST API to crawl data</vt:lpstr>
      <vt:lpstr>API end Points</vt:lpstr>
      <vt:lpstr>Exploit the APIs to -https://docs.tweepy.org/en/latest/api.html</vt:lpstr>
      <vt:lpstr>https://realpython.com/twitter-bot-python-tweepy/</vt:lpstr>
      <vt:lpstr>For next week examine JSON elements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Web Science H/M</dc:title>
  <dc:creator>Joemon Jose</dc:creator>
  <cp:lastModifiedBy>Joemon Jose</cp:lastModifiedBy>
  <cp:revision>222</cp:revision>
  <dcterms:created xsi:type="dcterms:W3CDTF">2021-12-07T10:13:43Z</dcterms:created>
  <dcterms:modified xsi:type="dcterms:W3CDTF">2022-01-19T11:42:46Z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0x010100AFAC6030C40FF349A1A7A6D494B92CB6</vt:lpwstr>
  </property>
</Properties>
</file>