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75" r:id="rId10"/>
    <p:sldId id="274" r:id="rId11"/>
    <p:sldId id="264" r:id="rId12"/>
    <p:sldId id="265" r:id="rId13"/>
    <p:sldId id="266" r:id="rId14"/>
    <p:sldId id="267" r:id="rId15"/>
    <p:sldId id="268" r:id="rId16"/>
    <p:sldId id="269" r:id="rId17"/>
    <p:sldId id="270" r:id="rId18"/>
    <p:sldId id="271" r:id="rId19"/>
    <p:sldId id="272" r:id="rId20"/>
    <p:sldId id="273" r:id="rId21"/>
  </p:sldIdLst>
  <p:sldSz cx="9144000" cy="5143500" type="screen16x9"/>
  <p:notesSz cx="6858000" cy="9144000"/>
  <p:embeddedFontLst>
    <p:embeddedFont>
      <p:font typeface="Cambria Math" panose="02040503050406030204" pitchFamily="18" charset="0"/>
      <p:regular r:id="rId23"/>
    </p:embeddedFont>
    <p:embeddedFont>
      <p:font typeface="Lato" panose="020F0502020204030203" pitchFamily="34" charset="0"/>
      <p:regular r:id="rId24"/>
      <p:bold r:id="rId25"/>
      <p:italic r:id="rId26"/>
      <p:boldItalic r:id="rId27"/>
    </p:embeddedFont>
    <p:embeddedFont>
      <p:font typeface="Microsoft Yahei" panose="020B0503020204020204" pitchFamily="34" charset="-122"/>
      <p:regular r:id="rId28"/>
      <p:bold r:id="rId29"/>
    </p:embeddedFont>
    <p:embeddedFont>
      <p:font typeface="Raleway" panose="020B0503030101060003"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5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1D9E5CB-AADE-4D09-9D9B-1A6B004E15AF}">
  <a:tblStyle styleId="{A1D9E5CB-AADE-4D09-9D9B-1A6B004E15A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73982" autoAdjust="0"/>
  </p:normalViewPr>
  <p:slideViewPr>
    <p:cSldViewPr snapToGrid="0">
      <p:cViewPr varScale="1">
        <p:scale>
          <a:sx n="93" d="100"/>
          <a:sy n="93" d="100"/>
        </p:scale>
        <p:origin x="166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49cb8419d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49cb8419d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98991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49cb8419d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49cb8419d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is a demo of our pre-processing process. The black line here represents the original data after standardization. The red line stands for the envelope, and the blue line below stands for the carrier. We could see that the </a:t>
            </a:r>
            <a:r>
              <a:rPr lang="en">
                <a:solidFill>
                  <a:schemeClr val="dk1"/>
                </a:solidFill>
              </a:rPr>
              <a:t>envelope changes really slow here, which mean that it has a pretty long time scale, and it’s value stays close to one. Recall that the original data is demodulated into a multiplication of the m_t and c_t. M_t stays close to 1 means that c_t is close to the original data.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49cb8419db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49cb8419db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dirty="0">
                <a:solidFill>
                  <a:schemeClr val="dk1"/>
                </a:solidFill>
              </a:rPr>
              <a:t>Here is a demo using data from the ictal group. The data clearly shows different patterns. </a:t>
            </a:r>
            <a:r>
              <a:rPr lang="en-US" altLang="zh-CN" dirty="0">
                <a:solidFill>
                  <a:schemeClr val="dk1"/>
                </a:solidFill>
              </a:rPr>
              <a:t>Compared with the demo before, the envelope here varies faster and greater, which means that The original data is extremely non-stationary, and the difference between the original data and the </a:t>
            </a:r>
            <a:r>
              <a:rPr lang="en-US" altLang="zh-CN" dirty="0" err="1">
                <a:solidFill>
                  <a:schemeClr val="dk1"/>
                </a:solidFill>
              </a:rPr>
              <a:t>c_t</a:t>
            </a:r>
            <a:r>
              <a:rPr lang="en-US" altLang="zh-CN" dirty="0">
                <a:solidFill>
                  <a:schemeClr val="dk1"/>
                </a:solidFill>
              </a:rPr>
              <a:t> is large. The </a:t>
            </a:r>
            <a:r>
              <a:rPr lang="en-US" altLang="zh-CN" dirty="0" err="1">
                <a:solidFill>
                  <a:schemeClr val="dk1"/>
                </a:solidFill>
              </a:rPr>
              <a:t>ct</a:t>
            </a:r>
            <a:r>
              <a:rPr lang="en-US" altLang="zh-CN" dirty="0">
                <a:solidFill>
                  <a:schemeClr val="dk1"/>
                </a:solidFill>
              </a:rPr>
              <a:t> after demodulation has regular amplitude. </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49cb8419db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49cb8419db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rPr>
              <a:t>Here is another demo of our pre-processing process using data from the interictal group. </a:t>
            </a:r>
            <a:r>
              <a:rPr lang="en-US" dirty="0">
                <a:solidFill>
                  <a:schemeClr val="dk1"/>
                </a:solidFill>
              </a:rPr>
              <a:t>It seems to stay at the middle of the previous two demos. This is pretty intuitive since interictal state is kind of one </a:t>
            </a:r>
            <a:r>
              <a:rPr lang="en-US" altLang="zh-CN" dirty="0">
                <a:solidFill>
                  <a:schemeClr val="dk1"/>
                </a:solidFill>
              </a:rPr>
              <a:t>between healthy and ictal state.</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49cb8419db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49cb8419db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Now from the the demos, we can tell that our pre-processing process can first, Automatically learn the time-scale from data, and therefore it captures the difference among groups. </a:t>
            </a:r>
            <a:r>
              <a:rPr lang="en-US" dirty="0"/>
              <a:t>Meanwhile </a:t>
            </a:r>
            <a:r>
              <a:rPr lang="en-US" dirty="0" err="1"/>
              <a:t>c_T</a:t>
            </a:r>
            <a:r>
              <a:rPr lang="en-US" dirty="0"/>
              <a:t> still preserve the key patterns of the original data. </a:t>
            </a:r>
            <a:r>
              <a:rPr lang="en" dirty="0"/>
              <a:t>We only kept c_t , which has higher reliability to be stationary, for our later modelling process.</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49c29b62fc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49c29b62fc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After all this preprocessing, we built several time series models to do the classification. We first try simple AR model. We fit individual series an AR model, and determine the order of the model based on BIC criterion, which can achieve simpler model than AIC. The weight corresponding to higher order are set to be 0. Finally, for each series, we obtain a series of weights. We utilize these weight as feature, and plug in a multilayer perceptron to do classification.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49c29b62fc_3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49c29b62fc_3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Later we tried Hidden markov model. We first separate training data into three class, and train one HMM per class. Therefore we have three different HMM whose transition probability and emission probability are fitted through training data. For each test series, we use viterite algorithm to calculate the MAP corresponding to each model and select the model with maximum MAP as the most suitable one. The label of each series are set to be the label of that most suitable model.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49c29b62fc_3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49c29b62fc_3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Finally we also tried recurrent neural network. Since RNN usually require lots of training data, and too long series will raise some computational issue. We cut each long series into 50 short ones with the same label,  then feed each series into a gated recurrent unit. The last hidden state of the GRU are fed into a fully connected layer to do the classification. Therefore each short series would have a predicted label. The label of the original series are determined through majority voting.</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49c29b62fc_3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49c29b62fc_3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tune the hyperparameter through 5-fold cross validation. Since the label of our model is kind of balanced, we select the model based the accuracy on the validation set. From the results we can see RNN performs the best, which achieve an accuracy of 94 percent in the validation set, and HMM performs the worst.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49c29b62fc_3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49c29b62fc_3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Finally we evaluate our best RNN model on the test set, and achieve an accuracy of 0.98.  These are the summary of our work. Our project also have some limitation, such as our data is not large enough to build a robust model, and we did not incorporate the amplitude of the signal in our model. In the future, we would explore more models to correct these limitations. Thanks.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49cb841d4a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49cb841d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49cb841d4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49cb841d4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49be13af54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49be13af54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Epilepsy is a chronic neurological disorder that may cause brief electrical disturbances in the brain, producing a change in the sensation, awareness and behavior. Approximately 1% of the people in the world suffer from epilepsy.  There are several treatments that can help, but this condition can't be cured.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A seizure is a single occurrence, whereas epilepsy is a neurological condition characterized by the occurrence of recurrent seizures in the EEG signals.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49be13af54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49be13af54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Brain activity (and consequently EEG pattern) during a seizure differs significantly from the activity in the normal state with respect to frequency and pattern of neural firing.</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Since medication control is possible to abort seizures before they affect patient’s normal lives, early detection of seizure is significant to clinical care. Classical screening for seizure from EEG records may take multiple days, so automated seizure detection systems can be extremely useful. In this project, we want to create a new approach to detect seizure using EEG data.</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The objective of our project is to detect seizure from eeg data.</a:t>
            </a: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49be13af54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49be13af54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Data: The EEG dataset is from the publicly available database on the website of Bonn University. EEG signals from three different groups are analyzed: group Healthy (Set A &amp; B), group Interictal (Set C &amp; D), and group Ictal (set 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The EEG segments in A and B are from surface EEG recordings of five healthy volunteers with eyes open and closed respectively. The EEG segments in C and D are from EEG recordings of five epileptic patients, during seizure free intervals (dataset C) and from the hippocampal formation of the opposite brain hemisphere. Finally, EEG segments in E contain seizure activity.</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a:t>Each group contains 100 single channel EEG segments of 23.6 sec duration, and each segment is sampled at 173.61 Hz (4097 data points). Thereby, the total number of data points per group is 409700.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49cb8419db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49cb8419db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Before we build our models, our data still have two problems. The first is due to the power-supply noise of the acquisition system in the sampling process. So we simply pass the data through a 50 Hz notch filter to solve this problem.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49c29b62fc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49c29b62fc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Another problem is due to the nature of EEG data. Thy are highly ill-posed and such kind of data may harm the performance of models that assumes the stationary of data like autoregression. Our solution is to perform a GP-PAD on the data. It will decompose the data into the multiplication of two components. A slowing varying and </a:t>
            </a:r>
            <a:r>
              <a:rPr lang="en-US" dirty="0"/>
              <a:t>positive</a:t>
            </a:r>
            <a:r>
              <a:rPr lang="en" dirty="0"/>
              <a:t> envelope component and a quickly varying carrier component.</a:t>
            </a:r>
            <a:endParaRPr dirty="0"/>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49cb8419d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49cb8419d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Based on a forward model, this model consists of the likelihood, the </a:t>
            </a:r>
            <a:r>
              <a:rPr lang="en-US" altLang="zh-CN" sz="1100" b="0" i="0" u="none" strike="noStrike" cap="none" baseline="0" dirty="0">
                <a:solidFill>
                  <a:srgbClr val="000000"/>
                </a:solidFill>
                <a:latin typeface="Arial"/>
                <a:ea typeface="Arial"/>
                <a:cs typeface="Arial"/>
                <a:sym typeface="Arial"/>
              </a:rPr>
              <a:t>prior distribution over the carrier and the modulator</a:t>
            </a:r>
          </a:p>
          <a:p>
            <a:pPr marL="0" lvl="0" indent="0" algn="l" rtl="0">
              <a:spcBef>
                <a:spcPts val="0"/>
              </a:spcBef>
              <a:spcAft>
                <a:spcPts val="0"/>
              </a:spcAft>
              <a:buNone/>
            </a:pPr>
            <a:endParaRPr lang="en-US" altLang="zh-CN" sz="1100" b="0" i="0" u="none" strike="noStrike" cap="none" baseline="0" dirty="0">
              <a:solidFill>
                <a:srgbClr val="000000"/>
              </a:solidFill>
              <a:latin typeface="Arial"/>
              <a:ea typeface="Arial"/>
              <a:cs typeface="Arial"/>
              <a:sym typeface="Arial"/>
            </a:endParaRPr>
          </a:p>
          <a:p>
            <a:pPr marL="0" lvl="0" indent="0" algn="l" rtl="0">
              <a:spcBef>
                <a:spcPts val="0"/>
              </a:spcBef>
              <a:spcAft>
                <a:spcPts val="0"/>
              </a:spcAft>
              <a:buNone/>
            </a:pPr>
            <a:r>
              <a:rPr lang="en-US" altLang="zh-CN" sz="1100" b="0" i="0" u="none" strike="noStrike" cap="none" baseline="0" dirty="0">
                <a:solidFill>
                  <a:srgbClr val="000000"/>
                </a:solidFill>
                <a:latin typeface="Arial"/>
                <a:ea typeface="Arial"/>
                <a:cs typeface="Arial"/>
                <a:sym typeface="Arial"/>
              </a:rPr>
              <a:t>Likelihood: Gaussian-distributed random variable with a mean given by the product of the modulator and carrier, and a time-varying variance denoted by sigma square here</a:t>
            </a:r>
          </a:p>
          <a:p>
            <a:pPr marL="0" lvl="0" indent="0" algn="l" rtl="0">
              <a:spcBef>
                <a:spcPts val="0"/>
              </a:spcBef>
              <a:spcAft>
                <a:spcPts val="0"/>
              </a:spcAft>
              <a:buNone/>
            </a:pPr>
            <a:r>
              <a:rPr lang="en-US" altLang="zh-CN" sz="1100" b="0" i="0" u="none" strike="noStrike" cap="none" baseline="0" dirty="0">
                <a:solidFill>
                  <a:srgbClr val="000000"/>
                </a:solidFill>
                <a:latin typeface="Arial"/>
                <a:ea typeface="Arial"/>
                <a:cs typeface="Arial"/>
                <a:sym typeface="Arial"/>
              </a:rPr>
              <a:t>Prior distribution for the carrier is assumed to be Gaussian and uncorrelated in time</a:t>
            </a:r>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49cb8419d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49cb8419d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altLang="zh-CN" sz="1100" dirty="0">
                <a:sym typeface="Arial"/>
              </a:rPr>
              <a:t>Prior distribution for the modulator </a:t>
            </a:r>
            <a:r>
              <a:rPr lang="en-US" altLang="zh-CN" sz="1100" b="0" i="0" u="none" strike="noStrike" cap="none" baseline="0" dirty="0">
                <a:solidFill>
                  <a:srgbClr val="000000"/>
                </a:solidFill>
                <a:latin typeface="Arial"/>
                <a:ea typeface="Arial"/>
                <a:cs typeface="Arial"/>
                <a:sym typeface="Arial"/>
              </a:rPr>
              <a:t>is generated by the application of a pointwise non-linear function to what we called the transformed-modulator (</a:t>
            </a:r>
            <a:r>
              <a:rPr lang="en-US" altLang="zh-CN" sz="1100" b="0" i="0" u="none" strike="noStrike" cap="none" baseline="0" dirty="0" err="1">
                <a:solidFill>
                  <a:srgbClr val="000000"/>
                </a:solidFill>
                <a:latin typeface="Arial"/>
                <a:ea typeface="Arial"/>
                <a:cs typeface="Arial"/>
                <a:sym typeface="Arial"/>
              </a:rPr>
              <a:t>xt</a:t>
            </a:r>
            <a:r>
              <a:rPr lang="en-US" altLang="zh-CN" sz="1100" b="0" i="0" u="none" strike="noStrike" cap="none" baseline="0" dirty="0">
                <a:solidFill>
                  <a:srgbClr val="000000"/>
                </a:solidFill>
                <a:latin typeface="Arial"/>
                <a:ea typeface="Arial"/>
                <a:cs typeface="Arial"/>
                <a:sym typeface="Arial"/>
              </a:rPr>
              <a:t>) . </a:t>
            </a:r>
            <a:r>
              <a:rPr lang="en-US" altLang="zh-CN" sz="1100" b="0" i="0" u="none" strike="noStrike" cap="none" baseline="0" dirty="0" err="1">
                <a:solidFill>
                  <a:srgbClr val="000000"/>
                </a:solidFill>
                <a:latin typeface="Arial"/>
                <a:ea typeface="Arial"/>
                <a:cs typeface="Arial"/>
                <a:sym typeface="Arial"/>
              </a:rPr>
              <a:t>Xt</a:t>
            </a:r>
            <a:r>
              <a:rPr lang="en-US" altLang="zh-CN" sz="1100" b="0" i="0" u="none" strike="noStrike" cap="none" baseline="0" dirty="0">
                <a:solidFill>
                  <a:srgbClr val="000000"/>
                </a:solidFill>
                <a:latin typeface="Arial"/>
                <a:ea typeface="Arial"/>
                <a:cs typeface="Arial"/>
                <a:sym typeface="Arial"/>
              </a:rPr>
              <a:t> is assumed to be drawn from a stationary Gaussian process and is a slowly varying real-valued function. The modulator signal is derived deterministically from the transformed-modulator </a:t>
            </a:r>
            <a:r>
              <a:rPr lang="en-US" altLang="zh-CN" sz="1100" b="0" i="0" u="none" strike="noStrike" cap="none" baseline="0" dirty="0" err="1">
                <a:solidFill>
                  <a:srgbClr val="000000"/>
                </a:solidFill>
                <a:latin typeface="Arial"/>
                <a:ea typeface="Arial"/>
                <a:cs typeface="Arial"/>
                <a:sym typeface="Arial"/>
              </a:rPr>
              <a:t>xt</a:t>
            </a:r>
            <a:r>
              <a:rPr lang="en-US" altLang="zh-CN" sz="1100" b="0" i="0" u="none" strike="noStrike" cap="none" baseline="0" dirty="0">
                <a:solidFill>
                  <a:srgbClr val="000000"/>
                </a:solidFill>
                <a:latin typeface="Arial"/>
                <a:ea typeface="Arial"/>
                <a:cs typeface="Arial"/>
                <a:sym typeface="Arial"/>
              </a:rPr>
              <a:t> by a ‘soft threshold linear’ function.</a:t>
            </a:r>
            <a:endParaRPr dirty="0"/>
          </a:p>
        </p:txBody>
      </p:sp>
    </p:spTree>
    <p:extLst>
      <p:ext uri="{BB962C8B-B14F-4D97-AF65-F5344CB8AC3E}">
        <p14:creationId xmlns:p14="http://schemas.microsoft.com/office/powerpoint/2010/main" val="4221388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6.tmp"/><Relationship Id="rId5" Type="http://schemas.openxmlformats.org/officeDocument/2006/relationships/image" Target="../media/image5.tmp"/><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8.tmp"/><Relationship Id="rId5" Type="http://schemas.openxmlformats.org/officeDocument/2006/relationships/image" Target="../media/image7.tmp"/><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Seizure Detection Through Time Series Modeling</a:t>
            </a:r>
            <a:endParaRPr/>
          </a:p>
        </p:txBody>
      </p:sp>
      <p:sp>
        <p:nvSpPr>
          <p:cNvPr id="87" name="Google Shape;87;p13"/>
          <p:cNvSpPr txBox="1">
            <a:spLocks noGrp="1"/>
          </p:cNvSpPr>
          <p:nvPr>
            <p:ph type="subTitle" idx="1"/>
          </p:nvPr>
        </p:nvSpPr>
        <p:spPr>
          <a:xfrm>
            <a:off x="729625" y="317290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3001</a:t>
            </a:r>
            <a:endParaRPr/>
          </a:p>
          <a:p>
            <a:pPr marL="0" lvl="0" indent="0" algn="l" rtl="0">
              <a:spcBef>
                <a:spcPts val="0"/>
              </a:spcBef>
              <a:spcAft>
                <a:spcPts val="0"/>
              </a:spcAft>
              <a:buNone/>
            </a:pPr>
            <a:endParaRPr/>
          </a:p>
          <a:p>
            <a:pPr marL="0" lvl="0" indent="0" algn="l" rtl="0">
              <a:spcBef>
                <a:spcPts val="0"/>
              </a:spcBef>
              <a:spcAft>
                <a:spcPts val="0"/>
              </a:spcAft>
              <a:buNone/>
            </a:pPr>
            <a:r>
              <a:rPr lang="en"/>
              <a:t>LiangZhi Li</a:t>
            </a:r>
            <a:endParaRPr/>
          </a:p>
          <a:p>
            <a:pPr marL="0" lvl="0" indent="0" algn="l" rtl="0">
              <a:spcBef>
                <a:spcPts val="0"/>
              </a:spcBef>
              <a:spcAft>
                <a:spcPts val="0"/>
              </a:spcAft>
              <a:buNone/>
            </a:pPr>
            <a:r>
              <a:rPr lang="en"/>
              <a:t>Yakun Wang</a:t>
            </a:r>
            <a:endParaRPr/>
          </a:p>
          <a:p>
            <a:pPr marL="0" lvl="0" indent="0" algn="l" rtl="0">
              <a:spcBef>
                <a:spcPts val="0"/>
              </a:spcBef>
              <a:spcAft>
                <a:spcPts val="0"/>
              </a:spcAft>
              <a:buNone/>
            </a:pPr>
            <a:r>
              <a:rPr lang="en"/>
              <a:t>Shizhan Gong</a:t>
            </a:r>
            <a:endParaRPr/>
          </a:p>
        </p:txBody>
      </p:sp>
      <p:sp>
        <p:nvSpPr>
          <p:cNvPr id="88" name="Google Shape;88;p1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solidFill>
                  <a:schemeClr val="accent1"/>
                </a:solidFill>
              </a:rPr>
              <a:t>1</a:t>
            </a:fld>
            <a:endParaRPr>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Pre-processing</a:t>
            </a:r>
            <a:endParaRPr/>
          </a:p>
        </p:txBody>
      </p:sp>
      <p:sp>
        <p:nvSpPr>
          <p:cNvPr id="142" name="Google Shape;142;p20"/>
          <p:cNvSpPr txBox="1">
            <a:spLocks noGrp="1"/>
          </p:cNvSpPr>
          <p:nvPr>
            <p:ph type="body" idx="1"/>
          </p:nvPr>
        </p:nvSpPr>
        <p:spPr>
          <a:xfrm>
            <a:off x="729450" y="2078875"/>
            <a:ext cx="7688700" cy="306457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Forward Model:</a:t>
            </a:r>
            <a:endParaRPr sz="1800" dirty="0"/>
          </a:p>
          <a:p>
            <a:pPr marL="0" lvl="0" indent="0" algn="l" rtl="0">
              <a:spcBef>
                <a:spcPts val="1600"/>
              </a:spcBef>
              <a:spcAft>
                <a:spcPts val="0"/>
              </a:spcAft>
              <a:buNone/>
            </a:pPr>
            <a:endParaRPr lang="en-US" altLang="zh-CN" sz="1800" dirty="0"/>
          </a:p>
          <a:p>
            <a:pPr marL="0" lvl="0" indent="0" algn="l" rtl="0">
              <a:spcBef>
                <a:spcPts val="1600"/>
              </a:spcBef>
              <a:spcAft>
                <a:spcPts val="0"/>
              </a:spcAft>
              <a:buNone/>
            </a:pPr>
            <a:endParaRPr sz="1800" dirty="0"/>
          </a:p>
          <a:p>
            <a:pPr marL="0" indent="0">
              <a:spcBef>
                <a:spcPts val="1600"/>
              </a:spcBef>
              <a:buNone/>
            </a:pPr>
            <a:r>
              <a:rPr lang="en-US" altLang="zh-CN" sz="1800" dirty="0"/>
              <a:t>Make Inference through the gradient-based method</a:t>
            </a:r>
            <a:endParaRPr lang="en-US" sz="1800" dirty="0"/>
          </a:p>
          <a:p>
            <a:pPr marL="0" lvl="0" indent="0">
              <a:spcBef>
                <a:spcPts val="1600"/>
              </a:spcBef>
              <a:buNone/>
            </a:pPr>
            <a:r>
              <a:rPr lang="en-US" sz="1800" dirty="0"/>
              <a:t>Parameter learning  automatically through the </a:t>
            </a:r>
            <a:r>
              <a:rPr lang="en-US" altLang="zh-CN" sz="1800" dirty="0"/>
              <a:t>Bayesian approach</a:t>
            </a:r>
            <a:endParaRPr lang="en-US" sz="1800" dirty="0"/>
          </a:p>
          <a:p>
            <a:pPr marL="0" lvl="0" indent="0" algn="l" rtl="0">
              <a:spcBef>
                <a:spcPts val="1600"/>
              </a:spcBef>
              <a:spcAft>
                <a:spcPts val="0"/>
              </a:spcAft>
              <a:buNone/>
            </a:pPr>
            <a:r>
              <a:rPr lang="en" dirty="0"/>
              <a:t>	</a:t>
            </a:r>
            <a:endParaRPr dirty="0"/>
          </a:p>
          <a:p>
            <a:pPr marL="0" lvl="0" indent="0" algn="l" rtl="0">
              <a:spcBef>
                <a:spcPts val="1600"/>
              </a:spcBef>
              <a:spcAft>
                <a:spcPts val="1600"/>
              </a:spcAft>
              <a:buNone/>
            </a:pPr>
            <a:endParaRPr dirty="0"/>
          </a:p>
        </p:txBody>
      </p:sp>
      <p:grpSp>
        <p:nvGrpSpPr>
          <p:cNvPr id="143" name="Google Shape;143;p20"/>
          <p:cNvGrpSpPr/>
          <p:nvPr/>
        </p:nvGrpSpPr>
        <p:grpSpPr>
          <a:xfrm>
            <a:off x="5150725" y="1237100"/>
            <a:ext cx="2812125" cy="1152150"/>
            <a:chOff x="2628350" y="2414800"/>
            <a:chExt cx="2812125" cy="1152150"/>
          </a:xfrm>
        </p:grpSpPr>
        <p:pic>
          <p:nvPicPr>
            <p:cNvPr id="144" name="Google Shape;144;p20"/>
            <p:cNvPicPr preferRelativeResize="0"/>
            <p:nvPr/>
          </p:nvPicPr>
          <p:blipFill>
            <a:blip r:embed="rId3">
              <a:alphaModFix/>
            </a:blip>
            <a:stretch>
              <a:fillRect/>
            </a:stretch>
          </p:blipFill>
          <p:spPr>
            <a:xfrm>
              <a:off x="2628350" y="2414800"/>
              <a:ext cx="2019300" cy="704850"/>
            </a:xfrm>
            <a:prstGeom prst="rect">
              <a:avLst/>
            </a:prstGeom>
            <a:noFill/>
            <a:ln>
              <a:noFill/>
            </a:ln>
          </p:spPr>
        </p:pic>
        <p:sp>
          <p:nvSpPr>
            <p:cNvPr id="145" name="Google Shape;145;p20"/>
            <p:cNvSpPr txBox="1"/>
            <p:nvPr/>
          </p:nvSpPr>
          <p:spPr>
            <a:xfrm>
              <a:off x="3328150" y="3119650"/>
              <a:ext cx="920700" cy="44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envelope</a:t>
              </a:r>
              <a:endParaRPr/>
            </a:p>
          </p:txBody>
        </p:sp>
        <p:sp>
          <p:nvSpPr>
            <p:cNvPr id="146" name="Google Shape;146;p20"/>
            <p:cNvSpPr txBox="1"/>
            <p:nvPr/>
          </p:nvSpPr>
          <p:spPr>
            <a:xfrm>
              <a:off x="4519775" y="3119650"/>
              <a:ext cx="920700" cy="44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carrier</a:t>
              </a:r>
              <a:endParaRPr/>
            </a:p>
          </p:txBody>
        </p:sp>
        <p:cxnSp>
          <p:nvCxnSpPr>
            <p:cNvPr id="147" name="Google Shape;147;p20"/>
            <p:cNvCxnSpPr/>
            <p:nvPr/>
          </p:nvCxnSpPr>
          <p:spPr>
            <a:xfrm flipH="1">
              <a:off x="3722650" y="2895850"/>
              <a:ext cx="460500" cy="223800"/>
            </a:xfrm>
            <a:prstGeom prst="straightConnector1">
              <a:avLst/>
            </a:prstGeom>
            <a:noFill/>
            <a:ln w="9525" cap="flat" cmpd="sng">
              <a:solidFill>
                <a:schemeClr val="dk2"/>
              </a:solidFill>
              <a:prstDash val="solid"/>
              <a:round/>
              <a:headEnd type="none" w="med" len="med"/>
              <a:tailEnd type="triangle" w="med" len="med"/>
            </a:ln>
          </p:spPr>
        </p:cxnSp>
        <p:cxnSp>
          <p:nvCxnSpPr>
            <p:cNvPr id="148" name="Google Shape;148;p20"/>
            <p:cNvCxnSpPr>
              <a:endCxn id="146" idx="0"/>
            </p:cNvCxnSpPr>
            <p:nvPr/>
          </p:nvCxnSpPr>
          <p:spPr>
            <a:xfrm>
              <a:off x="4643525" y="2895850"/>
              <a:ext cx="336600" cy="223800"/>
            </a:xfrm>
            <a:prstGeom prst="straightConnector1">
              <a:avLst/>
            </a:prstGeom>
            <a:noFill/>
            <a:ln w="9525" cap="flat" cmpd="sng">
              <a:solidFill>
                <a:schemeClr val="dk2"/>
              </a:solidFill>
              <a:prstDash val="solid"/>
              <a:round/>
              <a:headEnd type="none" w="med" len="med"/>
              <a:tailEnd type="triangle" w="med" len="med"/>
            </a:ln>
          </p:spPr>
        </p:cxnSp>
      </p:grpSp>
      <p:sp>
        <p:nvSpPr>
          <p:cNvPr id="149" name="Google Shape;149;p2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solidFill>
                  <a:schemeClr val="accent1"/>
                </a:solidFill>
              </a:rPr>
              <a:t>10</a:t>
            </a:fld>
            <a:endParaRPr>
              <a:solidFill>
                <a:schemeClr val="accent1"/>
              </a:solidFill>
            </a:endParaRPr>
          </a:p>
        </p:txBody>
      </p:sp>
      <p:pic>
        <p:nvPicPr>
          <p:cNvPr id="5" name="Picture 4">
            <a:extLst>
              <a:ext uri="{FF2B5EF4-FFF2-40B4-BE49-F238E27FC236}">
                <a16:creationId xmlns:a16="http://schemas.microsoft.com/office/drawing/2014/main" id="{28AABA3E-9AA3-4F4D-B844-8E7725480A09}"/>
              </a:ext>
            </a:extLst>
          </p:cNvPr>
          <p:cNvPicPr>
            <a:picLocks noChangeAspect="1"/>
          </p:cNvPicPr>
          <p:nvPr/>
        </p:nvPicPr>
        <p:blipFill>
          <a:blip r:embed="rId4"/>
          <a:stretch>
            <a:fillRect/>
          </a:stretch>
        </p:blipFill>
        <p:spPr>
          <a:xfrm>
            <a:off x="2084959" y="2699625"/>
            <a:ext cx="4471829" cy="730001"/>
          </a:xfrm>
          <a:prstGeom prst="rect">
            <a:avLst/>
          </a:prstGeom>
        </p:spPr>
      </p:pic>
    </p:spTree>
    <p:extLst>
      <p:ext uri="{BB962C8B-B14F-4D97-AF65-F5344CB8AC3E}">
        <p14:creationId xmlns:p14="http://schemas.microsoft.com/office/powerpoint/2010/main" val="754466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Pre-processing</a:t>
            </a:r>
            <a:endParaRPr/>
          </a:p>
        </p:txBody>
      </p:sp>
      <mc:AlternateContent xmlns:mc="http://schemas.openxmlformats.org/markup-compatibility/2006" xmlns:a14="http://schemas.microsoft.com/office/drawing/2010/main">
        <mc:Choice Requires="a14">
          <p:sp>
            <p:nvSpPr>
              <p:cNvPr id="155" name="Google Shape;155;p21"/>
              <p:cNvSpPr txBox="1">
                <a:spLocks noGrp="1"/>
              </p:cNvSpPr>
              <p:nvPr>
                <p:ph type="body" idx="1"/>
              </p:nvPr>
            </p:nvSpPr>
            <p:spPr>
              <a:xfrm>
                <a:off x="729450" y="18538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Demo:</a:t>
                </a:r>
              </a:p>
              <a:p>
                <a:pPr marL="0" lvl="0" indent="0" algn="l" rtl="0">
                  <a:spcBef>
                    <a:spcPts val="1600"/>
                  </a:spcBef>
                  <a:spcAft>
                    <a:spcPts val="0"/>
                  </a:spcAft>
                  <a:buNone/>
                </a:pPr>
                <a:r>
                  <a:rPr lang="en-US" sz="1800" dirty="0"/>
                  <a:t>	Healthy Data</a:t>
                </a:r>
              </a:p>
              <a:p>
                <a:pPr marL="0" lvl="0" indent="0" algn="l" rtl="0">
                  <a:spcBef>
                    <a:spcPts val="1600"/>
                  </a:spcBef>
                  <a:spcAft>
                    <a:spcPts val="0"/>
                  </a:spcAft>
                  <a:buNone/>
                </a:pPr>
                <a:endParaRPr lang="en-US" sz="1800" dirty="0"/>
              </a:p>
              <a:p>
                <a:pPr marL="0" lvl="0" indent="0" algn="l" rtl="0">
                  <a:spcBef>
                    <a:spcPts val="1600"/>
                  </a:spcBef>
                  <a:spcAft>
                    <a:spcPts val="0"/>
                  </a:spcAft>
                  <a:buNone/>
                </a:pP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𝑚</m:t>
                        </m:r>
                      </m:e>
                      <m:sub>
                        <m:r>
                          <a:rPr lang="en-US" sz="1800" b="0" i="1" smtClean="0">
                            <a:latin typeface="Cambria Math" panose="02040503050406030204" pitchFamily="18" charset="0"/>
                          </a:rPr>
                          <m:t>𝑡</m:t>
                        </m:r>
                      </m:sub>
                    </m:sSub>
                  </m:oMath>
                </a14:m>
                <a:r>
                  <a:rPr lang="en-US" sz="1800" dirty="0"/>
                  <a:t> stays around 1</a:t>
                </a:r>
              </a:p>
              <a:p>
                <a:pPr marL="0" lvl="0" indent="0" algn="l" rtl="0">
                  <a:spcBef>
                    <a:spcPts val="1600"/>
                  </a:spcBef>
                  <a:spcAft>
                    <a:spcPts val="1600"/>
                  </a:spcAft>
                  <a:buNone/>
                </a:pPr>
                <a:endParaRPr sz="1800" dirty="0"/>
              </a:p>
            </p:txBody>
          </p:sp>
        </mc:Choice>
        <mc:Fallback xmlns="">
          <p:sp>
            <p:nvSpPr>
              <p:cNvPr id="155" name="Google Shape;155;p21"/>
              <p:cNvSpPr txBox="1">
                <a:spLocks noGrp="1" noRot="1" noChangeAspect="1" noMove="1" noResize="1" noEditPoints="1" noAdjustHandles="1" noChangeArrowheads="1" noChangeShapeType="1" noTextEdit="1"/>
              </p:cNvSpPr>
              <p:nvPr>
                <p:ph type="body" idx="1"/>
              </p:nvPr>
            </p:nvSpPr>
            <p:spPr>
              <a:xfrm>
                <a:off x="729450" y="1853850"/>
                <a:ext cx="8520600" cy="3416400"/>
              </a:xfrm>
              <a:prstGeom prst="rect">
                <a:avLst/>
              </a:prstGeom>
              <a:blipFill>
                <a:blip r:embed="rId3"/>
                <a:stretch>
                  <a:fillRect l="-644"/>
                </a:stretch>
              </a:blipFill>
            </p:spPr>
            <p:txBody>
              <a:bodyPr/>
              <a:lstStyle/>
              <a:p>
                <a:r>
                  <a:rPr lang="zh-CN" altLang="en-US">
                    <a:noFill/>
                  </a:rPr>
                  <a:t> </a:t>
                </a:r>
              </a:p>
            </p:txBody>
          </p:sp>
        </mc:Fallback>
      </mc:AlternateContent>
      <p:pic>
        <p:nvPicPr>
          <p:cNvPr id="156" name="Google Shape;156;p21"/>
          <p:cNvPicPr preferRelativeResize="0"/>
          <p:nvPr/>
        </p:nvPicPr>
        <p:blipFill rotWithShape="1">
          <a:blip r:embed="rId4">
            <a:alphaModFix/>
          </a:blip>
          <a:srcRect r="6864"/>
          <a:stretch/>
        </p:blipFill>
        <p:spPr>
          <a:xfrm>
            <a:off x="4218975" y="829050"/>
            <a:ext cx="4925025" cy="4136400"/>
          </a:xfrm>
          <a:prstGeom prst="rect">
            <a:avLst/>
          </a:prstGeom>
          <a:noFill/>
          <a:ln>
            <a:noFill/>
          </a:ln>
        </p:spPr>
      </p:pic>
      <p:sp>
        <p:nvSpPr>
          <p:cNvPr id="157" name="Google Shape;157;p2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solidFill>
                  <a:schemeClr val="accent1"/>
                </a:solidFill>
              </a:rPr>
              <a:t>11</a:t>
            </a:fld>
            <a:endParaRPr>
              <a:solidFill>
                <a:schemeClr val="accen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Pre-processing</a:t>
            </a:r>
            <a:endParaRPr/>
          </a:p>
        </p:txBody>
      </p:sp>
      <mc:AlternateContent xmlns:mc="http://schemas.openxmlformats.org/markup-compatibility/2006" xmlns:a14="http://schemas.microsoft.com/office/drawing/2010/main">
        <mc:Choice Requires="a14">
          <p:sp>
            <p:nvSpPr>
              <p:cNvPr id="163" name="Google Shape;163;p22"/>
              <p:cNvSpPr txBox="1">
                <a:spLocks noGrp="1"/>
              </p:cNvSpPr>
              <p:nvPr>
                <p:ph type="body" idx="1"/>
              </p:nvPr>
            </p:nvSpPr>
            <p:spPr>
              <a:xfrm>
                <a:off x="729450" y="18538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Demo:</a:t>
                </a:r>
              </a:p>
              <a:p>
                <a:pPr marL="0" lvl="0" indent="0" algn="l" rtl="0">
                  <a:spcBef>
                    <a:spcPts val="1600"/>
                  </a:spcBef>
                  <a:spcAft>
                    <a:spcPts val="0"/>
                  </a:spcAft>
                  <a:buNone/>
                </a:pPr>
                <a:r>
                  <a:rPr lang="en-US" sz="1800" dirty="0"/>
                  <a:t>	Ictal Data</a:t>
                </a:r>
              </a:p>
              <a:p>
                <a:pPr marL="0" lvl="0" indent="0" algn="l" rtl="0">
                  <a:spcBef>
                    <a:spcPts val="1600"/>
                  </a:spcBef>
                  <a:spcAft>
                    <a:spcPts val="0"/>
                  </a:spcAft>
                  <a:buNone/>
                </a:pPr>
                <a:endParaRPr lang="en-US" sz="1800" dirty="0"/>
              </a:p>
              <a:p>
                <a:pPr marL="0" lvl="0" indent="0">
                  <a:spcBef>
                    <a:spcPts val="1600"/>
                  </a:spcBef>
                  <a:spcAft>
                    <a:spcPts val="1600"/>
                  </a:spcAft>
                  <a:buNone/>
                </a:pPr>
                <a14:m>
                  <m:oMath xmlns:m="http://schemas.openxmlformats.org/officeDocument/2006/math">
                    <m:sSub>
                      <m:sSubPr>
                        <m:ctrlPr>
                          <a:rPr lang="ar-AE" altLang="zh-CN" sz="1800" i="1">
                            <a:latin typeface="Cambria Math" panose="02040503050406030204" pitchFamily="18" charset="0"/>
                          </a:rPr>
                        </m:ctrlPr>
                      </m:sSubPr>
                      <m:e>
                        <m:r>
                          <a:rPr lang="zh-CN" altLang="ar-AE" sz="1800" i="1">
                            <a:latin typeface="Cambria Math" panose="02040503050406030204" pitchFamily="18" charset="0"/>
                          </a:rPr>
                          <m:t>𝑚</m:t>
                        </m:r>
                      </m:e>
                      <m:sub>
                        <m:r>
                          <a:rPr lang="zh-CN" altLang="ar-AE" sz="1800" i="1">
                            <a:latin typeface="Cambria Math" panose="02040503050406030204" pitchFamily="18" charset="0"/>
                          </a:rPr>
                          <m:t>𝑡</m:t>
                        </m:r>
                      </m:sub>
                    </m:sSub>
                  </m:oMath>
                </a14:m>
                <a:r>
                  <a:rPr lang="ar-AE" altLang="zh-CN" sz="1800" dirty="0"/>
                  <a:t> </a:t>
                </a:r>
                <a:r>
                  <a:rPr lang="en-US" sz="1800" dirty="0"/>
                  <a:t>varies fast</a:t>
                </a:r>
              </a:p>
              <a:p>
                <a:pPr marL="0" lvl="0" indent="0">
                  <a:spcBef>
                    <a:spcPts val="1600"/>
                  </a:spcBef>
                  <a:spcAft>
                    <a:spcPts val="1600"/>
                  </a:spcAft>
                  <a:buNone/>
                </a:pP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𝑡</m:t>
                        </m:r>
                      </m:sub>
                    </m:sSub>
                    <m:r>
                      <a:rPr lang="en-US" sz="1800" b="0" i="1" smtClean="0">
                        <a:latin typeface="Cambria Math" panose="02040503050406030204" pitchFamily="18" charset="0"/>
                      </a:rPr>
                      <m:t> </m:t>
                    </m:r>
                  </m:oMath>
                </a14:m>
                <a:r>
                  <a:rPr lang="en-US" sz="1800" dirty="0"/>
                  <a:t> has regular amplitude</a:t>
                </a:r>
              </a:p>
              <a:p>
                <a:pPr marL="0" lvl="0" indent="0">
                  <a:spcBef>
                    <a:spcPts val="1600"/>
                  </a:spcBef>
                  <a:spcAft>
                    <a:spcPts val="1600"/>
                  </a:spcAft>
                  <a:buNone/>
                </a:pPr>
                <a:endParaRPr sz="1800" dirty="0"/>
              </a:p>
            </p:txBody>
          </p:sp>
        </mc:Choice>
        <mc:Fallback xmlns="">
          <p:sp>
            <p:nvSpPr>
              <p:cNvPr id="163" name="Google Shape;163;p22"/>
              <p:cNvSpPr txBox="1">
                <a:spLocks noGrp="1" noRot="1" noChangeAspect="1" noMove="1" noResize="1" noEditPoints="1" noAdjustHandles="1" noChangeArrowheads="1" noChangeShapeType="1" noTextEdit="1"/>
              </p:cNvSpPr>
              <p:nvPr>
                <p:ph type="body" idx="1"/>
              </p:nvPr>
            </p:nvSpPr>
            <p:spPr>
              <a:xfrm>
                <a:off x="729450" y="1853850"/>
                <a:ext cx="8520600" cy="3416400"/>
              </a:xfrm>
              <a:prstGeom prst="rect">
                <a:avLst/>
              </a:prstGeom>
              <a:blipFill>
                <a:blip r:embed="rId3"/>
                <a:stretch>
                  <a:fillRect l="-644"/>
                </a:stretch>
              </a:blipFill>
            </p:spPr>
            <p:txBody>
              <a:bodyPr/>
              <a:lstStyle/>
              <a:p>
                <a:r>
                  <a:rPr lang="zh-CN" altLang="en-US">
                    <a:noFill/>
                  </a:rPr>
                  <a:t> </a:t>
                </a:r>
              </a:p>
            </p:txBody>
          </p:sp>
        </mc:Fallback>
      </mc:AlternateContent>
      <p:pic>
        <p:nvPicPr>
          <p:cNvPr id="164" name="Google Shape;164;p22"/>
          <p:cNvPicPr preferRelativeResize="0"/>
          <p:nvPr/>
        </p:nvPicPr>
        <p:blipFill rotWithShape="1">
          <a:blip r:embed="rId4">
            <a:alphaModFix/>
          </a:blip>
          <a:srcRect l="8210" r="7315"/>
          <a:stretch/>
        </p:blipFill>
        <p:spPr>
          <a:xfrm>
            <a:off x="3997550" y="847775"/>
            <a:ext cx="5146451" cy="4295724"/>
          </a:xfrm>
          <a:prstGeom prst="rect">
            <a:avLst/>
          </a:prstGeom>
          <a:noFill/>
          <a:ln>
            <a:noFill/>
          </a:ln>
        </p:spPr>
      </p:pic>
      <p:sp>
        <p:nvSpPr>
          <p:cNvPr id="165" name="Google Shape;165;p2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solidFill>
                  <a:schemeClr val="accent1"/>
                </a:solidFill>
              </a:rPr>
              <a:t>12</a:t>
            </a:fld>
            <a:endParaRPr>
              <a:solidFill>
                <a:schemeClr val="accen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Pre-processing</a:t>
            </a:r>
            <a:endParaRPr/>
          </a:p>
        </p:txBody>
      </p:sp>
      <p:sp>
        <p:nvSpPr>
          <p:cNvPr id="171" name="Google Shape;171;p23"/>
          <p:cNvSpPr txBox="1">
            <a:spLocks noGrp="1"/>
          </p:cNvSpPr>
          <p:nvPr>
            <p:ph type="body" idx="1"/>
          </p:nvPr>
        </p:nvSpPr>
        <p:spPr>
          <a:xfrm>
            <a:off x="729450" y="18538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Demo:</a:t>
            </a:r>
            <a:endParaRPr sz="1800" dirty="0"/>
          </a:p>
          <a:p>
            <a:pPr marL="0" lvl="0" indent="0" algn="l" rtl="0">
              <a:spcBef>
                <a:spcPts val="1600"/>
              </a:spcBef>
              <a:spcAft>
                <a:spcPts val="0"/>
              </a:spcAft>
              <a:buNone/>
            </a:pPr>
            <a:r>
              <a:rPr lang="en" sz="1800" dirty="0"/>
              <a:t>	Interictal Data</a:t>
            </a:r>
            <a:endParaRPr sz="1800" dirty="0"/>
          </a:p>
          <a:p>
            <a:pPr marL="0" lvl="0" indent="0" algn="l" rtl="0">
              <a:spcBef>
                <a:spcPts val="1600"/>
              </a:spcBef>
              <a:spcAft>
                <a:spcPts val="0"/>
              </a:spcAft>
              <a:buNone/>
            </a:pPr>
            <a:endParaRPr sz="1800" dirty="0"/>
          </a:p>
        </p:txBody>
      </p:sp>
      <p:pic>
        <p:nvPicPr>
          <p:cNvPr id="172" name="Google Shape;172;p23"/>
          <p:cNvPicPr preferRelativeResize="0"/>
          <p:nvPr/>
        </p:nvPicPr>
        <p:blipFill rotWithShape="1">
          <a:blip r:embed="rId3">
            <a:alphaModFix/>
          </a:blip>
          <a:srcRect l="7390" r="5863"/>
          <a:stretch/>
        </p:blipFill>
        <p:spPr>
          <a:xfrm>
            <a:off x="4713800" y="796825"/>
            <a:ext cx="4430199" cy="4346675"/>
          </a:xfrm>
          <a:prstGeom prst="rect">
            <a:avLst/>
          </a:prstGeom>
          <a:noFill/>
          <a:ln>
            <a:noFill/>
          </a:ln>
        </p:spPr>
      </p:pic>
      <p:sp>
        <p:nvSpPr>
          <p:cNvPr id="173" name="Google Shape;173;p2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solidFill>
                  <a:schemeClr val="accent1"/>
                </a:solidFill>
              </a:rPr>
              <a:t>13</a:t>
            </a:fld>
            <a:endParaRPr>
              <a:solidFill>
                <a:schemeClr val="accen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Pre-processing</a:t>
            </a:r>
            <a:endParaRPr/>
          </a:p>
        </p:txBody>
      </p:sp>
      <p:pic>
        <p:nvPicPr>
          <p:cNvPr id="179" name="Google Shape;179;p24"/>
          <p:cNvPicPr preferRelativeResize="0"/>
          <p:nvPr/>
        </p:nvPicPr>
        <p:blipFill rotWithShape="1">
          <a:blip r:embed="rId3">
            <a:alphaModFix/>
          </a:blip>
          <a:srcRect l="7390" r="5863"/>
          <a:stretch/>
        </p:blipFill>
        <p:spPr>
          <a:xfrm>
            <a:off x="4713800" y="796825"/>
            <a:ext cx="4430199" cy="4346675"/>
          </a:xfrm>
          <a:prstGeom prst="rect">
            <a:avLst/>
          </a:prstGeom>
          <a:noFill/>
          <a:ln>
            <a:noFill/>
          </a:ln>
        </p:spPr>
      </p:pic>
      <p:sp>
        <p:nvSpPr>
          <p:cNvPr id="180" name="Google Shape;180;p2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solidFill>
                  <a:schemeClr val="accent1"/>
                </a:solidFill>
              </a:rPr>
              <a:t>14</a:t>
            </a:fld>
            <a:endParaRPr>
              <a:solidFill>
                <a:schemeClr val="accent1"/>
              </a:solidFill>
            </a:endParaRPr>
          </a:p>
        </p:txBody>
      </p:sp>
      <mc:AlternateContent xmlns:mc="http://schemas.openxmlformats.org/markup-compatibility/2006" xmlns:a14="http://schemas.microsoft.com/office/drawing/2010/main">
        <mc:Choice Requires="a14">
          <p:sp>
            <p:nvSpPr>
              <p:cNvPr id="181" name="Google Shape;181;p24"/>
              <p:cNvSpPr txBox="1">
                <a:spLocks noGrp="1"/>
              </p:cNvSpPr>
              <p:nvPr>
                <p:ph type="body" idx="1"/>
              </p:nvPr>
            </p:nvSpPr>
            <p:spPr>
              <a:xfrm>
                <a:off x="729450" y="1853850"/>
                <a:ext cx="8520600" cy="3990900"/>
              </a:xfrm>
              <a:prstGeom prst="rect">
                <a:avLst/>
              </a:prstGeom>
            </p:spPr>
            <p:txBody>
              <a:bodyPr spcFirstLastPara="1" wrap="square" lIns="91425" tIns="91425" rIns="91425" bIns="91425" anchor="t" anchorCtr="0">
                <a:noAutofit/>
              </a:bodyPr>
              <a:lstStyle/>
              <a:p>
                <a:pPr marL="0" lvl="0" indent="0" algn="l" rtl="0">
                  <a:lnSpc>
                    <a:spcPct val="100000"/>
                  </a:lnSpc>
                  <a:spcBef>
                    <a:spcPts val="1600"/>
                  </a:spcBef>
                  <a:spcAft>
                    <a:spcPts val="0"/>
                  </a:spcAft>
                  <a:buNone/>
                </a:pPr>
                <a:r>
                  <a:rPr lang="en-US" sz="1800" dirty="0"/>
                  <a:t>Observation:</a:t>
                </a:r>
              </a:p>
              <a:p>
                <a:pPr marL="457200" lvl="0" indent="-342900" algn="l" rtl="0">
                  <a:lnSpc>
                    <a:spcPct val="100000"/>
                  </a:lnSpc>
                  <a:spcBef>
                    <a:spcPts val="1600"/>
                  </a:spcBef>
                  <a:spcAft>
                    <a:spcPts val="0"/>
                  </a:spcAft>
                  <a:buSzPts val="1800"/>
                  <a:buChar char="●"/>
                </a:pPr>
                <a:r>
                  <a:rPr lang="en-US" sz="1800" dirty="0"/>
                  <a:t>Automatically learn the time-scale</a:t>
                </a:r>
              </a:p>
              <a:p>
                <a:pPr marL="457200" lvl="0" indent="-342900" algn="l" rtl="0">
                  <a:lnSpc>
                    <a:spcPct val="100000"/>
                  </a:lnSpc>
                  <a:spcBef>
                    <a:spcPts val="0"/>
                  </a:spcBef>
                  <a:spcAft>
                    <a:spcPts val="0"/>
                  </a:spcAft>
                  <a:buSzPts val="1800"/>
                  <a:buChar char="●"/>
                </a:pPr>
                <a:r>
                  <a:rPr lang="en-US" sz="1800" dirty="0"/>
                  <a:t>Capture the difference among groups</a:t>
                </a:r>
              </a:p>
              <a:p>
                <a:pPr marL="457200" lvl="0" indent="-342900" algn="l" rtl="0">
                  <a:lnSpc>
                    <a:spcPct val="100000"/>
                  </a:lnSpc>
                  <a:spcBef>
                    <a:spcPts val="0"/>
                  </a:spcBef>
                  <a:spcAft>
                    <a:spcPts val="0"/>
                  </a:spcAft>
                  <a:buSzPts val="1800"/>
                  <a:buChar char="●"/>
                </a:pPr>
                <a:r>
                  <a:rPr lang="en-US" sz="1800" dirty="0"/>
                  <a:t>Preserve the patterns</a:t>
                </a:r>
              </a:p>
              <a:p>
                <a:pPr marL="0" lvl="0" indent="0" algn="l" rtl="0">
                  <a:lnSpc>
                    <a:spcPct val="100000"/>
                  </a:lnSpc>
                  <a:spcBef>
                    <a:spcPts val="1600"/>
                  </a:spcBef>
                  <a:spcAft>
                    <a:spcPts val="0"/>
                  </a:spcAft>
                  <a:buNone/>
                </a:pPr>
                <a:r>
                  <a:rPr lang="en-US" sz="1800" dirty="0"/>
                  <a:t>Only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𝑡</m:t>
                        </m:r>
                      </m:sub>
                    </m:sSub>
                  </m:oMath>
                </a14:m>
                <a:r>
                  <a:rPr lang="en-US" sz="1800" dirty="0"/>
                  <a:t> is kept for modeling</a:t>
                </a:r>
              </a:p>
              <a:p>
                <a:pPr marL="0" lvl="0" indent="0" algn="l" rtl="0">
                  <a:lnSpc>
                    <a:spcPct val="100000"/>
                  </a:lnSpc>
                  <a:spcBef>
                    <a:spcPts val="1600"/>
                  </a:spcBef>
                  <a:spcAft>
                    <a:spcPts val="1600"/>
                  </a:spcAft>
                  <a:buNone/>
                </a:pPr>
                <a:endParaRPr sz="1800" dirty="0"/>
              </a:p>
            </p:txBody>
          </p:sp>
        </mc:Choice>
        <mc:Fallback xmlns="">
          <p:sp>
            <p:nvSpPr>
              <p:cNvPr id="181" name="Google Shape;181;p24"/>
              <p:cNvSpPr txBox="1">
                <a:spLocks noGrp="1" noRot="1" noChangeAspect="1" noMove="1" noResize="1" noEditPoints="1" noAdjustHandles="1" noChangeArrowheads="1" noChangeShapeType="1" noTextEdit="1"/>
              </p:cNvSpPr>
              <p:nvPr>
                <p:ph type="body" idx="1"/>
              </p:nvPr>
            </p:nvSpPr>
            <p:spPr>
              <a:xfrm>
                <a:off x="729450" y="1853850"/>
                <a:ext cx="8520600" cy="3990900"/>
              </a:xfrm>
              <a:prstGeom prst="rect">
                <a:avLst/>
              </a:prstGeom>
              <a:blipFill>
                <a:blip r:embed="rId4"/>
                <a:stretch>
                  <a:fillRect l="-644"/>
                </a:stretch>
              </a:blipFill>
            </p:spPr>
            <p:txBody>
              <a:bodyPr/>
              <a:lstStyle/>
              <a:p>
                <a:r>
                  <a:rPr lang="zh-CN" alt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Modeling</a:t>
            </a:r>
            <a:endParaRPr/>
          </a:p>
        </p:txBody>
      </p:sp>
      <p:sp>
        <p:nvSpPr>
          <p:cNvPr id="187" name="Google Shape;187;p25"/>
          <p:cNvSpPr txBox="1">
            <a:spLocks noGrp="1"/>
          </p:cNvSpPr>
          <p:nvPr>
            <p:ph type="body" idx="1"/>
          </p:nvPr>
        </p:nvSpPr>
        <p:spPr>
          <a:xfrm>
            <a:off x="729450" y="1983050"/>
            <a:ext cx="8520600" cy="365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latin typeface="Arial"/>
                <a:ea typeface="Arial"/>
                <a:cs typeface="Arial"/>
                <a:sym typeface="Arial"/>
              </a:rPr>
              <a:t>Auto Regressive (AR) Model</a:t>
            </a:r>
            <a:endParaRPr sz="1600" b="1">
              <a:latin typeface="Arial"/>
              <a:ea typeface="Arial"/>
              <a:cs typeface="Arial"/>
              <a:sym typeface="Arial"/>
            </a:endParaRPr>
          </a:p>
          <a:p>
            <a:pPr marL="0" lvl="0" indent="0" algn="l" rtl="0">
              <a:spcBef>
                <a:spcPts val="1600"/>
              </a:spcBef>
              <a:spcAft>
                <a:spcPts val="0"/>
              </a:spcAft>
              <a:buNone/>
            </a:pPr>
            <a:r>
              <a:rPr lang="en" sz="1600">
                <a:latin typeface="Arial"/>
                <a:ea typeface="Arial"/>
                <a:cs typeface="Arial"/>
                <a:sym typeface="Arial"/>
              </a:rPr>
              <a:t>•  </a:t>
            </a:r>
            <a:r>
              <a:rPr lang="en" sz="1600">
                <a:solidFill>
                  <a:srgbClr val="000000"/>
                </a:solidFill>
                <a:latin typeface="Arial"/>
                <a:ea typeface="Arial"/>
                <a:cs typeface="Arial"/>
                <a:sym typeface="Arial"/>
              </a:rPr>
              <a:t>Fit an AR model to each individual series</a:t>
            </a:r>
            <a:endParaRPr sz="1600">
              <a:solidFill>
                <a:srgbClr val="000000"/>
              </a:solidFill>
              <a:latin typeface="Arial"/>
              <a:ea typeface="Arial"/>
              <a:cs typeface="Arial"/>
              <a:sym typeface="Arial"/>
            </a:endParaRPr>
          </a:p>
          <a:p>
            <a:pPr marL="0" lvl="0" indent="0" algn="l" rtl="0">
              <a:spcBef>
                <a:spcPts val="1600"/>
              </a:spcBef>
              <a:spcAft>
                <a:spcPts val="0"/>
              </a:spcAft>
              <a:buNone/>
            </a:pPr>
            <a:r>
              <a:rPr lang="en" sz="1600">
                <a:latin typeface="Arial"/>
                <a:ea typeface="Arial"/>
                <a:cs typeface="Arial"/>
                <a:sym typeface="Arial"/>
              </a:rPr>
              <a:t>•</a:t>
            </a:r>
            <a:r>
              <a:rPr lang="en" sz="1600">
                <a:solidFill>
                  <a:srgbClr val="000000"/>
                </a:solidFill>
                <a:latin typeface="Arial"/>
                <a:ea typeface="Arial"/>
                <a:cs typeface="Arial"/>
                <a:sym typeface="Arial"/>
              </a:rPr>
              <a:t> Set a maximum order and select the best order of the model based on BIC criterion</a:t>
            </a:r>
            <a:endParaRPr sz="1600">
              <a:solidFill>
                <a:srgbClr val="000000"/>
              </a:solidFill>
              <a:latin typeface="Arial"/>
              <a:ea typeface="Arial"/>
              <a:cs typeface="Arial"/>
              <a:sym typeface="Arial"/>
            </a:endParaRPr>
          </a:p>
          <a:p>
            <a:pPr marL="0" lvl="0" indent="0" algn="l" rtl="0">
              <a:spcBef>
                <a:spcPts val="1600"/>
              </a:spcBef>
              <a:spcAft>
                <a:spcPts val="0"/>
              </a:spcAft>
              <a:buNone/>
            </a:pPr>
            <a:r>
              <a:rPr lang="en" sz="1600">
                <a:latin typeface="Arial"/>
                <a:ea typeface="Arial"/>
                <a:cs typeface="Arial"/>
                <a:sym typeface="Arial"/>
              </a:rPr>
              <a:t>• </a:t>
            </a:r>
            <a:r>
              <a:rPr lang="en" sz="1600">
                <a:solidFill>
                  <a:srgbClr val="000000"/>
                </a:solidFill>
                <a:latin typeface="Arial"/>
                <a:ea typeface="Arial"/>
                <a:cs typeface="Arial"/>
                <a:sym typeface="Arial"/>
              </a:rPr>
              <a:t>Extract model weight as features (Insert 0 for higher orders)</a:t>
            </a:r>
            <a:endParaRPr sz="1600">
              <a:solidFill>
                <a:srgbClr val="000000"/>
              </a:solidFill>
              <a:latin typeface="Arial"/>
              <a:ea typeface="Arial"/>
              <a:cs typeface="Arial"/>
              <a:sym typeface="Arial"/>
            </a:endParaRPr>
          </a:p>
          <a:p>
            <a:pPr marL="0" lvl="0" indent="0" algn="l" rtl="0">
              <a:spcBef>
                <a:spcPts val="1600"/>
              </a:spcBef>
              <a:spcAft>
                <a:spcPts val="0"/>
              </a:spcAft>
              <a:buNone/>
            </a:pPr>
            <a:r>
              <a:rPr lang="en" sz="1600">
                <a:latin typeface="Arial"/>
                <a:ea typeface="Arial"/>
                <a:cs typeface="Arial"/>
                <a:sym typeface="Arial"/>
              </a:rPr>
              <a:t>• </a:t>
            </a:r>
            <a:r>
              <a:rPr lang="en" sz="1600">
                <a:solidFill>
                  <a:srgbClr val="000000"/>
                </a:solidFill>
                <a:latin typeface="Arial"/>
                <a:ea typeface="Arial"/>
                <a:cs typeface="Arial"/>
                <a:sym typeface="Arial"/>
              </a:rPr>
              <a:t>Classification by multilayer perceptron</a:t>
            </a:r>
            <a:endParaRPr sz="1600">
              <a:solidFill>
                <a:srgbClr val="000000"/>
              </a:solidFill>
              <a:latin typeface="Arial"/>
              <a:ea typeface="Arial"/>
              <a:cs typeface="Arial"/>
              <a:sym typeface="Arial"/>
            </a:endParaRPr>
          </a:p>
          <a:p>
            <a:pPr marL="0" lvl="0" indent="0" algn="l" rtl="0">
              <a:spcBef>
                <a:spcPts val="1600"/>
              </a:spcBef>
              <a:spcAft>
                <a:spcPts val="0"/>
              </a:spcAft>
              <a:buClr>
                <a:srgbClr val="000000"/>
              </a:buClr>
              <a:buSzPts val="1100"/>
              <a:buFont typeface="Arial"/>
              <a:buNone/>
            </a:pPr>
            <a:endParaRPr sz="1600">
              <a:solidFill>
                <a:srgbClr val="000000"/>
              </a:solidFill>
              <a:latin typeface="Arial"/>
              <a:ea typeface="Arial"/>
              <a:cs typeface="Arial"/>
              <a:sym typeface="Arial"/>
            </a:endParaRPr>
          </a:p>
          <a:p>
            <a:pPr marL="0" lvl="0" indent="0" algn="l" rtl="0">
              <a:spcBef>
                <a:spcPts val="1600"/>
              </a:spcBef>
              <a:spcAft>
                <a:spcPts val="0"/>
              </a:spcAft>
              <a:buNone/>
            </a:pPr>
            <a:endParaRPr sz="1600">
              <a:latin typeface="Arial"/>
              <a:ea typeface="Arial"/>
              <a:cs typeface="Arial"/>
              <a:sym typeface="Arial"/>
            </a:endParaRPr>
          </a:p>
          <a:p>
            <a:pPr marL="0" lvl="0" indent="0" algn="l" rtl="0">
              <a:spcBef>
                <a:spcPts val="1600"/>
              </a:spcBef>
              <a:spcAft>
                <a:spcPts val="1600"/>
              </a:spcAft>
              <a:buNone/>
            </a:pPr>
            <a:endParaRPr/>
          </a:p>
        </p:txBody>
      </p:sp>
      <p:sp>
        <p:nvSpPr>
          <p:cNvPr id="188" name="Google Shape;188;p2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solidFill>
                  <a:schemeClr val="accent1"/>
                </a:solidFill>
              </a:rPr>
              <a:t>15</a:t>
            </a:fld>
            <a:endParaRPr>
              <a:solidFill>
                <a:schemeClr val="accen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Modeling</a:t>
            </a:r>
            <a:endParaRPr/>
          </a:p>
        </p:txBody>
      </p:sp>
      <p:sp>
        <p:nvSpPr>
          <p:cNvPr id="194" name="Google Shape;194;p2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600" b="1">
                <a:latin typeface="Arial"/>
                <a:ea typeface="Arial"/>
                <a:cs typeface="Arial"/>
                <a:sym typeface="Arial"/>
              </a:rPr>
              <a:t>Hidden Markov Model (HMM)</a:t>
            </a:r>
            <a:endParaRPr sz="1600" b="1">
              <a:latin typeface="Arial"/>
              <a:ea typeface="Arial"/>
              <a:cs typeface="Arial"/>
              <a:sym typeface="Arial"/>
            </a:endParaRPr>
          </a:p>
          <a:p>
            <a:pPr marL="0" lvl="0" indent="0" algn="l" rtl="0">
              <a:lnSpc>
                <a:spcPct val="100000"/>
              </a:lnSpc>
              <a:spcBef>
                <a:spcPts val="1600"/>
              </a:spcBef>
              <a:spcAft>
                <a:spcPts val="0"/>
              </a:spcAft>
              <a:buNone/>
            </a:pPr>
            <a:r>
              <a:rPr lang="en" sz="1600">
                <a:latin typeface="Arial"/>
                <a:ea typeface="Arial"/>
                <a:cs typeface="Arial"/>
                <a:sym typeface="Arial"/>
              </a:rPr>
              <a:t>•  </a:t>
            </a:r>
            <a:r>
              <a:rPr lang="en" sz="1600">
                <a:solidFill>
                  <a:srgbClr val="000000"/>
                </a:solidFill>
                <a:latin typeface="Arial"/>
                <a:ea typeface="Arial"/>
                <a:cs typeface="Arial"/>
                <a:sym typeface="Arial"/>
              </a:rPr>
              <a:t>Separate data sets into the data sets for each class</a:t>
            </a:r>
            <a:endParaRPr sz="1600">
              <a:solidFill>
                <a:srgbClr val="000000"/>
              </a:solidFill>
              <a:latin typeface="Arial"/>
              <a:ea typeface="Arial"/>
              <a:cs typeface="Arial"/>
              <a:sym typeface="Arial"/>
            </a:endParaRPr>
          </a:p>
          <a:p>
            <a:pPr marL="0" lvl="0" indent="0" algn="l" rtl="0">
              <a:lnSpc>
                <a:spcPct val="100000"/>
              </a:lnSpc>
              <a:spcBef>
                <a:spcPts val="1600"/>
              </a:spcBef>
              <a:spcAft>
                <a:spcPts val="0"/>
              </a:spcAft>
              <a:buNone/>
            </a:pPr>
            <a:r>
              <a:rPr lang="en" sz="1600">
                <a:latin typeface="Arial"/>
                <a:ea typeface="Arial"/>
                <a:cs typeface="Arial"/>
                <a:sym typeface="Arial"/>
              </a:rPr>
              <a:t>• </a:t>
            </a:r>
            <a:r>
              <a:rPr lang="en" sz="1600">
                <a:solidFill>
                  <a:srgbClr val="000000"/>
                </a:solidFill>
                <a:latin typeface="Arial"/>
                <a:ea typeface="Arial"/>
                <a:cs typeface="Arial"/>
                <a:sym typeface="Arial"/>
              </a:rPr>
              <a:t>Train one HMM per class</a:t>
            </a:r>
            <a:endParaRPr sz="1600">
              <a:solidFill>
                <a:srgbClr val="000000"/>
              </a:solidFill>
              <a:latin typeface="Arial"/>
              <a:ea typeface="Arial"/>
              <a:cs typeface="Arial"/>
              <a:sym typeface="Arial"/>
            </a:endParaRPr>
          </a:p>
          <a:p>
            <a:pPr marL="0" lvl="0" indent="0" algn="l" rtl="0">
              <a:lnSpc>
                <a:spcPct val="100000"/>
              </a:lnSpc>
              <a:spcBef>
                <a:spcPts val="1600"/>
              </a:spcBef>
              <a:spcAft>
                <a:spcPts val="0"/>
              </a:spcAft>
              <a:buNone/>
            </a:pPr>
            <a:r>
              <a:rPr lang="en" sz="1600">
                <a:latin typeface="Arial"/>
                <a:ea typeface="Arial"/>
                <a:cs typeface="Arial"/>
                <a:sym typeface="Arial"/>
              </a:rPr>
              <a:t>• </a:t>
            </a:r>
            <a:r>
              <a:rPr lang="en" sz="1600">
                <a:solidFill>
                  <a:srgbClr val="000000"/>
                </a:solidFill>
                <a:latin typeface="Arial"/>
                <a:ea typeface="Arial"/>
                <a:cs typeface="Arial"/>
                <a:sym typeface="Arial"/>
              </a:rPr>
              <a:t>On the test set compare the MAP of each model to classify each series</a:t>
            </a:r>
            <a:br>
              <a:rPr lang="en" sz="1600">
                <a:solidFill>
                  <a:srgbClr val="000000"/>
                </a:solidFill>
                <a:latin typeface="Arial"/>
                <a:ea typeface="Arial"/>
                <a:cs typeface="Arial"/>
                <a:sym typeface="Arial"/>
              </a:rPr>
            </a:br>
            <a:endParaRPr sz="1600">
              <a:solidFill>
                <a:srgbClr val="000000"/>
              </a:solidFill>
              <a:latin typeface="Arial"/>
              <a:ea typeface="Arial"/>
              <a:cs typeface="Arial"/>
              <a:sym typeface="Arial"/>
            </a:endParaRPr>
          </a:p>
          <a:p>
            <a:pPr marL="0" lvl="0" indent="0" algn="l" rtl="0">
              <a:spcBef>
                <a:spcPts val="1600"/>
              </a:spcBef>
              <a:spcAft>
                <a:spcPts val="0"/>
              </a:spcAft>
              <a:buNone/>
            </a:pPr>
            <a:endParaRPr>
              <a:solidFill>
                <a:srgbClr val="000000"/>
              </a:solidFill>
              <a:latin typeface="Arial"/>
              <a:ea typeface="Arial"/>
              <a:cs typeface="Arial"/>
              <a:sym typeface="Arial"/>
            </a:endParaRPr>
          </a:p>
          <a:p>
            <a:pPr marL="0" lvl="0" indent="0" algn="l" rtl="0">
              <a:spcBef>
                <a:spcPts val="1600"/>
              </a:spcBef>
              <a:spcAft>
                <a:spcPts val="0"/>
              </a:spcAft>
              <a:buNone/>
            </a:pPr>
            <a:endParaRPr sz="2400">
              <a:latin typeface="Arial"/>
              <a:ea typeface="Arial"/>
              <a:cs typeface="Arial"/>
              <a:sym typeface="Arial"/>
            </a:endParaRPr>
          </a:p>
          <a:p>
            <a:pPr marL="0" lvl="0" indent="0" algn="l" rtl="0">
              <a:spcBef>
                <a:spcPts val="1600"/>
              </a:spcBef>
              <a:spcAft>
                <a:spcPts val="1600"/>
              </a:spcAft>
              <a:buNone/>
            </a:pPr>
            <a:endParaRPr/>
          </a:p>
        </p:txBody>
      </p:sp>
      <p:sp>
        <p:nvSpPr>
          <p:cNvPr id="195" name="Google Shape;195;p2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solidFill>
                  <a:schemeClr val="accent1"/>
                </a:solidFill>
              </a:rPr>
              <a:t>16</a:t>
            </a:fld>
            <a:endParaRPr>
              <a:solidFill>
                <a:schemeClr val="accen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Modeling</a:t>
            </a:r>
            <a:endParaRPr/>
          </a:p>
        </p:txBody>
      </p:sp>
      <p:sp>
        <p:nvSpPr>
          <p:cNvPr id="201" name="Google Shape;201;p27"/>
          <p:cNvSpPr txBox="1">
            <a:spLocks noGrp="1"/>
          </p:cNvSpPr>
          <p:nvPr>
            <p:ph type="body" idx="1"/>
          </p:nvPr>
        </p:nvSpPr>
        <p:spPr>
          <a:xfrm>
            <a:off x="729450" y="1853850"/>
            <a:ext cx="8355552" cy="274101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600" b="1" dirty="0">
                <a:latin typeface="Arial"/>
                <a:ea typeface="Arial"/>
                <a:cs typeface="Arial"/>
                <a:sym typeface="Arial"/>
              </a:rPr>
              <a:t>Recurrent Neural Network (RNN)</a:t>
            </a:r>
            <a:endParaRPr sz="1600" b="1" dirty="0">
              <a:latin typeface="Arial"/>
              <a:ea typeface="Arial"/>
              <a:cs typeface="Arial"/>
              <a:sym typeface="Arial"/>
            </a:endParaRPr>
          </a:p>
          <a:p>
            <a:pPr marL="0" lvl="0" indent="0" algn="l" rtl="0">
              <a:lnSpc>
                <a:spcPct val="100000"/>
              </a:lnSpc>
              <a:spcBef>
                <a:spcPts val="1600"/>
              </a:spcBef>
              <a:spcAft>
                <a:spcPts val="0"/>
              </a:spcAft>
              <a:buNone/>
            </a:pPr>
            <a:r>
              <a:rPr lang="en" sz="1600" dirty="0">
                <a:latin typeface="Arial"/>
                <a:ea typeface="Arial"/>
                <a:cs typeface="Arial"/>
                <a:sym typeface="Arial"/>
              </a:rPr>
              <a:t>• </a:t>
            </a:r>
            <a:r>
              <a:rPr lang="en" sz="1600" dirty="0">
                <a:solidFill>
                  <a:srgbClr val="000000"/>
                </a:solidFill>
                <a:latin typeface="Arial"/>
                <a:ea typeface="Arial"/>
                <a:cs typeface="Arial"/>
                <a:sym typeface="Arial"/>
              </a:rPr>
              <a:t>Cut each long series into 50 short series</a:t>
            </a:r>
            <a:endParaRPr sz="1600" dirty="0">
              <a:solidFill>
                <a:srgbClr val="000000"/>
              </a:solidFill>
              <a:latin typeface="Arial"/>
              <a:ea typeface="Arial"/>
              <a:cs typeface="Arial"/>
              <a:sym typeface="Arial"/>
            </a:endParaRPr>
          </a:p>
          <a:p>
            <a:pPr marL="0" lvl="0" indent="0" algn="l" rtl="0">
              <a:lnSpc>
                <a:spcPct val="100000"/>
              </a:lnSpc>
              <a:spcBef>
                <a:spcPts val="1600"/>
              </a:spcBef>
              <a:spcAft>
                <a:spcPts val="0"/>
              </a:spcAft>
              <a:buNone/>
            </a:pPr>
            <a:r>
              <a:rPr lang="en" sz="1600" dirty="0">
                <a:latin typeface="Arial"/>
                <a:ea typeface="Arial"/>
                <a:cs typeface="Arial"/>
                <a:sym typeface="Arial"/>
              </a:rPr>
              <a:t>• </a:t>
            </a:r>
            <a:r>
              <a:rPr lang="en" sz="1600" dirty="0">
                <a:solidFill>
                  <a:srgbClr val="000000"/>
                </a:solidFill>
                <a:latin typeface="Arial"/>
                <a:ea typeface="Arial"/>
                <a:cs typeface="Arial"/>
                <a:sym typeface="Arial"/>
              </a:rPr>
              <a:t>Feed each short series into a gated recurrent unit (GRU)</a:t>
            </a:r>
            <a:endParaRPr sz="1600" dirty="0">
              <a:solidFill>
                <a:srgbClr val="000000"/>
              </a:solidFill>
              <a:latin typeface="Arial"/>
              <a:ea typeface="Arial"/>
              <a:cs typeface="Arial"/>
              <a:sym typeface="Arial"/>
            </a:endParaRPr>
          </a:p>
          <a:p>
            <a:pPr marL="0" lvl="0" indent="0" algn="l" rtl="0">
              <a:lnSpc>
                <a:spcPct val="100000"/>
              </a:lnSpc>
              <a:spcBef>
                <a:spcPts val="1600"/>
              </a:spcBef>
              <a:spcAft>
                <a:spcPts val="0"/>
              </a:spcAft>
              <a:buNone/>
            </a:pPr>
            <a:r>
              <a:rPr lang="en" sz="1600" dirty="0">
                <a:latin typeface="Arial"/>
                <a:ea typeface="Arial"/>
                <a:cs typeface="Arial"/>
                <a:sym typeface="Arial"/>
              </a:rPr>
              <a:t>• </a:t>
            </a:r>
            <a:r>
              <a:rPr lang="en" sz="1600" dirty="0">
                <a:solidFill>
                  <a:srgbClr val="000000"/>
                </a:solidFill>
                <a:latin typeface="Arial"/>
                <a:ea typeface="Arial"/>
                <a:cs typeface="Arial"/>
                <a:sym typeface="Arial"/>
              </a:rPr>
              <a:t>Feed the last hidden state of the GRU into a fully connected layer with softmax output</a:t>
            </a:r>
            <a:endParaRPr sz="1600" dirty="0">
              <a:solidFill>
                <a:srgbClr val="000000"/>
              </a:solidFill>
              <a:latin typeface="Arial"/>
              <a:ea typeface="Arial"/>
              <a:cs typeface="Arial"/>
              <a:sym typeface="Arial"/>
            </a:endParaRPr>
          </a:p>
          <a:p>
            <a:pPr marL="0" lvl="0" indent="0" algn="l" rtl="0">
              <a:lnSpc>
                <a:spcPct val="100000"/>
              </a:lnSpc>
              <a:spcBef>
                <a:spcPts val="1600"/>
              </a:spcBef>
              <a:spcAft>
                <a:spcPts val="0"/>
              </a:spcAft>
              <a:buNone/>
            </a:pPr>
            <a:r>
              <a:rPr lang="en" sz="1600" dirty="0">
                <a:latin typeface="Arial"/>
                <a:ea typeface="Arial"/>
                <a:cs typeface="Arial"/>
                <a:sym typeface="Arial"/>
              </a:rPr>
              <a:t>• </a:t>
            </a:r>
            <a:r>
              <a:rPr lang="en" sz="1600" dirty="0">
                <a:solidFill>
                  <a:srgbClr val="000000"/>
                </a:solidFill>
                <a:latin typeface="Arial"/>
                <a:ea typeface="Arial"/>
                <a:cs typeface="Arial"/>
                <a:sym typeface="Arial"/>
              </a:rPr>
              <a:t>Each short series would have a predicted label</a:t>
            </a:r>
            <a:endParaRPr sz="1600" dirty="0">
              <a:solidFill>
                <a:srgbClr val="000000"/>
              </a:solidFill>
              <a:latin typeface="Arial"/>
              <a:ea typeface="Arial"/>
              <a:cs typeface="Arial"/>
              <a:sym typeface="Arial"/>
            </a:endParaRPr>
          </a:p>
          <a:p>
            <a:pPr marL="0" lvl="0" indent="0" algn="l" rtl="0">
              <a:lnSpc>
                <a:spcPct val="100000"/>
              </a:lnSpc>
              <a:spcBef>
                <a:spcPts val="1600"/>
              </a:spcBef>
              <a:spcAft>
                <a:spcPts val="0"/>
              </a:spcAft>
              <a:buNone/>
            </a:pPr>
            <a:r>
              <a:rPr lang="en" sz="1600" dirty="0">
                <a:latin typeface="Arial"/>
                <a:ea typeface="Arial"/>
                <a:cs typeface="Arial"/>
                <a:sym typeface="Arial"/>
              </a:rPr>
              <a:t>• </a:t>
            </a:r>
            <a:r>
              <a:rPr lang="en" sz="1600" dirty="0">
                <a:solidFill>
                  <a:srgbClr val="000000"/>
                </a:solidFill>
                <a:latin typeface="Arial"/>
                <a:ea typeface="Arial"/>
                <a:cs typeface="Arial"/>
                <a:sym typeface="Arial"/>
              </a:rPr>
              <a:t>Determine the label of original series through majority voting</a:t>
            </a:r>
            <a:endParaRPr sz="1600" dirty="0">
              <a:solidFill>
                <a:srgbClr val="000000"/>
              </a:solidFill>
              <a:latin typeface="Arial"/>
              <a:ea typeface="Arial"/>
              <a:cs typeface="Arial"/>
              <a:sym typeface="Arial"/>
            </a:endParaRPr>
          </a:p>
          <a:p>
            <a:pPr marL="0" lvl="0" indent="0" algn="l" rtl="0">
              <a:lnSpc>
                <a:spcPct val="100000"/>
              </a:lnSpc>
              <a:spcBef>
                <a:spcPts val="1600"/>
              </a:spcBef>
              <a:spcAft>
                <a:spcPts val="0"/>
              </a:spcAft>
              <a:buNone/>
            </a:pPr>
            <a:endParaRPr sz="1400" dirty="0">
              <a:solidFill>
                <a:srgbClr val="000000"/>
              </a:solidFill>
              <a:latin typeface="Arial"/>
              <a:ea typeface="Arial"/>
              <a:cs typeface="Arial"/>
              <a:sym typeface="Arial"/>
            </a:endParaRPr>
          </a:p>
          <a:p>
            <a:pPr marL="0" lvl="0" indent="0" algn="l" rtl="0">
              <a:lnSpc>
                <a:spcPct val="100000"/>
              </a:lnSpc>
              <a:spcBef>
                <a:spcPts val="1600"/>
              </a:spcBef>
              <a:spcAft>
                <a:spcPts val="0"/>
              </a:spcAft>
              <a:buNone/>
            </a:pPr>
            <a:endParaRPr sz="1400" dirty="0">
              <a:solidFill>
                <a:srgbClr val="000000"/>
              </a:solidFill>
            </a:endParaRPr>
          </a:p>
          <a:p>
            <a:pPr marL="0" lvl="0" indent="0" algn="l" rtl="0">
              <a:lnSpc>
                <a:spcPct val="100000"/>
              </a:lnSpc>
              <a:spcBef>
                <a:spcPts val="1600"/>
              </a:spcBef>
              <a:spcAft>
                <a:spcPts val="0"/>
              </a:spcAft>
              <a:buNone/>
            </a:pPr>
            <a:endParaRPr sz="1400" dirty="0">
              <a:solidFill>
                <a:srgbClr val="000000"/>
              </a:solidFill>
              <a:latin typeface="Arial"/>
              <a:ea typeface="Arial"/>
              <a:cs typeface="Arial"/>
              <a:sym typeface="Arial"/>
            </a:endParaRPr>
          </a:p>
          <a:p>
            <a:pPr marL="0" lvl="0" indent="0" algn="l" rtl="0">
              <a:lnSpc>
                <a:spcPct val="100000"/>
              </a:lnSpc>
              <a:spcBef>
                <a:spcPts val="1600"/>
              </a:spcBef>
              <a:spcAft>
                <a:spcPts val="0"/>
              </a:spcAft>
              <a:buNone/>
            </a:pPr>
            <a:endParaRPr sz="1400" dirty="0">
              <a:latin typeface="Arial"/>
              <a:ea typeface="Arial"/>
              <a:cs typeface="Arial"/>
              <a:sym typeface="Arial"/>
            </a:endParaRPr>
          </a:p>
          <a:p>
            <a:pPr marL="0" lvl="0" indent="0" algn="l" rtl="0">
              <a:lnSpc>
                <a:spcPct val="100000"/>
              </a:lnSpc>
              <a:spcBef>
                <a:spcPts val="1600"/>
              </a:spcBef>
              <a:spcAft>
                <a:spcPts val="1600"/>
              </a:spcAft>
              <a:buNone/>
            </a:pPr>
            <a:endParaRPr sz="1400" dirty="0"/>
          </a:p>
        </p:txBody>
      </p:sp>
      <p:sp>
        <p:nvSpPr>
          <p:cNvPr id="202" name="Google Shape;202;p2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solidFill>
                  <a:schemeClr val="accent1"/>
                </a:solidFill>
              </a:rPr>
              <a:t>17</a:t>
            </a:fld>
            <a:endParaRPr>
              <a:solidFill>
                <a:schemeClr val="accen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Evaluation</a:t>
            </a:r>
            <a:endParaRPr/>
          </a:p>
        </p:txBody>
      </p:sp>
      <p:graphicFrame>
        <p:nvGraphicFramePr>
          <p:cNvPr id="208" name="Google Shape;208;p28"/>
          <p:cNvGraphicFramePr/>
          <p:nvPr/>
        </p:nvGraphicFramePr>
        <p:xfrm>
          <a:off x="932525" y="2738545"/>
          <a:ext cx="5619350" cy="1834400"/>
        </p:xfrm>
        <a:graphic>
          <a:graphicData uri="http://schemas.openxmlformats.org/drawingml/2006/table">
            <a:tbl>
              <a:tblPr>
                <a:noFill/>
                <a:tableStyleId>{A1D9E5CB-AADE-4D09-9D9B-1A6B004E15AF}</a:tableStyleId>
              </a:tblPr>
              <a:tblGrid>
                <a:gridCol w="2809675">
                  <a:extLst>
                    <a:ext uri="{9D8B030D-6E8A-4147-A177-3AD203B41FA5}">
                      <a16:colId xmlns:a16="http://schemas.microsoft.com/office/drawing/2014/main" val="20000"/>
                    </a:ext>
                  </a:extLst>
                </a:gridCol>
                <a:gridCol w="2809675">
                  <a:extLst>
                    <a:ext uri="{9D8B030D-6E8A-4147-A177-3AD203B41FA5}">
                      <a16:colId xmlns:a16="http://schemas.microsoft.com/office/drawing/2014/main" val="20001"/>
                    </a:ext>
                  </a:extLst>
                </a:gridCol>
              </a:tblGrid>
              <a:tr h="456375">
                <a:tc>
                  <a:txBody>
                    <a:bodyPr/>
                    <a:lstStyle/>
                    <a:p>
                      <a:pPr marL="0" lvl="0" indent="0" algn="l" rtl="0">
                        <a:spcBef>
                          <a:spcPts val="0"/>
                        </a:spcBef>
                        <a:spcAft>
                          <a:spcPts val="0"/>
                        </a:spcAft>
                        <a:buNone/>
                      </a:pPr>
                      <a:r>
                        <a:rPr lang="en"/>
                        <a:t>Model</a:t>
                      </a:r>
                      <a:endParaRPr/>
                    </a:p>
                  </a:txBody>
                  <a:tcPr marL="91425" marR="91425" marT="91425" marB="91425"/>
                </a:tc>
                <a:tc>
                  <a:txBody>
                    <a:bodyPr/>
                    <a:lstStyle/>
                    <a:p>
                      <a:pPr marL="0" lvl="0" indent="0" algn="l" rtl="0">
                        <a:spcBef>
                          <a:spcPts val="0"/>
                        </a:spcBef>
                        <a:spcAft>
                          <a:spcPts val="0"/>
                        </a:spcAft>
                        <a:buNone/>
                      </a:pPr>
                      <a:r>
                        <a:rPr lang="en"/>
                        <a:t>Validation Acc</a:t>
                      </a:r>
                      <a:endParaRPr/>
                    </a:p>
                  </a:txBody>
                  <a:tcPr marL="91425" marR="91425" marT="91425" marB="91425"/>
                </a:tc>
                <a:extLst>
                  <a:ext uri="{0D108BD9-81ED-4DB2-BD59-A6C34878D82A}">
                    <a16:rowId xmlns:a16="http://schemas.microsoft.com/office/drawing/2014/main" val="10000"/>
                  </a:ext>
                </a:extLst>
              </a:tr>
              <a:tr h="460825">
                <a:tc>
                  <a:txBody>
                    <a:bodyPr/>
                    <a:lstStyle/>
                    <a:p>
                      <a:pPr marL="0" lvl="0" indent="0" algn="l" rtl="0">
                        <a:spcBef>
                          <a:spcPts val="0"/>
                        </a:spcBef>
                        <a:spcAft>
                          <a:spcPts val="0"/>
                        </a:spcAft>
                        <a:buNone/>
                      </a:pPr>
                      <a:r>
                        <a:rPr lang="en"/>
                        <a:t>AR</a:t>
                      </a:r>
                      <a:endParaRPr/>
                    </a:p>
                  </a:txBody>
                  <a:tcPr marL="91425" marR="91425" marT="91425" marB="91425"/>
                </a:tc>
                <a:tc>
                  <a:txBody>
                    <a:bodyPr/>
                    <a:lstStyle/>
                    <a:p>
                      <a:pPr marL="0" lvl="0" indent="0" algn="l" rtl="0">
                        <a:spcBef>
                          <a:spcPts val="0"/>
                        </a:spcBef>
                        <a:spcAft>
                          <a:spcPts val="0"/>
                        </a:spcAft>
                        <a:buNone/>
                      </a:pPr>
                      <a:r>
                        <a:rPr lang="en"/>
                        <a:t>0.8750</a:t>
                      </a:r>
                      <a:endParaRPr/>
                    </a:p>
                  </a:txBody>
                  <a:tcPr marL="91425" marR="91425" marT="91425" marB="91425"/>
                </a:tc>
                <a:extLst>
                  <a:ext uri="{0D108BD9-81ED-4DB2-BD59-A6C34878D82A}">
                    <a16:rowId xmlns:a16="http://schemas.microsoft.com/office/drawing/2014/main" val="10001"/>
                  </a:ext>
                </a:extLst>
              </a:tr>
              <a:tr h="460825">
                <a:tc>
                  <a:txBody>
                    <a:bodyPr/>
                    <a:lstStyle/>
                    <a:p>
                      <a:pPr marL="0" lvl="0" indent="0" algn="l" rtl="0">
                        <a:spcBef>
                          <a:spcPts val="0"/>
                        </a:spcBef>
                        <a:spcAft>
                          <a:spcPts val="0"/>
                        </a:spcAft>
                        <a:buNone/>
                      </a:pPr>
                      <a:r>
                        <a:rPr lang="en"/>
                        <a:t>HMM</a:t>
                      </a:r>
                      <a:endParaRPr/>
                    </a:p>
                  </a:txBody>
                  <a:tcPr marL="91425" marR="91425" marT="91425" marB="91425"/>
                </a:tc>
                <a:tc>
                  <a:txBody>
                    <a:bodyPr/>
                    <a:lstStyle/>
                    <a:p>
                      <a:pPr marL="0" lvl="0" indent="0" algn="l" rtl="0">
                        <a:spcBef>
                          <a:spcPts val="0"/>
                        </a:spcBef>
                        <a:spcAft>
                          <a:spcPts val="0"/>
                        </a:spcAft>
                        <a:buNone/>
                      </a:pPr>
                      <a:r>
                        <a:rPr lang="en"/>
                        <a:t>0.7325</a:t>
                      </a:r>
                      <a:endParaRPr/>
                    </a:p>
                  </a:txBody>
                  <a:tcPr marL="91425" marR="91425" marT="91425" marB="91425"/>
                </a:tc>
                <a:extLst>
                  <a:ext uri="{0D108BD9-81ED-4DB2-BD59-A6C34878D82A}">
                    <a16:rowId xmlns:a16="http://schemas.microsoft.com/office/drawing/2014/main" val="10002"/>
                  </a:ext>
                </a:extLst>
              </a:tr>
              <a:tr h="456375">
                <a:tc>
                  <a:txBody>
                    <a:bodyPr/>
                    <a:lstStyle/>
                    <a:p>
                      <a:pPr marL="0" lvl="0" indent="0" algn="l" rtl="0">
                        <a:spcBef>
                          <a:spcPts val="0"/>
                        </a:spcBef>
                        <a:spcAft>
                          <a:spcPts val="0"/>
                        </a:spcAft>
                        <a:buNone/>
                      </a:pPr>
                      <a:r>
                        <a:rPr lang="en"/>
                        <a:t>RNN</a:t>
                      </a:r>
                      <a:endParaRPr/>
                    </a:p>
                  </a:txBody>
                  <a:tcPr marL="91425" marR="91425" marT="91425" marB="91425"/>
                </a:tc>
                <a:tc>
                  <a:txBody>
                    <a:bodyPr/>
                    <a:lstStyle/>
                    <a:p>
                      <a:pPr marL="0" lvl="0" indent="0" algn="l" rtl="0">
                        <a:spcBef>
                          <a:spcPts val="0"/>
                        </a:spcBef>
                        <a:spcAft>
                          <a:spcPts val="0"/>
                        </a:spcAft>
                        <a:buNone/>
                      </a:pPr>
                      <a:r>
                        <a:rPr lang="en"/>
                        <a:t>0.9375</a:t>
                      </a:r>
                      <a:endParaRPr/>
                    </a:p>
                  </a:txBody>
                  <a:tcPr marL="91425" marR="91425" marT="91425" marB="91425"/>
                </a:tc>
                <a:extLst>
                  <a:ext uri="{0D108BD9-81ED-4DB2-BD59-A6C34878D82A}">
                    <a16:rowId xmlns:a16="http://schemas.microsoft.com/office/drawing/2014/main" val="10003"/>
                  </a:ext>
                </a:extLst>
              </a:tr>
            </a:tbl>
          </a:graphicData>
        </a:graphic>
      </p:graphicFrame>
      <p:sp>
        <p:nvSpPr>
          <p:cNvPr id="209" name="Google Shape;209;p28"/>
          <p:cNvSpPr txBox="1"/>
          <p:nvPr/>
        </p:nvSpPr>
        <p:spPr>
          <a:xfrm>
            <a:off x="729450" y="1853850"/>
            <a:ext cx="6025500" cy="88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t>Hyperparameter tuning and model selection through 5-fold cross validation</a:t>
            </a:r>
            <a:endParaRPr sz="1800"/>
          </a:p>
        </p:txBody>
      </p:sp>
      <p:sp>
        <p:nvSpPr>
          <p:cNvPr id="210" name="Google Shape;210;p2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solidFill>
                  <a:schemeClr val="accent1"/>
                </a:solidFill>
              </a:rPr>
              <a:t>18</a:t>
            </a:fld>
            <a:endParaRPr>
              <a:solidFill>
                <a:schemeClr val="accen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a:t>
            </a:r>
            <a:endParaRPr/>
          </a:p>
        </p:txBody>
      </p:sp>
      <p:sp>
        <p:nvSpPr>
          <p:cNvPr id="216" name="Google Shape;216;p29"/>
          <p:cNvSpPr txBox="1">
            <a:spLocks noGrp="1"/>
          </p:cNvSpPr>
          <p:nvPr>
            <p:ph type="body" idx="1"/>
          </p:nvPr>
        </p:nvSpPr>
        <p:spPr>
          <a:xfrm>
            <a:off x="729450" y="2074475"/>
            <a:ext cx="71913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000000"/>
                </a:solidFill>
                <a:latin typeface="Arial"/>
                <a:ea typeface="Arial"/>
                <a:cs typeface="Arial"/>
                <a:sym typeface="Arial"/>
              </a:rPr>
              <a:t>• </a:t>
            </a:r>
            <a:r>
              <a:rPr lang="en" sz="1800">
                <a:solidFill>
                  <a:srgbClr val="000000"/>
                </a:solidFill>
              </a:rPr>
              <a:t> Built and compared several time series models on EEG classification</a:t>
            </a:r>
            <a:endParaRPr sz="1800">
              <a:solidFill>
                <a:srgbClr val="000000"/>
              </a:solidFill>
            </a:endParaRPr>
          </a:p>
          <a:p>
            <a:pPr marL="0" lvl="0" indent="0" algn="l" rtl="0">
              <a:spcBef>
                <a:spcPts val="1600"/>
              </a:spcBef>
              <a:spcAft>
                <a:spcPts val="0"/>
              </a:spcAft>
              <a:buNone/>
            </a:pPr>
            <a:r>
              <a:rPr lang="en" sz="1800">
                <a:solidFill>
                  <a:srgbClr val="000000"/>
                </a:solidFill>
                <a:latin typeface="Arial"/>
                <a:ea typeface="Arial"/>
                <a:cs typeface="Arial"/>
                <a:sym typeface="Arial"/>
              </a:rPr>
              <a:t>•</a:t>
            </a:r>
            <a:r>
              <a:rPr lang="en" sz="1800">
                <a:solidFill>
                  <a:srgbClr val="000000"/>
                </a:solidFill>
              </a:rPr>
              <a:t> Explored the effects of several data preprocessing methods on model performance</a:t>
            </a:r>
            <a:endParaRPr sz="1800">
              <a:solidFill>
                <a:srgbClr val="000000"/>
              </a:solidFill>
            </a:endParaRPr>
          </a:p>
          <a:p>
            <a:pPr marL="0" lvl="0" indent="0" algn="l" rtl="0">
              <a:spcBef>
                <a:spcPts val="1600"/>
              </a:spcBef>
              <a:spcAft>
                <a:spcPts val="0"/>
              </a:spcAft>
              <a:buNone/>
            </a:pPr>
            <a:r>
              <a:rPr lang="en" sz="1800">
                <a:solidFill>
                  <a:srgbClr val="000000"/>
                </a:solidFill>
                <a:latin typeface="Arial"/>
                <a:ea typeface="Arial"/>
                <a:cs typeface="Arial"/>
                <a:sym typeface="Arial"/>
              </a:rPr>
              <a:t>• </a:t>
            </a:r>
            <a:r>
              <a:rPr lang="en" sz="1800">
                <a:solidFill>
                  <a:srgbClr val="000000"/>
                </a:solidFill>
              </a:rPr>
              <a:t>Obtained a seizure detection model which achieves 0.98 accuracy on the test set (health: 1, interictal: 0.925, ictal: 1)</a:t>
            </a:r>
            <a:endParaRPr sz="1800">
              <a:solidFill>
                <a:srgbClr val="000000"/>
              </a:solidFill>
            </a:endParaRPr>
          </a:p>
          <a:p>
            <a:pPr marL="0" lvl="0" indent="0" algn="l" rtl="0">
              <a:spcBef>
                <a:spcPts val="1600"/>
              </a:spcBef>
              <a:spcAft>
                <a:spcPts val="0"/>
              </a:spcAft>
              <a:buNone/>
            </a:pPr>
            <a:endParaRPr>
              <a:solidFill>
                <a:srgbClr val="000000"/>
              </a:solidFill>
            </a:endParaRPr>
          </a:p>
          <a:p>
            <a:pPr marL="0" lvl="0" indent="0" algn="l" rtl="0">
              <a:spcBef>
                <a:spcPts val="1600"/>
              </a:spcBef>
              <a:spcAft>
                <a:spcPts val="0"/>
              </a:spcAft>
              <a:buNone/>
            </a:pPr>
            <a:endParaRPr>
              <a:solidFill>
                <a:srgbClr val="000000"/>
              </a:solidFill>
              <a:latin typeface="Arial"/>
              <a:ea typeface="Arial"/>
              <a:cs typeface="Arial"/>
              <a:sym typeface="Arial"/>
            </a:endParaRPr>
          </a:p>
          <a:p>
            <a:pPr marL="0" lvl="0" indent="0" algn="l" rtl="0">
              <a:spcBef>
                <a:spcPts val="1600"/>
              </a:spcBef>
              <a:spcAft>
                <a:spcPts val="0"/>
              </a:spcAft>
              <a:buNone/>
            </a:pPr>
            <a:endParaRPr sz="2400">
              <a:latin typeface="Arial"/>
              <a:ea typeface="Arial"/>
              <a:cs typeface="Arial"/>
              <a:sym typeface="Arial"/>
            </a:endParaRPr>
          </a:p>
          <a:p>
            <a:pPr marL="0" lvl="0" indent="0" algn="l" rtl="0">
              <a:spcBef>
                <a:spcPts val="1600"/>
              </a:spcBef>
              <a:spcAft>
                <a:spcPts val="1600"/>
              </a:spcAft>
              <a:buNone/>
            </a:pPr>
            <a:endParaRPr/>
          </a:p>
        </p:txBody>
      </p:sp>
      <p:sp>
        <p:nvSpPr>
          <p:cNvPr id="217" name="Google Shape;217;p2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solidFill>
                  <a:schemeClr val="accent1"/>
                </a:solidFill>
              </a:rPr>
              <a:t>19</a:t>
            </a:fld>
            <a:endParaRPr>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Outline</a:t>
            </a:r>
            <a:endParaRPr/>
          </a:p>
        </p:txBody>
      </p:sp>
      <p:sp>
        <p:nvSpPr>
          <p:cNvPr id="94" name="Google Shape;94;p1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solidFill>
                  <a:schemeClr val="accent1"/>
                </a:solidFill>
              </a:rPr>
              <a:t>2</a:t>
            </a:fld>
            <a:endParaRPr>
              <a:solidFill>
                <a:schemeClr val="accent1"/>
              </a:solidFill>
            </a:endParaRPr>
          </a:p>
        </p:txBody>
      </p:sp>
      <p:sp>
        <p:nvSpPr>
          <p:cNvPr id="95" name="Google Shape;95;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Problem statement</a:t>
            </a:r>
            <a:endParaRPr>
              <a:solidFill>
                <a:srgbClr val="000000"/>
              </a:solidFill>
            </a:endParaRPr>
          </a:p>
          <a:p>
            <a:pPr marL="0" lvl="0" indent="0" algn="l" rtl="0">
              <a:spcBef>
                <a:spcPts val="1600"/>
              </a:spcBef>
              <a:spcAft>
                <a:spcPts val="0"/>
              </a:spcAft>
              <a:buNone/>
            </a:pPr>
            <a:r>
              <a:rPr lang="en">
                <a:solidFill>
                  <a:srgbClr val="000000"/>
                </a:solidFill>
              </a:rPr>
              <a:t>Data Description</a:t>
            </a:r>
            <a:endParaRPr>
              <a:solidFill>
                <a:srgbClr val="000000"/>
              </a:solidFill>
            </a:endParaRPr>
          </a:p>
          <a:p>
            <a:pPr marL="0" lvl="0" indent="0" algn="l" rtl="0">
              <a:spcBef>
                <a:spcPts val="1600"/>
              </a:spcBef>
              <a:spcAft>
                <a:spcPts val="0"/>
              </a:spcAft>
              <a:buNone/>
            </a:pPr>
            <a:r>
              <a:rPr lang="en">
                <a:solidFill>
                  <a:srgbClr val="000000"/>
                </a:solidFill>
              </a:rPr>
              <a:t>Data Pre-processing</a:t>
            </a:r>
            <a:endParaRPr>
              <a:solidFill>
                <a:srgbClr val="000000"/>
              </a:solidFill>
            </a:endParaRPr>
          </a:p>
          <a:p>
            <a:pPr marL="0" lvl="0" indent="0" algn="l" rtl="0">
              <a:spcBef>
                <a:spcPts val="1600"/>
              </a:spcBef>
              <a:spcAft>
                <a:spcPts val="0"/>
              </a:spcAft>
              <a:buNone/>
            </a:pPr>
            <a:r>
              <a:rPr lang="en">
                <a:solidFill>
                  <a:srgbClr val="000000"/>
                </a:solidFill>
              </a:rPr>
              <a:t>Modeling</a:t>
            </a:r>
            <a:endParaRPr>
              <a:solidFill>
                <a:srgbClr val="000000"/>
              </a:solidFill>
            </a:endParaRPr>
          </a:p>
          <a:p>
            <a:pPr marL="0" lvl="0" indent="0" algn="l" rtl="0">
              <a:spcBef>
                <a:spcPts val="1600"/>
              </a:spcBef>
              <a:spcAft>
                <a:spcPts val="0"/>
              </a:spcAft>
              <a:buNone/>
            </a:pPr>
            <a:r>
              <a:rPr lang="en">
                <a:solidFill>
                  <a:srgbClr val="000000"/>
                </a:solidFill>
              </a:rPr>
              <a:t>Evaluation</a:t>
            </a:r>
            <a:endParaRPr>
              <a:solidFill>
                <a:srgbClr val="000000"/>
              </a:solidFill>
            </a:endParaRPr>
          </a:p>
          <a:p>
            <a:pPr marL="0" lvl="0" indent="0" algn="l" rtl="0">
              <a:spcBef>
                <a:spcPts val="1600"/>
              </a:spcBef>
              <a:spcAft>
                <a:spcPts val="1600"/>
              </a:spcAft>
              <a:buNone/>
            </a:pPr>
            <a:r>
              <a:rPr lang="en">
                <a:solidFill>
                  <a:srgbClr val="000000"/>
                </a:solidFill>
              </a:rPr>
              <a:t>Summary</a:t>
            </a:r>
            <a:endParaRPr>
              <a:solidFill>
                <a:srgbClr val="000000"/>
              </a:solidFill>
            </a:endParaRPr>
          </a:p>
        </p:txBody>
      </p:sp>
      <p:pic>
        <p:nvPicPr>
          <p:cNvPr id="96" name="Google Shape;96;p14"/>
          <p:cNvPicPr preferRelativeResize="0"/>
          <p:nvPr/>
        </p:nvPicPr>
        <p:blipFill>
          <a:blip r:embed="rId3">
            <a:alphaModFix amt="87000"/>
          </a:blip>
          <a:stretch>
            <a:fillRect/>
          </a:stretch>
        </p:blipFill>
        <p:spPr>
          <a:xfrm>
            <a:off x="4213875" y="763854"/>
            <a:ext cx="3920625" cy="3320275"/>
          </a:xfrm>
          <a:prstGeom prst="rect">
            <a:avLst/>
          </a:prstGeom>
          <a:noFill/>
          <a:ln>
            <a:noFill/>
          </a:ln>
          <a:effectLst>
            <a:outerShdw blurRad="57150" dist="19050" dir="5400000" algn="bl" rotWithShape="0">
              <a:srgbClr val="000000">
                <a:alpha val="10000"/>
              </a:srgb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a:t>
            </a:r>
            <a:endParaRPr/>
          </a:p>
        </p:txBody>
      </p:sp>
      <p:sp>
        <p:nvSpPr>
          <p:cNvPr id="223" name="Google Shape;223;p30"/>
          <p:cNvSpPr txBox="1">
            <a:spLocks noGrp="1"/>
          </p:cNvSpPr>
          <p:nvPr>
            <p:ph type="body" idx="1"/>
          </p:nvPr>
        </p:nvSpPr>
        <p:spPr>
          <a:xfrm>
            <a:off x="727650" y="1853850"/>
            <a:ext cx="7688700" cy="3288600"/>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Clr>
                <a:srgbClr val="000000"/>
              </a:buClr>
              <a:buSzPts val="1000"/>
              <a:buFont typeface="Microsoft Yahei"/>
              <a:buAutoNum type="arabicPeriod"/>
            </a:pPr>
            <a:r>
              <a:rPr lang="en" sz="1000">
                <a:solidFill>
                  <a:srgbClr val="000000"/>
                </a:solidFill>
                <a:highlight>
                  <a:srgbClr val="FFFFFF"/>
                </a:highlight>
              </a:rPr>
              <a:t>Andrzejak, Ralph G., et al. "Indications of nonlinear deterministic and finite-dimensional structures in time series of brain electrical activity: Dependence on recording region and brain state." </a:t>
            </a:r>
            <a:r>
              <a:rPr lang="en" sz="1000" i="1">
                <a:solidFill>
                  <a:srgbClr val="000000"/>
                </a:solidFill>
                <a:highlight>
                  <a:srgbClr val="FFFFFF"/>
                </a:highlight>
              </a:rPr>
              <a:t>Physical Review E</a:t>
            </a:r>
            <a:r>
              <a:rPr lang="en" sz="1000">
                <a:solidFill>
                  <a:srgbClr val="000000"/>
                </a:solidFill>
                <a:highlight>
                  <a:srgbClr val="FFFFFF"/>
                </a:highlight>
              </a:rPr>
              <a:t> 64.6 (2001): 061907.</a:t>
            </a:r>
            <a:endParaRPr sz="1000">
              <a:solidFill>
                <a:srgbClr val="000000"/>
              </a:solidFill>
              <a:highlight>
                <a:srgbClr val="FFFFFF"/>
              </a:highlight>
              <a:latin typeface="Microsoft Yahei"/>
              <a:ea typeface="Microsoft Yahei"/>
              <a:cs typeface="Microsoft Yahei"/>
              <a:sym typeface="Microsoft Yahei"/>
            </a:endParaRPr>
          </a:p>
          <a:p>
            <a:pPr marL="457200" lvl="0" indent="-292100" algn="l" rtl="0">
              <a:spcBef>
                <a:spcPts val="0"/>
              </a:spcBef>
              <a:spcAft>
                <a:spcPts val="0"/>
              </a:spcAft>
              <a:buClr>
                <a:srgbClr val="000000"/>
              </a:buClr>
              <a:buSzPts val="1000"/>
              <a:buFont typeface="Microsoft Yahei"/>
              <a:buAutoNum type="arabicPeriod"/>
            </a:pPr>
            <a:r>
              <a:rPr lang="en" sz="1000">
                <a:solidFill>
                  <a:srgbClr val="000000"/>
                </a:solidFill>
                <a:highlight>
                  <a:srgbClr val="FFFFFF"/>
                </a:highlight>
              </a:rPr>
              <a:t>Golmohammadi, Meysam, et al. "Gated recurrent networks for seizure detection." </a:t>
            </a:r>
            <a:r>
              <a:rPr lang="en" sz="1000" i="1">
                <a:solidFill>
                  <a:srgbClr val="000000"/>
                </a:solidFill>
                <a:highlight>
                  <a:srgbClr val="FFFFFF"/>
                </a:highlight>
              </a:rPr>
              <a:t>Signal Processing in Medicine and Biology Symposium (SPMB), 2017 IEEE</a:t>
            </a:r>
            <a:r>
              <a:rPr lang="en" sz="1000">
                <a:solidFill>
                  <a:srgbClr val="000000"/>
                </a:solidFill>
                <a:highlight>
                  <a:srgbClr val="FFFFFF"/>
                </a:highlight>
              </a:rPr>
              <a:t>. IEEE, 2017.</a:t>
            </a:r>
            <a:endParaRPr sz="1000">
              <a:solidFill>
                <a:srgbClr val="000000"/>
              </a:solidFill>
              <a:highlight>
                <a:srgbClr val="FFFFFF"/>
              </a:highlight>
            </a:endParaRPr>
          </a:p>
          <a:p>
            <a:pPr marL="457200" lvl="0" indent="-292100" algn="l" rtl="0">
              <a:spcBef>
                <a:spcPts val="0"/>
              </a:spcBef>
              <a:spcAft>
                <a:spcPts val="0"/>
              </a:spcAft>
              <a:buClr>
                <a:srgbClr val="000000"/>
              </a:buClr>
              <a:buSzPts val="1000"/>
              <a:buAutoNum type="arabicPeriod"/>
            </a:pPr>
            <a:r>
              <a:rPr lang="en" sz="1000">
                <a:solidFill>
                  <a:srgbClr val="000000"/>
                </a:solidFill>
                <a:highlight>
                  <a:srgbClr val="FFFFFF"/>
                </a:highlight>
              </a:rPr>
              <a:t>Hussein, Ramy, et al. "Epileptic Seizure Detection: A Deep Learning Approach." </a:t>
            </a:r>
            <a:r>
              <a:rPr lang="en" sz="1000" i="1">
                <a:solidFill>
                  <a:srgbClr val="000000"/>
                </a:solidFill>
                <a:highlight>
                  <a:srgbClr val="FFFFFF"/>
                </a:highlight>
              </a:rPr>
              <a:t>arXiv preprint arXiv:1803.09848</a:t>
            </a:r>
            <a:r>
              <a:rPr lang="en" sz="1000">
                <a:solidFill>
                  <a:srgbClr val="000000"/>
                </a:solidFill>
                <a:highlight>
                  <a:srgbClr val="FFFFFF"/>
                </a:highlight>
              </a:rPr>
              <a:t> (2018).</a:t>
            </a:r>
            <a:endParaRPr sz="1000">
              <a:solidFill>
                <a:srgbClr val="000000"/>
              </a:solidFill>
              <a:highlight>
                <a:srgbClr val="FFFFFF"/>
              </a:highlight>
            </a:endParaRPr>
          </a:p>
          <a:p>
            <a:pPr marL="457200" lvl="0" indent="-292100" algn="l" rtl="0">
              <a:spcBef>
                <a:spcPts val="0"/>
              </a:spcBef>
              <a:spcAft>
                <a:spcPts val="0"/>
              </a:spcAft>
              <a:buClr>
                <a:srgbClr val="000000"/>
              </a:buClr>
              <a:buSzPts val="1000"/>
              <a:buAutoNum type="arabicPeriod"/>
            </a:pPr>
            <a:r>
              <a:rPr lang="en" sz="1000">
                <a:solidFill>
                  <a:srgbClr val="000000"/>
                </a:solidFill>
                <a:highlight>
                  <a:srgbClr val="FFFFFF"/>
                </a:highlight>
              </a:rPr>
              <a:t>Thodoroff, Pierre, Joelle Pineau, and Andrew Lim. "Learning robust features using deep learning for automatic seizure detection." </a:t>
            </a:r>
            <a:r>
              <a:rPr lang="en" sz="1000" i="1">
                <a:solidFill>
                  <a:srgbClr val="000000"/>
                </a:solidFill>
                <a:highlight>
                  <a:srgbClr val="FFFFFF"/>
                </a:highlight>
              </a:rPr>
              <a:t>Machine learning for healthcare conference</a:t>
            </a:r>
            <a:r>
              <a:rPr lang="en" sz="1000">
                <a:solidFill>
                  <a:srgbClr val="000000"/>
                </a:solidFill>
                <a:highlight>
                  <a:srgbClr val="FFFFFF"/>
                </a:highlight>
              </a:rPr>
              <a:t>. 2016.</a:t>
            </a:r>
            <a:endParaRPr sz="1000">
              <a:solidFill>
                <a:srgbClr val="000000"/>
              </a:solidFill>
              <a:highlight>
                <a:srgbClr val="FFFFFF"/>
              </a:highlight>
            </a:endParaRPr>
          </a:p>
          <a:p>
            <a:pPr marL="457200" lvl="0" indent="-292100" algn="l" rtl="0">
              <a:spcBef>
                <a:spcPts val="0"/>
              </a:spcBef>
              <a:spcAft>
                <a:spcPts val="0"/>
              </a:spcAft>
              <a:buClr>
                <a:srgbClr val="000000"/>
              </a:buClr>
              <a:buSzPts val="1000"/>
              <a:buAutoNum type="arabicPeriod"/>
            </a:pPr>
            <a:r>
              <a:rPr lang="en" sz="1000">
                <a:solidFill>
                  <a:srgbClr val="000000"/>
                </a:solidFill>
                <a:highlight>
                  <a:srgbClr val="FFFFFF"/>
                </a:highlight>
              </a:rPr>
              <a:t>Faul, Stephen, et al. "Gaussian process modeling of EEG for the detection of neonatal seizures." </a:t>
            </a:r>
            <a:r>
              <a:rPr lang="en" sz="1000" i="1">
                <a:solidFill>
                  <a:srgbClr val="000000"/>
                </a:solidFill>
                <a:highlight>
                  <a:srgbClr val="FFFFFF"/>
                </a:highlight>
              </a:rPr>
              <a:t>IEEE Transactions on Biomedical Engineering</a:t>
            </a:r>
            <a:r>
              <a:rPr lang="en" sz="1000">
                <a:solidFill>
                  <a:srgbClr val="000000"/>
                </a:solidFill>
                <a:highlight>
                  <a:srgbClr val="FFFFFF"/>
                </a:highlight>
              </a:rPr>
              <a:t> 54.12 (2007): 2151-2162.</a:t>
            </a:r>
            <a:endParaRPr sz="1000">
              <a:solidFill>
                <a:srgbClr val="000000"/>
              </a:solidFill>
              <a:highlight>
                <a:srgbClr val="FFFFFF"/>
              </a:highlight>
            </a:endParaRPr>
          </a:p>
          <a:p>
            <a:pPr marL="457200" lvl="0" indent="-292100" algn="l" rtl="0">
              <a:spcBef>
                <a:spcPts val="0"/>
              </a:spcBef>
              <a:spcAft>
                <a:spcPts val="0"/>
              </a:spcAft>
              <a:buClr>
                <a:srgbClr val="000000"/>
              </a:buClr>
              <a:buSzPts val="1000"/>
              <a:buAutoNum type="arabicPeriod"/>
            </a:pPr>
            <a:r>
              <a:rPr lang="en" sz="1000">
                <a:solidFill>
                  <a:srgbClr val="000000"/>
                </a:solidFill>
                <a:highlight>
                  <a:srgbClr val="FFFFFF"/>
                </a:highlight>
              </a:rPr>
              <a:t>Mousavi, S. R., M. Niknazar, and B. Vosoughi Vahdat. "Epileptic seizure detection using AR model on EEG signals." </a:t>
            </a:r>
            <a:r>
              <a:rPr lang="en" sz="1000" i="1">
                <a:solidFill>
                  <a:srgbClr val="000000"/>
                </a:solidFill>
                <a:highlight>
                  <a:srgbClr val="FFFFFF"/>
                </a:highlight>
              </a:rPr>
              <a:t>Biomedical engineering conference, 2008. CIBEC 2008. Cairo International</a:t>
            </a:r>
            <a:r>
              <a:rPr lang="en" sz="1000">
                <a:solidFill>
                  <a:srgbClr val="000000"/>
                </a:solidFill>
                <a:highlight>
                  <a:srgbClr val="FFFFFF"/>
                </a:highlight>
              </a:rPr>
              <a:t>. IEEE, 2008.</a:t>
            </a:r>
            <a:endParaRPr sz="1000">
              <a:solidFill>
                <a:srgbClr val="000000"/>
              </a:solidFill>
              <a:highlight>
                <a:srgbClr val="FFFFFF"/>
              </a:highlight>
            </a:endParaRPr>
          </a:p>
          <a:p>
            <a:pPr marL="457200" lvl="0" indent="-292100" algn="l" rtl="0">
              <a:spcBef>
                <a:spcPts val="0"/>
              </a:spcBef>
              <a:spcAft>
                <a:spcPts val="0"/>
              </a:spcAft>
              <a:buClr>
                <a:srgbClr val="000000"/>
              </a:buClr>
              <a:buSzPts val="1000"/>
              <a:buAutoNum type="arabicPeriod"/>
            </a:pPr>
            <a:r>
              <a:rPr lang="en" sz="1000">
                <a:solidFill>
                  <a:srgbClr val="000000"/>
                </a:solidFill>
                <a:highlight>
                  <a:srgbClr val="FFFFFF"/>
                </a:highlight>
              </a:rPr>
              <a:t>Abdullah, Mohd Hafidz, Jafri Malin Abdullah, and Mohd Zaid Abdullah. "Seizure detection by means of hidden Markov model and stationary wavelet transform of electroencephalograph signals." </a:t>
            </a:r>
            <a:r>
              <a:rPr lang="en" sz="1000" i="1">
                <a:solidFill>
                  <a:srgbClr val="000000"/>
                </a:solidFill>
                <a:highlight>
                  <a:srgbClr val="FFFFFF"/>
                </a:highlight>
              </a:rPr>
              <a:t>Biomedical and Health Informatics (BHI), 2012 IEEE-EMBS International Conference on</a:t>
            </a:r>
            <a:r>
              <a:rPr lang="en" sz="1000">
                <a:solidFill>
                  <a:srgbClr val="000000"/>
                </a:solidFill>
                <a:highlight>
                  <a:srgbClr val="FFFFFF"/>
                </a:highlight>
              </a:rPr>
              <a:t>. IEEE, 2012.</a:t>
            </a:r>
            <a:endParaRPr sz="1000">
              <a:solidFill>
                <a:srgbClr val="000000"/>
              </a:solidFill>
              <a:highlight>
                <a:srgbClr val="FFFFFF"/>
              </a:highlight>
            </a:endParaRPr>
          </a:p>
          <a:p>
            <a:pPr marL="457200" lvl="0" indent="-292100" algn="l" rtl="0">
              <a:spcBef>
                <a:spcPts val="0"/>
              </a:spcBef>
              <a:spcAft>
                <a:spcPts val="0"/>
              </a:spcAft>
              <a:buClr>
                <a:srgbClr val="000000"/>
              </a:buClr>
              <a:buSzPts val="1000"/>
              <a:buAutoNum type="arabicPeriod"/>
            </a:pPr>
            <a:r>
              <a:rPr lang="en" sz="1000">
                <a:solidFill>
                  <a:srgbClr val="000000"/>
                </a:solidFill>
                <a:highlight>
                  <a:srgbClr val="FFFFFF"/>
                </a:highlight>
              </a:rPr>
              <a:t>Turner, Richard E., and Maneesh Sahani. "Demodulation as probabilistic inference." </a:t>
            </a:r>
            <a:r>
              <a:rPr lang="en" sz="1000" i="1">
                <a:solidFill>
                  <a:srgbClr val="000000"/>
                </a:solidFill>
                <a:highlight>
                  <a:srgbClr val="FFFFFF"/>
                </a:highlight>
              </a:rPr>
              <a:t>IEEE Transactions on Audio, Speech, and Language Processing</a:t>
            </a:r>
            <a:r>
              <a:rPr lang="en" sz="1000">
                <a:solidFill>
                  <a:srgbClr val="000000"/>
                </a:solidFill>
                <a:highlight>
                  <a:srgbClr val="FFFFFF"/>
                </a:highlight>
              </a:rPr>
              <a:t> 19.8 (2011): 2398-2411.</a:t>
            </a:r>
            <a:endParaRPr sz="1000">
              <a:solidFill>
                <a:srgbClr val="000000"/>
              </a:solidFill>
              <a:highlight>
                <a:srgbClr val="FFFFFF"/>
              </a:highlight>
            </a:endParaRPr>
          </a:p>
          <a:p>
            <a:pPr marL="0" lvl="0" indent="0" algn="l" rtl="0">
              <a:spcBef>
                <a:spcPts val="1600"/>
              </a:spcBef>
              <a:spcAft>
                <a:spcPts val="1600"/>
              </a:spcAft>
              <a:buNone/>
            </a:pPr>
            <a:endParaRPr sz="1000">
              <a:solidFill>
                <a:schemeClr val="dk1"/>
              </a:solidFill>
              <a:highlight>
                <a:srgbClr val="FFFFFF"/>
              </a:highlight>
              <a:latin typeface="Microsoft Yahei"/>
              <a:ea typeface="Microsoft Yahei"/>
              <a:cs typeface="Microsoft Yahei"/>
              <a:sym typeface="Microsoft Yahei"/>
            </a:endParaRPr>
          </a:p>
        </p:txBody>
      </p:sp>
      <p:sp>
        <p:nvSpPr>
          <p:cNvPr id="224" name="Google Shape;224;p3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solidFill>
                  <a:schemeClr val="accent1"/>
                </a:solidFill>
              </a:rPr>
              <a:t>20</a:t>
            </a:fld>
            <a:endParaRPr>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Statement</a:t>
            </a:r>
            <a:endParaRPr/>
          </a:p>
        </p:txBody>
      </p:sp>
      <p:sp>
        <p:nvSpPr>
          <p:cNvPr id="102" name="Google Shape;102;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Epilepsy</a:t>
            </a:r>
            <a:r>
              <a:rPr lang="en"/>
              <a:t>: a chronic neurological disorder that may cause brief electrical disturbances in the brain, producing a change in the sensation, awareness and behavior.</a:t>
            </a:r>
            <a:endParaRPr/>
          </a:p>
          <a:p>
            <a:pPr marL="0" lvl="0" indent="0" algn="l" rtl="0">
              <a:spcBef>
                <a:spcPts val="1600"/>
              </a:spcBef>
              <a:spcAft>
                <a:spcPts val="0"/>
              </a:spcAft>
              <a:buNone/>
            </a:pPr>
            <a:r>
              <a:rPr lang="en" b="1"/>
              <a:t>Seizure</a:t>
            </a:r>
            <a:r>
              <a:rPr lang="en"/>
              <a:t>: A single occurrence of epilepsy</a:t>
            </a:r>
            <a:endParaRPr/>
          </a:p>
          <a:p>
            <a:pPr marL="0" lvl="0" indent="0" algn="l" rtl="0">
              <a:spcBef>
                <a:spcPts val="1600"/>
              </a:spcBef>
              <a:spcAft>
                <a:spcPts val="0"/>
              </a:spcAft>
              <a:buNone/>
            </a:pPr>
            <a:r>
              <a:rPr lang="en"/>
              <a:t>Epilepsy is characterized by the occurrence of recurrent seizures in the EEG signal.</a:t>
            </a:r>
            <a:endParaRPr/>
          </a:p>
          <a:p>
            <a:pPr marL="0" lvl="0" indent="0" algn="l" rtl="0">
              <a:spcBef>
                <a:spcPts val="1600"/>
              </a:spcBef>
              <a:spcAft>
                <a:spcPts val="0"/>
              </a:spcAft>
              <a:buNone/>
            </a:pPr>
            <a:endParaRPr/>
          </a:p>
          <a:p>
            <a:pPr marL="0" lvl="0" indent="0" algn="l" rtl="0">
              <a:spcBef>
                <a:spcPts val="1600"/>
              </a:spcBef>
              <a:spcAft>
                <a:spcPts val="0"/>
              </a:spcAft>
              <a:buClr>
                <a:srgbClr val="000000"/>
              </a:buClr>
              <a:buSzPts val="1100"/>
              <a:buFont typeface="Arial"/>
              <a:buNone/>
            </a:pPr>
            <a:endParaRPr/>
          </a:p>
          <a:p>
            <a:pPr marL="0" lvl="0" indent="0" algn="l" rtl="0">
              <a:spcBef>
                <a:spcPts val="1600"/>
              </a:spcBef>
              <a:spcAft>
                <a:spcPts val="1600"/>
              </a:spcAft>
              <a:buNone/>
            </a:pPr>
            <a:endParaRPr/>
          </a:p>
        </p:txBody>
      </p:sp>
      <p:sp>
        <p:nvSpPr>
          <p:cNvPr id="103" name="Google Shape;103;p1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Objective:</a:t>
            </a:r>
            <a:endParaRPr/>
          </a:p>
          <a:p>
            <a:pPr marL="0" lvl="0" indent="0" algn="l" rtl="0">
              <a:spcBef>
                <a:spcPts val="0"/>
              </a:spcBef>
              <a:spcAft>
                <a:spcPts val="0"/>
              </a:spcAft>
              <a:buNone/>
            </a:pPr>
            <a:r>
              <a:rPr lang="en"/>
              <a:t> Seizure Detection</a:t>
            </a:r>
            <a:endParaRPr/>
          </a:p>
        </p:txBody>
      </p:sp>
      <p:sp>
        <p:nvSpPr>
          <p:cNvPr id="109" name="Google Shape;109;p1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description</a:t>
            </a:r>
            <a:endParaRPr/>
          </a:p>
        </p:txBody>
      </p:sp>
      <p:sp>
        <p:nvSpPr>
          <p:cNvPr id="115" name="Google Shape;115;p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University of Bonn</a:t>
            </a:r>
            <a:endParaRPr/>
          </a:p>
          <a:p>
            <a:pPr marL="457200" lvl="0" indent="-311150" algn="l" rtl="0">
              <a:spcBef>
                <a:spcPts val="1600"/>
              </a:spcBef>
              <a:spcAft>
                <a:spcPts val="0"/>
              </a:spcAft>
              <a:buSzPts val="1300"/>
              <a:buChar char="●"/>
            </a:pPr>
            <a:r>
              <a:rPr lang="en"/>
              <a:t>Healthy (A &amp; B): eeg data recorded from health individual</a:t>
            </a:r>
            <a:endParaRPr/>
          </a:p>
          <a:p>
            <a:pPr marL="457200" lvl="0" indent="-311150" algn="l" rtl="0">
              <a:spcBef>
                <a:spcPts val="0"/>
              </a:spcBef>
              <a:spcAft>
                <a:spcPts val="0"/>
              </a:spcAft>
              <a:buSzPts val="1300"/>
              <a:buChar char="●"/>
            </a:pPr>
            <a:r>
              <a:rPr lang="en"/>
              <a:t>Interictal (C &amp; D): epileptic patient, during non-seizure event</a:t>
            </a:r>
            <a:endParaRPr/>
          </a:p>
          <a:p>
            <a:pPr marL="457200" lvl="0" indent="-311150" algn="l" rtl="0">
              <a:spcBef>
                <a:spcPts val="0"/>
              </a:spcBef>
              <a:spcAft>
                <a:spcPts val="0"/>
              </a:spcAft>
              <a:buSzPts val="1300"/>
              <a:buChar char="●"/>
            </a:pPr>
            <a:r>
              <a:rPr lang="en"/>
              <a:t>Ictal (E): during seizure</a:t>
            </a:r>
            <a:endParaRPr/>
          </a:p>
          <a:p>
            <a:pPr marL="0" lvl="0" indent="0" algn="l" rtl="0">
              <a:spcBef>
                <a:spcPts val="1600"/>
              </a:spcBef>
              <a:spcAft>
                <a:spcPts val="0"/>
              </a:spcAft>
              <a:buNone/>
            </a:pPr>
            <a:r>
              <a:rPr lang="en"/>
              <a:t>Each group contains 100 single channel segments of 23.6 seconds duration: sampled at 173.61 Hz for each segment (4097 data points)</a:t>
            </a:r>
            <a:endParaRPr/>
          </a:p>
          <a:p>
            <a:pPr marL="0" lvl="0" indent="0" algn="l" rtl="0">
              <a:spcBef>
                <a:spcPts val="1600"/>
              </a:spcBef>
              <a:spcAft>
                <a:spcPts val="0"/>
              </a:spcAft>
              <a:buNone/>
            </a:pPr>
            <a:r>
              <a:rPr lang="en"/>
              <a:t>For each group, 20% data are randomly selected to become test set.</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
        <p:nvSpPr>
          <p:cNvPr id="116" name="Google Shape;116;p1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solidFill>
                  <a:schemeClr val="accent1"/>
                </a:solidFill>
              </a:rPr>
              <a:t>5</a:t>
            </a:fld>
            <a:endParaRPr>
              <a:solidFill>
                <a:schemeClr val="accen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Pre-processing</a:t>
            </a:r>
            <a:endParaRPr/>
          </a:p>
        </p:txBody>
      </p:sp>
      <p:sp>
        <p:nvSpPr>
          <p:cNvPr id="122" name="Google Shape;122;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Problem: </a:t>
            </a:r>
            <a:endParaRPr sz="1800"/>
          </a:p>
          <a:p>
            <a:pPr marL="0" lvl="0" indent="457200" algn="l" rtl="0">
              <a:spcBef>
                <a:spcPts val="1600"/>
              </a:spcBef>
              <a:spcAft>
                <a:spcPts val="0"/>
              </a:spcAft>
              <a:buNone/>
            </a:pPr>
            <a:r>
              <a:rPr lang="en" sz="1800"/>
              <a:t>The power-supply noise</a:t>
            </a:r>
            <a:endParaRPr sz="1800"/>
          </a:p>
          <a:p>
            <a:pPr marL="0" lvl="0" indent="0" algn="l" rtl="0">
              <a:spcBef>
                <a:spcPts val="1600"/>
              </a:spcBef>
              <a:spcAft>
                <a:spcPts val="0"/>
              </a:spcAft>
              <a:buNone/>
            </a:pPr>
            <a:r>
              <a:rPr lang="en" sz="1800"/>
              <a:t>Method: </a:t>
            </a:r>
            <a:endParaRPr sz="1800"/>
          </a:p>
          <a:p>
            <a:pPr marL="0" lvl="0" indent="457200" algn="l" rtl="0">
              <a:spcBef>
                <a:spcPts val="1600"/>
              </a:spcBef>
              <a:spcAft>
                <a:spcPts val="0"/>
              </a:spcAft>
              <a:buNone/>
            </a:pPr>
            <a:r>
              <a:rPr lang="en" sz="1800"/>
              <a:t>50 Hz Notch filter</a:t>
            </a:r>
            <a:endParaRPr sz="1800"/>
          </a:p>
          <a:p>
            <a:pPr marL="0" lvl="0" indent="0" algn="l" rtl="0">
              <a:spcBef>
                <a:spcPts val="1600"/>
              </a:spcBef>
              <a:spcAft>
                <a:spcPts val="1600"/>
              </a:spcAft>
              <a:buNone/>
            </a:pPr>
            <a:endParaRPr/>
          </a:p>
        </p:txBody>
      </p:sp>
      <p:sp>
        <p:nvSpPr>
          <p:cNvPr id="123" name="Google Shape;123;p1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solidFill>
                  <a:schemeClr val="accent1"/>
                </a:solidFill>
              </a:rPr>
              <a:t>6</a:t>
            </a:fld>
            <a:endParaRPr>
              <a:solidFill>
                <a:schemeClr val="accent1"/>
              </a:solidFill>
            </a:endParaRPr>
          </a:p>
        </p:txBody>
      </p:sp>
      <p:pic>
        <p:nvPicPr>
          <p:cNvPr id="124" name="Google Shape;124;p18"/>
          <p:cNvPicPr preferRelativeResize="0"/>
          <p:nvPr/>
        </p:nvPicPr>
        <p:blipFill>
          <a:blip r:embed="rId3">
            <a:alphaModFix/>
          </a:blip>
          <a:stretch>
            <a:fillRect/>
          </a:stretch>
        </p:blipFill>
        <p:spPr>
          <a:xfrm>
            <a:off x="4518451" y="1593425"/>
            <a:ext cx="4208575" cy="2819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Pre-processing</a:t>
            </a:r>
            <a:endParaRPr/>
          </a:p>
        </p:txBody>
      </p:sp>
      <p:sp>
        <p:nvSpPr>
          <p:cNvPr id="130" name="Google Shape;130;p19"/>
          <p:cNvSpPr txBox="1">
            <a:spLocks noGrp="1"/>
          </p:cNvSpPr>
          <p:nvPr>
            <p:ph type="body" idx="1"/>
          </p:nvPr>
        </p:nvSpPr>
        <p:spPr>
          <a:xfrm>
            <a:off x="729450" y="1853850"/>
            <a:ext cx="8789400" cy="3064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dirty="0"/>
              <a:t>Problem: ill-posed EEG data</a:t>
            </a:r>
            <a:endParaRPr sz="1800" dirty="0"/>
          </a:p>
          <a:p>
            <a:pPr marL="0" lvl="0" indent="0" algn="l" rtl="0">
              <a:lnSpc>
                <a:spcPct val="100000"/>
              </a:lnSpc>
              <a:spcBef>
                <a:spcPts val="1600"/>
              </a:spcBef>
              <a:spcAft>
                <a:spcPts val="0"/>
              </a:spcAft>
              <a:buNone/>
            </a:pPr>
            <a:r>
              <a:rPr lang="en" sz="1800" dirty="0"/>
              <a:t>Solution: Gaussian Process Probabilistic Amplitude Demodulation (GP-PAD)</a:t>
            </a:r>
            <a:endParaRPr sz="1800" dirty="0"/>
          </a:p>
          <a:p>
            <a:pPr marL="457200" lvl="0" indent="0" algn="l" rtl="0">
              <a:lnSpc>
                <a:spcPct val="100000"/>
              </a:lnSpc>
              <a:spcBef>
                <a:spcPts val="1600"/>
              </a:spcBef>
              <a:spcAft>
                <a:spcPts val="0"/>
              </a:spcAft>
              <a:buNone/>
            </a:pPr>
            <a:br>
              <a:rPr lang="en" sz="1800" dirty="0"/>
            </a:br>
            <a:endParaRPr sz="1800" dirty="0"/>
          </a:p>
          <a:p>
            <a:pPr marL="0" lvl="0" indent="0" algn="l" rtl="0">
              <a:lnSpc>
                <a:spcPct val="100000"/>
              </a:lnSpc>
              <a:spcBef>
                <a:spcPts val="1600"/>
              </a:spcBef>
              <a:spcAft>
                <a:spcPts val="0"/>
              </a:spcAft>
              <a:buNone/>
            </a:pPr>
            <a:r>
              <a:rPr lang="en" sz="1800" dirty="0"/>
              <a:t>	</a:t>
            </a:r>
            <a:endParaRPr sz="1800" dirty="0"/>
          </a:p>
          <a:p>
            <a:pPr marL="0" lvl="0" indent="0" algn="l" rtl="0">
              <a:lnSpc>
                <a:spcPct val="100000"/>
              </a:lnSpc>
              <a:spcBef>
                <a:spcPts val="1600"/>
              </a:spcBef>
              <a:spcAft>
                <a:spcPts val="0"/>
              </a:spcAft>
              <a:buNone/>
            </a:pPr>
            <a:r>
              <a:rPr lang="en" sz="1800" dirty="0"/>
              <a:t>Envelope Component: slowly varying, </a:t>
            </a:r>
            <a:r>
              <a:rPr lang="en-US" sz="1800" dirty="0"/>
              <a:t>positive</a:t>
            </a:r>
            <a:endParaRPr sz="1800" dirty="0"/>
          </a:p>
          <a:p>
            <a:pPr marL="0" lvl="0" indent="0" algn="l" rtl="0">
              <a:lnSpc>
                <a:spcPct val="100000"/>
              </a:lnSpc>
              <a:spcBef>
                <a:spcPts val="1600"/>
              </a:spcBef>
              <a:spcAft>
                <a:spcPts val="1600"/>
              </a:spcAft>
              <a:buNone/>
            </a:pPr>
            <a:r>
              <a:rPr lang="en" sz="1800" dirty="0"/>
              <a:t>Carrier Component: quickly varying</a:t>
            </a:r>
            <a:endParaRPr sz="1800" dirty="0"/>
          </a:p>
        </p:txBody>
      </p:sp>
      <p:pic>
        <p:nvPicPr>
          <p:cNvPr id="131" name="Google Shape;131;p19"/>
          <p:cNvPicPr preferRelativeResize="0"/>
          <p:nvPr/>
        </p:nvPicPr>
        <p:blipFill>
          <a:blip r:embed="rId3">
            <a:alphaModFix/>
          </a:blip>
          <a:stretch>
            <a:fillRect/>
          </a:stretch>
        </p:blipFill>
        <p:spPr>
          <a:xfrm>
            <a:off x="2693475" y="2948675"/>
            <a:ext cx="2019300" cy="704850"/>
          </a:xfrm>
          <a:prstGeom prst="rect">
            <a:avLst/>
          </a:prstGeom>
          <a:noFill/>
          <a:ln>
            <a:noFill/>
          </a:ln>
        </p:spPr>
      </p:pic>
      <p:sp>
        <p:nvSpPr>
          <p:cNvPr id="132" name="Google Shape;132;p19"/>
          <p:cNvSpPr txBox="1"/>
          <p:nvPr/>
        </p:nvSpPr>
        <p:spPr>
          <a:xfrm>
            <a:off x="3393275" y="3653525"/>
            <a:ext cx="920700" cy="44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envelope</a:t>
            </a:r>
            <a:endParaRPr/>
          </a:p>
        </p:txBody>
      </p:sp>
      <p:sp>
        <p:nvSpPr>
          <p:cNvPr id="133" name="Google Shape;133;p19"/>
          <p:cNvSpPr txBox="1"/>
          <p:nvPr/>
        </p:nvSpPr>
        <p:spPr>
          <a:xfrm>
            <a:off x="4584900" y="3653525"/>
            <a:ext cx="920700" cy="44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carrier</a:t>
            </a:r>
            <a:endParaRPr/>
          </a:p>
        </p:txBody>
      </p:sp>
      <p:cxnSp>
        <p:nvCxnSpPr>
          <p:cNvPr id="134" name="Google Shape;134;p19"/>
          <p:cNvCxnSpPr/>
          <p:nvPr/>
        </p:nvCxnSpPr>
        <p:spPr>
          <a:xfrm flipH="1">
            <a:off x="3787775" y="3429725"/>
            <a:ext cx="460500" cy="223800"/>
          </a:xfrm>
          <a:prstGeom prst="straightConnector1">
            <a:avLst/>
          </a:prstGeom>
          <a:noFill/>
          <a:ln w="9525" cap="flat" cmpd="sng">
            <a:solidFill>
              <a:schemeClr val="dk2"/>
            </a:solidFill>
            <a:prstDash val="solid"/>
            <a:round/>
            <a:headEnd type="none" w="med" len="med"/>
            <a:tailEnd type="triangle" w="med" len="med"/>
          </a:ln>
        </p:spPr>
      </p:cxnSp>
      <p:cxnSp>
        <p:nvCxnSpPr>
          <p:cNvPr id="135" name="Google Shape;135;p19"/>
          <p:cNvCxnSpPr>
            <a:endCxn id="133" idx="0"/>
          </p:cNvCxnSpPr>
          <p:nvPr/>
        </p:nvCxnSpPr>
        <p:spPr>
          <a:xfrm>
            <a:off x="4708650" y="3429725"/>
            <a:ext cx="336600" cy="223800"/>
          </a:xfrm>
          <a:prstGeom prst="straightConnector1">
            <a:avLst/>
          </a:prstGeom>
          <a:noFill/>
          <a:ln w="9525" cap="flat" cmpd="sng">
            <a:solidFill>
              <a:schemeClr val="dk2"/>
            </a:solidFill>
            <a:prstDash val="solid"/>
            <a:round/>
            <a:headEnd type="none" w="med" len="med"/>
            <a:tailEnd type="triangle" w="med" len="med"/>
          </a:ln>
        </p:spPr>
      </p:cxnSp>
      <p:sp>
        <p:nvSpPr>
          <p:cNvPr id="136" name="Google Shape;136;p1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solidFill>
                  <a:schemeClr val="accent1"/>
                </a:solidFill>
              </a:rPr>
              <a:t>7</a:t>
            </a:fld>
            <a:endParaRPr>
              <a:solidFill>
                <a:schemeClr val="accen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Pre-processing</a:t>
            </a:r>
            <a:endParaRPr/>
          </a:p>
        </p:txBody>
      </p:sp>
      <p:sp>
        <p:nvSpPr>
          <p:cNvPr id="142" name="Google Shape;142;p20"/>
          <p:cNvSpPr txBox="1">
            <a:spLocks noGrp="1"/>
          </p:cNvSpPr>
          <p:nvPr>
            <p:ph type="body" idx="1"/>
          </p:nvPr>
        </p:nvSpPr>
        <p:spPr>
          <a:xfrm>
            <a:off x="729450" y="2078875"/>
            <a:ext cx="7688700" cy="306457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Forward Model:</a:t>
            </a:r>
            <a:endParaRPr sz="1800" dirty="0"/>
          </a:p>
          <a:p>
            <a:pPr marL="0" lvl="0" indent="0" algn="l" rtl="0">
              <a:spcBef>
                <a:spcPts val="1600"/>
              </a:spcBef>
              <a:spcAft>
                <a:spcPts val="0"/>
              </a:spcAft>
              <a:buNone/>
            </a:pPr>
            <a:endParaRPr sz="1800" dirty="0"/>
          </a:p>
          <a:p>
            <a:pPr marL="342900" lvl="0" indent="-342900" algn="l" rtl="0">
              <a:spcBef>
                <a:spcPts val="1600"/>
              </a:spcBef>
              <a:spcAft>
                <a:spcPts val="0"/>
              </a:spcAft>
              <a:buAutoNum type="arabicPeriod"/>
            </a:pPr>
            <a:r>
              <a:rPr lang="en-US" sz="1400" dirty="0"/>
              <a:t>Likelihood:</a:t>
            </a:r>
          </a:p>
          <a:p>
            <a:pPr marL="0" lvl="0" indent="0" algn="l" rtl="0">
              <a:spcBef>
                <a:spcPts val="1600"/>
              </a:spcBef>
              <a:spcAft>
                <a:spcPts val="0"/>
              </a:spcAft>
              <a:buNone/>
            </a:pPr>
            <a:r>
              <a:rPr lang="en-US" sz="1400" dirty="0"/>
              <a:t>  </a:t>
            </a:r>
          </a:p>
          <a:p>
            <a:pPr marL="342900" lvl="0" indent="-342900">
              <a:spcBef>
                <a:spcPts val="1600"/>
              </a:spcBef>
              <a:buAutoNum type="arabicPeriod" startAt="2"/>
            </a:pPr>
            <a:r>
              <a:rPr lang="en-US" altLang="zh-CN" sz="1400" dirty="0">
                <a:sym typeface="Arial"/>
              </a:rPr>
              <a:t>Prior distribution for the carrier </a:t>
            </a:r>
          </a:p>
          <a:p>
            <a:pPr marL="0" lvl="0" indent="0" algn="l" rtl="0">
              <a:spcBef>
                <a:spcPts val="1600"/>
              </a:spcBef>
              <a:spcAft>
                <a:spcPts val="0"/>
              </a:spcAft>
              <a:buNone/>
            </a:pPr>
            <a:endParaRPr lang="en-US" sz="1400" dirty="0"/>
          </a:p>
          <a:p>
            <a:pPr marL="342900" lvl="0" indent="-342900" algn="l" rtl="0">
              <a:spcBef>
                <a:spcPts val="1600"/>
              </a:spcBef>
              <a:spcAft>
                <a:spcPts val="0"/>
              </a:spcAft>
              <a:buAutoNum type="arabicPeriod"/>
            </a:pPr>
            <a:endParaRPr lang="en-US" sz="1400" dirty="0"/>
          </a:p>
          <a:p>
            <a:pPr marL="0" lvl="0" indent="0" algn="l" rtl="0">
              <a:spcBef>
                <a:spcPts val="1600"/>
              </a:spcBef>
              <a:spcAft>
                <a:spcPts val="0"/>
              </a:spcAft>
              <a:buNone/>
            </a:pPr>
            <a:endParaRPr lang="en-US" sz="1800" dirty="0"/>
          </a:p>
          <a:p>
            <a:pPr marL="0" lvl="0" indent="0" algn="l" rtl="0">
              <a:spcBef>
                <a:spcPts val="1600"/>
              </a:spcBef>
              <a:spcAft>
                <a:spcPts val="0"/>
              </a:spcAft>
              <a:buNone/>
            </a:pPr>
            <a:r>
              <a:rPr lang="en" dirty="0"/>
              <a:t>	</a:t>
            </a:r>
            <a:endParaRPr dirty="0"/>
          </a:p>
          <a:p>
            <a:pPr marL="0" lvl="0" indent="0" algn="l" rtl="0">
              <a:spcBef>
                <a:spcPts val="1600"/>
              </a:spcBef>
              <a:spcAft>
                <a:spcPts val="1600"/>
              </a:spcAft>
              <a:buNone/>
            </a:pPr>
            <a:endParaRPr dirty="0"/>
          </a:p>
        </p:txBody>
      </p:sp>
      <p:grpSp>
        <p:nvGrpSpPr>
          <p:cNvPr id="143" name="Google Shape;143;p20"/>
          <p:cNvGrpSpPr/>
          <p:nvPr/>
        </p:nvGrpSpPr>
        <p:grpSpPr>
          <a:xfrm>
            <a:off x="5150725" y="1237100"/>
            <a:ext cx="2812125" cy="1152150"/>
            <a:chOff x="2628350" y="2414800"/>
            <a:chExt cx="2812125" cy="1152150"/>
          </a:xfrm>
        </p:grpSpPr>
        <p:pic>
          <p:nvPicPr>
            <p:cNvPr id="144" name="Google Shape;144;p20"/>
            <p:cNvPicPr preferRelativeResize="0"/>
            <p:nvPr/>
          </p:nvPicPr>
          <p:blipFill>
            <a:blip r:embed="rId3">
              <a:alphaModFix/>
            </a:blip>
            <a:stretch>
              <a:fillRect/>
            </a:stretch>
          </p:blipFill>
          <p:spPr>
            <a:xfrm>
              <a:off x="2628350" y="2414800"/>
              <a:ext cx="2019300" cy="704850"/>
            </a:xfrm>
            <a:prstGeom prst="rect">
              <a:avLst/>
            </a:prstGeom>
            <a:noFill/>
            <a:ln>
              <a:noFill/>
            </a:ln>
          </p:spPr>
        </p:pic>
        <p:sp>
          <p:nvSpPr>
            <p:cNvPr id="145" name="Google Shape;145;p20"/>
            <p:cNvSpPr txBox="1"/>
            <p:nvPr/>
          </p:nvSpPr>
          <p:spPr>
            <a:xfrm>
              <a:off x="3328150" y="3119650"/>
              <a:ext cx="920700" cy="44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envelope</a:t>
              </a:r>
              <a:endParaRPr/>
            </a:p>
          </p:txBody>
        </p:sp>
        <p:sp>
          <p:nvSpPr>
            <p:cNvPr id="146" name="Google Shape;146;p20"/>
            <p:cNvSpPr txBox="1"/>
            <p:nvPr/>
          </p:nvSpPr>
          <p:spPr>
            <a:xfrm>
              <a:off x="4519775" y="3119650"/>
              <a:ext cx="920700" cy="44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carrier</a:t>
              </a:r>
              <a:endParaRPr/>
            </a:p>
          </p:txBody>
        </p:sp>
        <p:cxnSp>
          <p:nvCxnSpPr>
            <p:cNvPr id="147" name="Google Shape;147;p20"/>
            <p:cNvCxnSpPr/>
            <p:nvPr/>
          </p:nvCxnSpPr>
          <p:spPr>
            <a:xfrm flipH="1">
              <a:off x="3722650" y="2895850"/>
              <a:ext cx="460500" cy="223800"/>
            </a:xfrm>
            <a:prstGeom prst="straightConnector1">
              <a:avLst/>
            </a:prstGeom>
            <a:noFill/>
            <a:ln w="9525" cap="flat" cmpd="sng">
              <a:solidFill>
                <a:schemeClr val="dk2"/>
              </a:solidFill>
              <a:prstDash val="solid"/>
              <a:round/>
              <a:headEnd type="none" w="med" len="med"/>
              <a:tailEnd type="triangle" w="med" len="med"/>
            </a:ln>
          </p:spPr>
        </p:cxnSp>
        <p:cxnSp>
          <p:nvCxnSpPr>
            <p:cNvPr id="148" name="Google Shape;148;p20"/>
            <p:cNvCxnSpPr>
              <a:endCxn id="146" idx="0"/>
            </p:cNvCxnSpPr>
            <p:nvPr/>
          </p:nvCxnSpPr>
          <p:spPr>
            <a:xfrm>
              <a:off x="4643525" y="2895850"/>
              <a:ext cx="336600" cy="223800"/>
            </a:xfrm>
            <a:prstGeom prst="straightConnector1">
              <a:avLst/>
            </a:prstGeom>
            <a:noFill/>
            <a:ln w="9525" cap="flat" cmpd="sng">
              <a:solidFill>
                <a:schemeClr val="dk2"/>
              </a:solidFill>
              <a:prstDash val="solid"/>
              <a:round/>
              <a:headEnd type="none" w="med" len="med"/>
              <a:tailEnd type="triangle" w="med" len="med"/>
            </a:ln>
          </p:spPr>
        </p:cxnSp>
      </p:grpSp>
      <p:sp>
        <p:nvSpPr>
          <p:cNvPr id="149" name="Google Shape;149;p2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solidFill>
                  <a:schemeClr val="accent1"/>
                </a:solidFill>
              </a:rPr>
              <a:t>8</a:t>
            </a:fld>
            <a:endParaRPr>
              <a:solidFill>
                <a:schemeClr val="accent1"/>
              </a:solidFill>
            </a:endParaRPr>
          </a:p>
        </p:txBody>
      </p:sp>
      <p:grpSp>
        <p:nvGrpSpPr>
          <p:cNvPr id="6" name="Group 5">
            <a:extLst>
              <a:ext uri="{FF2B5EF4-FFF2-40B4-BE49-F238E27FC236}">
                <a16:creationId xmlns:a16="http://schemas.microsoft.com/office/drawing/2014/main" id="{6A0BFFA7-5F49-4B68-BD09-139F82BBB13C}"/>
              </a:ext>
            </a:extLst>
          </p:cNvPr>
          <p:cNvGrpSpPr/>
          <p:nvPr/>
        </p:nvGrpSpPr>
        <p:grpSpPr>
          <a:xfrm>
            <a:off x="1250737" y="2637730"/>
            <a:ext cx="5732598" cy="395480"/>
            <a:chOff x="435397" y="2781925"/>
            <a:chExt cx="5732598" cy="395480"/>
          </a:xfrm>
        </p:grpSpPr>
        <p:pic>
          <p:nvPicPr>
            <p:cNvPr id="5" name="Picture 4">
              <a:extLst>
                <a:ext uri="{FF2B5EF4-FFF2-40B4-BE49-F238E27FC236}">
                  <a16:creationId xmlns:a16="http://schemas.microsoft.com/office/drawing/2014/main" id="{28AABA3E-9AA3-4F4D-B844-8E7725480A09}"/>
                </a:ext>
              </a:extLst>
            </p:cNvPr>
            <p:cNvPicPr>
              <a:picLocks noChangeAspect="1"/>
            </p:cNvPicPr>
            <p:nvPr/>
          </p:nvPicPr>
          <p:blipFill rotWithShape="1">
            <a:blip r:embed="rId4"/>
            <a:srcRect r="48733" b="54157"/>
            <a:stretch/>
          </p:blipFill>
          <p:spPr>
            <a:xfrm>
              <a:off x="435397" y="2781925"/>
              <a:ext cx="2292563" cy="334656"/>
            </a:xfrm>
            <a:prstGeom prst="rect">
              <a:avLst/>
            </a:prstGeom>
          </p:spPr>
        </p:pic>
        <p:pic>
          <p:nvPicPr>
            <p:cNvPr id="15" name="Picture 14">
              <a:extLst>
                <a:ext uri="{FF2B5EF4-FFF2-40B4-BE49-F238E27FC236}">
                  <a16:creationId xmlns:a16="http://schemas.microsoft.com/office/drawing/2014/main" id="{D1F43517-7DF1-4DFB-934A-DE65A0B67D3B}"/>
                </a:ext>
              </a:extLst>
            </p:cNvPr>
            <p:cNvPicPr>
              <a:picLocks noChangeAspect="1"/>
            </p:cNvPicPr>
            <p:nvPr/>
          </p:nvPicPr>
          <p:blipFill rotWithShape="1">
            <a:blip r:embed="rId4"/>
            <a:srcRect l="20209" t="50000"/>
            <a:stretch/>
          </p:blipFill>
          <p:spPr>
            <a:xfrm>
              <a:off x="2599873" y="2812405"/>
              <a:ext cx="3568122" cy="365000"/>
            </a:xfrm>
            <a:prstGeom prst="rect">
              <a:avLst/>
            </a:prstGeom>
          </p:spPr>
        </p:pic>
      </p:grpSp>
      <p:sp>
        <p:nvSpPr>
          <p:cNvPr id="7" name="TextBox 6">
            <a:extLst>
              <a:ext uri="{FF2B5EF4-FFF2-40B4-BE49-F238E27FC236}">
                <a16:creationId xmlns:a16="http://schemas.microsoft.com/office/drawing/2014/main" id="{3CC218D7-045D-43AB-B3FA-179162861A4A}"/>
              </a:ext>
            </a:extLst>
          </p:cNvPr>
          <p:cNvSpPr txBox="1"/>
          <p:nvPr/>
        </p:nvSpPr>
        <p:spPr>
          <a:xfrm>
            <a:off x="4429974" y="2417861"/>
            <a:ext cx="284052" cy="307777"/>
          </a:xfrm>
          <a:prstGeom prst="rect">
            <a:avLst/>
          </a:prstGeom>
          <a:noFill/>
        </p:spPr>
        <p:txBody>
          <a:bodyPr wrap="none" rtlCol="0">
            <a:spAutoFit/>
          </a:bodyPr>
          <a:lstStyle/>
          <a:p>
            <a:r>
              <a:rPr lang="en-US" altLang="zh-CN" dirty="0">
                <a:solidFill>
                  <a:srgbClr val="EB5600"/>
                </a:solidFill>
              </a:rPr>
              <a:t>1</a:t>
            </a:r>
            <a:endParaRPr lang="zh-CN" altLang="en-US" dirty="0">
              <a:solidFill>
                <a:srgbClr val="EB5600"/>
              </a:solidFill>
            </a:endParaRPr>
          </a:p>
        </p:txBody>
      </p:sp>
      <p:sp>
        <p:nvSpPr>
          <p:cNvPr id="18" name="TextBox 17">
            <a:extLst>
              <a:ext uri="{FF2B5EF4-FFF2-40B4-BE49-F238E27FC236}">
                <a16:creationId xmlns:a16="http://schemas.microsoft.com/office/drawing/2014/main" id="{9FB100F3-77B0-481C-95A8-6E6443D72185}"/>
              </a:ext>
            </a:extLst>
          </p:cNvPr>
          <p:cNvSpPr txBox="1"/>
          <p:nvPr/>
        </p:nvSpPr>
        <p:spPr>
          <a:xfrm>
            <a:off x="5458674" y="2417861"/>
            <a:ext cx="284052" cy="307777"/>
          </a:xfrm>
          <a:prstGeom prst="rect">
            <a:avLst/>
          </a:prstGeom>
          <a:noFill/>
        </p:spPr>
        <p:txBody>
          <a:bodyPr wrap="none" rtlCol="0">
            <a:spAutoFit/>
          </a:bodyPr>
          <a:lstStyle/>
          <a:p>
            <a:r>
              <a:rPr lang="en-US" altLang="zh-CN" dirty="0">
                <a:solidFill>
                  <a:srgbClr val="EB5600"/>
                </a:solidFill>
              </a:rPr>
              <a:t>2</a:t>
            </a:r>
            <a:endParaRPr lang="zh-CN" altLang="en-US" dirty="0">
              <a:solidFill>
                <a:srgbClr val="EB5600"/>
              </a:solidFill>
            </a:endParaRPr>
          </a:p>
        </p:txBody>
      </p:sp>
      <p:sp>
        <p:nvSpPr>
          <p:cNvPr id="19" name="TextBox 18">
            <a:extLst>
              <a:ext uri="{FF2B5EF4-FFF2-40B4-BE49-F238E27FC236}">
                <a16:creationId xmlns:a16="http://schemas.microsoft.com/office/drawing/2014/main" id="{73CBE710-E3B7-4279-806A-8A5B82D49859}"/>
              </a:ext>
            </a:extLst>
          </p:cNvPr>
          <p:cNvSpPr txBox="1"/>
          <p:nvPr/>
        </p:nvSpPr>
        <p:spPr>
          <a:xfrm>
            <a:off x="6345348" y="2417861"/>
            <a:ext cx="284052" cy="307777"/>
          </a:xfrm>
          <a:prstGeom prst="rect">
            <a:avLst/>
          </a:prstGeom>
          <a:noFill/>
        </p:spPr>
        <p:txBody>
          <a:bodyPr wrap="none" rtlCol="0">
            <a:spAutoFit/>
          </a:bodyPr>
          <a:lstStyle/>
          <a:p>
            <a:r>
              <a:rPr lang="en-US" altLang="zh-CN" dirty="0">
                <a:solidFill>
                  <a:srgbClr val="EB5600"/>
                </a:solidFill>
              </a:rPr>
              <a:t>3</a:t>
            </a:r>
            <a:endParaRPr lang="zh-CN" altLang="en-US" dirty="0">
              <a:solidFill>
                <a:srgbClr val="EB5600"/>
              </a:solidFill>
            </a:endParaRPr>
          </a:p>
        </p:txBody>
      </p:sp>
      <p:pic>
        <p:nvPicPr>
          <p:cNvPr id="9" name="Picture 8">
            <a:extLst>
              <a:ext uri="{FF2B5EF4-FFF2-40B4-BE49-F238E27FC236}">
                <a16:creationId xmlns:a16="http://schemas.microsoft.com/office/drawing/2014/main" id="{D1C900CF-68DA-4E7F-A48E-07C312BC1CB0}"/>
              </a:ext>
            </a:extLst>
          </p:cNvPr>
          <p:cNvPicPr>
            <a:picLocks noChangeAspect="1"/>
          </p:cNvPicPr>
          <p:nvPr/>
        </p:nvPicPr>
        <p:blipFill>
          <a:blip r:embed="rId5"/>
          <a:stretch>
            <a:fillRect/>
          </a:stretch>
        </p:blipFill>
        <p:spPr>
          <a:xfrm>
            <a:off x="2370807" y="3433422"/>
            <a:ext cx="4058870" cy="525551"/>
          </a:xfrm>
          <a:prstGeom prst="rect">
            <a:avLst/>
          </a:prstGeom>
        </p:spPr>
      </p:pic>
      <p:pic>
        <p:nvPicPr>
          <p:cNvPr id="11" name="Picture 10">
            <a:extLst>
              <a:ext uri="{FF2B5EF4-FFF2-40B4-BE49-F238E27FC236}">
                <a16:creationId xmlns:a16="http://schemas.microsoft.com/office/drawing/2014/main" id="{E7479D20-31AF-4F61-91F8-F928849A5844}"/>
              </a:ext>
            </a:extLst>
          </p:cNvPr>
          <p:cNvPicPr>
            <a:picLocks noChangeAspect="1"/>
          </p:cNvPicPr>
          <p:nvPr/>
        </p:nvPicPr>
        <p:blipFill>
          <a:blip r:embed="rId6"/>
          <a:stretch>
            <a:fillRect/>
          </a:stretch>
        </p:blipFill>
        <p:spPr>
          <a:xfrm>
            <a:off x="3299510" y="4351707"/>
            <a:ext cx="2159164" cy="39814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Pre-processing</a:t>
            </a:r>
            <a:endParaRPr/>
          </a:p>
        </p:txBody>
      </p:sp>
      <p:sp>
        <p:nvSpPr>
          <p:cNvPr id="142" name="Google Shape;142;p20"/>
          <p:cNvSpPr txBox="1">
            <a:spLocks noGrp="1"/>
          </p:cNvSpPr>
          <p:nvPr>
            <p:ph type="body" idx="1"/>
          </p:nvPr>
        </p:nvSpPr>
        <p:spPr>
          <a:xfrm>
            <a:off x="729450" y="2078875"/>
            <a:ext cx="7688700" cy="306457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Forward Model:</a:t>
            </a:r>
            <a:endParaRPr sz="1800" dirty="0"/>
          </a:p>
          <a:p>
            <a:pPr marL="0" lvl="0" indent="0" algn="l" rtl="0">
              <a:spcBef>
                <a:spcPts val="1600"/>
              </a:spcBef>
              <a:spcAft>
                <a:spcPts val="0"/>
              </a:spcAft>
              <a:buNone/>
            </a:pPr>
            <a:endParaRPr lang="zh-CN" altLang="en-US" sz="1800" dirty="0"/>
          </a:p>
          <a:p>
            <a:pPr marL="342900" indent="-342900">
              <a:spcBef>
                <a:spcPts val="1600"/>
              </a:spcBef>
              <a:buAutoNum type="arabicPeriod" startAt="3"/>
            </a:pPr>
            <a:r>
              <a:rPr lang="en-US" altLang="zh-CN" sz="1400" dirty="0">
                <a:sym typeface="Arial"/>
              </a:rPr>
              <a:t>Prior distribution for the modulator </a:t>
            </a:r>
          </a:p>
          <a:p>
            <a:pPr marL="342900" indent="-342900">
              <a:spcBef>
                <a:spcPts val="1600"/>
              </a:spcBef>
              <a:buAutoNum type="arabicPeriod" startAt="3"/>
            </a:pPr>
            <a:endParaRPr lang="en-US" sz="1400" dirty="0"/>
          </a:p>
          <a:p>
            <a:pPr marL="0" lvl="0" indent="0" algn="l" rtl="0">
              <a:spcBef>
                <a:spcPts val="1600"/>
              </a:spcBef>
              <a:spcAft>
                <a:spcPts val="0"/>
              </a:spcAft>
              <a:buNone/>
            </a:pPr>
            <a:r>
              <a:rPr lang="en-US" sz="1400" dirty="0"/>
              <a:t>  </a:t>
            </a:r>
          </a:p>
          <a:p>
            <a:pPr marL="0" lvl="0" indent="0" algn="l" rtl="0">
              <a:spcBef>
                <a:spcPts val="1600"/>
              </a:spcBef>
              <a:spcAft>
                <a:spcPts val="0"/>
              </a:spcAft>
              <a:buNone/>
            </a:pPr>
            <a:endParaRPr lang="en-US" sz="1400" dirty="0"/>
          </a:p>
          <a:p>
            <a:pPr marL="342900" lvl="0" indent="-342900" algn="l" rtl="0">
              <a:spcBef>
                <a:spcPts val="1600"/>
              </a:spcBef>
              <a:spcAft>
                <a:spcPts val="0"/>
              </a:spcAft>
              <a:buAutoNum type="arabicPeriod"/>
            </a:pPr>
            <a:endParaRPr lang="en-US" sz="1400" dirty="0"/>
          </a:p>
          <a:p>
            <a:pPr marL="0" lvl="0" indent="0" algn="l" rtl="0">
              <a:spcBef>
                <a:spcPts val="1600"/>
              </a:spcBef>
              <a:spcAft>
                <a:spcPts val="0"/>
              </a:spcAft>
              <a:buNone/>
            </a:pPr>
            <a:endParaRPr lang="en-US" sz="1800" dirty="0"/>
          </a:p>
          <a:p>
            <a:pPr marL="0" lvl="0" indent="0" algn="l" rtl="0">
              <a:spcBef>
                <a:spcPts val="1600"/>
              </a:spcBef>
              <a:spcAft>
                <a:spcPts val="0"/>
              </a:spcAft>
              <a:buNone/>
            </a:pPr>
            <a:r>
              <a:rPr lang="en" dirty="0"/>
              <a:t>	</a:t>
            </a:r>
            <a:endParaRPr dirty="0"/>
          </a:p>
          <a:p>
            <a:pPr marL="0" lvl="0" indent="0" algn="l" rtl="0">
              <a:spcBef>
                <a:spcPts val="1600"/>
              </a:spcBef>
              <a:spcAft>
                <a:spcPts val="1600"/>
              </a:spcAft>
              <a:buNone/>
            </a:pPr>
            <a:endParaRPr dirty="0"/>
          </a:p>
        </p:txBody>
      </p:sp>
      <p:grpSp>
        <p:nvGrpSpPr>
          <p:cNvPr id="143" name="Google Shape;143;p20"/>
          <p:cNvGrpSpPr/>
          <p:nvPr/>
        </p:nvGrpSpPr>
        <p:grpSpPr>
          <a:xfrm>
            <a:off x="5150725" y="1237100"/>
            <a:ext cx="2812125" cy="1152150"/>
            <a:chOff x="2628350" y="2414800"/>
            <a:chExt cx="2812125" cy="1152150"/>
          </a:xfrm>
        </p:grpSpPr>
        <p:pic>
          <p:nvPicPr>
            <p:cNvPr id="144" name="Google Shape;144;p20"/>
            <p:cNvPicPr preferRelativeResize="0"/>
            <p:nvPr/>
          </p:nvPicPr>
          <p:blipFill>
            <a:blip r:embed="rId3">
              <a:alphaModFix/>
            </a:blip>
            <a:stretch>
              <a:fillRect/>
            </a:stretch>
          </p:blipFill>
          <p:spPr>
            <a:xfrm>
              <a:off x="2628350" y="2414800"/>
              <a:ext cx="2019300" cy="704850"/>
            </a:xfrm>
            <a:prstGeom prst="rect">
              <a:avLst/>
            </a:prstGeom>
            <a:noFill/>
            <a:ln>
              <a:noFill/>
            </a:ln>
          </p:spPr>
        </p:pic>
        <p:sp>
          <p:nvSpPr>
            <p:cNvPr id="145" name="Google Shape;145;p20"/>
            <p:cNvSpPr txBox="1"/>
            <p:nvPr/>
          </p:nvSpPr>
          <p:spPr>
            <a:xfrm>
              <a:off x="3328150" y="3119650"/>
              <a:ext cx="920700" cy="44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envelope</a:t>
              </a:r>
              <a:endParaRPr/>
            </a:p>
          </p:txBody>
        </p:sp>
        <p:sp>
          <p:nvSpPr>
            <p:cNvPr id="146" name="Google Shape;146;p20"/>
            <p:cNvSpPr txBox="1"/>
            <p:nvPr/>
          </p:nvSpPr>
          <p:spPr>
            <a:xfrm>
              <a:off x="4519775" y="3119650"/>
              <a:ext cx="920700" cy="44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carrier</a:t>
              </a:r>
              <a:endParaRPr/>
            </a:p>
          </p:txBody>
        </p:sp>
        <p:cxnSp>
          <p:nvCxnSpPr>
            <p:cNvPr id="147" name="Google Shape;147;p20"/>
            <p:cNvCxnSpPr/>
            <p:nvPr/>
          </p:nvCxnSpPr>
          <p:spPr>
            <a:xfrm flipH="1">
              <a:off x="3722650" y="2895850"/>
              <a:ext cx="460500" cy="223800"/>
            </a:xfrm>
            <a:prstGeom prst="straightConnector1">
              <a:avLst/>
            </a:prstGeom>
            <a:noFill/>
            <a:ln w="9525" cap="flat" cmpd="sng">
              <a:solidFill>
                <a:schemeClr val="dk2"/>
              </a:solidFill>
              <a:prstDash val="solid"/>
              <a:round/>
              <a:headEnd type="none" w="med" len="med"/>
              <a:tailEnd type="triangle" w="med" len="med"/>
            </a:ln>
          </p:spPr>
        </p:cxnSp>
        <p:cxnSp>
          <p:nvCxnSpPr>
            <p:cNvPr id="148" name="Google Shape;148;p20"/>
            <p:cNvCxnSpPr>
              <a:endCxn id="146" idx="0"/>
            </p:cNvCxnSpPr>
            <p:nvPr/>
          </p:nvCxnSpPr>
          <p:spPr>
            <a:xfrm>
              <a:off x="4643525" y="2895850"/>
              <a:ext cx="336600" cy="223800"/>
            </a:xfrm>
            <a:prstGeom prst="straightConnector1">
              <a:avLst/>
            </a:prstGeom>
            <a:noFill/>
            <a:ln w="9525" cap="flat" cmpd="sng">
              <a:solidFill>
                <a:schemeClr val="dk2"/>
              </a:solidFill>
              <a:prstDash val="solid"/>
              <a:round/>
              <a:headEnd type="none" w="med" len="med"/>
              <a:tailEnd type="triangle" w="med" len="med"/>
            </a:ln>
          </p:spPr>
        </p:cxnSp>
      </p:grpSp>
      <p:sp>
        <p:nvSpPr>
          <p:cNvPr id="149" name="Google Shape;149;p2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solidFill>
                  <a:schemeClr val="accent1"/>
                </a:solidFill>
              </a:rPr>
              <a:t>9</a:t>
            </a:fld>
            <a:endParaRPr>
              <a:solidFill>
                <a:schemeClr val="accent1"/>
              </a:solidFill>
            </a:endParaRPr>
          </a:p>
        </p:txBody>
      </p:sp>
      <p:grpSp>
        <p:nvGrpSpPr>
          <p:cNvPr id="6" name="Group 5">
            <a:extLst>
              <a:ext uri="{FF2B5EF4-FFF2-40B4-BE49-F238E27FC236}">
                <a16:creationId xmlns:a16="http://schemas.microsoft.com/office/drawing/2014/main" id="{6A0BFFA7-5F49-4B68-BD09-139F82BBB13C}"/>
              </a:ext>
            </a:extLst>
          </p:cNvPr>
          <p:cNvGrpSpPr/>
          <p:nvPr/>
        </p:nvGrpSpPr>
        <p:grpSpPr>
          <a:xfrm>
            <a:off x="1250737" y="2637730"/>
            <a:ext cx="5732598" cy="395480"/>
            <a:chOff x="435397" y="2781925"/>
            <a:chExt cx="5732598" cy="395480"/>
          </a:xfrm>
        </p:grpSpPr>
        <p:pic>
          <p:nvPicPr>
            <p:cNvPr id="5" name="Picture 4">
              <a:extLst>
                <a:ext uri="{FF2B5EF4-FFF2-40B4-BE49-F238E27FC236}">
                  <a16:creationId xmlns:a16="http://schemas.microsoft.com/office/drawing/2014/main" id="{28AABA3E-9AA3-4F4D-B844-8E7725480A09}"/>
                </a:ext>
              </a:extLst>
            </p:cNvPr>
            <p:cNvPicPr>
              <a:picLocks noChangeAspect="1"/>
            </p:cNvPicPr>
            <p:nvPr/>
          </p:nvPicPr>
          <p:blipFill rotWithShape="1">
            <a:blip r:embed="rId4"/>
            <a:srcRect r="48733" b="54157"/>
            <a:stretch/>
          </p:blipFill>
          <p:spPr>
            <a:xfrm>
              <a:off x="435397" y="2781925"/>
              <a:ext cx="2292563" cy="334656"/>
            </a:xfrm>
            <a:prstGeom prst="rect">
              <a:avLst/>
            </a:prstGeom>
          </p:spPr>
        </p:pic>
        <p:pic>
          <p:nvPicPr>
            <p:cNvPr id="15" name="Picture 14">
              <a:extLst>
                <a:ext uri="{FF2B5EF4-FFF2-40B4-BE49-F238E27FC236}">
                  <a16:creationId xmlns:a16="http://schemas.microsoft.com/office/drawing/2014/main" id="{D1F43517-7DF1-4DFB-934A-DE65A0B67D3B}"/>
                </a:ext>
              </a:extLst>
            </p:cNvPr>
            <p:cNvPicPr>
              <a:picLocks noChangeAspect="1"/>
            </p:cNvPicPr>
            <p:nvPr/>
          </p:nvPicPr>
          <p:blipFill rotWithShape="1">
            <a:blip r:embed="rId4"/>
            <a:srcRect l="20209" t="50000"/>
            <a:stretch/>
          </p:blipFill>
          <p:spPr>
            <a:xfrm>
              <a:off x="2599873" y="2812405"/>
              <a:ext cx="3568122" cy="365000"/>
            </a:xfrm>
            <a:prstGeom prst="rect">
              <a:avLst/>
            </a:prstGeom>
          </p:spPr>
        </p:pic>
      </p:grpSp>
      <p:sp>
        <p:nvSpPr>
          <p:cNvPr id="7" name="TextBox 6">
            <a:extLst>
              <a:ext uri="{FF2B5EF4-FFF2-40B4-BE49-F238E27FC236}">
                <a16:creationId xmlns:a16="http://schemas.microsoft.com/office/drawing/2014/main" id="{3CC218D7-045D-43AB-B3FA-179162861A4A}"/>
              </a:ext>
            </a:extLst>
          </p:cNvPr>
          <p:cNvSpPr txBox="1"/>
          <p:nvPr/>
        </p:nvSpPr>
        <p:spPr>
          <a:xfrm>
            <a:off x="4429974" y="2417861"/>
            <a:ext cx="284052" cy="307777"/>
          </a:xfrm>
          <a:prstGeom prst="rect">
            <a:avLst/>
          </a:prstGeom>
          <a:noFill/>
        </p:spPr>
        <p:txBody>
          <a:bodyPr wrap="none" rtlCol="0">
            <a:spAutoFit/>
          </a:bodyPr>
          <a:lstStyle/>
          <a:p>
            <a:r>
              <a:rPr lang="en-US" altLang="zh-CN" dirty="0">
                <a:solidFill>
                  <a:srgbClr val="EB5600"/>
                </a:solidFill>
              </a:rPr>
              <a:t>1</a:t>
            </a:r>
            <a:endParaRPr lang="zh-CN" altLang="en-US" dirty="0">
              <a:solidFill>
                <a:srgbClr val="EB5600"/>
              </a:solidFill>
            </a:endParaRPr>
          </a:p>
        </p:txBody>
      </p:sp>
      <p:sp>
        <p:nvSpPr>
          <p:cNvPr id="18" name="TextBox 17">
            <a:extLst>
              <a:ext uri="{FF2B5EF4-FFF2-40B4-BE49-F238E27FC236}">
                <a16:creationId xmlns:a16="http://schemas.microsoft.com/office/drawing/2014/main" id="{9FB100F3-77B0-481C-95A8-6E6443D72185}"/>
              </a:ext>
            </a:extLst>
          </p:cNvPr>
          <p:cNvSpPr txBox="1"/>
          <p:nvPr/>
        </p:nvSpPr>
        <p:spPr>
          <a:xfrm>
            <a:off x="5458674" y="2417861"/>
            <a:ext cx="284052" cy="307777"/>
          </a:xfrm>
          <a:prstGeom prst="rect">
            <a:avLst/>
          </a:prstGeom>
          <a:noFill/>
        </p:spPr>
        <p:txBody>
          <a:bodyPr wrap="none" rtlCol="0">
            <a:spAutoFit/>
          </a:bodyPr>
          <a:lstStyle/>
          <a:p>
            <a:r>
              <a:rPr lang="en-US" altLang="zh-CN" dirty="0">
                <a:solidFill>
                  <a:srgbClr val="EB5600"/>
                </a:solidFill>
              </a:rPr>
              <a:t>2</a:t>
            </a:r>
            <a:endParaRPr lang="zh-CN" altLang="en-US" dirty="0">
              <a:solidFill>
                <a:srgbClr val="EB5600"/>
              </a:solidFill>
            </a:endParaRPr>
          </a:p>
        </p:txBody>
      </p:sp>
      <p:sp>
        <p:nvSpPr>
          <p:cNvPr id="19" name="TextBox 18">
            <a:extLst>
              <a:ext uri="{FF2B5EF4-FFF2-40B4-BE49-F238E27FC236}">
                <a16:creationId xmlns:a16="http://schemas.microsoft.com/office/drawing/2014/main" id="{73CBE710-E3B7-4279-806A-8A5B82D49859}"/>
              </a:ext>
            </a:extLst>
          </p:cNvPr>
          <p:cNvSpPr txBox="1"/>
          <p:nvPr/>
        </p:nvSpPr>
        <p:spPr>
          <a:xfrm>
            <a:off x="6345348" y="2417861"/>
            <a:ext cx="284052" cy="307777"/>
          </a:xfrm>
          <a:prstGeom prst="rect">
            <a:avLst/>
          </a:prstGeom>
          <a:noFill/>
        </p:spPr>
        <p:txBody>
          <a:bodyPr wrap="none" rtlCol="0">
            <a:spAutoFit/>
          </a:bodyPr>
          <a:lstStyle/>
          <a:p>
            <a:r>
              <a:rPr lang="en-US" altLang="zh-CN" dirty="0">
                <a:solidFill>
                  <a:srgbClr val="EB5600"/>
                </a:solidFill>
              </a:rPr>
              <a:t>3</a:t>
            </a:r>
            <a:endParaRPr lang="zh-CN" altLang="en-US" dirty="0">
              <a:solidFill>
                <a:srgbClr val="EB5600"/>
              </a:solidFill>
            </a:endParaRPr>
          </a:p>
        </p:txBody>
      </p:sp>
      <p:pic>
        <p:nvPicPr>
          <p:cNvPr id="3" name="Picture 2">
            <a:extLst>
              <a:ext uri="{FF2B5EF4-FFF2-40B4-BE49-F238E27FC236}">
                <a16:creationId xmlns:a16="http://schemas.microsoft.com/office/drawing/2014/main" id="{316CDAFF-5B82-4800-BF78-6C5FF53FDA97}"/>
              </a:ext>
            </a:extLst>
          </p:cNvPr>
          <p:cNvPicPr>
            <a:picLocks noChangeAspect="1"/>
          </p:cNvPicPr>
          <p:nvPr/>
        </p:nvPicPr>
        <p:blipFill>
          <a:blip r:embed="rId5"/>
          <a:stretch>
            <a:fillRect/>
          </a:stretch>
        </p:blipFill>
        <p:spPr>
          <a:xfrm>
            <a:off x="2419185" y="3609426"/>
            <a:ext cx="4087493" cy="473202"/>
          </a:xfrm>
          <a:prstGeom prst="rect">
            <a:avLst/>
          </a:prstGeom>
        </p:spPr>
      </p:pic>
      <p:pic>
        <p:nvPicPr>
          <p:cNvPr id="8" name="Picture 7">
            <a:extLst>
              <a:ext uri="{FF2B5EF4-FFF2-40B4-BE49-F238E27FC236}">
                <a16:creationId xmlns:a16="http://schemas.microsoft.com/office/drawing/2014/main" id="{23D307F3-79E0-4FCC-A52B-D3410D8C9957}"/>
              </a:ext>
            </a:extLst>
          </p:cNvPr>
          <p:cNvPicPr>
            <a:picLocks noChangeAspect="1"/>
          </p:cNvPicPr>
          <p:nvPr/>
        </p:nvPicPr>
        <p:blipFill>
          <a:blip r:embed="rId6"/>
          <a:stretch>
            <a:fillRect/>
          </a:stretch>
        </p:blipFill>
        <p:spPr>
          <a:xfrm>
            <a:off x="2767672" y="4307653"/>
            <a:ext cx="3324604" cy="351191"/>
          </a:xfrm>
          <a:prstGeom prst="rect">
            <a:avLst/>
          </a:prstGeom>
        </p:spPr>
      </p:pic>
    </p:spTree>
    <p:extLst>
      <p:ext uri="{BB962C8B-B14F-4D97-AF65-F5344CB8AC3E}">
        <p14:creationId xmlns:p14="http://schemas.microsoft.com/office/powerpoint/2010/main" val="2286243292"/>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2086</Words>
  <Application>Microsoft Macintosh PowerPoint</Application>
  <PresentationFormat>全屏显示(16:9)</PresentationFormat>
  <Paragraphs>199</Paragraphs>
  <Slides>20</Slides>
  <Notes>20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Arial</vt:lpstr>
      <vt:lpstr>Raleway</vt:lpstr>
      <vt:lpstr>Lato</vt:lpstr>
      <vt:lpstr>Microsoft Yahei</vt:lpstr>
      <vt:lpstr>Cambria Math</vt:lpstr>
      <vt:lpstr>Streamline</vt:lpstr>
      <vt:lpstr>Seizure Detection Through Time Series Modeling</vt:lpstr>
      <vt:lpstr>Outline</vt:lpstr>
      <vt:lpstr>Problem Statement</vt:lpstr>
      <vt:lpstr>Objective:  Seizure Detection</vt:lpstr>
      <vt:lpstr>Data description</vt:lpstr>
      <vt:lpstr>Data Pre-processing</vt:lpstr>
      <vt:lpstr>Data Pre-processing</vt:lpstr>
      <vt:lpstr>Data Pre-processing</vt:lpstr>
      <vt:lpstr>Data Pre-processing</vt:lpstr>
      <vt:lpstr>Data Pre-processing</vt:lpstr>
      <vt:lpstr>Data Pre-processing</vt:lpstr>
      <vt:lpstr>Data Pre-processing</vt:lpstr>
      <vt:lpstr>Data Pre-processing</vt:lpstr>
      <vt:lpstr>Data Pre-processing</vt:lpstr>
      <vt:lpstr>Modeling</vt:lpstr>
      <vt:lpstr>Modeling</vt:lpstr>
      <vt:lpstr>Modeling</vt:lpstr>
      <vt:lpstr>Evaluation</vt:lpstr>
      <vt:lpstr>Summary</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Seizure Detection Through Time Series Modeling</dc:title>
  <cp:lastModifiedBy>Amber Li</cp:lastModifiedBy>
  <cp:revision>10</cp:revision>
  <dcterms:modified xsi:type="dcterms:W3CDTF">2018-12-10T23:55:22Z</dcterms:modified>
</cp:coreProperties>
</file>