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991" r:id="rId2"/>
    <p:sldId id="628" r:id="rId3"/>
    <p:sldId id="587" r:id="rId4"/>
    <p:sldId id="926" r:id="rId5"/>
    <p:sldId id="932" r:id="rId6"/>
    <p:sldId id="927" r:id="rId7"/>
    <p:sldId id="928" r:id="rId8"/>
    <p:sldId id="929" r:id="rId9"/>
    <p:sldId id="949" r:id="rId10"/>
    <p:sldId id="934" r:id="rId11"/>
    <p:sldId id="948" r:id="rId12"/>
    <p:sldId id="588" r:id="rId13"/>
    <p:sldId id="589" r:id="rId14"/>
    <p:sldId id="930" r:id="rId15"/>
    <p:sldId id="591" r:id="rId16"/>
    <p:sldId id="931" r:id="rId17"/>
    <p:sldId id="950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919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954" r:id="rId53"/>
    <p:sldId id="952" r:id="rId54"/>
    <p:sldId id="956" r:id="rId55"/>
    <p:sldId id="957" r:id="rId56"/>
    <p:sldId id="626" r:id="rId57"/>
    <p:sldId id="293" r:id="rId5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32DDD3-DF59-4A4F-81DC-0CDBC712157B}">
          <p14:sldIdLst>
            <p14:sldId id="991"/>
            <p14:sldId id="628"/>
            <p14:sldId id="587"/>
            <p14:sldId id="926"/>
            <p14:sldId id="932"/>
            <p14:sldId id="927"/>
            <p14:sldId id="928"/>
            <p14:sldId id="929"/>
            <p14:sldId id="949"/>
            <p14:sldId id="934"/>
            <p14:sldId id="948"/>
            <p14:sldId id="588"/>
            <p14:sldId id="589"/>
            <p14:sldId id="930"/>
            <p14:sldId id="591"/>
            <p14:sldId id="931"/>
            <p14:sldId id="950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919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954"/>
            <p14:sldId id="952"/>
            <p14:sldId id="956"/>
            <p14:sldId id="957"/>
            <p14:sldId id="626"/>
            <p14:sldId id="293"/>
          </p14:sldIdLst>
        </p14:section>
        <p14:section name="Abschnitt ohne Titel" id="{FB426DB9-1395-1E46-AD21-13552D9F8E8E}">
          <p14:sldIdLst/>
        </p14:section>
      </p14:sectionLst>
    </p:ext>
    <p:ext uri="{EFAFB233-063F-42B5-8137-9DF3F51BA10A}">
      <p15:sldGuideLst xmlns:p15="http://schemas.microsoft.com/office/powerpoint/2012/main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10EF5"/>
    <a:srgbClr val="FD0F1D"/>
    <a:srgbClr val="BB4152"/>
    <a:srgbClr val="C64747"/>
    <a:srgbClr val="EBCFD1"/>
    <a:srgbClr val="EE566C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0816" autoAdjust="0"/>
  </p:normalViewPr>
  <p:slideViewPr>
    <p:cSldViewPr snapToGrid="0">
      <p:cViewPr varScale="1">
        <p:scale>
          <a:sx n="117" d="100"/>
          <a:sy n="117" d="100"/>
        </p:scale>
        <p:origin x="2120" y="184"/>
      </p:cViewPr>
      <p:guideLst>
        <p:guide pos="294"/>
        <p:guide orient="horz" pos="1800"/>
      </p:guideLst>
    </p:cSldViewPr>
  </p:slideViewPr>
  <p:outlineViewPr>
    <p:cViewPr>
      <p:scale>
        <a:sx n="33" d="100"/>
        <a:sy n="33" d="100"/>
      </p:scale>
      <p:origin x="0" y="-68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F94906A-6185-4D48-9ECB-8074C20EDBA5}" type="datetime1">
              <a:rPr lang="de-DE" sz="800" smtClean="0"/>
              <a:t>20.05.24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4DE9536-7FCB-2F4B-8D76-6FA954556EB6}" type="datetime1">
              <a:rPr lang="de-DE" smtClean="0"/>
              <a:t>20.05.24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tter_frequenc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11E07BB-C05D-0741-9BF4-CA607EA483B1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4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Question</a:t>
            </a:r>
            <a:r>
              <a:rPr lang="de-DE" dirty="0"/>
              <a:t> A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26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r>
              <a:rPr lang="de-DE" dirty="0">
                <a:hlinkClick r:id="rId3"/>
              </a:rPr>
              <a:t>https://en.wikipedia.org/wiki/Letter_frequency</a:t>
            </a:r>
            <a:endParaRPr lang="de-DE" dirty="0"/>
          </a:p>
          <a:p>
            <a:r>
              <a:rPr lang="de-DE" dirty="0"/>
              <a:t>4,2297103</a:t>
            </a:r>
            <a:endParaRPr lang="de-D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Question</a:t>
            </a:r>
            <a:r>
              <a:rPr lang="de-DE" dirty="0"/>
              <a:t> B</a:t>
            </a:r>
          </a:p>
          <a:p>
            <a:pPr marL="180975" indent="-180975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assuming</a:t>
            </a:r>
            <a:r>
              <a:rPr lang="de-DE" dirty="0"/>
              <a:t> optimal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letters</a:t>
            </a:r>
            <a:r>
              <a:rPr lang="de-DE" dirty="0"/>
              <a:t>?</a:t>
            </a:r>
          </a:p>
          <a:p>
            <a:pPr marL="180975" indent="-180975"/>
            <a:r>
              <a:rPr lang="de-DE" dirty="0"/>
              <a:t>19 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0B4C7FF-37E9-3E46-B83E-F6478A6DDCBF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DE9536-7FCB-2F4B-8D76-6FA954556EB6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DE9536-7FCB-2F4B-8D76-6FA954556EB6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6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Given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attributes</a:t>
            </a:r>
            <a:r>
              <a:rPr lang="de-DE" dirty="0"/>
              <a:t> x1, x2, x3,..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x1.</a:t>
            </a:r>
          </a:p>
          <a:p>
            <a:pPr marL="0" indent="0">
              <a:buNone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valid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outgoing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x1 ={</a:t>
            </a:r>
            <a:r>
              <a:rPr lang="de-DE" dirty="0" err="1"/>
              <a:t>a,c</a:t>
            </a: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x2={...}</a:t>
            </a:r>
          </a:p>
          <a:p>
            <a:pPr marL="0" indent="0">
              <a:buNone/>
            </a:pPr>
            <a:r>
              <a:rPr lang="de-DE" dirty="0"/>
              <a:t>1 &lt; x1 &lt; 2</a:t>
            </a:r>
          </a:p>
          <a:p>
            <a:pPr marL="0" indent="0">
              <a:buNone/>
            </a:pPr>
            <a:r>
              <a:rPr lang="de-DE" dirty="0"/>
              <a:t>x1 * x2 &lt; 4</a:t>
            </a:r>
          </a:p>
          <a:p>
            <a:pPr marL="0" indent="0">
              <a:buNone/>
            </a:pPr>
            <a:r>
              <a:rPr lang="de-DE" dirty="0"/>
              <a:t>x1 + x2 &lt; 5</a:t>
            </a:r>
          </a:p>
          <a:p>
            <a:pPr marL="0" indent="0">
              <a:buNone/>
            </a:pPr>
            <a:r>
              <a:rPr lang="de-DE" dirty="0"/>
              <a:t>x2 &gt;3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0B4C7FF-37E9-3E46-B83E-F6478A6DDCBF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6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DE9536-7FCB-2F4B-8D76-6FA954556EB6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8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of</a:t>
            </a:r>
            <a:r>
              <a:rPr lang="de-DE" dirty="0"/>
              <a:t> 18 = 1/6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8AA53-FAA1-441C-B43F-FABCC03CADC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35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DE9536-7FCB-2F4B-8D76-6FA954556EB6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0B4C7FF-37E9-3E46-B83E-F6478A6DDCBF}" type="datetime1">
              <a:rPr lang="de-DE" smtClean="0"/>
              <a:t>20.05.24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vs.uni-stuttgart.de/departments/ac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400"/>
            <a:ext cx="1415910" cy="3672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F7D6-2B9E-9143-9D44-1BA0DD4DECF9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781F-BE2C-3342-AA5A-F0572CA30CE3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3BF1-1675-DB40-9231-0D9CEAE852E1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B221-9BDD-6849-A339-287CB6A777DB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50E6-ECC3-124E-B913-422ADE5B88B0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FE61-235F-7E43-B1C2-0690DFA54E62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A487-D0A6-6943-B816-8EEAD93442E9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077A-AF92-564F-83C7-AC5F7FACF741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A16-3FF0-2B4F-BFFA-F11739443E33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89447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5F99-DAC6-E141-94E7-B05CE422A81F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1D7CC-E5FE-324D-989A-D385841E378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CCD0-BD15-D042-B2AA-225AC3177A8B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Steffen Staab, Universität Stuttgart, @ststaab, https://www.ipvs.uni-stuttgart.de/departments/ac/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7740352" y="5518994"/>
            <a:ext cx="1152128" cy="123111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2195736" y="5521197"/>
            <a:ext cx="5400600" cy="123111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7411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1436760" y="2258693"/>
            <a:ext cx="6402240" cy="870092"/>
          </a:xfrm>
        </p:spPr>
        <p:txBody>
          <a:bodyPr/>
          <a:lstStyle>
            <a:lvl1pPr marL="0" indent="0" algn="ctr">
              <a:buNone/>
              <a:defRPr lang="en-US" sz="3000" dirty="0" smtClean="0">
                <a:solidFill>
                  <a:srgbClr val="0C3875"/>
                </a:solidFill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922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3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0" y="4050000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941"/>
            <a:ext cx="1422400" cy="368348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4" y="259370"/>
            <a:ext cx="8245475" cy="57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6D9-0EA8-5F48-B74E-9963BBB5EDAB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63232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AD-7603-2C40-9064-2EFBE5BF1F0E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9259-BA10-DB45-9503-A13359B09BA6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"/>
              </a:rPr>
              <a:t>https://www.ipvs.uni-stuttgart.de/departments/ac/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hyperlink" Target="https://www.ipvs.uni-stuttgart.de/departments/ac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8CBDAD24-C5DF-064D-A998-68B47E281295}" type="datetime1">
              <a:rPr lang="de-DE" smtClean="0"/>
              <a:t>20.05.24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Steffen Staab, Universität Stuttgart, @</a:t>
            </a:r>
            <a:r>
              <a:rPr lang="en-US" dirty="0" err="1"/>
              <a:t>ststaab</a:t>
            </a:r>
            <a:r>
              <a:rPr lang="en-US" dirty="0"/>
              <a:t>, </a:t>
            </a:r>
            <a:r>
              <a:rPr lang="de-DE" dirty="0">
                <a:hlinkClick r:id="rId28"/>
              </a:rPr>
              <a:t>https://www.ipvs.uni-stuttgart.de/departments/ac/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  <p:sldLayoutId id="2147483697" r:id="rId24"/>
    <p:sldLayoutId id="2147483698" r:id="rId25"/>
    <p:sldLayoutId id="2147483699" r:id="rId2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.uni-stuttgart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vs.uni-stuttgart.de/departments/ac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konvergen/cross-entropy-and-maximum-likelihood-estimation-58942b52517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.uni-koblenz.de/de/studying/courses/ws1718/machine-learning-and-data-mining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www.integralrechner.de/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vs.uni-stuttgart.de/departments/ac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KI –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  <a:p>
            <a:r>
              <a:rPr lang="de-DE" dirty="0" err="1"/>
              <a:t>Analytic</a:t>
            </a:r>
            <a:r>
              <a:rPr lang="de-DE" dirty="0"/>
              <a:t> Computing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88207" y="1618407"/>
            <a:ext cx="7979616" cy="271264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en-GB" dirty="0"/>
              <a:t>6 Decision Trees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398661" y="2754119"/>
            <a:ext cx="5474192" cy="566327"/>
          </a:xfrm>
        </p:spPr>
        <p:txBody>
          <a:bodyPr/>
          <a:lstStyle/>
          <a:p>
            <a:r>
              <a:rPr lang="de-DE" sz="1800" dirty="0"/>
              <a:t>Prof. Dr. Steffen Staab</a:t>
            </a:r>
          </a:p>
          <a:p>
            <a:r>
              <a:rPr lang="de-DE" sz="1800" dirty="0" err="1"/>
              <a:t>Nadeen</a:t>
            </a:r>
            <a:r>
              <a:rPr lang="de-DE" sz="1800" dirty="0"/>
              <a:t> </a:t>
            </a:r>
            <a:r>
              <a:rPr lang="de-DE" sz="1800" dirty="0" err="1"/>
              <a:t>Fatallah</a:t>
            </a:r>
            <a:r>
              <a:rPr lang="de-DE" sz="1800" dirty="0"/>
              <a:t>		Osama Mohamed</a:t>
            </a:r>
          </a:p>
          <a:p>
            <a:r>
              <a:rPr lang="de-DE" sz="1800" dirty="0"/>
              <a:t>Daniel Frank			Yi Wang</a:t>
            </a:r>
            <a:br>
              <a:rPr lang="de-DE" sz="1800" dirty="0"/>
            </a:br>
            <a:r>
              <a:rPr lang="de-DE" sz="1800" dirty="0"/>
              <a:t>Akram Sadat Hosseini	Tim Schneider</a:t>
            </a:r>
          </a:p>
          <a:p>
            <a:r>
              <a:rPr lang="de-DE" sz="1800" dirty="0"/>
              <a:t>Rodrigo Lopez		</a:t>
            </a:r>
          </a:p>
          <a:p>
            <a:endParaRPr lang="de-DE" sz="1800" dirty="0"/>
          </a:p>
          <a:p>
            <a:r>
              <a:rPr lang="de-DE" sz="1800" dirty="0">
                <a:solidFill>
                  <a:schemeClr val="tx2"/>
                </a:solidFill>
                <a:hlinkClick r:id="rId3"/>
              </a:rPr>
              <a:t>https://www.ki.uni-stuttgart.de/</a:t>
            </a: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4" name="Bildplatzhalter 2">
            <a:extLst>
              <a:ext uri="{FF2B5EF4-FFF2-40B4-BE49-F238E27FC236}">
                <a16:creationId xmlns:a16="http://schemas.microsoft.com/office/drawing/2014/main" id="{6F9314D9-B995-7148-84DE-9C54FB8772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143" b="19143"/>
          <a:stretch>
            <a:fillRect/>
          </a:stretch>
        </p:blipFill>
        <p:spPr>
          <a:xfrm>
            <a:off x="7503068" y="1688660"/>
            <a:ext cx="1349006" cy="13486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49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1F8CAE6-AC36-9E42-8448-26E1E4CF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Relating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likelihood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FF81CF1-B078-F347-AD7A-8DF009BD7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Given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de-DE" dirty="0"/>
                  <a:t>  </a:t>
                </a:r>
                <a:br>
                  <a:rPr lang="de-DE" dirty="0"/>
                </a:b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maximize</a:t>
                </a:r>
                <a:r>
                  <a:rPr lang="de-DE" dirty="0"/>
                  <a:t> </a:t>
                </a:r>
                <a:r>
                  <a:rPr lang="de-DE" dirty="0" err="1"/>
                  <a:t>likelihood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configurations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probability</a:t>
                </a:r>
                <a:r>
                  <a:rPr lang="de-DE" dirty="0"/>
                  <a:t>, </a:t>
                </a:r>
                <a:r>
                  <a:rPr lang="de-DE" dirty="0" err="1"/>
                  <a:t>therefore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FF81CF1-B078-F347-AD7A-8DF009BD7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6" t="-1212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89508-06A1-4644-BDF6-A586D48F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AD-7603-2C40-9064-2EFBE5BF1F0E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55CB20-34AC-304A-B2F5-84FE798C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Steffen Staab, Universität Stuttgart, @ststaab, </a:t>
            </a:r>
            <a:r>
              <a:rPr lang="de-DE">
                <a:hlinkClick r:id="rId3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06420-C71A-DE4A-AD6F-643C5B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243054-4849-CB41-9351-884534BCB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DB24DB-427D-EE4F-B0AE-8676701F823A}"/>
              </a:ext>
            </a:extLst>
          </p:cNvPr>
          <p:cNvSpPr/>
          <p:nvPr/>
        </p:nvSpPr>
        <p:spPr>
          <a:xfrm>
            <a:off x="466724" y="4334494"/>
            <a:ext cx="8416019" cy="926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Maximizing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likelihood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is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equivalent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to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minimizing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cross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entropy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9222ED-8793-C84C-AF41-38A78E964D1B}"/>
              </a:ext>
            </a:extLst>
          </p:cNvPr>
          <p:cNvSpPr/>
          <p:nvPr/>
        </p:nvSpPr>
        <p:spPr>
          <a:xfrm>
            <a:off x="9318254" y="1467292"/>
            <a:ext cx="2451987" cy="2424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2"/>
                </a:solidFill>
              </a:rPr>
              <a:t>nicer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explanation</a:t>
            </a:r>
            <a:endParaRPr lang="de-DE" sz="1600" dirty="0">
              <a:solidFill>
                <a:schemeClr val="tx2"/>
              </a:solidFill>
            </a:endParaRPr>
          </a:p>
          <a:p>
            <a:pPr algn="ctr"/>
            <a:r>
              <a:rPr lang="de-DE" sz="16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https://medium.com/konvergen/cross-entropy-and-maximum-likelihood-estimation-58942b52517a</a:t>
            </a:r>
            <a:endParaRPr lang="de-D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DA0190-EF90-FD44-8410-44B98F609921}"/>
              </a:ext>
            </a:extLst>
          </p:cNvPr>
          <p:cNvSpPr/>
          <p:nvPr/>
        </p:nvSpPr>
        <p:spPr>
          <a:xfrm>
            <a:off x="2189584" y="758890"/>
            <a:ext cx="4236098" cy="374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E883-FA39-AA4A-A5E2-FAD42148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CD02-1E3F-4E4B-93EF-F431C7D276A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A75BA5-0F17-9A48-90E6-8F346A242CCF}"/>
              </a:ext>
            </a:extLst>
          </p:cNvPr>
          <p:cNvSpPr txBox="1"/>
          <p:nvPr/>
        </p:nvSpPr>
        <p:spPr>
          <a:xfrm>
            <a:off x="1325522" y="1628345"/>
            <a:ext cx="5896947" cy="1451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4400" dirty="0"/>
              <a:t>Question:</a:t>
            </a:r>
          </a:p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3200" dirty="0"/>
              <a:t>1 Information measures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0C6CD8-1905-5048-855F-FEC8EDB7FB1D}"/>
              </a:ext>
            </a:extLst>
          </p:cNvPr>
          <p:cNvSpPr/>
          <p:nvPr/>
        </p:nvSpPr>
        <p:spPr>
          <a:xfrm>
            <a:off x="1108103" y="61679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1EA04B-01B0-3A42-BD10-64C0FAC4F731}"/>
              </a:ext>
            </a:extLst>
          </p:cNvPr>
          <p:cNvSpPr/>
          <p:nvPr/>
        </p:nvSpPr>
        <p:spPr>
          <a:xfrm>
            <a:off x="7222469" y="82518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0524CA-C7CD-6A43-ADAF-B1BEDD69D731}"/>
              </a:ext>
            </a:extLst>
          </p:cNvPr>
          <p:cNvSpPr/>
          <p:nvPr/>
        </p:nvSpPr>
        <p:spPr>
          <a:xfrm>
            <a:off x="7170686" y="433660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>
                <a:ln/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376EF39-E01E-3B40-A659-3727D89F8F4D}"/>
              </a:ext>
            </a:extLst>
          </p:cNvPr>
          <p:cNvSpPr/>
          <p:nvPr/>
        </p:nvSpPr>
        <p:spPr>
          <a:xfrm>
            <a:off x="7788650" y="2668580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F1F4C6-84AB-2644-9920-FB90CCA545CA}"/>
              </a:ext>
            </a:extLst>
          </p:cNvPr>
          <p:cNvSpPr/>
          <p:nvPr/>
        </p:nvSpPr>
        <p:spPr>
          <a:xfrm>
            <a:off x="1290659" y="3295014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7287A7-626F-7D47-B1CA-F8C7551BC243}"/>
              </a:ext>
            </a:extLst>
          </p:cNvPr>
          <p:cNvSpPr/>
          <p:nvPr/>
        </p:nvSpPr>
        <p:spPr>
          <a:xfrm>
            <a:off x="3294405" y="4494445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974781-69EE-1E46-8E73-82BD4356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24C-401C-B241-9E29-909EDC441203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D7E11-7BC1-AD4C-8346-BC103885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Steffen Staab, Universität Stuttgart, @ststaab, https://www.ipvs.uni-stuttgart.de/departments/ac/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C01B8-1EFF-D848-BF85-35ECA76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34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inner node </a:t>
            </a:r>
          </a:p>
          <a:p>
            <a:pPr lvl="1"/>
            <a:r>
              <a:rPr lang="en-US" dirty="0"/>
              <a:t>Labeled with one attribute name (univariate)</a:t>
            </a:r>
          </a:p>
          <a:p>
            <a:pPr lvl="1"/>
            <a:r>
              <a:rPr lang="en-US" dirty="0"/>
              <a:t>Outgoing edges</a:t>
            </a:r>
          </a:p>
          <a:p>
            <a:pPr lvl="2"/>
            <a:r>
              <a:rPr lang="en-US" dirty="0"/>
              <a:t>labeled with values from domain of the attribute</a:t>
            </a:r>
          </a:p>
          <a:p>
            <a:pPr lvl="2"/>
            <a:r>
              <a:rPr lang="en-US" dirty="0"/>
              <a:t>represent n-</a:t>
            </a:r>
            <a:r>
              <a:rPr lang="en-US" dirty="0" err="1"/>
              <a:t>ary</a:t>
            </a:r>
            <a:r>
              <a:rPr lang="en-US" dirty="0"/>
              <a:t> discrete decision based on </a:t>
            </a:r>
            <a:br>
              <a:rPr lang="en-US" dirty="0"/>
            </a:br>
            <a:r>
              <a:rPr lang="en-US" dirty="0"/>
              <a:t>single named attribute </a:t>
            </a:r>
          </a:p>
          <a:p>
            <a:r>
              <a:rPr lang="en-US" dirty="0"/>
              <a:t>Child nodes</a:t>
            </a:r>
          </a:p>
          <a:p>
            <a:pPr lvl="2"/>
            <a:r>
              <a:rPr lang="en-US" dirty="0"/>
              <a:t>segment the data</a:t>
            </a:r>
          </a:p>
          <a:p>
            <a:r>
              <a:rPr lang="en-US" dirty="0"/>
              <a:t>Leaf nodes: classification</a:t>
            </a:r>
          </a:p>
          <a:p>
            <a:pPr lvl="2"/>
            <a:r>
              <a:rPr lang="en-US" dirty="0"/>
              <a:t>Assign one class label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480092-2309-D140-B627-90A3B684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550" y="2216460"/>
            <a:ext cx="1380411" cy="41070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/>
              <a:t>cap-shape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0DAD89E-BF8D-E84F-BDDF-E7036F43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40" y="3580028"/>
            <a:ext cx="1462191" cy="4107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edible</a:t>
            </a:r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EFB818F2-D9EC-A042-8578-E14FFEE800C6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7018756" y="2627166"/>
            <a:ext cx="1362880" cy="952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72B9C448-A4C9-1042-84FB-40669BD2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780" y="2948156"/>
            <a:ext cx="639577" cy="3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 err="1">
                <a:solidFill>
                  <a:srgbClr val="000000"/>
                </a:solidFill>
              </a:rPr>
              <a:t>b,f,s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72636FE-BDA7-EE41-B4CA-9EB4EA7B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45" y="3580028"/>
            <a:ext cx="1380411" cy="41070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/>
              <a:t>habitat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98C9FA3A-B39E-B142-A147-A19B0EE2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451" y="2884357"/>
            <a:ext cx="262264" cy="3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3B9E5A3B-4A8E-F940-B1C1-864B1E9C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354" y="5081010"/>
            <a:ext cx="1462192" cy="4107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</a:rPr>
              <a:t>poisonous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65B1344-4B1C-DA44-BADA-96155EE6B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166" y="4380430"/>
            <a:ext cx="272134" cy="3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37C2328D-696E-194D-AC04-37692263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849" y="5081010"/>
            <a:ext cx="1462191" cy="4107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8E99C2D6-349E-E04F-819E-7438E7E9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693" y="4380430"/>
            <a:ext cx="837553" cy="3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altLang="en-US" sz="2400" dirty="0" err="1"/>
              <a:t>d,g,m,p</a:t>
            </a:r>
            <a:endParaRPr lang="en-US" altLang="en-US" sz="2400" dirty="0"/>
          </a:p>
        </p:txBody>
      </p: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B16DAE6C-8AE8-0249-B966-FB07642FCF5C}"/>
              </a:ext>
            </a:extLst>
          </p:cNvPr>
          <p:cNvCxnSpPr>
            <a:endCxn id="6" idx="0"/>
          </p:cNvCxnSpPr>
          <p:nvPr/>
        </p:nvCxnSpPr>
        <p:spPr>
          <a:xfrm>
            <a:off x="7018756" y="2627166"/>
            <a:ext cx="1362880" cy="952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2">
            <a:extLst>
              <a:ext uri="{FF2B5EF4-FFF2-40B4-BE49-F238E27FC236}">
                <a16:creationId xmlns:a16="http://schemas.microsoft.com/office/drawing/2014/main" id="{FAA756BB-9154-0E44-AB25-39C878994B6F}"/>
              </a:ext>
            </a:extLst>
          </p:cNvPr>
          <p:cNvCxnSpPr/>
          <p:nvPr/>
        </p:nvCxnSpPr>
        <p:spPr>
          <a:xfrm flipH="1">
            <a:off x="5713950" y="2627166"/>
            <a:ext cx="1304805" cy="952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3">
            <a:extLst>
              <a:ext uri="{FF2B5EF4-FFF2-40B4-BE49-F238E27FC236}">
                <a16:creationId xmlns:a16="http://schemas.microsoft.com/office/drawing/2014/main" id="{B5EA8F12-7102-8A4C-B6A6-0C138F024400}"/>
              </a:ext>
            </a:extLst>
          </p:cNvPr>
          <p:cNvCxnSpPr>
            <a:endCxn id="13" idx="0"/>
          </p:cNvCxnSpPr>
          <p:nvPr/>
        </p:nvCxnSpPr>
        <p:spPr>
          <a:xfrm>
            <a:off x="5713950" y="3990735"/>
            <a:ext cx="1096995" cy="1090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B212E907-447B-7743-A214-BA6AA56E39F4}"/>
              </a:ext>
            </a:extLst>
          </p:cNvPr>
          <p:cNvCxnSpPr>
            <a:endCxn id="11" idx="0"/>
          </p:cNvCxnSpPr>
          <p:nvPr/>
        </p:nvCxnSpPr>
        <p:spPr>
          <a:xfrm flipH="1">
            <a:off x="4569451" y="3990735"/>
            <a:ext cx="1144500" cy="1090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2B681D5A-7B82-4C43-8C73-D411348105C6}"/>
              </a:ext>
            </a:extLst>
          </p:cNvPr>
          <p:cNvSpPr/>
          <p:nvPr/>
        </p:nvSpPr>
        <p:spPr>
          <a:xfrm>
            <a:off x="5837274" y="1726403"/>
            <a:ext cx="1041991" cy="442639"/>
          </a:xfrm>
          <a:custGeom>
            <a:avLst/>
            <a:gdLst>
              <a:gd name="connsiteX0" fmla="*/ 0 w 1041991"/>
              <a:gd name="connsiteY0" fmla="*/ 6704 h 442639"/>
              <a:gd name="connsiteX1" fmla="*/ 669852 w 1041991"/>
              <a:gd name="connsiteY1" fmla="*/ 59867 h 442639"/>
              <a:gd name="connsiteX2" fmla="*/ 1041991 w 1041991"/>
              <a:gd name="connsiteY2" fmla="*/ 442639 h 44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991" h="442639">
                <a:moveTo>
                  <a:pt x="0" y="6704"/>
                </a:moveTo>
                <a:cubicBezTo>
                  <a:pt x="248093" y="-3043"/>
                  <a:pt x="496187" y="-12789"/>
                  <a:pt x="669852" y="59867"/>
                </a:cubicBezTo>
                <a:cubicBezTo>
                  <a:pt x="843517" y="132523"/>
                  <a:pt x="942754" y="287581"/>
                  <a:pt x="1041991" y="44263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47906ECC-9A01-9649-B41C-3F41D7062DD5}"/>
              </a:ext>
            </a:extLst>
          </p:cNvPr>
          <p:cNvSpPr/>
          <p:nvPr/>
        </p:nvSpPr>
        <p:spPr>
          <a:xfrm>
            <a:off x="2955851" y="2636874"/>
            <a:ext cx="3072809" cy="435935"/>
          </a:xfrm>
          <a:custGeom>
            <a:avLst/>
            <a:gdLst>
              <a:gd name="connsiteX0" fmla="*/ 0 w 3072809"/>
              <a:gd name="connsiteY0" fmla="*/ 0 h 435935"/>
              <a:gd name="connsiteX1" fmla="*/ 2179675 w 3072809"/>
              <a:gd name="connsiteY1" fmla="*/ 85061 h 435935"/>
              <a:gd name="connsiteX2" fmla="*/ 2860158 w 3072809"/>
              <a:gd name="connsiteY2" fmla="*/ 212652 h 435935"/>
              <a:gd name="connsiteX3" fmla="*/ 3072809 w 3072809"/>
              <a:gd name="connsiteY3" fmla="*/ 435935 h 43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2809" h="435935">
                <a:moveTo>
                  <a:pt x="0" y="0"/>
                </a:moveTo>
                <a:lnTo>
                  <a:pt x="2179675" y="85061"/>
                </a:lnTo>
                <a:cubicBezTo>
                  <a:pt x="2656368" y="120503"/>
                  <a:pt x="2711302" y="154173"/>
                  <a:pt x="2860158" y="212652"/>
                </a:cubicBezTo>
                <a:cubicBezTo>
                  <a:pt x="3009014" y="271131"/>
                  <a:pt x="3040911" y="353533"/>
                  <a:pt x="3072809" y="43593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219E54B3-BD7D-7546-95E6-9AC7C213933F}"/>
              </a:ext>
            </a:extLst>
          </p:cNvPr>
          <p:cNvSpPr/>
          <p:nvPr/>
        </p:nvSpPr>
        <p:spPr>
          <a:xfrm>
            <a:off x="2934586" y="2647507"/>
            <a:ext cx="3062177" cy="340242"/>
          </a:xfrm>
          <a:custGeom>
            <a:avLst/>
            <a:gdLst>
              <a:gd name="connsiteX0" fmla="*/ 0 w 3062177"/>
              <a:gd name="connsiteY0" fmla="*/ 0 h 340242"/>
              <a:gd name="connsiteX1" fmla="*/ 1711842 w 3062177"/>
              <a:gd name="connsiteY1" fmla="*/ 53163 h 340242"/>
              <a:gd name="connsiteX2" fmla="*/ 2785730 w 3062177"/>
              <a:gd name="connsiteY2" fmla="*/ 159488 h 340242"/>
              <a:gd name="connsiteX3" fmla="*/ 3062177 w 3062177"/>
              <a:gd name="connsiteY3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177" h="340242">
                <a:moveTo>
                  <a:pt x="0" y="0"/>
                </a:moveTo>
                <a:lnTo>
                  <a:pt x="1711842" y="53163"/>
                </a:lnTo>
                <a:cubicBezTo>
                  <a:pt x="2176130" y="79744"/>
                  <a:pt x="2560674" y="111641"/>
                  <a:pt x="2785730" y="159488"/>
                </a:cubicBezTo>
                <a:cubicBezTo>
                  <a:pt x="3010786" y="207335"/>
                  <a:pt x="3036481" y="273788"/>
                  <a:pt x="3062177" y="34024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25C19786-BE0F-6243-8DEB-14E5B9F7B23C}"/>
              </a:ext>
            </a:extLst>
          </p:cNvPr>
          <p:cNvSpPr/>
          <p:nvPr/>
        </p:nvSpPr>
        <p:spPr>
          <a:xfrm>
            <a:off x="4884020" y="2725996"/>
            <a:ext cx="3062177" cy="340242"/>
          </a:xfrm>
          <a:custGeom>
            <a:avLst/>
            <a:gdLst>
              <a:gd name="connsiteX0" fmla="*/ 0 w 3062177"/>
              <a:gd name="connsiteY0" fmla="*/ 0 h 340242"/>
              <a:gd name="connsiteX1" fmla="*/ 1711842 w 3062177"/>
              <a:gd name="connsiteY1" fmla="*/ 53163 h 340242"/>
              <a:gd name="connsiteX2" fmla="*/ 2785730 w 3062177"/>
              <a:gd name="connsiteY2" fmla="*/ 159488 h 340242"/>
              <a:gd name="connsiteX3" fmla="*/ 3062177 w 3062177"/>
              <a:gd name="connsiteY3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177" h="340242">
                <a:moveTo>
                  <a:pt x="0" y="0"/>
                </a:moveTo>
                <a:lnTo>
                  <a:pt x="1711842" y="53163"/>
                </a:lnTo>
                <a:cubicBezTo>
                  <a:pt x="2176130" y="79744"/>
                  <a:pt x="2560674" y="111641"/>
                  <a:pt x="2785730" y="159488"/>
                </a:cubicBezTo>
                <a:cubicBezTo>
                  <a:pt x="3010786" y="207335"/>
                  <a:pt x="3036481" y="273788"/>
                  <a:pt x="3062177" y="34024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C96C0C0E-17D6-1246-A771-26EC3349F47A}"/>
              </a:ext>
            </a:extLst>
          </p:cNvPr>
          <p:cNvSpPr/>
          <p:nvPr/>
        </p:nvSpPr>
        <p:spPr>
          <a:xfrm>
            <a:off x="3370521" y="5064568"/>
            <a:ext cx="850605" cy="81590"/>
          </a:xfrm>
          <a:custGeom>
            <a:avLst/>
            <a:gdLst>
              <a:gd name="connsiteX0" fmla="*/ 0 w 850605"/>
              <a:gd name="connsiteY0" fmla="*/ 7162 h 81590"/>
              <a:gd name="connsiteX1" fmla="*/ 616688 w 850605"/>
              <a:gd name="connsiteY1" fmla="*/ 7162 h 81590"/>
              <a:gd name="connsiteX2" fmla="*/ 850605 w 850605"/>
              <a:gd name="connsiteY2" fmla="*/ 81590 h 8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605" h="81590">
                <a:moveTo>
                  <a:pt x="0" y="7162"/>
                </a:moveTo>
                <a:cubicBezTo>
                  <a:pt x="237460" y="959"/>
                  <a:pt x="474920" y="-5243"/>
                  <a:pt x="616688" y="7162"/>
                </a:cubicBezTo>
                <a:cubicBezTo>
                  <a:pt x="758456" y="19567"/>
                  <a:pt x="804530" y="50578"/>
                  <a:pt x="850605" y="8159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D7540D1F-DADB-1C42-B86F-C5922939DE1D}"/>
              </a:ext>
            </a:extLst>
          </p:cNvPr>
          <p:cNvSpPr/>
          <p:nvPr/>
        </p:nvSpPr>
        <p:spPr>
          <a:xfrm>
            <a:off x="3294969" y="5000139"/>
            <a:ext cx="3062177" cy="340242"/>
          </a:xfrm>
          <a:custGeom>
            <a:avLst/>
            <a:gdLst>
              <a:gd name="connsiteX0" fmla="*/ 0 w 3062177"/>
              <a:gd name="connsiteY0" fmla="*/ 0 h 340242"/>
              <a:gd name="connsiteX1" fmla="*/ 1711842 w 3062177"/>
              <a:gd name="connsiteY1" fmla="*/ 53163 h 340242"/>
              <a:gd name="connsiteX2" fmla="*/ 2785730 w 3062177"/>
              <a:gd name="connsiteY2" fmla="*/ 159488 h 340242"/>
              <a:gd name="connsiteX3" fmla="*/ 3062177 w 3062177"/>
              <a:gd name="connsiteY3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177" h="340242">
                <a:moveTo>
                  <a:pt x="0" y="0"/>
                </a:moveTo>
                <a:lnTo>
                  <a:pt x="1711842" y="53163"/>
                </a:lnTo>
                <a:cubicBezTo>
                  <a:pt x="2176130" y="79744"/>
                  <a:pt x="2560674" y="111641"/>
                  <a:pt x="2785730" y="159488"/>
                </a:cubicBezTo>
                <a:cubicBezTo>
                  <a:pt x="3010786" y="207335"/>
                  <a:pt x="3036481" y="273788"/>
                  <a:pt x="3062177" y="34024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1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882683"/>
            <a:ext cx="8243887" cy="417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Classification process:</a:t>
            </a:r>
          </a:p>
          <a:p>
            <a:r>
              <a:rPr lang="en-US" dirty="0"/>
              <a:t>Object “follows” </a:t>
            </a:r>
            <a:br>
              <a:rPr lang="en-US" dirty="0"/>
            </a:br>
            <a:r>
              <a:rPr lang="en-US" dirty="0"/>
              <a:t>the paths in the tree </a:t>
            </a:r>
            <a:br>
              <a:rPr lang="en-US" dirty="0"/>
            </a:br>
            <a:r>
              <a:rPr lang="en-US" dirty="0"/>
              <a:t>until it reaches </a:t>
            </a:r>
            <a:br>
              <a:rPr lang="en-US" dirty="0"/>
            </a:br>
            <a:r>
              <a:rPr lang="en-US" dirty="0"/>
              <a:t>a class label</a:t>
            </a:r>
          </a:p>
          <a:p>
            <a:pPr marL="176213" lvl="1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A52292-9D13-B149-832B-79796711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95" y="1743830"/>
            <a:ext cx="1554215" cy="4767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/>
              <a:t>cap-shape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72EEED8E-802C-0843-9AB6-37B39B1E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134" y="3326798"/>
            <a:ext cx="1646292" cy="476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edible</a:t>
            </a:r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77FA846B-681B-A041-81C2-FE1A5A4AE551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6496803" y="2220619"/>
            <a:ext cx="1534477" cy="11061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BD90ADC6-392F-AA45-A2E3-04C7F276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028" y="2593257"/>
            <a:ext cx="720104" cy="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 err="1">
                <a:solidFill>
                  <a:srgbClr val="000000"/>
                </a:solidFill>
              </a:rPr>
              <a:t>b,f,s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6E65178-A292-1248-8C40-010C4D75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605" y="3326798"/>
            <a:ext cx="1554215" cy="4767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/>
              <a:t>habitat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AABA260F-9B52-CE42-8871-9E3EBC4D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38" y="2593256"/>
            <a:ext cx="295285" cy="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D9197A2B-A12E-8E44-B538-5957C619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965" y="5069290"/>
            <a:ext cx="1646293" cy="476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</a:rPr>
              <a:t>poisonous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D4C95D1-8062-C440-BB60-7C4680EE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71" y="4255986"/>
            <a:ext cx="306398" cy="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240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89FA09D9-7F2F-E84C-B025-04C3BB76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80" y="5069290"/>
            <a:ext cx="1646292" cy="476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E7FD330F-8B76-C443-9C81-26EDD5EB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07" y="4255986"/>
            <a:ext cx="943007" cy="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altLang="en-US" sz="2400" dirty="0" err="1"/>
              <a:t>d,g,m,p</a:t>
            </a:r>
            <a:endParaRPr lang="en-US" altLang="en-US" sz="2400" dirty="0"/>
          </a:p>
        </p:txBody>
      </p:sp>
      <p:pic>
        <p:nvPicPr>
          <p:cNvPr id="15" name="Picture 2" descr="C:\Documents and Settings\Thomas\Local Settings\Temporary Internet Files\Content.IE5\Q2ZYCQ88\MC900411902[1].wmf">
            <a:extLst>
              <a:ext uri="{FF2B5EF4-FFF2-40B4-BE49-F238E27FC236}">
                <a16:creationId xmlns:a16="http://schemas.microsoft.com/office/drawing/2014/main" id="{1632BBB7-C7FA-A04B-94F3-9735C76D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57" y="616719"/>
            <a:ext cx="960742" cy="9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id="{E7D3EC55-8F82-7245-9000-F41CC12CC23D}"/>
              </a:ext>
            </a:extLst>
          </p:cNvPr>
          <p:cNvCxnSpPr>
            <a:endCxn id="6" idx="0"/>
          </p:cNvCxnSpPr>
          <p:nvPr/>
        </p:nvCxnSpPr>
        <p:spPr>
          <a:xfrm>
            <a:off x="6496803" y="2220619"/>
            <a:ext cx="1534477" cy="1106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2">
            <a:extLst>
              <a:ext uri="{FF2B5EF4-FFF2-40B4-BE49-F238E27FC236}">
                <a16:creationId xmlns:a16="http://schemas.microsoft.com/office/drawing/2014/main" id="{98186277-163B-E14B-B33F-751173E68D93}"/>
              </a:ext>
            </a:extLst>
          </p:cNvPr>
          <p:cNvCxnSpPr/>
          <p:nvPr/>
        </p:nvCxnSpPr>
        <p:spPr>
          <a:xfrm flipH="1">
            <a:off x="5027713" y="2220619"/>
            <a:ext cx="1469090" cy="1106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3">
            <a:extLst>
              <a:ext uri="{FF2B5EF4-FFF2-40B4-BE49-F238E27FC236}">
                <a16:creationId xmlns:a16="http://schemas.microsoft.com/office/drawing/2014/main" id="{73A979B0-1062-034A-93EE-E9CBFD97BA74}"/>
              </a:ext>
            </a:extLst>
          </p:cNvPr>
          <p:cNvCxnSpPr>
            <a:endCxn id="13" idx="0"/>
          </p:cNvCxnSpPr>
          <p:nvPr/>
        </p:nvCxnSpPr>
        <p:spPr>
          <a:xfrm>
            <a:off x="5027713" y="3803588"/>
            <a:ext cx="1235115" cy="1265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BBEBB797-4AF4-C448-9823-4EF134F3C19E}"/>
              </a:ext>
            </a:extLst>
          </p:cNvPr>
          <p:cNvCxnSpPr>
            <a:endCxn id="11" idx="0"/>
          </p:cNvCxnSpPr>
          <p:nvPr/>
        </p:nvCxnSpPr>
        <p:spPr>
          <a:xfrm flipH="1">
            <a:off x="3739112" y="3803588"/>
            <a:ext cx="1288601" cy="1265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049965-77D5-3C46-BCF2-533F117DA3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81553" y="1070904"/>
            <a:ext cx="456104" cy="559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35E1FC3-E0C1-D942-8322-71589CD1E5D7}"/>
              </a:ext>
            </a:extLst>
          </p:cNvPr>
          <p:cNvCxnSpPr>
            <a:cxnSpLocks/>
          </p:cNvCxnSpPr>
          <p:nvPr/>
        </p:nvCxnSpPr>
        <p:spPr>
          <a:xfrm flipH="1">
            <a:off x="5585959" y="2244157"/>
            <a:ext cx="456104" cy="559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8CBA76-B8A6-4B4B-82AE-13BA0612AFF7}"/>
              </a:ext>
            </a:extLst>
          </p:cNvPr>
          <p:cNvCxnSpPr>
            <a:cxnSpLocks/>
          </p:cNvCxnSpPr>
          <p:nvPr/>
        </p:nvCxnSpPr>
        <p:spPr>
          <a:xfrm flipH="1">
            <a:off x="4867230" y="2954159"/>
            <a:ext cx="424808" cy="349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C3EB10-FF3A-764E-82C3-C36F683A5E1B}"/>
              </a:ext>
            </a:extLst>
          </p:cNvPr>
          <p:cNvCxnSpPr>
            <a:cxnSpLocks/>
          </p:cNvCxnSpPr>
          <p:nvPr/>
        </p:nvCxnSpPr>
        <p:spPr>
          <a:xfrm>
            <a:off x="5208607" y="3849906"/>
            <a:ext cx="672150" cy="586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34358F-5F03-9E4C-8C85-52D579F5833C}"/>
              </a:ext>
            </a:extLst>
          </p:cNvPr>
          <p:cNvCxnSpPr>
            <a:cxnSpLocks/>
          </p:cNvCxnSpPr>
          <p:nvPr/>
        </p:nvCxnSpPr>
        <p:spPr>
          <a:xfrm>
            <a:off x="6086875" y="4673015"/>
            <a:ext cx="409927" cy="349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4ADD913-B8BF-0045-8126-594C55B4FD3D}"/>
              </a:ext>
            </a:extLst>
          </p:cNvPr>
          <p:cNvSpPr txBox="1"/>
          <p:nvPr/>
        </p:nvSpPr>
        <p:spPr>
          <a:xfrm>
            <a:off x="8080974" y="913938"/>
            <a:ext cx="960741" cy="402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2400" dirty="0"/>
              <a:t>(</a:t>
            </a:r>
            <a:r>
              <a:rPr lang="de-DE" sz="2400" dirty="0" err="1"/>
              <a:t>x,d</a:t>
            </a:r>
            <a:r>
              <a:rPr lang="de-DE" sz="2400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11934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conquering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en-GB" dirty="0"/>
          </a:p>
        </p:txBody>
      </p:sp>
      <p:sp>
        <p:nvSpPr>
          <p:cNvPr id="152" name="Rectangle 151"/>
          <p:cNvSpPr/>
          <p:nvPr/>
        </p:nvSpPr>
        <p:spPr>
          <a:xfrm>
            <a:off x="2655206" y="1057538"/>
            <a:ext cx="3323689" cy="4261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3" name="Oval 152"/>
          <p:cNvSpPr/>
          <p:nvPr/>
        </p:nvSpPr>
        <p:spPr>
          <a:xfrm>
            <a:off x="2957360" y="134163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4" name="Oval 153"/>
          <p:cNvSpPr/>
          <p:nvPr/>
        </p:nvSpPr>
        <p:spPr>
          <a:xfrm>
            <a:off x="3538900" y="134163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5" name="Oval 154"/>
          <p:cNvSpPr/>
          <p:nvPr/>
        </p:nvSpPr>
        <p:spPr>
          <a:xfrm>
            <a:off x="3277104" y="164227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6" name="Oval 155"/>
          <p:cNvSpPr/>
          <p:nvPr/>
        </p:nvSpPr>
        <p:spPr>
          <a:xfrm>
            <a:off x="4491391" y="1941421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7" name="Oval 156"/>
          <p:cNvSpPr/>
          <p:nvPr/>
        </p:nvSpPr>
        <p:spPr>
          <a:xfrm>
            <a:off x="3920641" y="142093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8" name="Oval 157"/>
          <p:cNvSpPr/>
          <p:nvPr/>
        </p:nvSpPr>
        <p:spPr>
          <a:xfrm>
            <a:off x="4498131" y="151151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9" name="Oval 158"/>
          <p:cNvSpPr/>
          <p:nvPr/>
        </p:nvSpPr>
        <p:spPr>
          <a:xfrm>
            <a:off x="3774309" y="171329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0" name="Oval 159"/>
          <p:cNvSpPr/>
          <p:nvPr/>
        </p:nvSpPr>
        <p:spPr>
          <a:xfrm>
            <a:off x="5144863" y="2433278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1" name="Oval 160"/>
          <p:cNvSpPr/>
          <p:nvPr/>
        </p:nvSpPr>
        <p:spPr>
          <a:xfrm>
            <a:off x="5227593" y="1650542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2" name="Oval 161"/>
          <p:cNvSpPr/>
          <p:nvPr/>
        </p:nvSpPr>
        <p:spPr>
          <a:xfrm>
            <a:off x="3996178" y="257532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3" name="Oval 162"/>
          <p:cNvSpPr/>
          <p:nvPr/>
        </p:nvSpPr>
        <p:spPr>
          <a:xfrm>
            <a:off x="4753577" y="2406942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4" name="Oval 163"/>
          <p:cNvSpPr/>
          <p:nvPr/>
        </p:nvSpPr>
        <p:spPr>
          <a:xfrm>
            <a:off x="4715951" y="299513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5" name="Oval 164"/>
          <p:cNvSpPr/>
          <p:nvPr/>
        </p:nvSpPr>
        <p:spPr>
          <a:xfrm>
            <a:off x="5439771" y="280605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6" name="Oval 165"/>
          <p:cNvSpPr/>
          <p:nvPr/>
        </p:nvSpPr>
        <p:spPr>
          <a:xfrm>
            <a:off x="5144863" y="278839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7" name="Oval 166"/>
          <p:cNvSpPr/>
          <p:nvPr/>
        </p:nvSpPr>
        <p:spPr>
          <a:xfrm>
            <a:off x="3558935" y="2182208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8" name="Oval 167"/>
          <p:cNvSpPr/>
          <p:nvPr/>
        </p:nvSpPr>
        <p:spPr>
          <a:xfrm>
            <a:off x="5355438" y="359640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9" name="Oval 168"/>
          <p:cNvSpPr/>
          <p:nvPr/>
        </p:nvSpPr>
        <p:spPr>
          <a:xfrm>
            <a:off x="5683977" y="333518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0" name="Oval 169"/>
          <p:cNvSpPr/>
          <p:nvPr/>
        </p:nvSpPr>
        <p:spPr>
          <a:xfrm>
            <a:off x="5373028" y="393646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1" name="Oval 170"/>
          <p:cNvSpPr/>
          <p:nvPr/>
        </p:nvSpPr>
        <p:spPr>
          <a:xfrm>
            <a:off x="5835054" y="4047364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2" name="Oval 171"/>
          <p:cNvSpPr/>
          <p:nvPr/>
        </p:nvSpPr>
        <p:spPr>
          <a:xfrm>
            <a:off x="2881821" y="190303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3" name="Oval 172"/>
          <p:cNvSpPr/>
          <p:nvPr/>
        </p:nvSpPr>
        <p:spPr>
          <a:xfrm>
            <a:off x="3032899" y="337010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4" name="Oval 173"/>
          <p:cNvSpPr/>
          <p:nvPr/>
        </p:nvSpPr>
        <p:spPr>
          <a:xfrm>
            <a:off x="3201565" y="220366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5" name="Oval 174"/>
          <p:cNvSpPr/>
          <p:nvPr/>
        </p:nvSpPr>
        <p:spPr>
          <a:xfrm>
            <a:off x="3361437" y="2353984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6" name="Oval 175"/>
          <p:cNvSpPr/>
          <p:nvPr/>
        </p:nvSpPr>
        <p:spPr>
          <a:xfrm>
            <a:off x="2806284" y="467145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7" name="Oval 176"/>
          <p:cNvSpPr/>
          <p:nvPr/>
        </p:nvSpPr>
        <p:spPr>
          <a:xfrm>
            <a:off x="3059284" y="256477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8" name="Oval 177"/>
          <p:cNvSpPr/>
          <p:nvPr/>
        </p:nvSpPr>
        <p:spPr>
          <a:xfrm>
            <a:off x="3251583" y="318826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9" name="Oval 178"/>
          <p:cNvSpPr/>
          <p:nvPr/>
        </p:nvSpPr>
        <p:spPr>
          <a:xfrm>
            <a:off x="3402660" y="4501621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0" name="Oval 179"/>
          <p:cNvSpPr/>
          <p:nvPr/>
        </p:nvSpPr>
        <p:spPr>
          <a:xfrm>
            <a:off x="4961411" y="361213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1" name="Oval 180"/>
          <p:cNvSpPr/>
          <p:nvPr/>
        </p:nvSpPr>
        <p:spPr>
          <a:xfrm>
            <a:off x="3782756" y="359559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2" name="Oval 181"/>
          <p:cNvSpPr/>
          <p:nvPr/>
        </p:nvSpPr>
        <p:spPr>
          <a:xfrm>
            <a:off x="4480540" y="3406212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3" name="Oval 182"/>
          <p:cNvSpPr/>
          <p:nvPr/>
        </p:nvSpPr>
        <p:spPr>
          <a:xfrm>
            <a:off x="5506514" y="2083471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4" name="Oval 183"/>
          <p:cNvSpPr/>
          <p:nvPr/>
        </p:nvSpPr>
        <p:spPr>
          <a:xfrm>
            <a:off x="3698771" y="489018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5" name="Oval 184"/>
          <p:cNvSpPr/>
          <p:nvPr/>
        </p:nvSpPr>
        <p:spPr>
          <a:xfrm>
            <a:off x="4960155" y="385716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6" name="Oval 185"/>
          <p:cNvSpPr/>
          <p:nvPr/>
        </p:nvSpPr>
        <p:spPr>
          <a:xfrm>
            <a:off x="4856745" y="4504654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7" name="Oval 186"/>
          <p:cNvSpPr/>
          <p:nvPr/>
        </p:nvSpPr>
        <p:spPr>
          <a:xfrm>
            <a:off x="5279899" y="415780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8" name="Oval 187"/>
          <p:cNvSpPr/>
          <p:nvPr/>
        </p:nvSpPr>
        <p:spPr>
          <a:xfrm>
            <a:off x="5104146" y="3296041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9" name="Oval 188"/>
          <p:cNvSpPr/>
          <p:nvPr/>
        </p:nvSpPr>
        <p:spPr>
          <a:xfrm>
            <a:off x="5599643" y="445843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0" name="Oval 189"/>
          <p:cNvSpPr/>
          <p:nvPr/>
        </p:nvSpPr>
        <p:spPr>
          <a:xfrm>
            <a:off x="5206417" y="502663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1" name="Oval 190"/>
          <p:cNvSpPr/>
          <p:nvPr/>
        </p:nvSpPr>
        <p:spPr>
          <a:xfrm>
            <a:off x="2730745" y="232917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2" name="Oval 191"/>
          <p:cNvSpPr/>
          <p:nvPr/>
        </p:nvSpPr>
        <p:spPr>
          <a:xfrm>
            <a:off x="2881821" y="368315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3" name="Oval 192"/>
          <p:cNvSpPr/>
          <p:nvPr/>
        </p:nvSpPr>
        <p:spPr>
          <a:xfrm>
            <a:off x="3078519" y="414126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4" name="Oval 193"/>
          <p:cNvSpPr/>
          <p:nvPr/>
        </p:nvSpPr>
        <p:spPr>
          <a:xfrm>
            <a:off x="3210360" y="278013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5" name="Oval 194"/>
          <p:cNvSpPr/>
          <p:nvPr/>
        </p:nvSpPr>
        <p:spPr>
          <a:xfrm>
            <a:off x="3512514" y="3591115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6" name="Oval 195"/>
          <p:cNvSpPr/>
          <p:nvPr/>
        </p:nvSpPr>
        <p:spPr>
          <a:xfrm>
            <a:off x="3774309" y="417247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7" name="Oval 196"/>
          <p:cNvSpPr/>
          <p:nvPr/>
        </p:nvSpPr>
        <p:spPr>
          <a:xfrm>
            <a:off x="2957360" y="2968008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8" name="Oval 197"/>
          <p:cNvSpPr/>
          <p:nvPr/>
        </p:nvSpPr>
        <p:spPr>
          <a:xfrm>
            <a:off x="3327121" y="397246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9" name="Oval 198"/>
          <p:cNvSpPr/>
          <p:nvPr/>
        </p:nvSpPr>
        <p:spPr>
          <a:xfrm>
            <a:off x="3558935" y="3117246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0" name="Oval 199"/>
          <p:cNvSpPr/>
          <p:nvPr/>
        </p:nvSpPr>
        <p:spPr>
          <a:xfrm>
            <a:off x="4169592" y="368204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1" name="Oval 200"/>
          <p:cNvSpPr/>
          <p:nvPr/>
        </p:nvSpPr>
        <p:spPr>
          <a:xfrm>
            <a:off x="4329463" y="3832358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2" name="Oval 201"/>
          <p:cNvSpPr/>
          <p:nvPr/>
        </p:nvSpPr>
        <p:spPr>
          <a:xfrm>
            <a:off x="3903862" y="457567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3" name="Oval 202"/>
          <p:cNvSpPr/>
          <p:nvPr/>
        </p:nvSpPr>
        <p:spPr>
          <a:xfrm>
            <a:off x="4649207" y="4132994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4" name="Oval 203"/>
          <p:cNvSpPr/>
          <p:nvPr/>
        </p:nvSpPr>
        <p:spPr>
          <a:xfrm>
            <a:off x="4178439" y="476805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5" name="Oval 204"/>
          <p:cNvSpPr/>
          <p:nvPr/>
        </p:nvSpPr>
        <p:spPr>
          <a:xfrm>
            <a:off x="4254484" y="4450169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6" name="Oval 205"/>
          <p:cNvSpPr/>
          <p:nvPr/>
        </p:nvSpPr>
        <p:spPr>
          <a:xfrm>
            <a:off x="4103406" y="4049585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7" name="Oval 206"/>
          <p:cNvSpPr/>
          <p:nvPr/>
        </p:nvSpPr>
        <p:spPr>
          <a:xfrm>
            <a:off x="5288695" y="4734267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8" name="Oval 207"/>
          <p:cNvSpPr/>
          <p:nvPr/>
        </p:nvSpPr>
        <p:spPr>
          <a:xfrm>
            <a:off x="4715951" y="502663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9" name="Oval 208"/>
          <p:cNvSpPr/>
          <p:nvPr/>
        </p:nvSpPr>
        <p:spPr>
          <a:xfrm>
            <a:off x="5608438" y="503490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0" name="Oval 209"/>
          <p:cNvSpPr/>
          <p:nvPr/>
        </p:nvSpPr>
        <p:spPr>
          <a:xfrm>
            <a:off x="4732844" y="1207500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1" name="Oval 210"/>
          <p:cNvSpPr/>
          <p:nvPr/>
        </p:nvSpPr>
        <p:spPr>
          <a:xfrm>
            <a:off x="5007821" y="148034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2" name="Oval 211"/>
          <p:cNvSpPr/>
          <p:nvPr/>
        </p:nvSpPr>
        <p:spPr>
          <a:xfrm>
            <a:off x="4831276" y="1984593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3" name="Oval 212"/>
          <p:cNvSpPr/>
          <p:nvPr/>
        </p:nvSpPr>
        <p:spPr>
          <a:xfrm>
            <a:off x="5696125" y="1286794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4" name="Oval 213"/>
          <p:cNvSpPr/>
          <p:nvPr/>
        </p:nvSpPr>
        <p:spPr>
          <a:xfrm>
            <a:off x="5465460" y="1842208"/>
            <a:ext cx="151076" cy="14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5" name="Cross 214"/>
          <p:cNvSpPr/>
          <p:nvPr/>
        </p:nvSpPr>
        <p:spPr>
          <a:xfrm>
            <a:off x="4238768" y="2538441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6" name="Cross 215"/>
          <p:cNvSpPr/>
          <p:nvPr/>
        </p:nvSpPr>
        <p:spPr>
          <a:xfrm>
            <a:off x="4166554" y="3362910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7" name="Cross 216"/>
          <p:cNvSpPr/>
          <p:nvPr/>
        </p:nvSpPr>
        <p:spPr>
          <a:xfrm>
            <a:off x="4335220" y="2196477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8" name="Cross 217"/>
          <p:cNvSpPr/>
          <p:nvPr/>
        </p:nvSpPr>
        <p:spPr>
          <a:xfrm>
            <a:off x="4495092" y="2346795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9" name="Cross 218"/>
          <p:cNvSpPr/>
          <p:nvPr/>
        </p:nvSpPr>
        <p:spPr>
          <a:xfrm>
            <a:off x="4094053" y="3039033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0" name="Cross 219"/>
          <p:cNvSpPr/>
          <p:nvPr/>
        </p:nvSpPr>
        <p:spPr>
          <a:xfrm>
            <a:off x="4385239" y="3181081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1" name="Cross 220"/>
          <p:cNvSpPr/>
          <p:nvPr/>
        </p:nvSpPr>
        <p:spPr>
          <a:xfrm>
            <a:off x="3864400" y="2321987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2" name="Cross 221"/>
          <p:cNvSpPr/>
          <p:nvPr/>
        </p:nvSpPr>
        <p:spPr>
          <a:xfrm>
            <a:off x="4344016" y="2772941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3" name="Cross 222"/>
          <p:cNvSpPr/>
          <p:nvPr/>
        </p:nvSpPr>
        <p:spPr>
          <a:xfrm>
            <a:off x="3823346" y="2788399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4" name="Cross 223"/>
          <p:cNvSpPr/>
          <p:nvPr/>
        </p:nvSpPr>
        <p:spPr>
          <a:xfrm>
            <a:off x="3828324" y="3220862"/>
            <a:ext cx="151076" cy="142048"/>
          </a:xfrm>
          <a:prstGeom prst="pl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4732844" y="1056002"/>
            <a:ext cx="20733" cy="4261462"/>
          </a:xfrm>
          <a:prstGeom prst="line">
            <a:avLst/>
          </a:prstGeom>
          <a:noFill/>
          <a:ln w="38100">
            <a:solidFill>
              <a:srgbClr val="A500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2655206" y="3490329"/>
            <a:ext cx="2069539" cy="13094"/>
          </a:xfrm>
          <a:prstGeom prst="line">
            <a:avLst/>
          </a:prstGeom>
          <a:noFill/>
          <a:ln w="38100">
            <a:solidFill>
              <a:srgbClr val="A500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3823346" y="2125106"/>
            <a:ext cx="919865" cy="1"/>
          </a:xfrm>
          <a:prstGeom prst="line">
            <a:avLst/>
          </a:prstGeom>
          <a:noFill/>
          <a:ln w="38100">
            <a:solidFill>
              <a:srgbClr val="A500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823344" y="1057538"/>
            <a:ext cx="0" cy="2432791"/>
          </a:xfrm>
          <a:prstGeom prst="line">
            <a:avLst/>
          </a:prstGeom>
          <a:noFill/>
          <a:ln w="38100">
            <a:solidFill>
              <a:srgbClr val="A500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can be interpreted by humans quite well</a:t>
            </a:r>
          </a:p>
          <a:p>
            <a:pPr lvl="1"/>
            <a:r>
              <a:rPr lang="en-US" dirty="0"/>
              <a:t>unless the tree is too deep and/or too broad</a:t>
            </a:r>
          </a:p>
          <a:p>
            <a:endParaRPr lang="en-US" dirty="0"/>
          </a:p>
          <a:p>
            <a:r>
              <a:rPr lang="en-US" dirty="0"/>
              <a:t>Which tree is a good tree?</a:t>
            </a:r>
          </a:p>
          <a:p>
            <a:pPr lvl="1"/>
            <a:r>
              <a:rPr lang="en-US" dirty="0"/>
              <a:t>Loss function</a:t>
            </a:r>
          </a:p>
          <a:p>
            <a:pPr lvl="2"/>
            <a:r>
              <a:rPr lang="en-US" dirty="0"/>
              <a:t>though it was/is not called ”loss function” </a:t>
            </a:r>
            <a:r>
              <a:rPr lang="en-US" dirty="0" err="1"/>
              <a:t>wrt</a:t>
            </a:r>
            <a:r>
              <a:rPr lang="en-US" dirty="0"/>
              <a:t> decision trees</a:t>
            </a:r>
          </a:p>
          <a:p>
            <a:r>
              <a:rPr lang="en-US" dirty="0"/>
              <a:t>Efficient construction needed </a:t>
            </a:r>
          </a:p>
          <a:p>
            <a:pPr lvl="1"/>
            <a:r>
              <a:rPr lang="en-US" dirty="0"/>
              <a:t>too many trees to try and compare all of them…</a:t>
            </a:r>
          </a:p>
        </p:txBody>
      </p:sp>
    </p:spTree>
    <p:extLst>
      <p:ext uri="{BB962C8B-B14F-4D97-AF65-F5344CB8AC3E}">
        <p14:creationId xmlns:p14="http://schemas.microsoft.com/office/powerpoint/2010/main" val="19451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DA0190-EF90-FD44-8410-44B98F609921}"/>
              </a:ext>
            </a:extLst>
          </p:cNvPr>
          <p:cNvSpPr/>
          <p:nvPr/>
        </p:nvSpPr>
        <p:spPr>
          <a:xfrm>
            <a:off x="2189584" y="758890"/>
            <a:ext cx="4236098" cy="374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E883-FA39-AA4A-A5E2-FAD42148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CD02-1E3F-4E4B-93EF-F431C7D276A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A75BA5-0F17-9A48-90E6-8F346A242CCF}"/>
              </a:ext>
            </a:extLst>
          </p:cNvPr>
          <p:cNvSpPr txBox="1"/>
          <p:nvPr/>
        </p:nvSpPr>
        <p:spPr>
          <a:xfrm>
            <a:off x="1325522" y="1628345"/>
            <a:ext cx="5896947" cy="2042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4400" dirty="0"/>
              <a:t>Question:</a:t>
            </a:r>
          </a:p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3200" dirty="0"/>
              <a:t>2 Structure of </a:t>
            </a:r>
            <a:br>
              <a:rPr lang="en-GB" sz="3200" dirty="0"/>
            </a:br>
            <a:r>
              <a:rPr lang="en-GB" sz="3200" dirty="0"/>
              <a:t>Decision Trees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0C6CD8-1905-5048-855F-FEC8EDB7FB1D}"/>
              </a:ext>
            </a:extLst>
          </p:cNvPr>
          <p:cNvSpPr/>
          <p:nvPr/>
        </p:nvSpPr>
        <p:spPr>
          <a:xfrm>
            <a:off x="1108103" y="61679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1EA04B-01B0-3A42-BD10-64C0FAC4F731}"/>
              </a:ext>
            </a:extLst>
          </p:cNvPr>
          <p:cNvSpPr/>
          <p:nvPr/>
        </p:nvSpPr>
        <p:spPr>
          <a:xfrm>
            <a:off x="7222469" y="82518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0524CA-C7CD-6A43-ADAF-B1BEDD69D731}"/>
              </a:ext>
            </a:extLst>
          </p:cNvPr>
          <p:cNvSpPr/>
          <p:nvPr/>
        </p:nvSpPr>
        <p:spPr>
          <a:xfrm>
            <a:off x="7170686" y="433660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>
                <a:ln/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376EF39-E01E-3B40-A659-3727D89F8F4D}"/>
              </a:ext>
            </a:extLst>
          </p:cNvPr>
          <p:cNvSpPr/>
          <p:nvPr/>
        </p:nvSpPr>
        <p:spPr>
          <a:xfrm>
            <a:off x="7788650" y="2668580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F1F4C6-84AB-2644-9920-FB90CCA545CA}"/>
              </a:ext>
            </a:extLst>
          </p:cNvPr>
          <p:cNvSpPr/>
          <p:nvPr/>
        </p:nvSpPr>
        <p:spPr>
          <a:xfrm>
            <a:off x="1290659" y="3295014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7287A7-626F-7D47-B1CA-F8C7551BC243}"/>
              </a:ext>
            </a:extLst>
          </p:cNvPr>
          <p:cNvSpPr/>
          <p:nvPr/>
        </p:nvSpPr>
        <p:spPr>
          <a:xfrm>
            <a:off x="3294405" y="4494445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974781-69EE-1E46-8E73-82BD4356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24C-401C-B241-9E29-909EDC441203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D7E11-7BC1-AD4C-8346-BC103885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Steffen Staab, Universität Stuttgart, @ststaab, https://www.ipvs.uni-stuttgart.de/departments/ac/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0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CE03D-30E8-2E48-AB0D-77659004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Inductive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B860CF-E6E2-7449-82FE-C1830B40E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02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947" y="107782"/>
            <a:ext cx="8245475" cy="576000"/>
          </a:xfrm>
        </p:spPr>
        <p:txBody>
          <a:bodyPr/>
          <a:lstStyle/>
          <a:p>
            <a:r>
              <a:rPr lang="de-DE" dirty="0"/>
              <a:t>General Idea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56" y="637823"/>
            <a:ext cx="4309653" cy="4944534"/>
          </a:xfrm>
        </p:spPr>
        <p:txBody>
          <a:bodyPr>
            <a:noAutofit/>
          </a:bodyPr>
          <a:lstStyle/>
          <a:p>
            <a:r>
              <a:rPr lang="de-DE" sz="1800" dirty="0"/>
              <a:t>Tree grows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root</a:t>
            </a:r>
            <a:r>
              <a:rPr lang="de-DE" sz="1800" dirty="0"/>
              <a:t> </a:t>
            </a:r>
          </a:p>
          <a:p>
            <a:pPr lvl="1"/>
            <a:r>
              <a:rPr lang="de-DE" sz="1600" dirty="0" err="1"/>
              <a:t>root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i="1" dirty="0" err="1"/>
              <a:t>intension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/>
              <a:t>(i.e.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attributes</a:t>
            </a:r>
            <a:r>
              <a:rPr lang="de-DE" sz="1600" dirty="0"/>
              <a:t>)</a:t>
            </a:r>
          </a:p>
          <a:p>
            <a:pPr lvl="1"/>
            <a:r>
              <a:rPr lang="de-DE" sz="1600" dirty="0" err="1"/>
              <a:t>root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total </a:t>
            </a:r>
            <a:r>
              <a:rPr lang="de-DE" sz="1600" i="1" dirty="0" err="1"/>
              <a:t>extension</a:t>
            </a:r>
            <a:br>
              <a:rPr lang="de-DE" sz="1600" dirty="0"/>
            </a:br>
            <a:r>
              <a:rPr lang="de-DE" sz="1600" dirty="0"/>
              <a:t>(i.e. all </a:t>
            </a:r>
            <a:r>
              <a:rPr lang="de-DE" sz="1600" dirty="0" err="1"/>
              <a:t>training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)</a:t>
            </a:r>
          </a:p>
          <a:p>
            <a:r>
              <a:rPr lang="de-DE" sz="1800" dirty="0" err="1"/>
              <a:t>Inductive</a:t>
            </a:r>
            <a:r>
              <a:rPr lang="de-DE" sz="1800" dirty="0"/>
              <a:t> </a:t>
            </a:r>
            <a:r>
              <a:rPr lang="de-DE" sz="1800" dirty="0" err="1"/>
              <a:t>principle</a:t>
            </a:r>
            <a:r>
              <a:rPr lang="de-DE" sz="1800" dirty="0"/>
              <a:t>:</a:t>
            </a:r>
            <a:br>
              <a:rPr lang="de-DE" sz="1800" dirty="0"/>
            </a:b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grows children which are more „pure“ in their prediction quality over the </a:t>
            </a:r>
            <a:r>
              <a:rPr lang="de-DE" sz="1800" dirty="0" err="1"/>
              <a:t>training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endParaRPr lang="de-DE" sz="1800" dirty="0"/>
          </a:p>
          <a:p>
            <a:pPr lvl="1"/>
            <a:r>
              <a:rPr lang="de-DE" sz="1600" dirty="0" err="1"/>
              <a:t>Children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attribute</a:t>
            </a:r>
            <a:r>
              <a:rPr lang="de-DE" sz="1600" dirty="0"/>
              <a:t> </a:t>
            </a:r>
            <a:r>
              <a:rPr lang="de-DE" sz="1600" dirty="0" err="1"/>
              <a:t>restriction</a:t>
            </a:r>
            <a:r>
              <a:rPr lang="de-DE" sz="1600" dirty="0"/>
              <a:t> (i.e. larger </a:t>
            </a:r>
            <a:r>
              <a:rPr lang="de-DE" sz="1600" dirty="0" err="1"/>
              <a:t>intension</a:t>
            </a:r>
            <a:r>
              <a:rPr lang="de-DE" sz="1600" dirty="0"/>
              <a:t>)</a:t>
            </a:r>
          </a:p>
          <a:p>
            <a:pPr lvl="1"/>
            <a:r>
              <a:rPr lang="de-DE" sz="1600" dirty="0" err="1"/>
              <a:t>Children</a:t>
            </a:r>
            <a:r>
              <a:rPr lang="de-DE" sz="1600" dirty="0"/>
              <a:t> </a:t>
            </a:r>
            <a:r>
              <a:rPr lang="de-DE" sz="1600" dirty="0" err="1"/>
              <a:t>partition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extension</a:t>
            </a:r>
            <a:endParaRPr lang="de-DE" sz="1600" dirty="0"/>
          </a:p>
          <a:p>
            <a:r>
              <a:rPr lang="de-DE" sz="1800" dirty="0" err="1"/>
              <a:t>When</a:t>
            </a:r>
            <a:r>
              <a:rPr lang="de-DE" sz="1800" dirty="0"/>
              <a:t> </a:t>
            </a:r>
            <a:r>
              <a:rPr lang="de-DE" sz="1800" dirty="0" err="1"/>
              <a:t>stopping</a:t>
            </a:r>
            <a:r>
              <a:rPr lang="de-DE" sz="1800" dirty="0"/>
              <a:t> </a:t>
            </a:r>
            <a:r>
              <a:rPr lang="de-DE" sz="1800" dirty="0" err="1"/>
              <a:t>criteria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met</a:t>
            </a:r>
            <a:r>
              <a:rPr lang="de-DE" sz="1800" dirty="0"/>
              <a:t> </a:t>
            </a:r>
            <a:r>
              <a:rPr lang="de-DE" sz="1800" dirty="0" err="1"/>
              <a:t>nodes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labeled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5896258" y="2431063"/>
                <a:ext cx="707575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75000" tIns="50729" rIns="75000" bIns="37500" anchor="ctr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7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17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altLang="en-US" sz="117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17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258" y="2431063"/>
                <a:ext cx="707575" cy="381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2"/>
            <a:endCxn id="23" idx="0"/>
          </p:cNvCxnSpPr>
          <p:nvPr/>
        </p:nvCxnSpPr>
        <p:spPr>
          <a:xfrm>
            <a:off x="6250046" y="2812062"/>
            <a:ext cx="8394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21" idx="0"/>
          </p:cNvCxnSpPr>
          <p:nvPr/>
        </p:nvCxnSpPr>
        <p:spPr>
          <a:xfrm flipH="1">
            <a:off x="5040492" y="2812062"/>
            <a:ext cx="1209553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686704" y="3700354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endParaRPr lang="en-US" altLang="en-US" sz="117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904652" y="3700354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endParaRPr lang="en-US" altLang="en-US" sz="1170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104785" y="3700354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endParaRPr lang="en-US" altLang="en-US" sz="1170" dirty="0"/>
          </a:p>
        </p:txBody>
      </p:sp>
      <p:cxnSp>
        <p:nvCxnSpPr>
          <p:cNvPr id="26" name="Straight Arrow Connector 25"/>
          <p:cNvCxnSpPr>
            <a:stCxn id="6" idx="2"/>
            <a:endCxn id="25" idx="0"/>
          </p:cNvCxnSpPr>
          <p:nvPr/>
        </p:nvCxnSpPr>
        <p:spPr>
          <a:xfrm>
            <a:off x="6250045" y="2812062"/>
            <a:ext cx="1208528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84214" y="159736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3" name="Oval 32"/>
          <p:cNvSpPr/>
          <p:nvPr/>
        </p:nvSpPr>
        <p:spPr>
          <a:xfrm>
            <a:off x="6171220" y="135733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4" name="Oval 33"/>
          <p:cNvSpPr/>
          <p:nvPr/>
        </p:nvSpPr>
        <p:spPr>
          <a:xfrm>
            <a:off x="6174658" y="153735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5" name="Oval 34"/>
          <p:cNvSpPr/>
          <p:nvPr/>
        </p:nvSpPr>
        <p:spPr>
          <a:xfrm>
            <a:off x="6111214" y="172436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6" name="Oval 35"/>
          <p:cNvSpPr/>
          <p:nvPr/>
        </p:nvSpPr>
        <p:spPr>
          <a:xfrm>
            <a:off x="6298220" y="167905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7" name="Oval 36"/>
          <p:cNvSpPr/>
          <p:nvPr/>
        </p:nvSpPr>
        <p:spPr>
          <a:xfrm>
            <a:off x="6393079" y="146833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8" name="Oval 37"/>
          <p:cNvSpPr/>
          <p:nvPr/>
        </p:nvSpPr>
        <p:spPr>
          <a:xfrm>
            <a:off x="6544364" y="187364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9" name="Oval 38"/>
          <p:cNvSpPr/>
          <p:nvPr/>
        </p:nvSpPr>
        <p:spPr>
          <a:xfrm>
            <a:off x="6238214" y="185136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0" name="Oval 39"/>
          <p:cNvSpPr/>
          <p:nvPr/>
        </p:nvSpPr>
        <p:spPr>
          <a:xfrm>
            <a:off x="6513093" y="16700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1" name="Oval 40"/>
          <p:cNvSpPr/>
          <p:nvPr/>
        </p:nvSpPr>
        <p:spPr>
          <a:xfrm>
            <a:off x="6365214" y="197836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2" name="Oval 41"/>
          <p:cNvSpPr/>
          <p:nvPr/>
        </p:nvSpPr>
        <p:spPr>
          <a:xfrm>
            <a:off x="6064875" y="194824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3" name="Oval 42"/>
          <p:cNvSpPr/>
          <p:nvPr/>
        </p:nvSpPr>
        <p:spPr>
          <a:xfrm>
            <a:off x="5858566" y="1790058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4" name="Oval 43"/>
          <p:cNvSpPr/>
          <p:nvPr/>
        </p:nvSpPr>
        <p:spPr>
          <a:xfrm>
            <a:off x="6191062" y="210536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5" name="Oval 44"/>
          <p:cNvSpPr/>
          <p:nvPr/>
        </p:nvSpPr>
        <p:spPr>
          <a:xfrm>
            <a:off x="5944862" y="137263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6" name="Oval 45"/>
          <p:cNvSpPr/>
          <p:nvPr/>
        </p:nvSpPr>
        <p:spPr>
          <a:xfrm>
            <a:off x="6492214" y="210536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7" name="Oval 46"/>
          <p:cNvSpPr/>
          <p:nvPr/>
        </p:nvSpPr>
        <p:spPr>
          <a:xfrm>
            <a:off x="5924207" y="202028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8" name="Oval 47"/>
          <p:cNvSpPr/>
          <p:nvPr/>
        </p:nvSpPr>
        <p:spPr>
          <a:xfrm>
            <a:off x="6099305" y="4519431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9" name="Oval 48"/>
          <p:cNvSpPr/>
          <p:nvPr/>
        </p:nvSpPr>
        <p:spPr>
          <a:xfrm>
            <a:off x="6286312" y="427940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0" name="Oval 49"/>
          <p:cNvSpPr/>
          <p:nvPr/>
        </p:nvSpPr>
        <p:spPr>
          <a:xfrm>
            <a:off x="6289749" y="445942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1" name="Oval 50"/>
          <p:cNvSpPr/>
          <p:nvPr/>
        </p:nvSpPr>
        <p:spPr>
          <a:xfrm>
            <a:off x="6226305" y="464643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2" name="Oval 51"/>
          <p:cNvSpPr/>
          <p:nvPr/>
        </p:nvSpPr>
        <p:spPr>
          <a:xfrm>
            <a:off x="5274266" y="4578288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3" name="Oval 52"/>
          <p:cNvSpPr/>
          <p:nvPr/>
        </p:nvSpPr>
        <p:spPr>
          <a:xfrm>
            <a:off x="7215278" y="432567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4" name="Oval 53"/>
          <p:cNvSpPr/>
          <p:nvPr/>
        </p:nvSpPr>
        <p:spPr>
          <a:xfrm>
            <a:off x="7682629" y="444568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5" name="Oval 54"/>
          <p:cNvSpPr/>
          <p:nvPr/>
        </p:nvSpPr>
        <p:spPr>
          <a:xfrm>
            <a:off x="7376478" y="4423397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6" name="Oval 55"/>
          <p:cNvSpPr/>
          <p:nvPr/>
        </p:nvSpPr>
        <p:spPr>
          <a:xfrm>
            <a:off x="4904403" y="4620433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7" name="Oval 56"/>
          <p:cNvSpPr/>
          <p:nvPr/>
        </p:nvSpPr>
        <p:spPr>
          <a:xfrm>
            <a:off x="7503478" y="4550397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8" name="Oval 57"/>
          <p:cNvSpPr/>
          <p:nvPr/>
        </p:nvSpPr>
        <p:spPr>
          <a:xfrm>
            <a:off x="7203139" y="452028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9" name="Oval 58"/>
          <p:cNvSpPr/>
          <p:nvPr/>
        </p:nvSpPr>
        <p:spPr>
          <a:xfrm>
            <a:off x="5060397" y="4219398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0" name="Oval 59"/>
          <p:cNvSpPr/>
          <p:nvPr/>
        </p:nvSpPr>
        <p:spPr>
          <a:xfrm>
            <a:off x="5060397" y="445911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1" name="Oval 60"/>
          <p:cNvSpPr/>
          <p:nvPr/>
        </p:nvSpPr>
        <p:spPr>
          <a:xfrm>
            <a:off x="6059954" y="429470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2" name="Oval 61"/>
          <p:cNvSpPr/>
          <p:nvPr/>
        </p:nvSpPr>
        <p:spPr>
          <a:xfrm>
            <a:off x="5268681" y="4354713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3" name="Oval 62"/>
          <p:cNvSpPr/>
          <p:nvPr/>
        </p:nvSpPr>
        <p:spPr>
          <a:xfrm>
            <a:off x="4848634" y="4399113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4" name="Oval 63"/>
          <p:cNvSpPr/>
          <p:nvPr/>
        </p:nvSpPr>
        <p:spPr>
          <a:xfrm>
            <a:off x="5805632" y="152833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5" name="Oval 64"/>
          <p:cNvSpPr/>
          <p:nvPr/>
        </p:nvSpPr>
        <p:spPr>
          <a:xfrm>
            <a:off x="4706609" y="423469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6" name="Oval 65"/>
          <p:cNvSpPr/>
          <p:nvPr/>
        </p:nvSpPr>
        <p:spPr>
          <a:xfrm>
            <a:off x="6633106" y="149264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67" name="Oval 66"/>
          <p:cNvSpPr/>
          <p:nvPr/>
        </p:nvSpPr>
        <p:spPr>
          <a:xfrm>
            <a:off x="5925645" y="448667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BDE448-36DE-CA4F-A3CC-25CFBD55E817}"/>
              </a:ext>
            </a:extLst>
          </p:cNvPr>
          <p:cNvSpPr txBox="1"/>
          <p:nvPr/>
        </p:nvSpPr>
        <p:spPr>
          <a:xfrm>
            <a:off x="4803386" y="3752402"/>
            <a:ext cx="442059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426F0EA-B481-4F40-95A9-19C05A111F1E}"/>
              </a:ext>
            </a:extLst>
          </p:cNvPr>
          <p:cNvSpPr txBox="1"/>
          <p:nvPr/>
        </p:nvSpPr>
        <p:spPr>
          <a:xfrm>
            <a:off x="6050155" y="3743888"/>
            <a:ext cx="442059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B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3357A46-BD3B-F647-B6EA-D0C0108AE493}"/>
              </a:ext>
            </a:extLst>
          </p:cNvPr>
          <p:cNvSpPr txBox="1"/>
          <p:nvPr/>
        </p:nvSpPr>
        <p:spPr>
          <a:xfrm>
            <a:off x="7237542" y="3743888"/>
            <a:ext cx="442059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41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23" grpId="0" build="allAtOnce" animBg="1"/>
      <p:bldP spid="25" grpId="0" build="allAtOnce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Thomas </a:t>
            </a:r>
            <a:r>
              <a:rPr lang="de-DE" dirty="0" err="1"/>
              <a:t>Gottron</a:t>
            </a:r>
            <a:r>
              <a:rPr lang="de-DE" dirty="0"/>
              <a:t>, U. Koblenz-Landau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 descr="C:\Documents and Settings\Thomas\Local Settings\Temporary Internet Files\Content.IE5\0FC90FXZ\MC90043259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90" y="4613775"/>
            <a:ext cx="343958" cy="3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18949" y="4291893"/>
            <a:ext cx="6354625" cy="116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en-US" sz="1167" dirty="0"/>
          </a:p>
          <a:p>
            <a:endParaRPr lang="de-DE" altLang="en-US" sz="1167" dirty="0"/>
          </a:p>
          <a:p>
            <a:r>
              <a:rPr lang="de-DE" sz="1167" dirty="0">
                <a:hlinkClick r:id="rId3"/>
              </a:rPr>
              <a:t>https://west.uni-koblenz.de/de/studying/courses/ws1718/machine-learning-and-data-mining-1</a:t>
            </a:r>
            <a:endParaRPr lang="de-DE" sz="1167" dirty="0"/>
          </a:p>
          <a:p>
            <a:endParaRPr lang="de-DE" sz="1167" dirty="0"/>
          </a:p>
          <a:p>
            <a:r>
              <a:rPr lang="de-DE" sz="1167" dirty="0"/>
              <a:t>This </a:t>
            </a:r>
            <a:r>
              <a:rPr lang="de-DE" sz="1167" dirty="0" err="1"/>
              <a:t>lecture</a:t>
            </a:r>
            <a:r>
              <a:rPr lang="de-DE" sz="1167" dirty="0"/>
              <a:t> material </a:t>
            </a:r>
            <a:r>
              <a:rPr lang="de-DE" sz="1167" dirty="0" err="1"/>
              <a:t>for</a:t>
            </a:r>
            <a:r>
              <a:rPr lang="de-DE" sz="1167" dirty="0"/>
              <a:t> „</a:t>
            </a:r>
            <a:r>
              <a:rPr lang="de-DE" sz="1167" dirty="0" err="1"/>
              <a:t>Machine</a:t>
            </a:r>
            <a:r>
              <a:rPr lang="de-DE" sz="1167" dirty="0"/>
              <a:t> Learning </a:t>
            </a:r>
            <a:r>
              <a:rPr lang="de-DE" sz="1167" dirty="0" err="1"/>
              <a:t>and</a:t>
            </a:r>
            <a:r>
              <a:rPr lang="de-DE" sz="1167" dirty="0"/>
              <a:t> Data Mining“ </a:t>
            </a:r>
            <a:r>
              <a:rPr lang="de-DE" sz="1167" dirty="0" err="1"/>
              <a:t>is</a:t>
            </a:r>
            <a:r>
              <a:rPr lang="de-DE" sz="1167" dirty="0"/>
              <a:t> </a:t>
            </a:r>
            <a:r>
              <a:rPr lang="de-DE" sz="1167" dirty="0" err="1"/>
              <a:t>licensed</a:t>
            </a:r>
            <a:r>
              <a:rPr lang="de-DE" sz="1167" dirty="0"/>
              <a:t> </a:t>
            </a:r>
            <a:r>
              <a:rPr lang="de-DE" sz="1167" dirty="0" err="1"/>
              <a:t>under</a:t>
            </a:r>
            <a:r>
              <a:rPr lang="de-DE" sz="1167" dirty="0"/>
              <a:t> a </a:t>
            </a:r>
            <a:br>
              <a:rPr lang="de-DE" sz="1167" dirty="0"/>
            </a:br>
            <a:r>
              <a:rPr lang="de-DE" sz="1167" dirty="0"/>
              <a:t>Creative </a:t>
            </a:r>
            <a:r>
              <a:rPr lang="de-DE" sz="1167" dirty="0" err="1"/>
              <a:t>Commons</a:t>
            </a:r>
            <a:r>
              <a:rPr lang="de-DE" sz="1167" dirty="0"/>
              <a:t> </a:t>
            </a:r>
            <a:r>
              <a:rPr lang="de-DE" sz="1167" dirty="0" err="1"/>
              <a:t>Attribution-ShareAlike</a:t>
            </a:r>
            <a:r>
              <a:rPr lang="de-DE" sz="1167" dirty="0"/>
              <a:t> 4.0 International </a:t>
            </a:r>
            <a:r>
              <a:rPr lang="de-DE" sz="1167" dirty="0" err="1"/>
              <a:t>License</a:t>
            </a:r>
            <a:r>
              <a:rPr lang="de-DE" sz="1167" dirty="0"/>
              <a:t>.</a:t>
            </a: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93" y="5137754"/>
            <a:ext cx="420047" cy="1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77247"/>
            <a:ext cx="7620000" cy="364092"/>
          </a:xfrm>
        </p:spPr>
        <p:txBody>
          <a:bodyPr/>
          <a:lstStyle/>
          <a:p>
            <a:r>
              <a:rPr lang="de-DE" dirty="0"/>
              <a:t>Central metrics: Entropy and Information Gain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Entropy of a distribution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𝑃</m:t>
                    </m:r>
                  </m:oMath>
                </a14:m>
                <a:r>
                  <a:rPr lang="de-DE" dirty="0"/>
                  <a:t> over events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𝑋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𝑃</m:t>
                      </m:r>
                      <m:r>
                        <a:rPr lang="de-DE" b="0" i="1" smtClean="0">
                          <a:latin typeface="Cambria Math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/>
                  <a:t>Expected number of bits needed to encode an event using optimal compression</a:t>
                </a:r>
                <a:br>
                  <a:rPr lang="de-DE" dirty="0"/>
                </a:br>
                <a:br>
                  <a:rPr lang="de-DE" dirty="0"/>
                </a:br>
                <a:br>
                  <a:rPr lang="de-DE" dirty="0"/>
                </a:br>
                <a:br>
                  <a:rPr lang="de-DE" dirty="0"/>
                </a:b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Here: we apply entropy on the observed class labels</a:t>
                </a:r>
              </a:p>
              <a:p>
                <a:r>
                  <a:rPr lang="de-DE" dirty="0"/>
                  <a:t>Aim: reduce entropy in the child nodes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61" t="-1856" r="-6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00933"/>
              </p:ext>
            </p:extLst>
          </p:nvPr>
        </p:nvGraphicFramePr>
        <p:xfrm>
          <a:off x="1151620" y="3296950"/>
          <a:ext cx="2990693" cy="360040"/>
        </p:xfrm>
        <a:graphic>
          <a:graphicData uri="http://schemas.openxmlformats.org/drawingml/2006/table">
            <a:tbl>
              <a:tblPr/>
              <a:tblGrid>
                <a:gridCol w="8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GB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1435"/>
              </p:ext>
            </p:extLst>
          </p:nvPr>
        </p:nvGraphicFramePr>
        <p:xfrm>
          <a:off x="1151620" y="2766281"/>
          <a:ext cx="2990333" cy="345650"/>
        </p:xfrm>
        <a:graphic>
          <a:graphicData uri="http://schemas.openxmlformats.org/drawingml/2006/table">
            <a:tbl>
              <a:tblPr/>
              <a:tblGrid>
                <a:gridCol w="82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6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GB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A1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82299"/>
              </p:ext>
            </p:extLst>
          </p:nvPr>
        </p:nvGraphicFramePr>
        <p:xfrm>
          <a:off x="1151620" y="3897016"/>
          <a:ext cx="3000330" cy="360040"/>
        </p:xfrm>
        <a:graphic>
          <a:graphicData uri="http://schemas.openxmlformats.org/drawingml/2006/table">
            <a:tbl>
              <a:tblPr/>
              <a:tblGrid>
                <a:gridCol w="82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GB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938" marR="7938" marT="793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293018" y="2763258"/>
                <a:ext cx="18647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/>
                        </a:rPr>
                        <m:t>=1.935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18" y="2763258"/>
                <a:ext cx="186474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71967" y="3376843"/>
                <a:ext cx="18707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/>
                        </a:rPr>
                        <m:t>=0.242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7" y="3376843"/>
                <a:ext cx="18707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293018" y="3957023"/>
                <a:ext cx="18707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/>
                        </a:rPr>
                        <m:t>=2.000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18" y="3957023"/>
                <a:ext cx="18707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187341" y="2763258"/>
            <a:ext cx="1925053" cy="6076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0" dirty="0"/>
              <a:t>Low Entropy means skewed distribution</a:t>
            </a:r>
            <a:endParaRPr lang="en-GB" sz="1170" dirty="0"/>
          </a:p>
        </p:txBody>
      </p:sp>
      <p:sp>
        <p:nvSpPr>
          <p:cNvPr id="11" name="Rounded Rectangle 10"/>
          <p:cNvSpPr/>
          <p:nvPr/>
        </p:nvSpPr>
        <p:spPr>
          <a:xfrm>
            <a:off x="6187341" y="3617601"/>
            <a:ext cx="1925053" cy="7241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0" dirty="0"/>
              <a:t>Skewed distributions provide more insights </a:t>
            </a:r>
            <a:endParaRPr lang="en-GB" sz="1170" dirty="0"/>
          </a:p>
        </p:txBody>
      </p:sp>
    </p:spTree>
    <p:extLst>
      <p:ext uri="{BB962C8B-B14F-4D97-AF65-F5344CB8AC3E}">
        <p14:creationId xmlns:p14="http://schemas.microsoft.com/office/powerpoint/2010/main" val="38687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457233"/>
            <a:ext cx="7740860" cy="364092"/>
          </a:xfrm>
        </p:spPr>
        <p:txBody>
          <a:bodyPr/>
          <a:lstStyle/>
          <a:p>
            <a:r>
              <a:rPr lang="de-DE" dirty="0"/>
              <a:t>Central metrics: Entropy and Information 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Example</a:t>
            </a:r>
          </a:p>
          <a:p>
            <a:pPr lvl="1"/>
            <a:r>
              <a:rPr lang="de-DE" dirty="0"/>
              <a:t>Parent node:</a:t>
            </a:r>
          </a:p>
          <a:p>
            <a:pPr lvl="2"/>
            <a:r>
              <a:rPr lang="de-DE" dirty="0"/>
              <a:t>10 orange, 8 blue objects</a:t>
            </a:r>
          </a:p>
          <a:p>
            <a:pPr lvl="2"/>
            <a:r>
              <a:rPr lang="de-DE" dirty="0"/>
              <a:t>Entropy H = 0.997</a:t>
            </a:r>
          </a:p>
          <a:p>
            <a:pPr lvl="1"/>
            <a:r>
              <a:rPr lang="de-DE" dirty="0"/>
              <a:t>Child Node A:</a:t>
            </a:r>
          </a:p>
          <a:p>
            <a:pPr lvl="2"/>
            <a:r>
              <a:rPr lang="de-DE" dirty="0"/>
              <a:t>1 orange, 6 blue objects</a:t>
            </a:r>
          </a:p>
          <a:p>
            <a:pPr lvl="2"/>
            <a:r>
              <a:rPr lang="de-DE" dirty="0"/>
              <a:t>Entropy H = 0.592</a:t>
            </a:r>
          </a:p>
          <a:p>
            <a:pPr lvl="1"/>
            <a:r>
              <a:rPr lang="de-DE" dirty="0"/>
              <a:t>Child Node B:</a:t>
            </a:r>
          </a:p>
          <a:p>
            <a:pPr lvl="2"/>
            <a:r>
              <a:rPr lang="de-DE" dirty="0"/>
              <a:t>4 orange, 2 blue objects</a:t>
            </a:r>
          </a:p>
          <a:p>
            <a:pPr lvl="2"/>
            <a:r>
              <a:rPr lang="de-DE" dirty="0"/>
              <a:t>Entropy H = 0.918</a:t>
            </a:r>
            <a:endParaRPr lang="en-GB" dirty="0"/>
          </a:p>
          <a:p>
            <a:pPr lvl="1"/>
            <a:r>
              <a:rPr lang="de-DE" dirty="0"/>
              <a:t>Child Node C:</a:t>
            </a:r>
          </a:p>
          <a:p>
            <a:pPr lvl="2"/>
            <a:r>
              <a:rPr lang="de-DE" dirty="0"/>
              <a:t>5 orange, 0 blue objects</a:t>
            </a:r>
          </a:p>
          <a:p>
            <a:pPr lvl="2"/>
            <a:r>
              <a:rPr lang="de-DE" dirty="0"/>
              <a:t>Entropy H = 0</a:t>
            </a:r>
            <a:endParaRPr lang="en-GB" dirty="0"/>
          </a:p>
          <a:p>
            <a:pPr marL="761890" lvl="2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6018122" y="1917147"/>
                <a:ext cx="707575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75000" tIns="50729" rIns="75000" bIns="37500" anchor="ctr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7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17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altLang="en-US" sz="117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170" dirty="0"/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8122" y="1917147"/>
                <a:ext cx="707575" cy="381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2"/>
            <a:endCxn id="8" idx="0"/>
          </p:cNvCxnSpPr>
          <p:nvPr/>
        </p:nvCxnSpPr>
        <p:spPr>
          <a:xfrm>
            <a:off x="6371910" y="2298147"/>
            <a:ext cx="8394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5162356" y="2298147"/>
            <a:ext cx="1209553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8568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26516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B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26649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C</a:t>
            </a:r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6371909" y="2298147"/>
            <a:ext cx="1208528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06078" y="1083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2" name="Oval 11"/>
          <p:cNvSpPr/>
          <p:nvPr/>
        </p:nvSpPr>
        <p:spPr>
          <a:xfrm>
            <a:off x="6293084" y="843418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3" name="Oval 12"/>
          <p:cNvSpPr/>
          <p:nvPr/>
        </p:nvSpPr>
        <p:spPr>
          <a:xfrm>
            <a:off x="6296522" y="1023438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4" name="Oval 13"/>
          <p:cNvSpPr/>
          <p:nvPr/>
        </p:nvSpPr>
        <p:spPr>
          <a:xfrm>
            <a:off x="6233078" y="121044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" name="Oval 14"/>
          <p:cNvSpPr/>
          <p:nvPr/>
        </p:nvSpPr>
        <p:spPr>
          <a:xfrm>
            <a:off x="6420084" y="11651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" name="Oval 15"/>
          <p:cNvSpPr/>
          <p:nvPr/>
        </p:nvSpPr>
        <p:spPr>
          <a:xfrm>
            <a:off x="6514944" y="95441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" name="Oval 16"/>
          <p:cNvSpPr/>
          <p:nvPr/>
        </p:nvSpPr>
        <p:spPr>
          <a:xfrm>
            <a:off x="6666229" y="13597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" name="Oval 17"/>
          <p:cNvSpPr/>
          <p:nvPr/>
        </p:nvSpPr>
        <p:spPr>
          <a:xfrm>
            <a:off x="6360078" y="1337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" name="Oval 18"/>
          <p:cNvSpPr/>
          <p:nvPr/>
        </p:nvSpPr>
        <p:spPr>
          <a:xfrm>
            <a:off x="6634957" y="115612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" name="Oval 19"/>
          <p:cNvSpPr/>
          <p:nvPr/>
        </p:nvSpPr>
        <p:spPr>
          <a:xfrm>
            <a:off x="6487078" y="146444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" name="Oval 20"/>
          <p:cNvSpPr/>
          <p:nvPr/>
        </p:nvSpPr>
        <p:spPr>
          <a:xfrm>
            <a:off x="6186739" y="14343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" name="Oval 21"/>
          <p:cNvSpPr/>
          <p:nvPr/>
        </p:nvSpPr>
        <p:spPr>
          <a:xfrm>
            <a:off x="5980430" y="127614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3" name="Oval 22"/>
          <p:cNvSpPr/>
          <p:nvPr/>
        </p:nvSpPr>
        <p:spPr>
          <a:xfrm>
            <a:off x="6312926" y="1591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4" name="Oval 23"/>
          <p:cNvSpPr/>
          <p:nvPr/>
        </p:nvSpPr>
        <p:spPr>
          <a:xfrm>
            <a:off x="6066726" y="85871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5" name="Oval 24"/>
          <p:cNvSpPr/>
          <p:nvPr/>
        </p:nvSpPr>
        <p:spPr>
          <a:xfrm>
            <a:off x="6614078" y="1591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6" name="Oval 25"/>
          <p:cNvSpPr/>
          <p:nvPr/>
        </p:nvSpPr>
        <p:spPr>
          <a:xfrm>
            <a:off x="6046071" y="150636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7" name="Oval 26"/>
          <p:cNvSpPr/>
          <p:nvPr/>
        </p:nvSpPr>
        <p:spPr>
          <a:xfrm>
            <a:off x="6221169" y="4005515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8" name="Oval 27"/>
          <p:cNvSpPr/>
          <p:nvPr/>
        </p:nvSpPr>
        <p:spPr>
          <a:xfrm>
            <a:off x="6408176" y="376548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9" name="Oval 28"/>
          <p:cNvSpPr/>
          <p:nvPr/>
        </p:nvSpPr>
        <p:spPr>
          <a:xfrm>
            <a:off x="6411614" y="394550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0" name="Oval 29"/>
          <p:cNvSpPr/>
          <p:nvPr/>
        </p:nvSpPr>
        <p:spPr>
          <a:xfrm>
            <a:off x="6348169" y="413251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1" name="Oval 30"/>
          <p:cNvSpPr/>
          <p:nvPr/>
        </p:nvSpPr>
        <p:spPr>
          <a:xfrm>
            <a:off x="5396130" y="406437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2" name="Oval 31"/>
          <p:cNvSpPr/>
          <p:nvPr/>
        </p:nvSpPr>
        <p:spPr>
          <a:xfrm>
            <a:off x="7337142" y="381175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3" name="Oval 32"/>
          <p:cNvSpPr/>
          <p:nvPr/>
        </p:nvSpPr>
        <p:spPr>
          <a:xfrm>
            <a:off x="7804493" y="393176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4" name="Oval 33"/>
          <p:cNvSpPr/>
          <p:nvPr/>
        </p:nvSpPr>
        <p:spPr>
          <a:xfrm>
            <a:off x="7498342" y="390948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5" name="Oval 34"/>
          <p:cNvSpPr/>
          <p:nvPr/>
        </p:nvSpPr>
        <p:spPr>
          <a:xfrm>
            <a:off x="5026267" y="410651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6" name="Oval 35"/>
          <p:cNvSpPr/>
          <p:nvPr/>
        </p:nvSpPr>
        <p:spPr>
          <a:xfrm>
            <a:off x="7625342" y="403648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7" name="Oval 36"/>
          <p:cNvSpPr/>
          <p:nvPr/>
        </p:nvSpPr>
        <p:spPr>
          <a:xfrm>
            <a:off x="7325004" y="400636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8" name="Oval 37"/>
          <p:cNvSpPr/>
          <p:nvPr/>
        </p:nvSpPr>
        <p:spPr>
          <a:xfrm>
            <a:off x="5182261" y="370548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9" name="Oval 38"/>
          <p:cNvSpPr/>
          <p:nvPr/>
        </p:nvSpPr>
        <p:spPr>
          <a:xfrm>
            <a:off x="5182261" y="394520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0" name="Oval 39"/>
          <p:cNvSpPr/>
          <p:nvPr/>
        </p:nvSpPr>
        <p:spPr>
          <a:xfrm>
            <a:off x="6181818" y="378079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1" name="Oval 40"/>
          <p:cNvSpPr/>
          <p:nvPr/>
        </p:nvSpPr>
        <p:spPr>
          <a:xfrm>
            <a:off x="5390545" y="384079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2" name="Oval 41"/>
          <p:cNvSpPr/>
          <p:nvPr/>
        </p:nvSpPr>
        <p:spPr>
          <a:xfrm>
            <a:off x="4970499" y="388519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3" name="Oval 42"/>
          <p:cNvSpPr/>
          <p:nvPr/>
        </p:nvSpPr>
        <p:spPr>
          <a:xfrm>
            <a:off x="5927496" y="101442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4" name="Oval 43"/>
          <p:cNvSpPr/>
          <p:nvPr/>
        </p:nvSpPr>
        <p:spPr>
          <a:xfrm>
            <a:off x="4828474" y="372078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5" name="Oval 44"/>
          <p:cNvSpPr/>
          <p:nvPr/>
        </p:nvSpPr>
        <p:spPr>
          <a:xfrm>
            <a:off x="6754970" y="9787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6" name="Oval 45"/>
          <p:cNvSpPr/>
          <p:nvPr/>
        </p:nvSpPr>
        <p:spPr>
          <a:xfrm>
            <a:off x="6047509" y="397275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</p:spTree>
    <p:extLst>
      <p:ext uri="{BB962C8B-B14F-4D97-AF65-F5344CB8AC3E}">
        <p14:creationId xmlns:p14="http://schemas.microsoft.com/office/powerpoint/2010/main" val="37071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517240"/>
            <a:ext cx="7740860" cy="364092"/>
          </a:xfrm>
        </p:spPr>
        <p:txBody>
          <a:bodyPr/>
          <a:lstStyle/>
          <a:p>
            <a:r>
              <a:rPr lang="de-DE" dirty="0"/>
              <a:t>Central metrics: Entropy and Information Gain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dirty="0"/>
                  <a:t>Compute the expected entropy in the child nodes of node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𝑡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Probability of landing in a node</a:t>
                </a:r>
              </a:p>
              <a:p>
                <a:pPr lvl="1"/>
                <a:r>
                  <a:rPr lang="de-DE" dirty="0"/>
                  <a:t>Entropy observed in this node</a:t>
                </a:r>
              </a:p>
              <a:p>
                <a:pPr lvl="1"/>
                <a:endParaRPr lang="de-DE" dirty="0"/>
              </a:p>
              <a:p>
                <a:pPr marL="38094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𝑐h𝑖𝑙𝑑𝑟𝑒𝑛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)∙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:endParaRPr lang="de-DE" dirty="0"/>
              </a:p>
              <a:p>
                <a:r>
                  <a:rPr lang="de-DE" dirty="0"/>
                  <a:t>Information gain: </a:t>
                </a:r>
              </a:p>
              <a:p>
                <a:pPr lvl="1"/>
                <a:r>
                  <a:rPr lang="de-DE" dirty="0"/>
                  <a:t>Difference between entropy in a node and the expected entropy in its children nodes</a:t>
                </a:r>
              </a:p>
              <a:p>
                <a:pPr marL="38094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𝐼𝐺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𝑐h𝑖𝑙𝑑𝑟𝑒𝑛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)∙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𝐻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1" t="-26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6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517240"/>
            <a:ext cx="7620847" cy="364092"/>
          </a:xfrm>
        </p:spPr>
        <p:txBody>
          <a:bodyPr/>
          <a:lstStyle/>
          <a:p>
            <a:r>
              <a:rPr lang="de-DE" dirty="0"/>
              <a:t>Central metrics: Entropy and Information Gain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Example</a:t>
                </a:r>
              </a:p>
              <a:p>
                <a:pPr lvl="1"/>
                <a:r>
                  <a:rPr lang="de-DE" sz="1500" dirty="0"/>
                  <a:t>Parent node:</a:t>
                </a:r>
              </a:p>
              <a:p>
                <a:pPr lvl="2"/>
                <a:r>
                  <a:rPr lang="de-DE" sz="1500" dirty="0"/>
                  <a:t>Entropy H = 0.997</a:t>
                </a:r>
              </a:p>
              <a:p>
                <a:pPr lvl="1"/>
                <a:r>
                  <a:rPr lang="de-DE" sz="1500" dirty="0"/>
                  <a:t>Child Node A:</a:t>
                </a:r>
              </a:p>
              <a:p>
                <a:pPr lvl="2"/>
                <a:r>
                  <a:rPr lang="de-DE" sz="1500" dirty="0"/>
                  <a:t>1 orange, 6 blue objects</a:t>
                </a:r>
              </a:p>
              <a:p>
                <a:pPr lvl="2"/>
                <a:r>
                  <a:rPr lang="de-DE" sz="1500" dirty="0"/>
                  <a:t>Entropy H = 0.592</a:t>
                </a:r>
              </a:p>
              <a:p>
                <a:pPr lvl="1"/>
                <a:r>
                  <a:rPr lang="de-DE" sz="1500" dirty="0"/>
                  <a:t>Child Node B:</a:t>
                </a:r>
              </a:p>
              <a:p>
                <a:pPr lvl="2"/>
                <a:r>
                  <a:rPr lang="de-DE" sz="1500" dirty="0"/>
                  <a:t>4 orange, 2 blue objects</a:t>
                </a:r>
              </a:p>
              <a:p>
                <a:pPr lvl="2"/>
                <a:r>
                  <a:rPr lang="de-DE" sz="1500" dirty="0"/>
                  <a:t>Entropy H = 0.918</a:t>
                </a:r>
                <a:endParaRPr lang="en-GB" sz="1500" dirty="0"/>
              </a:p>
              <a:p>
                <a:pPr lvl="1"/>
                <a:r>
                  <a:rPr lang="de-DE" sz="1500" dirty="0"/>
                  <a:t>Child Node C:</a:t>
                </a:r>
              </a:p>
              <a:p>
                <a:pPr lvl="2"/>
                <a:r>
                  <a:rPr lang="de-DE" sz="1500" dirty="0"/>
                  <a:t>5 orange, 0 blue objects</a:t>
                </a:r>
              </a:p>
              <a:p>
                <a:pPr lvl="2"/>
                <a:r>
                  <a:rPr lang="de-DE" sz="1500" dirty="0"/>
                  <a:t>Entropy H = 0</a:t>
                </a:r>
              </a:p>
              <a:p>
                <a:pPr lvl="2"/>
                <a:endParaRPr lang="de-DE" sz="1500" dirty="0"/>
              </a:p>
              <a:p>
                <a:pPr marL="0" indent="0">
                  <a:buNone/>
                </a:pPr>
                <a:endParaRPr lang="de-DE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>
                          <a:latin typeface="Cambria Math"/>
                        </a:rPr>
                        <m:t>𝐼𝐺</m:t>
                      </m:r>
                      <m:r>
                        <a:rPr lang="de-DE" sz="2500" i="1">
                          <a:latin typeface="Cambria Math"/>
                        </a:rPr>
                        <m:t>=0.977−</m:t>
                      </m:r>
                      <m:d>
                        <m:dPr>
                          <m:ctrlPr>
                            <a:rPr lang="de-DE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500" i="1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de-DE" sz="2500" i="1"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  <m:r>
                            <a:rPr lang="de-DE" sz="2500" i="1">
                              <a:latin typeface="Cambria Math"/>
                              <a:ea typeface="Cambria Math"/>
                            </a:rPr>
                            <m:t>⋅0.592+</m:t>
                          </m:r>
                          <m:f>
                            <m:fPr>
                              <m:ctrlPr>
                                <a:rPr lang="de-DE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500" i="1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de-DE" sz="2500" i="1"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  <m:r>
                            <a:rPr lang="de-DE" sz="2500" i="1">
                              <a:latin typeface="Cambria Math"/>
                              <a:ea typeface="Cambria Math"/>
                            </a:rPr>
                            <m:t>⋅0.918+</m:t>
                          </m:r>
                          <m:f>
                            <m:fPr>
                              <m:ctrlPr>
                                <a:rPr lang="de-DE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500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500" i="1"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  <m:r>
                            <a:rPr lang="de-DE" sz="2500" i="1">
                              <a:latin typeface="Cambria Math"/>
                              <a:ea typeface="Cambria Math"/>
                            </a:rPr>
                            <m:t>⋅0</m:t>
                          </m:r>
                        </m:e>
                      </m:d>
                      <m:r>
                        <a:rPr lang="de-DE" sz="2500" i="1">
                          <a:latin typeface="Cambria Math"/>
                        </a:rPr>
                        <m:t>=0.441</m:t>
                      </m:r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2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6018122" y="1917147"/>
                <a:ext cx="707575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75000" tIns="50729" rIns="75000" bIns="37500" anchor="ctr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7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17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altLang="en-US" sz="117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170" dirty="0"/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8122" y="1917147"/>
                <a:ext cx="707575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2"/>
            <a:endCxn id="8" idx="0"/>
          </p:cNvCxnSpPr>
          <p:nvPr/>
        </p:nvCxnSpPr>
        <p:spPr>
          <a:xfrm>
            <a:off x="6371910" y="2298147"/>
            <a:ext cx="8394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5162356" y="2298147"/>
            <a:ext cx="1209553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08568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26516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B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26649" y="3186438"/>
            <a:ext cx="707575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C</a:t>
            </a:r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6371909" y="2298147"/>
            <a:ext cx="1208528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06078" y="1083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2" name="Oval 11"/>
          <p:cNvSpPr/>
          <p:nvPr/>
        </p:nvSpPr>
        <p:spPr>
          <a:xfrm>
            <a:off x="6293084" y="843418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3" name="Oval 12"/>
          <p:cNvSpPr/>
          <p:nvPr/>
        </p:nvSpPr>
        <p:spPr>
          <a:xfrm>
            <a:off x="6296522" y="1023438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4" name="Oval 13"/>
          <p:cNvSpPr/>
          <p:nvPr/>
        </p:nvSpPr>
        <p:spPr>
          <a:xfrm>
            <a:off x="6233078" y="121044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" name="Oval 14"/>
          <p:cNvSpPr/>
          <p:nvPr/>
        </p:nvSpPr>
        <p:spPr>
          <a:xfrm>
            <a:off x="6420084" y="11651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" name="Oval 15"/>
          <p:cNvSpPr/>
          <p:nvPr/>
        </p:nvSpPr>
        <p:spPr>
          <a:xfrm>
            <a:off x="6514944" y="95441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" name="Oval 16"/>
          <p:cNvSpPr/>
          <p:nvPr/>
        </p:nvSpPr>
        <p:spPr>
          <a:xfrm>
            <a:off x="6666229" y="13597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" name="Oval 17"/>
          <p:cNvSpPr/>
          <p:nvPr/>
        </p:nvSpPr>
        <p:spPr>
          <a:xfrm>
            <a:off x="6360078" y="1337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" name="Oval 18"/>
          <p:cNvSpPr/>
          <p:nvPr/>
        </p:nvSpPr>
        <p:spPr>
          <a:xfrm>
            <a:off x="6634957" y="115612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" name="Oval 19"/>
          <p:cNvSpPr/>
          <p:nvPr/>
        </p:nvSpPr>
        <p:spPr>
          <a:xfrm>
            <a:off x="6487078" y="146444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" name="Oval 20"/>
          <p:cNvSpPr/>
          <p:nvPr/>
        </p:nvSpPr>
        <p:spPr>
          <a:xfrm>
            <a:off x="6186739" y="14343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" name="Oval 21"/>
          <p:cNvSpPr/>
          <p:nvPr/>
        </p:nvSpPr>
        <p:spPr>
          <a:xfrm>
            <a:off x="5980430" y="127614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3" name="Oval 22"/>
          <p:cNvSpPr/>
          <p:nvPr/>
        </p:nvSpPr>
        <p:spPr>
          <a:xfrm>
            <a:off x="6312926" y="1591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4" name="Oval 23"/>
          <p:cNvSpPr/>
          <p:nvPr/>
        </p:nvSpPr>
        <p:spPr>
          <a:xfrm>
            <a:off x="6066726" y="85871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5" name="Oval 24"/>
          <p:cNvSpPr/>
          <p:nvPr/>
        </p:nvSpPr>
        <p:spPr>
          <a:xfrm>
            <a:off x="6614078" y="159144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6" name="Oval 25"/>
          <p:cNvSpPr/>
          <p:nvPr/>
        </p:nvSpPr>
        <p:spPr>
          <a:xfrm>
            <a:off x="6046071" y="150636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7" name="Oval 26"/>
          <p:cNvSpPr/>
          <p:nvPr/>
        </p:nvSpPr>
        <p:spPr>
          <a:xfrm>
            <a:off x="6221169" y="4005515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8" name="Oval 27"/>
          <p:cNvSpPr/>
          <p:nvPr/>
        </p:nvSpPr>
        <p:spPr>
          <a:xfrm>
            <a:off x="6408176" y="376548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9" name="Oval 28"/>
          <p:cNvSpPr/>
          <p:nvPr/>
        </p:nvSpPr>
        <p:spPr>
          <a:xfrm>
            <a:off x="6411614" y="394550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0" name="Oval 29"/>
          <p:cNvSpPr/>
          <p:nvPr/>
        </p:nvSpPr>
        <p:spPr>
          <a:xfrm>
            <a:off x="6348169" y="413251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1" name="Oval 30"/>
          <p:cNvSpPr/>
          <p:nvPr/>
        </p:nvSpPr>
        <p:spPr>
          <a:xfrm>
            <a:off x="5396130" y="406437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2" name="Oval 31"/>
          <p:cNvSpPr/>
          <p:nvPr/>
        </p:nvSpPr>
        <p:spPr>
          <a:xfrm>
            <a:off x="7337142" y="381175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3" name="Oval 32"/>
          <p:cNvSpPr/>
          <p:nvPr/>
        </p:nvSpPr>
        <p:spPr>
          <a:xfrm>
            <a:off x="7804493" y="393176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4" name="Oval 33"/>
          <p:cNvSpPr/>
          <p:nvPr/>
        </p:nvSpPr>
        <p:spPr>
          <a:xfrm>
            <a:off x="7498342" y="390948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5" name="Oval 34"/>
          <p:cNvSpPr/>
          <p:nvPr/>
        </p:nvSpPr>
        <p:spPr>
          <a:xfrm>
            <a:off x="5026267" y="410651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6" name="Oval 35"/>
          <p:cNvSpPr/>
          <p:nvPr/>
        </p:nvSpPr>
        <p:spPr>
          <a:xfrm>
            <a:off x="7625342" y="403648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7" name="Oval 36"/>
          <p:cNvSpPr/>
          <p:nvPr/>
        </p:nvSpPr>
        <p:spPr>
          <a:xfrm>
            <a:off x="7325004" y="400636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8" name="Oval 37"/>
          <p:cNvSpPr/>
          <p:nvPr/>
        </p:nvSpPr>
        <p:spPr>
          <a:xfrm>
            <a:off x="5182261" y="370548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9" name="Oval 38"/>
          <p:cNvSpPr/>
          <p:nvPr/>
        </p:nvSpPr>
        <p:spPr>
          <a:xfrm>
            <a:off x="5182261" y="394520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0" name="Oval 39"/>
          <p:cNvSpPr/>
          <p:nvPr/>
        </p:nvSpPr>
        <p:spPr>
          <a:xfrm>
            <a:off x="6181818" y="378079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1" name="Oval 40"/>
          <p:cNvSpPr/>
          <p:nvPr/>
        </p:nvSpPr>
        <p:spPr>
          <a:xfrm>
            <a:off x="5390545" y="384079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2" name="Oval 41"/>
          <p:cNvSpPr/>
          <p:nvPr/>
        </p:nvSpPr>
        <p:spPr>
          <a:xfrm>
            <a:off x="4970499" y="388519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3" name="Oval 42"/>
          <p:cNvSpPr/>
          <p:nvPr/>
        </p:nvSpPr>
        <p:spPr>
          <a:xfrm>
            <a:off x="5927496" y="101442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4" name="Oval 43"/>
          <p:cNvSpPr/>
          <p:nvPr/>
        </p:nvSpPr>
        <p:spPr>
          <a:xfrm>
            <a:off x="4828474" y="372078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5" name="Oval 44"/>
          <p:cNvSpPr/>
          <p:nvPr/>
        </p:nvSpPr>
        <p:spPr>
          <a:xfrm>
            <a:off x="6754970" y="978733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6" name="Oval 45"/>
          <p:cNvSpPr/>
          <p:nvPr/>
        </p:nvSpPr>
        <p:spPr>
          <a:xfrm>
            <a:off x="6047509" y="397275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</p:spTree>
    <p:extLst>
      <p:ext uri="{BB962C8B-B14F-4D97-AF65-F5344CB8AC3E}">
        <p14:creationId xmlns:p14="http://schemas.microsoft.com/office/powerpoint/2010/main" val="133543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Decision Tree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down approach</a:t>
            </a:r>
          </a:p>
          <a:p>
            <a:pPr lvl="1"/>
            <a:r>
              <a:rPr lang="en-US" dirty="0"/>
              <a:t>Start from “empty” root node. </a:t>
            </a:r>
          </a:p>
          <a:p>
            <a:pPr lvl="1"/>
            <a:r>
              <a:rPr lang="en-US" dirty="0"/>
              <a:t>Apply </a:t>
            </a:r>
            <a:r>
              <a:rPr lang="en-US" i="1" dirty="0" err="1"/>
              <a:t>GrowTree</a:t>
            </a:r>
            <a:r>
              <a:rPr lang="en-US" dirty="0"/>
              <a:t> to root node</a:t>
            </a:r>
          </a:p>
          <a:p>
            <a:r>
              <a:rPr lang="en-US" i="1" dirty="0" err="1"/>
              <a:t>GrowTree</a:t>
            </a:r>
            <a:r>
              <a:rPr lang="en-US" dirty="0"/>
              <a:t> (empty node):</a:t>
            </a:r>
          </a:p>
          <a:p>
            <a:pPr lvl="1"/>
            <a:r>
              <a:rPr lang="en-US" dirty="0"/>
              <a:t>If stop criterion does match node</a:t>
            </a:r>
          </a:p>
          <a:p>
            <a:pPr lvl="2"/>
            <a:r>
              <a:rPr lang="en-US" dirty="0"/>
              <a:t>Render node into a label</a:t>
            </a:r>
          </a:p>
          <a:p>
            <a:pPr lvl="2"/>
            <a:r>
              <a:rPr lang="en-US" dirty="0"/>
              <a:t>Use most frequent class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Render node into decision node </a:t>
            </a:r>
          </a:p>
          <a:p>
            <a:pPr lvl="2"/>
            <a:r>
              <a:rPr lang="en-US" dirty="0"/>
              <a:t>Chose attribute to maximize information gain</a:t>
            </a:r>
          </a:p>
          <a:p>
            <a:pPr lvl="2"/>
            <a:r>
              <a:rPr lang="en-US" dirty="0"/>
              <a:t>Introduce empty child nodes</a:t>
            </a:r>
          </a:p>
          <a:p>
            <a:pPr lvl="2"/>
            <a:r>
              <a:rPr lang="en-US" dirty="0"/>
              <a:t>Apply </a:t>
            </a:r>
            <a:r>
              <a:rPr lang="en-US" dirty="0" err="1"/>
              <a:t>GrowTree</a:t>
            </a:r>
            <a:r>
              <a:rPr lang="en-US" dirty="0"/>
              <a:t> to child nodes</a:t>
            </a:r>
          </a:p>
          <a:p>
            <a:r>
              <a:rPr lang="de-DE" dirty="0"/>
              <a:t>Stop criteria: zero entropy, too few instances or all attributes have equal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517240"/>
            <a:ext cx="7440827" cy="364092"/>
          </a:xfrm>
        </p:spPr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2027" y="969925"/>
                <a:ext cx="3480015" cy="45878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Entropy root node</a:t>
                </a:r>
              </a:p>
              <a:p>
                <a:pPr lvl="1"/>
                <a:r>
                  <a:rPr lang="de-DE" dirty="0"/>
                  <a:t>100 instances</a:t>
                </a:r>
              </a:p>
              <a:p>
                <a:pPr lvl="1"/>
                <a:r>
                  <a:rPr lang="de-DE" dirty="0"/>
                  <a:t>21 poisonous</a:t>
                </a:r>
              </a:p>
              <a:p>
                <a:pPr lvl="1"/>
                <a:r>
                  <a:rPr lang="de-DE" dirty="0"/>
                  <a:t>79 edible</a:t>
                </a:r>
              </a:p>
              <a:p>
                <a:pPr lvl="1"/>
                <a:r>
                  <a:rPr lang="de-DE" dirty="0"/>
                  <a:t>Entropy: H(P)=0.741 </a:t>
                </a:r>
              </a:p>
              <a:p>
                <a:r>
                  <a:rPr lang="de-DE" dirty="0"/>
                  <a:t>Attribute: Cap-shape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sz="917" dirty="0"/>
              </a:p>
              <a:p>
                <a:endParaRPr lang="de-DE" dirty="0"/>
              </a:p>
              <a:p>
                <a:br>
                  <a:rPr lang="de-DE" dirty="0"/>
                </a:br>
                <a:r>
                  <a:rPr lang="de-DE" dirty="0" err="1"/>
                  <a:t>Expected</a:t>
                </a:r>
                <a:r>
                  <a:rPr lang="de-DE" dirty="0"/>
                  <a:t> Entropy: 0.565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0.176</m:t>
                      </m:r>
                    </m:oMath>
                  </m:oMathPara>
                </a14:m>
                <a:endParaRPr lang="en-GB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2027" y="969925"/>
                <a:ext cx="3480015" cy="4587875"/>
              </a:xfrm>
              <a:blipFill>
                <a:blip r:embed="rId2"/>
                <a:stretch>
                  <a:fillRect l="-3273" t="-11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128903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56217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19739"/>
              </p:ext>
            </p:extLst>
          </p:nvPr>
        </p:nvGraphicFramePr>
        <p:xfrm>
          <a:off x="4991676" y="2769063"/>
          <a:ext cx="3300366" cy="151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0.371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0.951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517240"/>
            <a:ext cx="7440827" cy="364092"/>
          </a:xfrm>
        </p:spPr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2027" y="1029932"/>
                <a:ext cx="3480015" cy="45878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Attribute: Cap-surface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053</m:t>
                      </m:r>
                    </m:oMath>
                  </m:oMathPara>
                </a14:m>
                <a:endParaRPr lang="en-GB" sz="2750" dirty="0"/>
              </a:p>
              <a:p>
                <a:r>
                  <a:rPr lang="de-DE" dirty="0"/>
                  <a:t>Attribute: Cap-color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2</m:t>
                      </m:r>
                      <m:r>
                        <a:rPr lang="de-DE" i="1" dirty="0">
                          <a:latin typeface="Cambria Math"/>
                        </a:rPr>
                        <m:t>3</m:t>
                      </m:r>
                      <m:r>
                        <a:rPr lang="de-DE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sz="2750" dirty="0"/>
              </a:p>
              <a:p>
                <a:r>
                  <a:rPr lang="de-DE" dirty="0"/>
                  <a:t>...</a:t>
                </a:r>
              </a:p>
              <a:p>
                <a:r>
                  <a:rPr lang="de-DE" dirty="0"/>
                  <a:t>Attribute: Habitat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279</m:t>
                      </m:r>
                    </m:oMath>
                  </m:oMathPara>
                </a14:m>
                <a:endParaRPr lang="en-GB" sz="2750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2027" y="1029932"/>
                <a:ext cx="3480015" cy="4587875"/>
              </a:xfrm>
              <a:blipFill>
                <a:blip r:embed="rId2"/>
                <a:stretch>
                  <a:fillRect l="-4000" t="-1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188909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6224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2033" y="1822127"/>
          <a:ext cx="3300366" cy="1215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value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e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total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entropy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0.753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y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49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0.835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5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2027" y="549011"/>
                <a:ext cx="3480015" cy="45878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Attribute: Cap-surface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053</m:t>
                      </m:r>
                    </m:oMath>
                  </m:oMathPara>
                </a14:m>
                <a:endParaRPr lang="en-GB" sz="2750" dirty="0"/>
              </a:p>
              <a:p>
                <a:r>
                  <a:rPr lang="de-DE" dirty="0"/>
                  <a:t>Attribute: Cap-color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2</m:t>
                      </m:r>
                      <m:r>
                        <a:rPr lang="de-DE" i="1" dirty="0">
                          <a:latin typeface="Cambria Math"/>
                        </a:rPr>
                        <m:t>3</m:t>
                      </m:r>
                      <m:r>
                        <a:rPr lang="de-DE" b="0" i="1" dirty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sz="2750" dirty="0"/>
              </a:p>
              <a:p>
                <a:r>
                  <a:rPr lang="de-DE" dirty="0"/>
                  <a:t>...</a:t>
                </a:r>
              </a:p>
              <a:p>
                <a:r>
                  <a:rPr lang="de-DE" dirty="0"/>
                  <a:t>Attribute: Habitat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/>
                        </a:rPr>
                        <m:t>𝐼𝐺</m:t>
                      </m:r>
                      <m:r>
                        <a:rPr lang="de-DE" i="1" dirty="0">
                          <a:latin typeface="Cambria Math"/>
                        </a:rPr>
                        <m:t>= 0.</m:t>
                      </m:r>
                      <m:r>
                        <a:rPr lang="de-DE" b="0" i="1" dirty="0" smtClean="0">
                          <a:latin typeface="Cambria Math"/>
                        </a:rPr>
                        <m:t>279</m:t>
                      </m:r>
                    </m:oMath>
                  </m:oMathPara>
                </a14:m>
                <a:endParaRPr lang="en-GB" sz="2750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2027" y="549011"/>
                <a:ext cx="3480015" cy="4587875"/>
              </a:xfrm>
              <a:blipFill>
                <a:blip r:embed="rId2"/>
                <a:stretch>
                  <a:fillRect l="-4000" t="-1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224192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1506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2033" y="1342074"/>
          <a:ext cx="3300366" cy="1215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value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e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total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entropy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0.753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y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49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0.835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71633" y="3397560"/>
          <a:ext cx="3300366" cy="182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0.764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m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0.934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9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517240"/>
            <a:ext cx="7440827" cy="364092"/>
          </a:xfrm>
        </p:spPr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188042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5356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1587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1754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51920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52087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52254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 flipH="1">
            <a:off x="1499155" y="1569042"/>
            <a:ext cx="1826816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 flipH="1">
            <a:off x="2999322" y="1569042"/>
            <a:ext cx="326649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0" idx="0"/>
          </p:cNvCxnSpPr>
          <p:nvPr/>
        </p:nvCxnSpPr>
        <p:spPr>
          <a:xfrm>
            <a:off x="3325971" y="1569042"/>
            <a:ext cx="1173518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>
            <a:off x="3325971" y="1569042"/>
            <a:ext cx="2673684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3325971" y="1569042"/>
            <a:ext cx="4173851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685644" y="1895669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86699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72888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49948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647223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71896" y="2698440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p:0</a:t>
            </a:r>
          </a:p>
          <a:p>
            <a:pPr algn="ctr"/>
            <a:r>
              <a:rPr lang="de-DE" sz="1333" dirty="0"/>
              <a:t>e:8</a:t>
            </a:r>
            <a:endParaRPr lang="en-GB" sz="1333" dirty="0"/>
          </a:p>
        </p:txBody>
      </p:sp>
      <p:sp>
        <p:nvSpPr>
          <p:cNvPr id="29" name="Rectangle 28"/>
          <p:cNvSpPr/>
          <p:nvPr/>
        </p:nvSpPr>
        <p:spPr>
          <a:xfrm>
            <a:off x="2882740" y="2698440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p:8</a:t>
            </a:r>
          </a:p>
          <a:p>
            <a:pPr algn="ctr"/>
            <a:r>
              <a:rPr lang="de-DE" sz="1333" dirty="0"/>
              <a:t>e:28</a:t>
            </a:r>
            <a:endParaRPr lang="en-GB" sz="1333" dirty="0"/>
          </a:p>
        </p:txBody>
      </p:sp>
      <p:sp>
        <p:nvSpPr>
          <p:cNvPr id="30" name="Rectangle 29"/>
          <p:cNvSpPr/>
          <p:nvPr/>
        </p:nvSpPr>
        <p:spPr>
          <a:xfrm>
            <a:off x="4382907" y="2698440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p:0</a:t>
            </a:r>
          </a:p>
          <a:p>
            <a:pPr algn="ctr"/>
            <a:r>
              <a:rPr lang="de-DE" sz="1333" dirty="0"/>
              <a:t>e:28</a:t>
            </a:r>
            <a:endParaRPr lang="en-GB" sz="1333" dirty="0"/>
          </a:p>
        </p:txBody>
      </p:sp>
      <p:sp>
        <p:nvSpPr>
          <p:cNvPr id="31" name="Rectangle 30"/>
          <p:cNvSpPr/>
          <p:nvPr/>
        </p:nvSpPr>
        <p:spPr>
          <a:xfrm>
            <a:off x="5892147" y="2698440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p:0</a:t>
            </a:r>
          </a:p>
          <a:p>
            <a:pPr algn="ctr"/>
            <a:r>
              <a:rPr lang="de-DE" sz="1333" dirty="0"/>
              <a:t>e:8</a:t>
            </a:r>
            <a:endParaRPr lang="en-GB" sz="1333" dirty="0"/>
          </a:p>
        </p:txBody>
      </p:sp>
      <p:sp>
        <p:nvSpPr>
          <p:cNvPr id="32" name="Rectangle 31"/>
          <p:cNvSpPr/>
          <p:nvPr/>
        </p:nvSpPr>
        <p:spPr>
          <a:xfrm>
            <a:off x="7392314" y="2698440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p:13</a:t>
            </a:r>
          </a:p>
          <a:p>
            <a:pPr algn="ctr"/>
            <a:r>
              <a:rPr lang="de-DE" sz="1333" dirty="0"/>
              <a:t>e:7</a:t>
            </a:r>
            <a:endParaRPr lang="en-GB" sz="133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271633" y="3397560"/>
          <a:ext cx="3300366" cy="182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0.764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m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0.934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1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271633" y="3397560"/>
          <a:ext cx="3300366" cy="182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0.764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m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0.934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517240"/>
            <a:ext cx="7440827" cy="364092"/>
          </a:xfrm>
        </p:spPr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188042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5356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1754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52254" y="231744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504325" y="1569042"/>
            <a:ext cx="1821646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 flipH="1">
            <a:off x="2999322" y="1569042"/>
            <a:ext cx="326649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36" idx="0"/>
          </p:cNvCxnSpPr>
          <p:nvPr/>
        </p:nvCxnSpPr>
        <p:spPr>
          <a:xfrm>
            <a:off x="3325971" y="1569042"/>
            <a:ext cx="1173517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37" idx="0"/>
          </p:cNvCxnSpPr>
          <p:nvPr/>
        </p:nvCxnSpPr>
        <p:spPr>
          <a:xfrm>
            <a:off x="3325971" y="1569042"/>
            <a:ext cx="2673683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3325971" y="1569042"/>
            <a:ext cx="4173851" cy="748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685644" y="1895669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86699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72888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499489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647223" y="189567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856757" y="2317440"/>
            <a:ext cx="1295137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3851919" y="2317440"/>
            <a:ext cx="1295137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5352086" y="2317440"/>
            <a:ext cx="1295137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0462" y="3577580"/>
            <a:ext cx="1501772" cy="66007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0" dirty="0"/>
              <a:t>Merge nodes</a:t>
            </a:r>
          </a:p>
          <a:p>
            <a:pPr algn="ctr"/>
            <a:r>
              <a:rPr lang="de-DE" sz="1170" dirty="0"/>
              <a:t>(typically: post processing)</a:t>
            </a:r>
            <a:endParaRPr lang="en-GB" sz="1170" dirty="0"/>
          </a:p>
        </p:txBody>
      </p:sp>
      <p:cxnSp>
        <p:nvCxnSpPr>
          <p:cNvPr id="10" name="Straight Arrow Connector 9"/>
          <p:cNvCxnSpPr>
            <a:stCxn id="6" idx="0"/>
            <a:endCxn id="36" idx="4"/>
          </p:cNvCxnSpPr>
          <p:nvPr/>
        </p:nvCxnSpPr>
        <p:spPr>
          <a:xfrm flipH="1" flipV="1">
            <a:off x="4499488" y="2698440"/>
            <a:ext cx="1421860" cy="8791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34" idx="4"/>
          </p:cNvCxnSpPr>
          <p:nvPr/>
        </p:nvCxnSpPr>
        <p:spPr>
          <a:xfrm flipH="1" flipV="1">
            <a:off x="1504325" y="2698440"/>
            <a:ext cx="4417023" cy="8791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37" idx="4"/>
          </p:cNvCxnSpPr>
          <p:nvPr/>
        </p:nvCxnSpPr>
        <p:spPr>
          <a:xfrm flipV="1">
            <a:off x="5921347" y="2698440"/>
            <a:ext cx="78307" cy="8791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3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Entropy, Cross-entropy,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  <a:p>
            <a:r>
              <a:rPr lang="en-US" dirty="0"/>
              <a:t>What is a decision tree?</a:t>
            </a:r>
          </a:p>
          <a:p>
            <a:r>
              <a:rPr lang="en-US" dirty="0"/>
              <a:t>How to construct a decision tree from training data?</a:t>
            </a:r>
          </a:p>
          <a:p>
            <a:r>
              <a:rPr lang="en-US" dirty="0"/>
              <a:t>What is information gain?</a:t>
            </a:r>
          </a:p>
          <a:p>
            <a:r>
              <a:rPr lang="en-US" dirty="0"/>
              <a:t>Why to use gain ratio?</a:t>
            </a:r>
          </a:p>
          <a:p>
            <a:r>
              <a:rPr lang="en-US" dirty="0"/>
              <a:t>How to prune a decision tree?</a:t>
            </a:r>
          </a:p>
          <a:p>
            <a:r>
              <a:rPr lang="en-US" dirty="0"/>
              <a:t>How to split attribute values?</a:t>
            </a:r>
          </a:p>
          <a:p>
            <a:r>
              <a:rPr lang="en-US" dirty="0"/>
              <a:t>What is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r>
              <a:rPr lang="en-US" dirty="0"/>
              <a:t>What is binning and how does it work?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30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0845" y="1207237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34801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77752" y="2336884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25150" y="2338794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651757" y="1588237"/>
            <a:ext cx="1066657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718413" y="1588237"/>
            <a:ext cx="0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2718414" y="1588237"/>
            <a:ext cx="1047398" cy="75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271633" y="1915113"/>
            <a:ext cx="600067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d,m,p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1794" y="1915114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551887" y="190462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1151620" y="2336884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6192" tIns="38096" rIns="76192" bIns="38096" numCol="1" anchor="t" anchorCtr="0" compatLnSpc="1">
                <a:prstTxWarp prst="textNoShape">
                  <a:avLst/>
                </a:prstTxWarp>
              </a:bodyPr>
              <a:lstStyle>
                <a:lvl1pPr marL="342865" indent="-34286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5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73" indent="-28572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288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034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+mn-lt"/>
                  </a:defRPr>
                </a:lvl4pPr>
                <a:lvl5pPr marL="205718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340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9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645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9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2083" kern="0" dirty="0"/>
                  <a:t>Next node</a:t>
                </a:r>
              </a:p>
              <a:p>
                <a:pPr lvl="1"/>
                <a:r>
                  <a:rPr lang="de-DE" sz="2000" dirty="0"/>
                  <a:t>36 instances</a:t>
                </a:r>
              </a:p>
              <a:p>
                <a:pPr lvl="1"/>
                <a:r>
                  <a:rPr lang="de-DE" sz="2000" dirty="0"/>
                  <a:t>8 poisonous</a:t>
                </a:r>
              </a:p>
              <a:p>
                <a:pPr lvl="1"/>
                <a:r>
                  <a:rPr lang="de-DE" sz="2000" dirty="0"/>
                  <a:t>28 edible</a:t>
                </a:r>
              </a:p>
              <a:p>
                <a:pPr lvl="1"/>
                <a:r>
                  <a:rPr lang="de-DE" sz="2000" dirty="0"/>
                  <a:t>Entropy: H(P)=0.764 </a:t>
                </a:r>
              </a:p>
              <a:p>
                <a:r>
                  <a:rPr lang="de-DE" sz="2083" dirty="0"/>
                  <a:t>Attribute: Cap-shape</a:t>
                </a:r>
              </a:p>
              <a:p>
                <a:endParaRPr lang="de-DE" sz="2083" dirty="0"/>
              </a:p>
              <a:p>
                <a:endParaRPr lang="de-DE" sz="2083" dirty="0"/>
              </a:p>
              <a:p>
                <a:endParaRPr lang="de-DE" sz="2083" dirty="0"/>
              </a:p>
              <a:p>
                <a:endParaRPr lang="de-DE" sz="917" dirty="0"/>
              </a:p>
              <a:p>
                <a:endParaRPr lang="de-DE" sz="2083" dirty="0"/>
              </a:p>
              <a:p>
                <a:r>
                  <a:rPr lang="de-DE" sz="2083" dirty="0"/>
                  <a:t>Expected Entropy: 0.651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0.113</m:t>
                      </m:r>
                    </m:oMath>
                  </m:oMathPara>
                </a14:m>
                <a:endParaRPr lang="en-GB" sz="2083" dirty="0"/>
              </a:p>
              <a:p>
                <a:endParaRPr lang="de-DE" sz="2083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blipFill>
                <a:blip r:embed="rId3"/>
                <a:stretch>
                  <a:fillRect l="-2182" t="-829" b="-24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271633" y="3397560"/>
          <a:ext cx="3300366" cy="182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0.764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m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0.934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Up Arrow 49"/>
          <p:cNvSpPr/>
          <p:nvPr/>
        </p:nvSpPr>
        <p:spPr>
          <a:xfrm>
            <a:off x="2535375" y="2872052"/>
            <a:ext cx="366076" cy="40549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872033" y="2857500"/>
          <a:ext cx="3300366" cy="151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0.592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7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0.918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0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0845" y="1284936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2500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77752" y="2414583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25150" y="2416493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651757" y="1665936"/>
            <a:ext cx="1066657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718413" y="1665936"/>
            <a:ext cx="0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2718414" y="1665936"/>
            <a:ext cx="1047398" cy="75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271633" y="1992812"/>
            <a:ext cx="600067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d,m,p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1794" y="1992813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551887" y="1982324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1151620" y="2414583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6192" tIns="38096" rIns="76192" bIns="38096" numCol="1" anchor="t" anchorCtr="0" compatLnSpc="1">
                <a:prstTxWarp prst="textNoShape">
                  <a:avLst/>
                </a:prstTxWarp>
              </a:bodyPr>
              <a:lstStyle>
                <a:lvl1pPr marL="342865" indent="-34286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5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73" indent="-28572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288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034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+mn-lt"/>
                  </a:defRPr>
                </a:lvl4pPr>
                <a:lvl5pPr marL="205718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340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9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645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9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2083" dirty="0"/>
                  <a:t>Attribute: Cap-surface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0.113</m:t>
                      </m:r>
                    </m:oMath>
                  </m:oMathPara>
                </a14:m>
                <a:endParaRPr lang="en-GB" sz="2083" dirty="0"/>
              </a:p>
              <a:p>
                <a:r>
                  <a:rPr lang="de-DE" sz="2083" dirty="0"/>
                  <a:t>...</a:t>
                </a:r>
              </a:p>
              <a:p>
                <a:r>
                  <a:rPr lang="de-DE" sz="2083" dirty="0"/>
                  <a:t>Attribute: Gill-size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0.32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blipFill>
                <a:blip r:embed="rId3"/>
                <a:stretch>
                  <a:fillRect l="-2182" t="-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01851" y="2575302"/>
          <a:ext cx="3300366" cy="91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0845" y="1196611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4175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77752" y="2326258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gill-size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25150" y="2328168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651757" y="1577611"/>
            <a:ext cx="1066657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718413" y="1577611"/>
            <a:ext cx="0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2718414" y="1577611"/>
            <a:ext cx="1047398" cy="75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271633" y="1904487"/>
            <a:ext cx="600067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d,m,p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1794" y="1904488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551887" y="1893999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1151620" y="2326258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6192" tIns="38096" rIns="76192" bIns="38096" numCol="1" anchor="t" anchorCtr="0" compatLnSpc="1">
                <a:prstTxWarp prst="textNoShape">
                  <a:avLst/>
                </a:prstTxWarp>
              </a:bodyPr>
              <a:lstStyle>
                <a:lvl1pPr marL="342865" indent="-34286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5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73" indent="-28572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288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034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+mn-lt"/>
                  </a:defRPr>
                </a:lvl4pPr>
                <a:lvl5pPr marL="205718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340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9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645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9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2083" dirty="0"/>
                  <a:t>Attribute: Cap-surface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0.113</m:t>
                      </m:r>
                    </m:oMath>
                  </m:oMathPara>
                </a14:m>
                <a:endParaRPr lang="en-GB" sz="2083" dirty="0"/>
              </a:p>
              <a:p>
                <a:r>
                  <a:rPr lang="de-DE" sz="2083" dirty="0"/>
                  <a:t>...</a:t>
                </a:r>
              </a:p>
              <a:p>
                <a:r>
                  <a:rPr lang="de-DE" sz="2083" dirty="0"/>
                  <a:t>Attribute: Gill-size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0.32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blipFill>
                <a:blip r:embed="rId3"/>
                <a:stretch>
                  <a:fillRect l="-2182" t="-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01851" y="2575302"/>
          <a:ext cx="3300366" cy="91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831807" y="3457567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20" name="Straight Arrow Connector 19"/>
          <p:cNvCxnSpPr>
            <a:stCxn id="9" idx="2"/>
            <a:endCxn id="32" idx="0"/>
          </p:cNvCxnSpPr>
          <p:nvPr/>
        </p:nvCxnSpPr>
        <p:spPr>
          <a:xfrm flipH="1">
            <a:off x="1979208" y="2707259"/>
            <a:ext cx="739205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8" idx="0"/>
          </p:cNvCxnSpPr>
          <p:nvPr/>
        </p:nvCxnSpPr>
        <p:spPr>
          <a:xfrm>
            <a:off x="2718413" y="2707259"/>
            <a:ext cx="760962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846886" y="3035796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06605" y="304342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62627" y="383856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p:0</a:t>
            </a:r>
          </a:p>
          <a:p>
            <a:pPr algn="ctr"/>
            <a:r>
              <a:rPr lang="de-DE" sz="1333" dirty="0"/>
              <a:t>e:20</a:t>
            </a:r>
            <a:endParaRPr lang="en-GB" sz="1333" dirty="0"/>
          </a:p>
        </p:txBody>
      </p:sp>
      <p:sp>
        <p:nvSpPr>
          <p:cNvPr id="30" name="Rectangle 29"/>
          <p:cNvSpPr/>
          <p:nvPr/>
        </p:nvSpPr>
        <p:spPr>
          <a:xfrm>
            <a:off x="3362794" y="383856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p:8</a:t>
            </a:r>
          </a:p>
          <a:p>
            <a:pPr algn="ctr"/>
            <a:r>
              <a:rPr lang="de-DE" sz="1333" dirty="0"/>
              <a:t>e:8</a:t>
            </a:r>
            <a:endParaRPr lang="en-GB" sz="1333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331640" y="3457567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7843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0845" y="1235658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3221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77752" y="2365305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gill-size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25150" y="2367215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651757" y="1616658"/>
            <a:ext cx="1066657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718413" y="1616658"/>
            <a:ext cx="0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2718414" y="1616658"/>
            <a:ext cx="1047398" cy="75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271633" y="1943534"/>
            <a:ext cx="600067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d,m,p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1794" y="194353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551887" y="193304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1151620" y="2365305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6192" tIns="38096" rIns="76192" bIns="38096" numCol="1" anchor="t" anchorCtr="0" compatLnSpc="1">
                <a:prstTxWarp prst="textNoShape">
                  <a:avLst/>
                </a:prstTxWarp>
              </a:bodyPr>
              <a:lstStyle>
                <a:lvl1pPr marL="342865" indent="-34286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5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873" indent="-28572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w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288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034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+mn-lt"/>
                  </a:defRPr>
                </a:lvl4pPr>
                <a:lvl5pPr marL="205718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340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92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645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97" indent="-22857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sz="2083" dirty="0"/>
                  <a:t>Attribute: Cap-surface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0.113</m:t>
                      </m:r>
                    </m:oMath>
                  </m:oMathPara>
                </a14:m>
                <a:endParaRPr lang="en-GB" sz="2083" dirty="0"/>
              </a:p>
              <a:p>
                <a:r>
                  <a:rPr lang="de-DE" sz="2083" dirty="0"/>
                  <a:t>...</a:t>
                </a:r>
              </a:p>
              <a:p>
                <a:r>
                  <a:rPr lang="de-DE" sz="2083" dirty="0"/>
                  <a:t>Attribute: Gill-size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0.32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2027" y="549011"/>
                <a:ext cx="3480015" cy="4587875"/>
              </a:xfrm>
              <a:prstGeom prst="rect">
                <a:avLst/>
              </a:prstGeom>
              <a:blipFill>
                <a:blip r:embed="rId3"/>
                <a:stretch>
                  <a:fillRect l="-2182" t="-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01851" y="2575302"/>
          <a:ext cx="3300366" cy="91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8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stCxn id="9" idx="2"/>
            <a:endCxn id="28" idx="0"/>
          </p:cNvCxnSpPr>
          <p:nvPr/>
        </p:nvCxnSpPr>
        <p:spPr>
          <a:xfrm flipH="1">
            <a:off x="2037563" y="2746305"/>
            <a:ext cx="680850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31" idx="0"/>
          </p:cNvCxnSpPr>
          <p:nvPr/>
        </p:nvCxnSpPr>
        <p:spPr>
          <a:xfrm>
            <a:off x="2718414" y="2746305"/>
            <a:ext cx="700954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846886" y="3074843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06605" y="3082471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1537427" y="3496613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978707" y="3496613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5694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88" y="535303"/>
            <a:ext cx="3480015" cy="4587875"/>
          </a:xfrm>
        </p:spPr>
        <p:txBody>
          <a:bodyPr/>
          <a:lstStyle/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0845" y="1355671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habitat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83235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77752" y="2485318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gill-size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25150" y="2487228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14" name="Straight Arrow Connector 13"/>
          <p:cNvCxnSpPr>
            <a:stCxn id="4" idx="2"/>
            <a:endCxn id="34" idx="0"/>
          </p:cNvCxnSpPr>
          <p:nvPr/>
        </p:nvCxnSpPr>
        <p:spPr>
          <a:xfrm flipH="1">
            <a:off x="1651757" y="1736671"/>
            <a:ext cx="1066657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2718413" y="1736671"/>
            <a:ext cx="0" cy="748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2718414" y="1736671"/>
            <a:ext cx="1047398" cy="75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271633" y="2063547"/>
            <a:ext cx="600067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d,m,p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1794" y="2063548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551887" y="2053059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1151620" y="2485318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812027" y="549011"/>
            <a:ext cx="348001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92" tIns="38096" rIns="76192" bIns="38096" numCol="1" anchor="t" anchorCtr="0" compatLnSpc="1">
            <a:prstTxWarp prst="textNoShape">
              <a:avLst/>
            </a:prstTxWarp>
          </a:bodyPr>
          <a:lstStyle>
            <a:lvl1pPr marL="342865" indent="-34286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3" indent="-2857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2pPr>
            <a:lvl3pPr marL="1142882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034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057187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340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92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45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97" indent="-22857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83" kern="0" dirty="0"/>
              <a:t>Next node</a:t>
            </a:r>
          </a:p>
          <a:p>
            <a:pPr lvl="1"/>
            <a:r>
              <a:rPr lang="de-DE" sz="2000" dirty="0"/>
              <a:t>20 instances</a:t>
            </a:r>
          </a:p>
          <a:p>
            <a:pPr lvl="1"/>
            <a:r>
              <a:rPr lang="de-DE" sz="2000" dirty="0"/>
              <a:t>13 poisonous</a:t>
            </a:r>
          </a:p>
          <a:p>
            <a:pPr lvl="1"/>
            <a:r>
              <a:rPr lang="de-DE" sz="2000" dirty="0"/>
              <a:t>7 edible</a:t>
            </a:r>
          </a:p>
          <a:p>
            <a:pPr lvl="1"/>
            <a:r>
              <a:rPr lang="de-DE" sz="2000" dirty="0"/>
              <a:t>Entropy: H(P)=0.934</a:t>
            </a:r>
          </a:p>
          <a:p>
            <a:r>
              <a:rPr lang="de-DE" sz="2083" dirty="0"/>
              <a:t>...</a:t>
            </a:r>
          </a:p>
        </p:txBody>
      </p:sp>
      <p:cxnSp>
        <p:nvCxnSpPr>
          <p:cNvPr id="20" name="Straight Arrow Connector 19"/>
          <p:cNvCxnSpPr>
            <a:stCxn id="9" idx="2"/>
            <a:endCxn id="28" idx="0"/>
          </p:cNvCxnSpPr>
          <p:nvPr/>
        </p:nvCxnSpPr>
        <p:spPr>
          <a:xfrm flipH="1">
            <a:off x="2037563" y="2866319"/>
            <a:ext cx="680850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31" idx="0"/>
          </p:cNvCxnSpPr>
          <p:nvPr/>
        </p:nvCxnSpPr>
        <p:spPr>
          <a:xfrm>
            <a:off x="2718414" y="2866319"/>
            <a:ext cx="700954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846886" y="3194856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906605" y="320248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1537427" y="3616627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978707" y="3616627"/>
            <a:ext cx="881321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sp>
        <p:nvSpPr>
          <p:cNvPr id="29" name="Up Arrow 28"/>
          <p:cNvSpPr/>
          <p:nvPr/>
        </p:nvSpPr>
        <p:spPr>
          <a:xfrm>
            <a:off x="3582772" y="3014513"/>
            <a:ext cx="366076" cy="40549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</p:spTree>
    <p:extLst>
      <p:ext uri="{BB962C8B-B14F-4D97-AF65-F5344CB8AC3E}">
        <p14:creationId xmlns:p14="http://schemas.microsoft.com/office/powerpoint/2010/main" val="353997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sense-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65" y="1292654"/>
            <a:ext cx="669351" cy="8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397227"/>
            <a:ext cx="7440827" cy="364092"/>
          </a:xfrm>
        </p:spPr>
        <p:txBody>
          <a:bodyPr/>
          <a:lstStyle/>
          <a:p>
            <a:r>
              <a:rPr lang="de-DE" dirty="0"/>
              <a:t>Impact of a Perfect Predictor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660" y="817273"/>
            <a:ext cx="7440827" cy="4380487"/>
          </a:xfrm>
        </p:spPr>
        <p:txBody>
          <a:bodyPr/>
          <a:lstStyle/>
          <a:p>
            <a:r>
              <a:rPr lang="de-DE" dirty="0"/>
              <a:t>Assume an attribute which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perfectly</a:t>
            </a:r>
            <a:r>
              <a:rPr lang="de-DE" dirty="0"/>
              <a:t> indicative for the class label.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1594" y="2143214"/>
          <a:ext cx="7299792" cy="930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cap-shape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cap-surface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cap-</a:t>
                      </a:r>
                      <a:r>
                        <a:rPr lang="en-GB" sz="1000" u="none" strike="noStrike" dirty="0" err="1">
                          <a:effectLst/>
                        </a:rPr>
                        <a:t>color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bruises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gill-spacing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gill-size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gill-</a:t>
                      </a:r>
                      <a:r>
                        <a:rPr lang="en-GB" sz="1000" u="none" strike="noStrike" dirty="0" err="1">
                          <a:effectLst/>
                        </a:rPr>
                        <a:t>color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u="none" strike="noStrike" dirty="0">
                          <a:effectLst/>
                        </a:rPr>
                        <a:t>habitat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odor</a:t>
                      </a:r>
                      <a:endParaRPr lang="en-GB" sz="10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8" marR="7938" marT="793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bell=b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convex=x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flat=f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sunken=s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fibrous=f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scaly=y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smooth=s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brown=n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 err="1">
                          <a:effectLst/>
                        </a:rPr>
                        <a:t>gray</a:t>
                      </a:r>
                      <a:r>
                        <a:rPr lang="en-GB" sz="1000" u="none" strike="noStrike" dirty="0">
                          <a:effectLst/>
                        </a:rPr>
                        <a:t>=g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white=w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yellow=y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bruises=t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no=f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close=c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crowded=w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broad=b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narrow=n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000" u="none" strike="noStrike" dirty="0">
                          <a:effectLst/>
                        </a:rPr>
                        <a:t>black=k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brown=n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 err="1">
                          <a:effectLst/>
                        </a:rPr>
                        <a:t>gray</a:t>
                      </a:r>
                      <a:r>
                        <a:rPr lang="en-GB" sz="1000" u="none" strike="noStrike" dirty="0">
                          <a:effectLst/>
                        </a:rPr>
                        <a:t>=g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pink=p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white=w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grasses=g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meadows=m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paths=p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urban=u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woods=d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dirty="0">
                          <a:effectLst/>
                        </a:rPr>
                        <a:t>almond=a,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anise=l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none=n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r>
                        <a:rPr lang="en-GB" sz="1000" u="none" strike="noStrike" dirty="0">
                          <a:effectLst/>
                        </a:rPr>
                        <a:t>pungent=p</a:t>
                      </a:r>
                      <a:br>
                        <a:rPr lang="en-GB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38" marR="7938" marT="793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15" y="1417341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392314" y="1717374"/>
            <a:ext cx="796256" cy="1440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70" dirty="0">
                <a:solidFill>
                  <a:srgbClr val="FF0000"/>
                </a:solidFill>
              </a:rPr>
              <a:t>new</a:t>
            </a:r>
            <a:endParaRPr lang="en-GB" sz="117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71633" y="3337553"/>
          <a:ext cx="3300366" cy="151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l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35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35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20249" y="3517573"/>
            <a:ext cx="881322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odor</a:t>
            </a:r>
          </a:p>
        </p:txBody>
      </p:sp>
      <p:cxnSp>
        <p:nvCxnSpPr>
          <p:cNvPr id="9" name="Straight Arrow Connector 8"/>
          <p:cNvCxnSpPr>
            <a:stCxn id="8" idx="2"/>
            <a:endCxn id="13" idx="0"/>
          </p:cNvCxnSpPr>
          <p:nvPr/>
        </p:nvCxnSpPr>
        <p:spPr>
          <a:xfrm flipH="1">
            <a:off x="5580060" y="3898574"/>
            <a:ext cx="680850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15" idx="0"/>
          </p:cNvCxnSpPr>
          <p:nvPr/>
        </p:nvCxnSpPr>
        <p:spPr>
          <a:xfrm>
            <a:off x="6260911" y="3898574"/>
            <a:ext cx="700954" cy="750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32073" y="4227111"/>
            <a:ext cx="40337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 err="1">
                <a:solidFill>
                  <a:srgbClr val="000000"/>
                </a:solidFill>
              </a:rPr>
              <a:t>a,l,n</a:t>
            </a:r>
            <a:endParaRPr lang="en-US" altLang="en-US" sz="1170" dirty="0">
              <a:solidFill>
                <a:srgbClr val="000000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449102" y="4234740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5079924" y="4648882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6461728" y="4648882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poisonous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71700" y="4957733"/>
                <a:ext cx="15406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0.741</m:t>
                      </m:r>
                    </m:oMath>
                  </m:oMathPara>
                </a14:m>
                <a:endParaRPr lang="en-GB" sz="117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4957733"/>
                <a:ext cx="1540678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13" grpId="0" animBg="1"/>
      <p:bldP spid="15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05DF9-EDBE-8542-9A0F-3A239CF2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A0DE8E-A7C3-D348-9CC8-D21C5970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34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Attributes with many values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/>
                  <a:t>The introduced approach for constructing decision trees favours attributes which have many values</a:t>
                </a:r>
              </a:p>
              <a:p>
                <a:pPr lvl="1"/>
                <a:r>
                  <a:rPr lang="de-DE" dirty="0"/>
                  <a:t>Extreme example: </a:t>
                </a:r>
              </a:p>
              <a:p>
                <a:pPr lvl="2"/>
                <a:r>
                  <a:rPr lang="de-DE" dirty="0"/>
                  <a:t>Object ID as attribute – one value per object</a:t>
                </a:r>
              </a:p>
              <a:p>
                <a:pPr lvl="2"/>
                <a:r>
                  <a:rPr lang="de-DE" dirty="0"/>
                  <a:t>Clearly identifies training objects and, thereby, their labels</a:t>
                </a:r>
              </a:p>
              <a:p>
                <a:pPr lvl="2"/>
                <a:endParaRPr lang="de-DE" dirty="0"/>
              </a:p>
              <a:p>
                <a:r>
                  <a:rPr lang="de-DE" dirty="0"/>
                  <a:t>Normalize w.r.t. the distibution of attribute values, i.e. its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𝐻</m:t>
                      </m:r>
                      <m:r>
                        <a:rPr lang="de-D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i="1" dirty="0" err="1">
                    <a:sym typeface="Wingdings" panose="05000000000000000000" pitchFamily="2" charset="2"/>
                  </a:rPr>
                  <a:t>Gain</a:t>
                </a:r>
                <a:r>
                  <a:rPr lang="de-DE" i="1" dirty="0">
                    <a:sym typeface="Wingdings" panose="05000000000000000000" pitchFamily="2" charset="2"/>
                  </a:rPr>
                  <a:t> </a:t>
                </a:r>
                <a:r>
                  <a:rPr lang="de-DE" i="1" dirty="0" err="1">
                    <a:sym typeface="Wingdings" panose="05000000000000000000" pitchFamily="2" charset="2"/>
                  </a:rPr>
                  <a:t>ratio</a:t>
                </a:r>
                <a:r>
                  <a:rPr lang="de-DE" i="1" dirty="0">
                    <a:sym typeface="Wingdings" panose="05000000000000000000" pitchFamily="2" charset="2"/>
                  </a:rPr>
                  <a:t> (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i="1" dirty="0" err="1">
                    <a:sym typeface="Wingdings" panose="05000000000000000000" pitchFamily="2" charset="2"/>
                  </a:rPr>
                  <a:t>Normalized</a:t>
                </a:r>
                <a:r>
                  <a:rPr lang="de-DE" i="1" dirty="0">
                    <a:sym typeface="Wingdings" panose="05000000000000000000" pitchFamily="2" charset="2"/>
                  </a:rPr>
                  <a:t> </a:t>
                </a:r>
                <a:r>
                  <a:rPr lang="de-DE" i="1" dirty="0" err="1">
                    <a:sym typeface="Wingdings" panose="05000000000000000000" pitchFamily="2" charset="2"/>
                  </a:rPr>
                  <a:t>Impurity</a:t>
                </a:r>
                <a:r>
                  <a:rPr lang="de-DE" i="1" dirty="0">
                    <a:sym typeface="Wingdings" panose="05000000000000000000" pitchFamily="2" charset="2"/>
                  </a:rPr>
                  <a:t> </a:t>
                </a:r>
                <a:r>
                  <a:rPr lang="de-DE" i="1" dirty="0" err="1">
                    <a:sym typeface="Wingdings" panose="05000000000000000000" pitchFamily="2" charset="2"/>
                  </a:rPr>
                  <a:t>Decrease</a:t>
                </a:r>
                <a:r>
                  <a:rPr lang="de-DE" i="1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𝐼𝐺𝑅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𝐼𝐺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/</m:t>
                      </m:r>
                      <m:r>
                        <a:rPr lang="de-DE" b="0" i="1" smtClean="0">
                          <a:latin typeface="Cambria Math"/>
                        </a:rPr>
                        <m:t>𝐻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6" t="-1212" b="-139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 rot="20911932">
            <a:off x="5832140" y="4477680"/>
            <a:ext cx="2640293" cy="8400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0" dirty="0"/>
              <a:t>Use gain ratio instead of information gain for deciding on which attribute to use.</a:t>
            </a:r>
            <a:endParaRPr lang="en-GB" sz="1170" dirty="0"/>
          </a:p>
        </p:txBody>
      </p:sp>
    </p:spTree>
    <p:extLst>
      <p:ext uri="{BB962C8B-B14F-4D97-AF65-F5344CB8AC3E}">
        <p14:creationId xmlns:p14="http://schemas.microsoft.com/office/powerpoint/2010/main" val="26501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Use </a:t>
                </a:r>
                <a:r>
                  <a:rPr lang="en-GB" i="1" dirty="0"/>
                  <a:t>Normalized Impurity Decrease </a:t>
                </a:r>
                <a:r>
                  <a:rPr lang="en-GB" dirty="0"/>
                  <a:t>(Gain ratio) instead of </a:t>
                </a:r>
                <a:r>
                  <a:rPr lang="en-GB" i="1" dirty="0"/>
                  <a:t>Impurity Decrease </a:t>
                </a:r>
                <a:r>
                  <a:rPr lang="en-GB" dirty="0"/>
                  <a:t>(Information Gain). The </a:t>
                </a:r>
                <a:r>
                  <a:rPr lang="en-GB" i="1" dirty="0"/>
                  <a:t>Normalized Impurity Decrease </a:t>
                </a:r>
                <a:r>
                  <a:rPr lang="en-GB" dirty="0"/>
                  <a:t>at a node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then: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, 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i="1" dirty="0"/>
                  <a:t>entropy of distribution </a:t>
                </a:r>
                <a:r>
                  <a:rPr lang="en-GB" dirty="0"/>
                  <a:t>(Intrinsic Information).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fr-F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Normalized Impurity Decrease (</a:t>
            </a:r>
            <a:r>
              <a:rPr lang="en-GB"/>
              <a:t>alternative notation)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2027" y="549011"/>
                <a:ext cx="3480015" cy="482876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dirty="0"/>
                  <a:t>Root note</a:t>
                </a:r>
              </a:p>
              <a:p>
                <a:r>
                  <a:rPr lang="de-DE" dirty="0"/>
                  <a:t>Attribute: Cap-</a:t>
                </a:r>
                <a:r>
                  <a:rPr lang="de-DE" dirty="0" err="1"/>
                  <a:t>shape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sz="917" dirty="0"/>
              </a:p>
              <a:p>
                <a:endParaRPr lang="de-DE" dirty="0"/>
              </a:p>
              <a:p>
                <a:r>
                  <a:rPr lang="de-DE" dirty="0"/>
                  <a:t>Expected Entropy: 0.565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</m:t>
                      </m:r>
                      <m:r>
                        <a:rPr lang="de-DE" sz="2000" i="1" dirty="0">
                          <a:latin typeface="Cambria Math"/>
                        </a:rPr>
                        <m:t>= 0.176</m:t>
                      </m:r>
                    </m:oMath>
                  </m:oMathPara>
                </a14:m>
                <a:endParaRPr lang="en-GB" dirty="0"/>
              </a:p>
              <a:p>
                <a:r>
                  <a:rPr lang="de-DE" dirty="0"/>
                  <a:t>Entropy of value distribution:1.547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/>
                        </a:rPr>
                        <m:t>𝐼𝐺𝑅</m:t>
                      </m:r>
                      <m:r>
                        <a:rPr lang="de-DE" sz="2000" i="1" dirty="0">
                          <a:latin typeface="Cambria Math"/>
                        </a:rPr>
                        <m:t>= 0.114</m:t>
                      </m:r>
                    </m:oMath>
                  </m:oMathPara>
                </a14:m>
                <a:endParaRPr lang="en-GB" dirty="0"/>
              </a:p>
              <a:p>
                <a:r>
                  <a:rPr lang="de-DE" dirty="0"/>
                  <a:t>IGR Habitat: 0.134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2027" y="549011"/>
                <a:ext cx="3480015" cy="4828769"/>
              </a:xfrm>
              <a:blipFill>
                <a:blip r:embed="rId2"/>
                <a:stretch>
                  <a:fillRect l="-3273" t="-1312" r="-2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164185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1500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2033" y="1338258"/>
          <a:ext cx="3300366" cy="151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29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0.371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0.951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CB8C0636-0836-DE49-85B1-109B4340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BFD495-49AF-F54F-B151-C35565B2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206C1-4EB3-F44F-8571-9F55614B5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91475" y="5519738"/>
            <a:ext cx="1152525" cy="122237"/>
          </a:xfr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535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027" y="549011"/>
            <a:ext cx="3480015" cy="4587875"/>
          </a:xfrm>
        </p:spPr>
        <p:txBody>
          <a:bodyPr/>
          <a:lstStyle/>
          <a:p>
            <a:r>
              <a:rPr lang="de-DE" dirty="0"/>
              <a:t>Attribute: Gill-size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Entropy of value distribution:0.943</a:t>
            </a:r>
          </a:p>
          <a:p>
            <a:r>
              <a:rPr lang="de-DE" dirty="0"/>
              <a:t>IGR gill-size: 0.412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277827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5141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2033" y="1088988"/>
          <a:ext cx="3300366" cy="91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15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91847" y="2437453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9" name="Straight Arrow Connector 8"/>
          <p:cNvCxnSpPr>
            <a:stCxn id="4" idx="2"/>
            <a:endCxn id="15" idx="0"/>
          </p:cNvCxnSpPr>
          <p:nvPr/>
        </p:nvCxnSpPr>
        <p:spPr>
          <a:xfrm flipH="1">
            <a:off x="2339249" y="1658827"/>
            <a:ext cx="986723" cy="778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3325971" y="1658827"/>
            <a:ext cx="513444" cy="778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06112" y="2015683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365831" y="2023311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2667" y="2818454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p:0</a:t>
            </a:r>
          </a:p>
          <a:p>
            <a:pPr algn="ctr"/>
            <a:r>
              <a:rPr lang="de-DE" sz="1333" dirty="0"/>
              <a:t>e:64</a:t>
            </a:r>
            <a:endParaRPr lang="en-GB" sz="1333" dirty="0"/>
          </a:p>
        </p:txBody>
      </p:sp>
      <p:sp>
        <p:nvSpPr>
          <p:cNvPr id="14" name="Rectangle 13"/>
          <p:cNvSpPr/>
          <p:nvPr/>
        </p:nvSpPr>
        <p:spPr>
          <a:xfrm>
            <a:off x="3722834" y="2818454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p:21</a:t>
            </a:r>
          </a:p>
          <a:p>
            <a:pPr algn="ctr"/>
            <a:r>
              <a:rPr lang="de-DE" sz="1333" dirty="0"/>
              <a:t>e:15</a:t>
            </a:r>
            <a:endParaRPr lang="en-GB" sz="1333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691680" y="2437453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8451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027" y="549011"/>
            <a:ext cx="3480015" cy="4587875"/>
          </a:xfrm>
        </p:spPr>
        <p:txBody>
          <a:bodyPr/>
          <a:lstStyle/>
          <a:p>
            <a:r>
              <a:rPr lang="de-DE" dirty="0"/>
              <a:t>Attribute: Gill-size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Entropy of value distribution:0.943</a:t>
            </a:r>
          </a:p>
          <a:p>
            <a:r>
              <a:rPr lang="de-DE" dirty="0"/>
              <a:t>IGR gill-size: 0.412</a:t>
            </a:r>
          </a:p>
          <a:p>
            <a:endParaRPr lang="de-DE" dirty="0"/>
          </a:p>
          <a:p>
            <a:r>
              <a:rPr lang="de-DE" dirty="0"/>
              <a:t>Next node ...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8403" y="1217820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pic>
        <p:nvPicPr>
          <p:cNvPr id="5" name="Picture 2" descr="C:\Documents and Settings\Thomas\Local Settings\Temporary Internet Files\Content.IE5\Q2ZYCQ88\MC90041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45135"/>
            <a:ext cx="800592" cy="7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2033" y="1088988"/>
          <a:ext cx="3300366" cy="911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entropy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64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21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15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36</a:t>
                      </a:r>
                    </a:p>
                  </a:txBody>
                  <a:tcPr marL="75000" marR="75000" marT="52229" marB="39000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cs typeface="Arial Unicode MS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L="75000" marR="75000" marT="52229" marB="39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91847" y="2377447"/>
            <a:ext cx="1295136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/>
              <a:t>???</a:t>
            </a:r>
          </a:p>
        </p:txBody>
      </p:sp>
      <p:cxnSp>
        <p:nvCxnSpPr>
          <p:cNvPr id="9" name="Straight Arrow Connector 8"/>
          <p:cNvCxnSpPr>
            <a:stCxn id="4" idx="2"/>
            <a:endCxn id="16" idx="0"/>
          </p:cNvCxnSpPr>
          <p:nvPr/>
        </p:nvCxnSpPr>
        <p:spPr>
          <a:xfrm flipH="1">
            <a:off x="2339811" y="1598820"/>
            <a:ext cx="986160" cy="778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3325971" y="1598820"/>
            <a:ext cx="513444" cy="778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06112" y="1955676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365831" y="1963305"/>
            <a:ext cx="246063" cy="28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5000" tIns="50729" rIns="75000" bIns="37500"/>
          <a:lstStyle/>
          <a:p>
            <a:r>
              <a:rPr lang="en-US" altLang="en-US" sz="117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2834" y="275844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p:21</a:t>
            </a:r>
          </a:p>
          <a:p>
            <a:pPr algn="ctr"/>
            <a:r>
              <a:rPr lang="de-DE" sz="1333" dirty="0"/>
              <a:t>e:15</a:t>
            </a:r>
            <a:endParaRPr lang="en-GB" sz="1333" dirty="0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839674" y="2377447"/>
            <a:ext cx="1000273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5000" tIns="50729" rIns="75000" bIns="375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algn="ctr"/>
            <a:r>
              <a:rPr lang="en-US" altLang="en-US" sz="1170" dirty="0">
                <a:solidFill>
                  <a:schemeClr val="bg1"/>
                </a:solidFill>
              </a:rPr>
              <a:t>edible</a:t>
            </a:r>
          </a:p>
        </p:txBody>
      </p:sp>
    </p:spTree>
    <p:extLst>
      <p:ext uri="{BB962C8B-B14F-4D97-AF65-F5344CB8AC3E}">
        <p14:creationId xmlns:p14="http://schemas.microsoft.com/office/powerpoint/2010/main" val="2973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Algorithm for decision tree induction is optimizing the </a:t>
            </a:r>
            <a:r>
              <a:rPr lang="de-DE" u="sng" dirty="0"/>
              <a:t>training error</a:t>
            </a:r>
          </a:p>
          <a:p>
            <a:pPr lvl="1"/>
            <a:r>
              <a:rPr lang="de-DE" dirty="0"/>
              <a:t>Adding more nodes to the tree will reduce the training error</a:t>
            </a:r>
          </a:p>
          <a:p>
            <a:pPr lvl="1"/>
            <a:r>
              <a:rPr lang="de-DE" dirty="0"/>
              <a:t>Model becomes more complex!</a:t>
            </a:r>
          </a:p>
          <a:p>
            <a:pPr lvl="1"/>
            <a:r>
              <a:rPr lang="de-DE" dirty="0"/>
              <a:t>Risk of overfitting</a:t>
            </a:r>
          </a:p>
          <a:p>
            <a:endParaRPr lang="de-DE" dirty="0"/>
          </a:p>
          <a:p>
            <a:pPr marL="285709" lvl="1" indent="-285709">
              <a:buFont typeface="Wingdings" pitchFamily="2" charset="2"/>
              <a:buChar char="§"/>
            </a:pPr>
            <a:r>
              <a:rPr lang="de-DE" dirty="0"/>
              <a:t>Wanted: idea of the error rate on new data</a:t>
            </a:r>
          </a:p>
          <a:p>
            <a:pPr marL="619037" lvl="2" indent="-285709">
              <a:buFont typeface="Wingdings" pitchFamily="2" charset="2"/>
              <a:buChar char="§"/>
            </a:pPr>
            <a:r>
              <a:rPr lang="de-DE" u="sng" dirty="0"/>
              <a:t>Generalization error</a:t>
            </a:r>
          </a:p>
          <a:p>
            <a:pPr marL="619037" lvl="2" indent="-285709">
              <a:buFont typeface="Wingdings" pitchFamily="2" charset="2"/>
              <a:buChar char="§"/>
            </a:pPr>
            <a:r>
              <a:rPr lang="de-DE" dirty="0"/>
              <a:t>Training error is not a good estimator for the generalization error</a:t>
            </a:r>
          </a:p>
          <a:p>
            <a:pPr marL="285709" lvl="1" indent="-285709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968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457233"/>
            <a:ext cx="7440827" cy="364092"/>
          </a:xfrm>
        </p:spPr>
        <p:txBody>
          <a:bodyPr/>
          <a:lstStyle/>
          <a:p>
            <a:r>
              <a:rPr lang="de-DE" dirty="0"/>
              <a:t>Overfitting</a:t>
            </a:r>
            <a:endParaRPr lang="en-GB" dirty="0"/>
          </a:p>
        </p:txBody>
      </p:sp>
      <p:pic>
        <p:nvPicPr>
          <p:cNvPr id="1026" name="Picture 2" descr="C:\Documents and Settings\Thomas\My Documents\Dropbox\Teaching\Data Mining and Machine Learning\images\06-classification\decision-tree-overfit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55" y="884865"/>
            <a:ext cx="6130432" cy="46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2287" y="1964985"/>
            <a:ext cx="64793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70" dirty="0"/>
              <a:t>1200 o</a:t>
            </a:r>
            <a:br>
              <a:rPr lang="de-DE" sz="1170" dirty="0"/>
            </a:br>
            <a:r>
              <a:rPr lang="de-DE" sz="1170" dirty="0"/>
              <a:t>1800 +</a:t>
            </a:r>
            <a:endParaRPr lang="en-GB" sz="1170" dirty="0"/>
          </a:p>
        </p:txBody>
      </p:sp>
    </p:spTree>
    <p:extLst>
      <p:ext uri="{BB962C8B-B14F-4D97-AF65-F5344CB8AC3E}">
        <p14:creationId xmlns:p14="http://schemas.microsoft.com/office/powerpoint/2010/main" val="2825246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-22820"/>
            <a:ext cx="2340260" cy="364092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Overfitting</a:t>
            </a:r>
            <a:endParaRPr lang="en-GB" dirty="0"/>
          </a:p>
        </p:txBody>
      </p:sp>
      <p:pic>
        <p:nvPicPr>
          <p:cNvPr id="2050" name="Picture 2" descr="C:\Documents and Settings\Thomas\My Documents\Dropbox\Teaching\Data Mining and Machine Learning\images\06-classification\decision-tree-overfitt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7" y="532805"/>
            <a:ext cx="6311668" cy="47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4262" y="5095652"/>
            <a:ext cx="32079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33" dirty="0"/>
              <a:t>Data split: 30% training, 70% evaluation</a:t>
            </a:r>
            <a:endParaRPr lang="en-GB" sz="1333" dirty="0"/>
          </a:p>
        </p:txBody>
      </p:sp>
    </p:spTree>
    <p:extLst>
      <p:ext uri="{BB962C8B-B14F-4D97-AF65-F5344CB8AC3E}">
        <p14:creationId xmlns:p14="http://schemas.microsoft.com/office/powerpoint/2010/main" val="3375850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390972" y="417764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o: 1</a:t>
            </a:r>
          </a:p>
          <a:p>
            <a:pPr algn="ctr"/>
            <a:r>
              <a:rPr lang="de-DE" sz="1333" dirty="0"/>
              <a:t>b: 6</a:t>
            </a:r>
            <a:endParaRPr lang="en-GB" sz="1333" dirty="0"/>
          </a:p>
        </p:txBody>
      </p:sp>
      <p:sp>
        <p:nvSpPr>
          <p:cNvPr id="48" name="Rectangle 47"/>
          <p:cNvSpPr/>
          <p:nvPr/>
        </p:nvSpPr>
        <p:spPr>
          <a:xfrm>
            <a:off x="6507324" y="417764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o: 4</a:t>
            </a:r>
          </a:p>
          <a:p>
            <a:pPr algn="ctr"/>
            <a:r>
              <a:rPr lang="de-DE" sz="1333" dirty="0"/>
              <a:t>b: 2</a:t>
            </a:r>
            <a:endParaRPr lang="en-GB" sz="1333" dirty="0"/>
          </a:p>
        </p:txBody>
      </p:sp>
      <p:sp>
        <p:nvSpPr>
          <p:cNvPr id="49" name="Rectangle 48"/>
          <p:cNvSpPr/>
          <p:nvPr/>
        </p:nvSpPr>
        <p:spPr>
          <a:xfrm>
            <a:off x="7542865" y="4177647"/>
            <a:ext cx="559811" cy="4590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33" dirty="0"/>
              <a:t>o: 5</a:t>
            </a:r>
          </a:p>
          <a:p>
            <a:pPr algn="ctr"/>
            <a:r>
              <a:rPr lang="de-DE" sz="1333" dirty="0"/>
              <a:t>b: 0</a:t>
            </a:r>
            <a:endParaRPr lang="en-GB" sz="133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87" y="21885"/>
            <a:ext cx="5867277" cy="364092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Estimating the Generalization 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9740" y="549011"/>
                <a:ext cx="5327000" cy="45878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de-DE" dirty="0"/>
                  <a:t>Determine for each node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</a:rPr>
                      <m:t>T</m:t>
                    </m:r>
                    <m:r>
                      <a:rPr lang="de-DE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with </a:t>
                </a:r>
                <a:r>
                  <a:rPr lang="de-DE" dirty="0" err="1"/>
                  <a:t>children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 charset="0"/>
                      </a:rPr>
                      <m:t>∈</m:t>
                    </m:r>
                    <m:r>
                      <a:rPr lang="de-DE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de-DE" dirty="0"/>
                  <a:t> the number of classification errors on training data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,</m:t>
                    </m:r>
                    <m:r>
                      <a:rPr lang="de-DE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) and the number of objects assigned to this node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,</m:t>
                    </m:r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Overall error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charset="0"/>
                            </a:rPr>
                            <m:t>(</m:t>
                          </m:r>
                          <m:r>
                            <a:rPr lang="de-DE" i="1">
                              <a:latin typeface="Cambria Math" charset="0"/>
                            </a:rPr>
                            <m:t>𝑇</m:t>
                          </m:r>
                          <m:r>
                            <a:rPr lang="de-DE" i="1">
                              <a:latin typeface="Cambria Math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de-DE" i="1">
                              <a:latin typeface="Cambria Math"/>
                            </a:rPr>
                            <m:t>𝑒</m:t>
                          </m:r>
                          <m:r>
                            <a:rPr lang="de-DE" i="1">
                              <a:latin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de-DE" dirty="0"/>
              </a:p>
              <a:p>
                <a:r>
                  <a:rPr lang="de-DE" dirty="0"/>
                  <a:t>Add a penalty for each node </a:t>
                </a:r>
                <a:br>
                  <a:rPr lang="de-DE" dirty="0"/>
                </a:br>
                <a:r>
                  <a:rPr lang="de-DE" dirty="0"/>
                  <a:t>(pessimistic error estimate):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charset="0"/>
                            </a:rPr>
                            <m:t>(</m:t>
                          </m:r>
                          <m:r>
                            <a:rPr lang="de-DE" i="1">
                              <a:latin typeface="Cambria Math" charset="0"/>
                            </a:rPr>
                            <m:t>𝑇</m:t>
                          </m:r>
                          <m:r>
                            <a:rPr lang="de-DE" i="1">
                              <a:latin typeface="Cambria Math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de-DE" i="1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/>
                            </a:rPr>
                            <m:t>+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740" y="549011"/>
                <a:ext cx="5327000" cy="4587875"/>
              </a:xfrm>
              <a:blipFill>
                <a:blip r:embed="rId3"/>
                <a:stretch>
                  <a:fillRect l="-2375" t="-1657" r="-2375" b="-317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6388816" y="2551076"/>
                <a:ext cx="707575" cy="381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75000" tIns="50729" rIns="75000" bIns="37500" anchor="ctr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17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17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altLang="en-US" sz="117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170" dirty="0"/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8816" y="2551076"/>
                <a:ext cx="707575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2"/>
            <a:endCxn id="8" idx="0"/>
          </p:cNvCxnSpPr>
          <p:nvPr/>
        </p:nvCxnSpPr>
        <p:spPr>
          <a:xfrm>
            <a:off x="6742604" y="2932076"/>
            <a:ext cx="8394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5670878" y="2932076"/>
            <a:ext cx="1071726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17090" y="3820368"/>
            <a:ext cx="70757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170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97210" y="3820368"/>
            <a:ext cx="707575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170" dirty="0">
                <a:solidFill>
                  <a:schemeClr val="tx1"/>
                </a:solidFill>
              </a:rPr>
              <a:t>orange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64825" y="3820368"/>
            <a:ext cx="707575" cy="381000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170" dirty="0">
                <a:solidFill>
                  <a:schemeClr val="tx1"/>
                </a:solidFill>
              </a:rPr>
              <a:t>orange</a:t>
            </a:r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6742604" y="2932076"/>
            <a:ext cx="1076009" cy="8882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76772" y="171737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2" name="Oval 11"/>
          <p:cNvSpPr/>
          <p:nvPr/>
        </p:nvSpPr>
        <p:spPr>
          <a:xfrm>
            <a:off x="6663779" y="147734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3" name="Oval 12"/>
          <p:cNvSpPr/>
          <p:nvPr/>
        </p:nvSpPr>
        <p:spPr>
          <a:xfrm>
            <a:off x="6667216" y="1657367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4" name="Oval 13"/>
          <p:cNvSpPr/>
          <p:nvPr/>
        </p:nvSpPr>
        <p:spPr>
          <a:xfrm>
            <a:off x="6603772" y="184437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" name="Oval 14"/>
          <p:cNvSpPr/>
          <p:nvPr/>
        </p:nvSpPr>
        <p:spPr>
          <a:xfrm>
            <a:off x="6790779" y="1799073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" name="Oval 15"/>
          <p:cNvSpPr/>
          <p:nvPr/>
        </p:nvSpPr>
        <p:spPr>
          <a:xfrm>
            <a:off x="6885638" y="158834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" name="Oval 16"/>
          <p:cNvSpPr/>
          <p:nvPr/>
        </p:nvSpPr>
        <p:spPr>
          <a:xfrm>
            <a:off x="7036923" y="199366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" name="Oval 17"/>
          <p:cNvSpPr/>
          <p:nvPr/>
        </p:nvSpPr>
        <p:spPr>
          <a:xfrm>
            <a:off x="6730772" y="197137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" name="Oval 18"/>
          <p:cNvSpPr/>
          <p:nvPr/>
        </p:nvSpPr>
        <p:spPr>
          <a:xfrm>
            <a:off x="7005651" y="1790058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" name="Oval 19"/>
          <p:cNvSpPr/>
          <p:nvPr/>
        </p:nvSpPr>
        <p:spPr>
          <a:xfrm>
            <a:off x="6857772" y="209837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" name="Oval 20"/>
          <p:cNvSpPr/>
          <p:nvPr/>
        </p:nvSpPr>
        <p:spPr>
          <a:xfrm>
            <a:off x="6557434" y="206826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" name="Oval 21"/>
          <p:cNvSpPr/>
          <p:nvPr/>
        </p:nvSpPr>
        <p:spPr>
          <a:xfrm>
            <a:off x="6351124" y="191007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3" name="Oval 22"/>
          <p:cNvSpPr/>
          <p:nvPr/>
        </p:nvSpPr>
        <p:spPr>
          <a:xfrm>
            <a:off x="6683620" y="222537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4" name="Oval 23"/>
          <p:cNvSpPr/>
          <p:nvPr/>
        </p:nvSpPr>
        <p:spPr>
          <a:xfrm>
            <a:off x="6437420" y="149264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5" name="Oval 24"/>
          <p:cNvSpPr/>
          <p:nvPr/>
        </p:nvSpPr>
        <p:spPr>
          <a:xfrm>
            <a:off x="6984772" y="222537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6" name="Oval 25"/>
          <p:cNvSpPr/>
          <p:nvPr/>
        </p:nvSpPr>
        <p:spPr>
          <a:xfrm>
            <a:off x="6416765" y="214029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7" name="Oval 26"/>
          <p:cNvSpPr/>
          <p:nvPr/>
        </p:nvSpPr>
        <p:spPr>
          <a:xfrm>
            <a:off x="6591864" y="5070760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8" name="Oval 27"/>
          <p:cNvSpPr/>
          <p:nvPr/>
        </p:nvSpPr>
        <p:spPr>
          <a:xfrm>
            <a:off x="6778870" y="4830734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9" name="Oval 28"/>
          <p:cNvSpPr/>
          <p:nvPr/>
        </p:nvSpPr>
        <p:spPr>
          <a:xfrm>
            <a:off x="6782308" y="501075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0" name="Oval 29"/>
          <p:cNvSpPr/>
          <p:nvPr/>
        </p:nvSpPr>
        <p:spPr>
          <a:xfrm>
            <a:off x="6718864" y="519776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1" name="Oval 30"/>
          <p:cNvSpPr/>
          <p:nvPr/>
        </p:nvSpPr>
        <p:spPr>
          <a:xfrm>
            <a:off x="5904652" y="512961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2" name="Oval 31"/>
          <p:cNvSpPr/>
          <p:nvPr/>
        </p:nvSpPr>
        <p:spPr>
          <a:xfrm>
            <a:off x="7575318" y="4877001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3" name="Oval 32"/>
          <p:cNvSpPr/>
          <p:nvPr/>
        </p:nvSpPr>
        <p:spPr>
          <a:xfrm>
            <a:off x="8042669" y="499701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4" name="Oval 33"/>
          <p:cNvSpPr/>
          <p:nvPr/>
        </p:nvSpPr>
        <p:spPr>
          <a:xfrm>
            <a:off x="7736518" y="497472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5" name="Oval 34"/>
          <p:cNvSpPr/>
          <p:nvPr/>
        </p:nvSpPr>
        <p:spPr>
          <a:xfrm>
            <a:off x="5534789" y="517176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6" name="Oval 35"/>
          <p:cNvSpPr/>
          <p:nvPr/>
        </p:nvSpPr>
        <p:spPr>
          <a:xfrm>
            <a:off x="7863518" y="5101726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7" name="Oval 36"/>
          <p:cNvSpPr/>
          <p:nvPr/>
        </p:nvSpPr>
        <p:spPr>
          <a:xfrm>
            <a:off x="7563179" y="5071614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8" name="Oval 37"/>
          <p:cNvSpPr/>
          <p:nvPr/>
        </p:nvSpPr>
        <p:spPr>
          <a:xfrm>
            <a:off x="5690783" y="4770727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39" name="Oval 38"/>
          <p:cNvSpPr/>
          <p:nvPr/>
        </p:nvSpPr>
        <p:spPr>
          <a:xfrm>
            <a:off x="5690783" y="5010449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0" name="Oval 39"/>
          <p:cNvSpPr/>
          <p:nvPr/>
        </p:nvSpPr>
        <p:spPr>
          <a:xfrm>
            <a:off x="6552512" y="4846035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1" name="Oval 40"/>
          <p:cNvSpPr/>
          <p:nvPr/>
        </p:nvSpPr>
        <p:spPr>
          <a:xfrm>
            <a:off x="5899067" y="490604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2" name="Oval 41"/>
          <p:cNvSpPr/>
          <p:nvPr/>
        </p:nvSpPr>
        <p:spPr>
          <a:xfrm>
            <a:off x="5479020" y="4950442"/>
            <a:ext cx="120013" cy="12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3" name="Oval 42"/>
          <p:cNvSpPr/>
          <p:nvPr/>
        </p:nvSpPr>
        <p:spPr>
          <a:xfrm>
            <a:off x="6298190" y="164835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4" name="Oval 43"/>
          <p:cNvSpPr/>
          <p:nvPr/>
        </p:nvSpPr>
        <p:spPr>
          <a:xfrm>
            <a:off x="5336995" y="4786029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5" name="Oval 44"/>
          <p:cNvSpPr/>
          <p:nvPr/>
        </p:nvSpPr>
        <p:spPr>
          <a:xfrm>
            <a:off x="7125664" y="1612662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6" name="Oval 45"/>
          <p:cNvSpPr/>
          <p:nvPr/>
        </p:nvSpPr>
        <p:spPr>
          <a:xfrm>
            <a:off x="6418204" y="5038000"/>
            <a:ext cx="120013" cy="120013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3" name="Rounded Rectangle 52"/>
          <p:cNvSpPr/>
          <p:nvPr/>
        </p:nvSpPr>
        <p:spPr>
          <a:xfrm>
            <a:off x="4432014" y="2396105"/>
            <a:ext cx="1378783" cy="5359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70" dirty="0"/>
              <a:t>Example: 0.167</a:t>
            </a:r>
            <a:endParaRPr lang="en-GB" sz="117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851587" y="4770727"/>
                <a:ext cx="1738823" cy="53597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70" dirty="0"/>
                  <a:t>Example (</a:t>
                </a:r>
                <a14:m>
                  <m:oMath xmlns:m="http://schemas.openxmlformats.org/officeDocument/2006/math">
                    <m:r>
                      <a:rPr lang="de-DE" sz="117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e-DE" sz="1170" dirty="0"/>
                  <a:t>=0.5): 0.25</a:t>
                </a:r>
                <a:endParaRPr lang="en-GB" sz="1170" dirty="0"/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87" y="4770727"/>
                <a:ext cx="1738823" cy="53597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F5A82928-D491-124E-AFF3-B6A5C35F4025}"/>
              </a:ext>
            </a:extLst>
          </p:cNvPr>
          <p:cNvSpPr txBox="1"/>
          <p:nvPr/>
        </p:nvSpPr>
        <p:spPr>
          <a:xfrm>
            <a:off x="2978190" y="5306698"/>
            <a:ext cx="1453824" cy="26827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Regularization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835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Tree Pruning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During construction</a:t>
            </a:r>
          </a:p>
          <a:p>
            <a:pPr lvl="1"/>
            <a:r>
              <a:rPr lang="de-DE" dirty="0"/>
              <a:t>Extend stop criterion:</a:t>
            </a:r>
          </a:p>
          <a:p>
            <a:pPr lvl="2"/>
            <a:r>
              <a:rPr lang="de-DE" dirty="0"/>
              <a:t>Require minimum information gain</a:t>
            </a:r>
          </a:p>
          <a:p>
            <a:pPr lvl="2"/>
            <a:r>
              <a:rPr lang="de-DE" dirty="0"/>
              <a:t>Require mimimum number of instances to be covered by a node</a:t>
            </a:r>
          </a:p>
          <a:p>
            <a:r>
              <a:rPr lang="de-DE" dirty="0"/>
              <a:t>Post processing</a:t>
            </a:r>
          </a:p>
          <a:p>
            <a:pPr lvl="1"/>
            <a:r>
              <a:rPr lang="de-DE" dirty="0"/>
              <a:t>Remove leaf nodes</a:t>
            </a:r>
          </a:p>
          <a:p>
            <a:pPr lvl="2"/>
            <a:r>
              <a:rPr lang="de-DE" dirty="0"/>
              <a:t>Optimize other </a:t>
            </a:r>
            <a:r>
              <a:rPr lang="de-DE" dirty="0" err="1"/>
              <a:t>criteria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(e.g. estimates for the generalization error)</a:t>
            </a:r>
          </a:p>
          <a:p>
            <a:pPr lvl="2"/>
            <a:r>
              <a:rPr lang="de-DE" dirty="0"/>
              <a:t>Prune excessively deep sub-trees</a:t>
            </a:r>
          </a:p>
          <a:p>
            <a:r>
              <a:rPr lang="de-DE" dirty="0"/>
              <a:t>Selection</a:t>
            </a:r>
          </a:p>
          <a:p>
            <a:pPr lvl="1"/>
            <a:r>
              <a:rPr lang="de-DE" dirty="0"/>
              <a:t>Construct different trees (e.g chosing second best attributes, using subsets of training data)</a:t>
            </a:r>
          </a:p>
          <a:p>
            <a:pPr lvl="1"/>
            <a:r>
              <a:rPr lang="de-DE" dirty="0"/>
              <a:t>Select best and smallest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9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56E26-93E8-3542-BBAE-393B3950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 Splitting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D6EB35-2E3F-E449-80B8-109562D7F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17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 Splitting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So far:</a:t>
                </a:r>
              </a:p>
              <a:p>
                <a:pPr lvl="1"/>
                <a:r>
                  <a:rPr lang="de-DE" dirty="0"/>
                  <a:t>One child node per value</a:t>
                </a:r>
              </a:p>
              <a:p>
                <a:pPr lvl="1"/>
                <a:r>
                  <a:rPr lang="de-DE" dirty="0"/>
                  <a:t>Problem: </a:t>
                </a:r>
              </a:p>
              <a:p>
                <a:pPr lvl="2"/>
                <a:r>
                  <a:rPr lang="de-DE" dirty="0"/>
                  <a:t>High fan-out of tree</a:t>
                </a:r>
              </a:p>
              <a:p>
                <a:pPr lvl="2"/>
                <a:r>
                  <a:rPr lang="de-DE" dirty="0"/>
                  <a:t>Not applicable to all attribute types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Alternative for nominal values:</a:t>
                </a:r>
              </a:p>
              <a:p>
                <a:pPr lvl="1"/>
                <a:r>
                  <a:rPr lang="de-DE" dirty="0"/>
                  <a:t>Binary splits of value set</a:t>
                </a:r>
              </a:p>
              <a:p>
                <a:pPr lvl="1"/>
                <a:r>
                  <a:rPr lang="de-DE" dirty="0"/>
                  <a:t>Advantage: binary tree</a:t>
                </a:r>
              </a:p>
              <a:p>
                <a:pPr lvl="1"/>
                <a:r>
                  <a:rPr lang="de-DE" dirty="0"/>
                  <a:t>Disadvantage: Many possible splits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/>
                  <a:t> values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  <m:r>
                      <a:rPr lang="de-DE" b="0" i="1" smtClean="0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</m:oMath>
                </a14:m>
                <a:r>
                  <a:rPr lang="en-GB" dirty="0"/>
                  <a:t> possible splits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6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09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Ordinal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 can use the order of values to create „meaningful“ splits</a:t>
            </a:r>
          </a:p>
          <a:p>
            <a:endParaRPr lang="de-DE" dirty="0"/>
          </a:p>
          <a:p>
            <a:r>
              <a:rPr lang="de-DE" dirty="0"/>
              <a:t>Example:</a:t>
            </a:r>
          </a:p>
          <a:p>
            <a:pPr lvl="1"/>
            <a:r>
              <a:rPr lang="de-DE" dirty="0"/>
              <a:t>Ratings of shares</a:t>
            </a:r>
          </a:p>
          <a:p>
            <a:pPr lvl="1"/>
            <a:r>
              <a:rPr lang="de-DE" dirty="0"/>
              <a:t>Generate splits, </a:t>
            </a:r>
            <a:br>
              <a:rPr lang="de-DE" dirty="0"/>
            </a:br>
            <a:r>
              <a:rPr lang="de-DE" dirty="0"/>
              <a:t>such that neighbour</a:t>
            </a:r>
            <a:br>
              <a:rPr lang="de-DE" dirty="0"/>
            </a:br>
            <a:r>
              <a:rPr lang="de-DE" dirty="0"/>
              <a:t>categories are </a:t>
            </a:r>
            <a:br>
              <a:rPr lang="de-DE" dirty="0"/>
            </a:br>
            <a:r>
              <a:rPr lang="de-DE" dirty="0"/>
              <a:t>merged</a:t>
            </a:r>
          </a:p>
          <a:p>
            <a:pPr marL="380946" lvl="1" indent="0">
              <a:buNone/>
            </a:pPr>
            <a:endParaRPr lang="de-DE" dirty="0"/>
          </a:p>
          <a:p>
            <a:pPr lvl="1"/>
            <a:endParaRPr lang="en-GB" dirty="0"/>
          </a:p>
        </p:txBody>
      </p:sp>
      <p:pic>
        <p:nvPicPr>
          <p:cNvPr id="4" name="Picture 7" descr="https://lh6.googleusercontent.com/-7njG21NxrUX-F5mSL_TrhWHMJ6mSXHEuHBw1PcJTNDWKnwpXlg2sd3kRI1wPtIVa4N3niGMy0qTE0fYu8noGFcgQ6940J5mUaYww9SCkz9lXlBRy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12" y="2099247"/>
            <a:ext cx="4187089" cy="3164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1EC360C-4D1C-1943-B0CE-72825E777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861237"/>
                <a:ext cx="8243887" cy="4731489"/>
              </a:xfrm>
            </p:spPr>
            <p:txBody>
              <a:bodyPr/>
              <a:lstStyle/>
              <a:p>
                <a:r>
                  <a:rPr lang="de-DE" sz="2000" dirty="0"/>
                  <a:t>Entropy (Shannon 1948)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measure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endParaRPr lang="de-DE" sz="2000" dirty="0"/>
              </a:p>
              <a:p>
                <a:pPr lvl="1"/>
                <a:r>
                  <a:rPr lang="de-DE" sz="1800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content</a:t>
                </a:r>
                <a:r>
                  <a:rPr lang="de-DE" sz="1800" dirty="0"/>
                  <a:t> (in </a:t>
                </a:r>
                <a:r>
                  <a:rPr lang="de-DE" sz="1800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theory</a:t>
                </a:r>
                <a:r>
                  <a:rPr lang="de-DE" sz="1800" dirty="0"/>
                  <a:t>)</a:t>
                </a:r>
              </a:p>
              <a:p>
                <a:pPr lvl="1"/>
                <a:r>
                  <a:rPr lang="de-DE" sz="1800" dirty="0" err="1"/>
                  <a:t>uncertainty</a:t>
                </a:r>
                <a:endParaRPr lang="de-DE" sz="1800" dirty="0"/>
              </a:p>
              <a:p>
                <a:r>
                  <a:rPr lang="de-DE" sz="2000" dirty="0" err="1"/>
                  <a:t>Given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random</a:t>
                </a:r>
                <a:r>
                  <a:rPr lang="de-DE" sz="2000" dirty="0"/>
                  <a:t> variable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2000" dirty="0"/>
                  <a:t>, </a:t>
                </a:r>
                <a:r>
                  <a:rPr lang="de-DE" sz="2000" dirty="0" err="1"/>
                  <a:t>entropy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defined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2000" dirty="0"/>
              </a:p>
              <a:p>
                <a:r>
                  <a:rPr lang="de-DE" sz="2000" dirty="0"/>
                  <a:t>Alternative, </a:t>
                </a:r>
                <a:r>
                  <a:rPr lang="de-DE" sz="2000" dirty="0" err="1"/>
                  <a:t>equivalent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formulations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[−</m:t>
                      </m:r>
                      <m:func>
                        <m:func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dirty="0"/>
              </a:p>
              <a:p>
                <a:pPr marL="0" indent="0" algn="ctr">
                  <a:buNone/>
                </a:pPr>
                <a:r>
                  <a:rPr lang="de-DE" sz="2000" dirty="0" err="1"/>
                  <a:t>where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denotes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information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content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character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sz="2000" dirty="0"/>
              </a:p>
              <a:p>
                <a:pPr marL="0" indent="0" algn="r">
                  <a:buNone/>
                </a:pPr>
                <a:r>
                  <a:rPr lang="de-DE" sz="2000" dirty="0" err="1"/>
                  <a:t>Typically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we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assume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1EC360C-4D1C-1943-B0CE-72825E777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861237"/>
                <a:ext cx="8243887" cy="4731489"/>
              </a:xfrm>
              <a:blipFill>
                <a:blip r:embed="rId2"/>
                <a:stretch>
                  <a:fillRect l="-1692" t="-804" r="-923" b="-3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B25831EA-12F5-7F4F-A518-92B14A5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Entropy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6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Dealing with numerical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Attributes with numerical data (e.g. height and diameter of a mushroom)</a:t>
            </a:r>
          </a:p>
          <a:p>
            <a:pPr lvl="1"/>
            <a:r>
              <a:rPr lang="de-DE" dirty="0"/>
              <a:t>Sort observed values </a:t>
            </a:r>
          </a:p>
          <a:p>
            <a:pPr lvl="1"/>
            <a:r>
              <a:rPr lang="de-DE" dirty="0"/>
              <a:t>Use inbetween values for the split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Using the middle between two observed values, provides better separation boundaries</a:t>
            </a:r>
          </a:p>
          <a:p>
            <a:endParaRPr lang="de-DE" dirty="0"/>
          </a:p>
          <a:p>
            <a:r>
              <a:rPr lang="de-DE" dirty="0"/>
              <a:t>Alternative: Binning – turns numerical data into ordinal data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11794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7</a:t>
            </a:r>
            <a:endParaRPr lang="en-GB" sz="1170" dirty="0"/>
          </a:p>
        </p:txBody>
      </p:sp>
      <p:sp>
        <p:nvSpPr>
          <p:cNvPr id="5" name="Rectangle 4"/>
          <p:cNvSpPr/>
          <p:nvPr/>
        </p:nvSpPr>
        <p:spPr>
          <a:xfrm>
            <a:off x="3191847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12</a:t>
            </a:r>
            <a:endParaRPr lang="en-GB" sz="1170" dirty="0"/>
          </a:p>
        </p:txBody>
      </p:sp>
      <p:sp>
        <p:nvSpPr>
          <p:cNvPr id="6" name="Rectangle 5"/>
          <p:cNvSpPr/>
          <p:nvPr/>
        </p:nvSpPr>
        <p:spPr>
          <a:xfrm>
            <a:off x="3671900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20</a:t>
            </a:r>
            <a:endParaRPr lang="en-GB" sz="1170" dirty="0"/>
          </a:p>
        </p:txBody>
      </p:sp>
      <p:sp>
        <p:nvSpPr>
          <p:cNvPr id="7" name="Rectangle 6"/>
          <p:cNvSpPr/>
          <p:nvPr/>
        </p:nvSpPr>
        <p:spPr>
          <a:xfrm>
            <a:off x="4151954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21</a:t>
            </a:r>
            <a:endParaRPr lang="en-GB" sz="1170" dirty="0"/>
          </a:p>
        </p:txBody>
      </p:sp>
      <p:sp>
        <p:nvSpPr>
          <p:cNvPr id="8" name="Rectangle 7"/>
          <p:cNvSpPr/>
          <p:nvPr/>
        </p:nvSpPr>
        <p:spPr>
          <a:xfrm>
            <a:off x="4632007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23</a:t>
            </a:r>
            <a:endParaRPr lang="en-GB" sz="1170" dirty="0"/>
          </a:p>
        </p:txBody>
      </p:sp>
      <p:sp>
        <p:nvSpPr>
          <p:cNvPr id="9" name="Rectangle 8"/>
          <p:cNvSpPr/>
          <p:nvPr/>
        </p:nvSpPr>
        <p:spPr>
          <a:xfrm>
            <a:off x="5112060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25</a:t>
            </a:r>
            <a:endParaRPr lang="en-GB" sz="1170" dirty="0"/>
          </a:p>
        </p:txBody>
      </p:sp>
      <p:sp>
        <p:nvSpPr>
          <p:cNvPr id="10" name="Rectangle 9"/>
          <p:cNvSpPr/>
          <p:nvPr/>
        </p:nvSpPr>
        <p:spPr>
          <a:xfrm>
            <a:off x="5592114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28</a:t>
            </a:r>
            <a:endParaRPr lang="en-GB" sz="1170" dirty="0"/>
          </a:p>
        </p:txBody>
      </p:sp>
      <p:sp>
        <p:nvSpPr>
          <p:cNvPr id="11" name="Rectangle 10"/>
          <p:cNvSpPr/>
          <p:nvPr/>
        </p:nvSpPr>
        <p:spPr>
          <a:xfrm>
            <a:off x="6057859" y="2317440"/>
            <a:ext cx="480053" cy="4200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70" dirty="0"/>
              <a:t>30</a:t>
            </a:r>
            <a:endParaRPr lang="en-GB" sz="1170" dirty="0"/>
          </a:p>
        </p:txBody>
      </p:sp>
      <p:sp>
        <p:nvSpPr>
          <p:cNvPr id="12" name="Rectangle 11"/>
          <p:cNvSpPr/>
          <p:nvPr/>
        </p:nvSpPr>
        <p:spPr>
          <a:xfrm>
            <a:off x="2951820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9.5</a:t>
            </a:r>
            <a:endParaRPr lang="en-GB" sz="1333" dirty="0"/>
          </a:p>
        </p:txBody>
      </p:sp>
      <p:sp>
        <p:nvSpPr>
          <p:cNvPr id="13" name="Rectangle 12"/>
          <p:cNvSpPr/>
          <p:nvPr/>
        </p:nvSpPr>
        <p:spPr>
          <a:xfrm>
            <a:off x="3431874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16</a:t>
            </a:r>
            <a:endParaRPr lang="en-GB" sz="1333" dirty="0"/>
          </a:p>
        </p:txBody>
      </p:sp>
      <p:sp>
        <p:nvSpPr>
          <p:cNvPr id="14" name="Rectangle 13"/>
          <p:cNvSpPr/>
          <p:nvPr/>
        </p:nvSpPr>
        <p:spPr>
          <a:xfrm>
            <a:off x="3911927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20.5</a:t>
            </a:r>
            <a:endParaRPr lang="en-GB" sz="1333" dirty="0"/>
          </a:p>
        </p:txBody>
      </p:sp>
      <p:sp>
        <p:nvSpPr>
          <p:cNvPr id="15" name="Rectangle 14"/>
          <p:cNvSpPr/>
          <p:nvPr/>
        </p:nvSpPr>
        <p:spPr>
          <a:xfrm>
            <a:off x="4391980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22</a:t>
            </a:r>
            <a:endParaRPr lang="en-GB" sz="1333" dirty="0"/>
          </a:p>
        </p:txBody>
      </p:sp>
      <p:sp>
        <p:nvSpPr>
          <p:cNvPr id="16" name="Rectangle 15"/>
          <p:cNvSpPr/>
          <p:nvPr/>
        </p:nvSpPr>
        <p:spPr>
          <a:xfrm>
            <a:off x="4872034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24</a:t>
            </a:r>
            <a:endParaRPr lang="en-GB" sz="1333" dirty="0"/>
          </a:p>
        </p:txBody>
      </p:sp>
      <p:sp>
        <p:nvSpPr>
          <p:cNvPr id="17" name="Rectangle 16"/>
          <p:cNvSpPr/>
          <p:nvPr/>
        </p:nvSpPr>
        <p:spPr>
          <a:xfrm>
            <a:off x="5358739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26.5</a:t>
            </a:r>
            <a:endParaRPr lang="en-GB" sz="1333" dirty="0"/>
          </a:p>
        </p:txBody>
      </p:sp>
      <p:sp>
        <p:nvSpPr>
          <p:cNvPr id="18" name="Rectangle 17"/>
          <p:cNvSpPr/>
          <p:nvPr/>
        </p:nvSpPr>
        <p:spPr>
          <a:xfrm>
            <a:off x="5838792" y="2917507"/>
            <a:ext cx="480053" cy="4200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333" dirty="0"/>
              <a:t>29</a:t>
            </a:r>
            <a:endParaRPr lang="en-GB" sz="1333" dirty="0"/>
          </a:p>
        </p:txBody>
      </p:sp>
      <p:sp>
        <p:nvSpPr>
          <p:cNvPr id="19" name="Isosceles Triangle 18"/>
          <p:cNvSpPr/>
          <p:nvPr/>
        </p:nvSpPr>
        <p:spPr>
          <a:xfrm>
            <a:off x="3071833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" name="Isosceles Triangle 19"/>
          <p:cNvSpPr/>
          <p:nvPr/>
        </p:nvSpPr>
        <p:spPr>
          <a:xfrm>
            <a:off x="3551887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" name="Isosceles Triangle 20"/>
          <p:cNvSpPr/>
          <p:nvPr/>
        </p:nvSpPr>
        <p:spPr>
          <a:xfrm>
            <a:off x="4031940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" name="Isosceles Triangle 21"/>
          <p:cNvSpPr/>
          <p:nvPr/>
        </p:nvSpPr>
        <p:spPr>
          <a:xfrm>
            <a:off x="4511993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3" name="Isosceles Triangle 22"/>
          <p:cNvSpPr/>
          <p:nvPr/>
        </p:nvSpPr>
        <p:spPr>
          <a:xfrm>
            <a:off x="4998698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4" name="Isosceles Triangle 23"/>
          <p:cNvSpPr/>
          <p:nvPr/>
        </p:nvSpPr>
        <p:spPr>
          <a:xfrm>
            <a:off x="5478752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5" name="Isosceles Triangle 24"/>
          <p:cNvSpPr/>
          <p:nvPr/>
        </p:nvSpPr>
        <p:spPr>
          <a:xfrm>
            <a:off x="5958805" y="2737487"/>
            <a:ext cx="240027" cy="18002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</p:spTree>
    <p:extLst>
      <p:ext uri="{BB962C8B-B14F-4D97-AF65-F5344CB8AC3E}">
        <p14:creationId xmlns:p14="http://schemas.microsoft.com/office/powerpoint/2010/main" val="38520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Equi-width vs. Equi-depth Bins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51620" y="2437453"/>
            <a:ext cx="648072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71667" y="1897393"/>
            <a:ext cx="360040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0" name="Rectangle 9"/>
          <p:cNvSpPr/>
          <p:nvPr/>
        </p:nvSpPr>
        <p:spPr>
          <a:xfrm>
            <a:off x="2297886" y="2200305"/>
            <a:ext cx="360040" cy="2429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1" name="Rectangle 10"/>
          <p:cNvSpPr/>
          <p:nvPr/>
        </p:nvSpPr>
        <p:spPr>
          <a:xfrm>
            <a:off x="2664038" y="1957400"/>
            <a:ext cx="360040" cy="4858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2" name="Rectangle 11"/>
          <p:cNvSpPr/>
          <p:nvPr/>
        </p:nvSpPr>
        <p:spPr>
          <a:xfrm>
            <a:off x="3029513" y="877280"/>
            <a:ext cx="360040" cy="15601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3" name="Rectangle 12"/>
          <p:cNvSpPr/>
          <p:nvPr/>
        </p:nvSpPr>
        <p:spPr>
          <a:xfrm>
            <a:off x="3395665" y="2263190"/>
            <a:ext cx="360040" cy="174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4" name="Rectangle 13"/>
          <p:cNvSpPr/>
          <p:nvPr/>
        </p:nvSpPr>
        <p:spPr>
          <a:xfrm>
            <a:off x="3742599" y="1897393"/>
            <a:ext cx="360040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5" name="Rectangle 14"/>
          <p:cNvSpPr/>
          <p:nvPr/>
        </p:nvSpPr>
        <p:spPr>
          <a:xfrm>
            <a:off x="4108751" y="2167423"/>
            <a:ext cx="360040" cy="270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6" name="Rectangle 15"/>
          <p:cNvSpPr/>
          <p:nvPr/>
        </p:nvSpPr>
        <p:spPr>
          <a:xfrm>
            <a:off x="4468818" y="2083171"/>
            <a:ext cx="360040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7" name="Rectangle 16"/>
          <p:cNvSpPr/>
          <p:nvPr/>
        </p:nvSpPr>
        <p:spPr>
          <a:xfrm>
            <a:off x="4834970" y="1837387"/>
            <a:ext cx="360040" cy="6058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8" name="Rectangle 17"/>
          <p:cNvSpPr/>
          <p:nvPr/>
        </p:nvSpPr>
        <p:spPr>
          <a:xfrm>
            <a:off x="5200446" y="1897393"/>
            <a:ext cx="360040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19" name="Rectangle 18"/>
          <p:cNvSpPr/>
          <p:nvPr/>
        </p:nvSpPr>
        <p:spPr>
          <a:xfrm>
            <a:off x="5566598" y="2350320"/>
            <a:ext cx="360040" cy="87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0" name="Rectangle 19"/>
          <p:cNvSpPr/>
          <p:nvPr/>
        </p:nvSpPr>
        <p:spPr>
          <a:xfrm>
            <a:off x="5940573" y="2263190"/>
            <a:ext cx="360040" cy="1723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1" name="Rectangle 20"/>
          <p:cNvSpPr/>
          <p:nvPr/>
        </p:nvSpPr>
        <p:spPr>
          <a:xfrm>
            <a:off x="6306725" y="2159791"/>
            <a:ext cx="360040" cy="275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2" name="Rectangle 21"/>
          <p:cNvSpPr/>
          <p:nvPr/>
        </p:nvSpPr>
        <p:spPr>
          <a:xfrm>
            <a:off x="6672201" y="2321756"/>
            <a:ext cx="360040" cy="108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23" name="Rectangle 22"/>
          <p:cNvSpPr/>
          <p:nvPr/>
        </p:nvSpPr>
        <p:spPr>
          <a:xfrm>
            <a:off x="7038353" y="2213920"/>
            <a:ext cx="360040" cy="2159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56553" y="4521194"/>
            <a:ext cx="648072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6600" y="3981134"/>
            <a:ext cx="360040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0" name="Rectangle 39"/>
          <p:cNvSpPr/>
          <p:nvPr/>
        </p:nvSpPr>
        <p:spPr>
          <a:xfrm>
            <a:off x="1936640" y="4382084"/>
            <a:ext cx="746038" cy="13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1" name="Rectangle 40"/>
          <p:cNvSpPr/>
          <p:nvPr/>
        </p:nvSpPr>
        <p:spPr>
          <a:xfrm>
            <a:off x="2657926" y="4124164"/>
            <a:ext cx="473914" cy="397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2" name="Rectangle 41"/>
          <p:cNvSpPr/>
          <p:nvPr/>
        </p:nvSpPr>
        <p:spPr>
          <a:xfrm>
            <a:off x="3131841" y="3037521"/>
            <a:ext cx="77693" cy="14836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3" name="Rectangle 42"/>
          <p:cNvSpPr/>
          <p:nvPr/>
        </p:nvSpPr>
        <p:spPr>
          <a:xfrm>
            <a:off x="3209535" y="3779357"/>
            <a:ext cx="233039" cy="7418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5" name="Rectangle 44"/>
          <p:cNvSpPr/>
          <p:nvPr/>
        </p:nvSpPr>
        <p:spPr>
          <a:xfrm>
            <a:off x="3442574" y="3981134"/>
            <a:ext cx="313132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6" name="Rectangle 45"/>
          <p:cNvSpPr/>
          <p:nvPr/>
        </p:nvSpPr>
        <p:spPr>
          <a:xfrm>
            <a:off x="3766900" y="4136877"/>
            <a:ext cx="462366" cy="397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7" name="Rectangle 46"/>
          <p:cNvSpPr/>
          <p:nvPr/>
        </p:nvSpPr>
        <p:spPr>
          <a:xfrm>
            <a:off x="4233171" y="3993847"/>
            <a:ext cx="313132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8" name="Rectangle 47"/>
          <p:cNvSpPr/>
          <p:nvPr/>
        </p:nvSpPr>
        <p:spPr>
          <a:xfrm>
            <a:off x="4546303" y="3862752"/>
            <a:ext cx="286461" cy="671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49" name="Rectangle 48"/>
          <p:cNvSpPr/>
          <p:nvPr/>
        </p:nvSpPr>
        <p:spPr>
          <a:xfrm>
            <a:off x="4828858" y="3981134"/>
            <a:ext cx="313132" cy="540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0" name="Rectangle 49"/>
          <p:cNvSpPr/>
          <p:nvPr/>
        </p:nvSpPr>
        <p:spPr>
          <a:xfrm>
            <a:off x="5141991" y="4124164"/>
            <a:ext cx="473914" cy="397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1" name="Rectangle 50"/>
          <p:cNvSpPr/>
          <p:nvPr/>
        </p:nvSpPr>
        <p:spPr>
          <a:xfrm>
            <a:off x="5615904" y="4394797"/>
            <a:ext cx="746038" cy="13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2" name="Rectangle 51"/>
          <p:cNvSpPr/>
          <p:nvPr/>
        </p:nvSpPr>
        <p:spPr>
          <a:xfrm>
            <a:off x="6361529" y="4261742"/>
            <a:ext cx="619038" cy="266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3" name="Rectangle 52"/>
          <p:cNvSpPr/>
          <p:nvPr/>
        </p:nvSpPr>
        <p:spPr>
          <a:xfrm>
            <a:off x="6973730" y="3792069"/>
            <a:ext cx="233039" cy="7418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70"/>
          </a:p>
        </p:txBody>
      </p:sp>
      <p:sp>
        <p:nvSpPr>
          <p:cNvPr id="54" name="TextBox 53"/>
          <p:cNvSpPr txBox="1"/>
          <p:nvPr/>
        </p:nvSpPr>
        <p:spPr>
          <a:xfrm>
            <a:off x="2648789" y="2485119"/>
            <a:ext cx="172835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70" dirty="0"/>
              <a:t>Fixed width for the bins</a:t>
            </a:r>
            <a:endParaRPr lang="en-GB" sz="1170" dirty="0"/>
          </a:p>
        </p:txBody>
      </p:sp>
      <p:sp>
        <p:nvSpPr>
          <p:cNvPr id="55" name="TextBox 54"/>
          <p:cNvSpPr txBox="1"/>
          <p:nvPr/>
        </p:nvSpPr>
        <p:spPr>
          <a:xfrm>
            <a:off x="2477135" y="4597693"/>
            <a:ext cx="415370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70" dirty="0"/>
              <a:t>Fixed number of elements per bin (a.k.a. frequency binning)</a:t>
            </a:r>
            <a:endParaRPr lang="en-GB" sz="1170" dirty="0"/>
          </a:p>
        </p:txBody>
      </p:sp>
    </p:spTree>
    <p:extLst>
      <p:ext uri="{BB962C8B-B14F-4D97-AF65-F5344CB8AC3E}">
        <p14:creationId xmlns:p14="http://schemas.microsoft.com/office/powerpoint/2010/main" val="1613777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Advantages	</a:t>
                </a:r>
              </a:p>
              <a:p>
                <a:pPr lvl="1"/>
                <a:r>
                  <a:rPr lang="en-GB" dirty="0"/>
                  <a:t>Interpretable.</a:t>
                </a:r>
              </a:p>
              <a:p>
                <a:pPr lvl="1"/>
                <a:r>
                  <a:rPr lang="en-GB" dirty="0"/>
                  <a:t>Non-parametric.</a:t>
                </a:r>
              </a:p>
              <a:p>
                <a:pPr lvl="1"/>
                <a:r>
                  <a:rPr lang="en-GB" dirty="0"/>
                  <a:t>Can handle missing data.</a:t>
                </a:r>
              </a:p>
              <a:p>
                <a:pPr lvl="1"/>
                <a:r>
                  <a:rPr lang="en-GB" dirty="0"/>
                  <a:t>Low complexity (prediction)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Invariant to feature scaling.</a:t>
                </a:r>
              </a:p>
              <a:p>
                <a:pPr lvl="2"/>
                <a:r>
                  <a:rPr lang="en-GB" dirty="0"/>
                  <a:t>Does not require data normalization. </a:t>
                </a:r>
              </a:p>
              <a:p>
                <a:pPr lvl="1"/>
                <a:r>
                  <a:rPr lang="en-GB" dirty="0"/>
                  <a:t>Can handle heterogeneous data.</a:t>
                </a:r>
              </a:p>
              <a:p>
                <a:pPr lvl="2"/>
                <a:r>
                  <a:rPr lang="en-GB" dirty="0"/>
                  <a:t>Attributes of different types.</a:t>
                </a:r>
              </a:p>
              <a:p>
                <a:r>
                  <a:rPr lang="en-GB" dirty="0"/>
                  <a:t>Disadvantages</a:t>
                </a:r>
              </a:p>
              <a:p>
                <a:pPr lvl="1"/>
                <a:r>
                  <a:rPr lang="en-GB" dirty="0"/>
                  <a:t>Splits are aligned w.r.t axes. </a:t>
                </a:r>
              </a:p>
              <a:p>
                <a:pPr lvl="2"/>
                <a:r>
                  <a:rPr lang="en-GB" dirty="0"/>
                  <a:t>It might cause </a:t>
                </a:r>
                <a:r>
                  <a:rPr lang="en-GB" dirty="0" err="1"/>
                  <a:t>overfitting</a:t>
                </a:r>
                <a:r>
                  <a:rPr lang="en-GB" dirty="0"/>
                  <a:t> because the tree goes far more complex than needed.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6" t="-1818" r="-308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</a:t>
            </a:r>
            <a:r>
              <a:rPr lang="en-GB"/>
              <a:t>and Cons of Decision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603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DA0190-EF90-FD44-8410-44B98F609921}"/>
              </a:ext>
            </a:extLst>
          </p:cNvPr>
          <p:cNvSpPr/>
          <p:nvPr/>
        </p:nvSpPr>
        <p:spPr>
          <a:xfrm>
            <a:off x="2189584" y="758890"/>
            <a:ext cx="4236098" cy="37446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E883-FA39-AA4A-A5E2-FAD42148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CD02-1E3F-4E4B-93EF-F431C7D276AE}" type="slidenum">
              <a:rPr lang="en-US" noProof="0" smtClean="0"/>
              <a:pPr/>
              <a:t>53</a:t>
            </a:fld>
            <a:endParaRPr lang="en-US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A75BA5-0F17-9A48-90E6-8F346A242CCF}"/>
              </a:ext>
            </a:extLst>
          </p:cNvPr>
          <p:cNvSpPr txBox="1"/>
          <p:nvPr/>
        </p:nvSpPr>
        <p:spPr>
          <a:xfrm>
            <a:off x="1325522" y="1628345"/>
            <a:ext cx="5896947" cy="1451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4400" dirty="0"/>
              <a:t>Question:</a:t>
            </a:r>
          </a:p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GB" sz="3200" dirty="0"/>
              <a:t>3 Binning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0C6CD8-1905-5048-855F-FEC8EDB7FB1D}"/>
              </a:ext>
            </a:extLst>
          </p:cNvPr>
          <p:cNvSpPr/>
          <p:nvPr/>
        </p:nvSpPr>
        <p:spPr>
          <a:xfrm>
            <a:off x="1108103" y="61679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1EA04B-01B0-3A42-BD10-64C0FAC4F731}"/>
              </a:ext>
            </a:extLst>
          </p:cNvPr>
          <p:cNvSpPr/>
          <p:nvPr/>
        </p:nvSpPr>
        <p:spPr>
          <a:xfrm>
            <a:off x="7222469" y="82518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0524CA-C7CD-6A43-ADAF-B1BEDD69D731}"/>
              </a:ext>
            </a:extLst>
          </p:cNvPr>
          <p:cNvSpPr/>
          <p:nvPr/>
        </p:nvSpPr>
        <p:spPr>
          <a:xfrm>
            <a:off x="7170686" y="433660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>
                <a:ln/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376EF39-E01E-3B40-A659-3727D89F8F4D}"/>
              </a:ext>
            </a:extLst>
          </p:cNvPr>
          <p:cNvSpPr/>
          <p:nvPr/>
        </p:nvSpPr>
        <p:spPr>
          <a:xfrm>
            <a:off x="7788650" y="2668580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F1F4C6-84AB-2644-9920-FB90CCA545CA}"/>
              </a:ext>
            </a:extLst>
          </p:cNvPr>
          <p:cNvSpPr/>
          <p:nvPr/>
        </p:nvSpPr>
        <p:spPr>
          <a:xfrm>
            <a:off x="1290659" y="3295014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7287A7-626F-7D47-B1CA-F8C7551BC243}"/>
              </a:ext>
            </a:extLst>
          </p:cNvPr>
          <p:cNvSpPr/>
          <p:nvPr/>
        </p:nvSpPr>
        <p:spPr>
          <a:xfrm>
            <a:off x="3294405" y="4494445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974781-69EE-1E46-8E73-82BD4356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24C-401C-B241-9E29-909EDC441203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D7E11-7BC1-AD4C-8346-BC103885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Steffen Staab, Universität Stuttgart, @ststaab, https://www.ipvs.uni-stuttgart.de/departments/ac/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449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E9692CD-9888-0E42-B8F7-D0D67DD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BA37E23-8A16-ED43-8E77-40960BB8E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7275"/>
                <a:ext cx="8452663" cy="428755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The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is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pdf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uses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breakdown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equipment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dirty="0"/>
                  <a:t>The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equipment</a:t>
                </a:r>
                <a:r>
                  <a:rPr lang="de-DE" dirty="0"/>
                  <a:t> </a:t>
                </a:r>
                <a:r>
                  <a:rPr lang="de-DE" dirty="0" err="1"/>
                  <a:t>breaks</a:t>
                </a:r>
                <a:r>
                  <a:rPr lang="de-DE" dirty="0"/>
                  <a:t> down </a:t>
                </a:r>
                <a:r>
                  <a:rPr lang="de-DE" dirty="0" err="1"/>
                  <a:t>until</a:t>
                </a:r>
                <a:r>
                  <a:rPr lang="de-DE" dirty="0"/>
                  <a:t> time t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modelled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F(t).</a:t>
                </a:r>
              </a:p>
              <a:p>
                <a:pPr marL="0" indent="0">
                  <a:buNone/>
                </a:pP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equal</a:t>
                </a:r>
                <a:r>
                  <a:rPr lang="de-DE" dirty="0"/>
                  <a:t> </a:t>
                </a:r>
                <a:r>
                  <a:rPr lang="de-DE" dirty="0" err="1"/>
                  <a:t>sized</a:t>
                </a:r>
                <a:r>
                  <a:rPr lang="de-DE" dirty="0"/>
                  <a:t> </a:t>
                </a:r>
                <a:r>
                  <a:rPr lang="de-DE" dirty="0" err="1"/>
                  <a:t>bins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do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?</a:t>
                </a:r>
              </a:p>
              <a:p>
                <a:pPr marL="0" indent="0">
                  <a:buNone/>
                </a:pPr>
                <a:r>
                  <a:rPr lang="de-DE" dirty="0"/>
                  <a:t>Solution: The median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+1=0.5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BA37E23-8A16-ED43-8E77-40960BB8E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7275"/>
                <a:ext cx="8452663" cy="4287550"/>
              </a:xfrm>
              <a:blipFill>
                <a:blip r:embed="rId2"/>
                <a:stretch>
                  <a:fillRect l="-1201" t="-11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99755C-F31B-2241-9D5C-668807AA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CCD0-BD15-D042-B2AA-225AC3177A8B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4E3888-3E58-EF4C-8433-BDEBBCE8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Staab, Universität Stuttgart, @</a:t>
            </a:r>
            <a:r>
              <a:rPr lang="de-DE" dirty="0" err="1"/>
              <a:t>ststaab</a:t>
            </a:r>
            <a:r>
              <a:rPr lang="de-DE" dirty="0"/>
              <a:t>, https://</a:t>
            </a:r>
            <a:r>
              <a:rPr lang="de-DE" dirty="0" err="1"/>
              <a:t>www.ipvs.uni-stuttgart.de</a:t>
            </a:r>
            <a:r>
              <a:rPr lang="de-DE" dirty="0"/>
              <a:t>/</a:t>
            </a:r>
            <a:r>
              <a:rPr lang="de-DE" dirty="0" err="1"/>
              <a:t>departments</a:t>
            </a:r>
            <a:r>
              <a:rPr lang="de-DE" dirty="0"/>
              <a:t>/</a:t>
            </a:r>
            <a:r>
              <a:rPr lang="de-DE" dirty="0" err="1"/>
              <a:t>ac</a:t>
            </a:r>
            <a:r>
              <a:rPr lang="de-DE" dirty="0"/>
              <a:t>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143E4-3E3A-AD47-BACC-BAD2D941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E6A6BB-EF53-B748-9195-8DFCA7CBF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33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E9692CD-9888-0E42-B8F7-D0D67DD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BA37E23-8A16-ED43-8E77-40960BB8E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The </a:t>
                </a:r>
                <a:r>
                  <a:rPr lang="de-DE" dirty="0" err="1"/>
                  <a:t>exponential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is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pdf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uses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breakdown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equipment</a:t>
                </a:r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dirty="0"/>
                  <a:t>The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equipment</a:t>
                </a:r>
                <a:r>
                  <a:rPr lang="de-DE" dirty="0"/>
                  <a:t> </a:t>
                </a:r>
                <a:r>
                  <a:rPr lang="de-DE" dirty="0" err="1"/>
                  <a:t>breaks</a:t>
                </a:r>
                <a:r>
                  <a:rPr lang="de-DE" dirty="0"/>
                  <a:t> down </a:t>
                </a:r>
                <a:r>
                  <a:rPr lang="de-DE" dirty="0" err="1"/>
                  <a:t>until</a:t>
                </a:r>
                <a:r>
                  <a:rPr lang="de-DE" dirty="0"/>
                  <a:t> time t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modelled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F(t).</a:t>
                </a:r>
              </a:p>
              <a:p>
                <a:pPr marL="0" indent="0">
                  <a:buNone/>
                </a:pP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equal</a:t>
                </a:r>
                <a:r>
                  <a:rPr lang="de-DE" dirty="0"/>
                  <a:t> </a:t>
                </a:r>
                <a:r>
                  <a:rPr lang="de-DE" dirty="0" err="1"/>
                  <a:t>sized</a:t>
                </a:r>
                <a:r>
                  <a:rPr lang="de-DE" dirty="0"/>
                  <a:t> </a:t>
                </a:r>
                <a:r>
                  <a:rPr lang="de-DE" dirty="0" err="1"/>
                  <a:t>bins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do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?</a:t>
                </a:r>
              </a:p>
              <a:p>
                <a:pPr marL="0" indent="0">
                  <a:buNone/>
                </a:pPr>
                <a:r>
                  <a:rPr lang="de-DE" dirty="0"/>
                  <a:t>Solution: The </a:t>
                </a:r>
                <a:r>
                  <a:rPr lang="de-DE" dirty="0" err="1"/>
                  <a:t>mean</a:t>
                </a:r>
                <a:r>
                  <a:rPr lang="de-DE" dirty="0"/>
                  <a:t> time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failures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expected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cumulative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Hint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(</a:t>
                </a:r>
                <a:r>
                  <a:rPr lang="de-DE" dirty="0" err="1"/>
                  <a:t>see</a:t>
                </a:r>
                <a:r>
                  <a:rPr lang="de-DE" dirty="0"/>
                  <a:t> e.g. </a:t>
                </a:r>
                <a:r>
                  <a:rPr lang="de-DE" dirty="0">
                    <a:hlinkClick r:id="rId2"/>
                  </a:rPr>
                  <a:t>https://www.integralrechner.de/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BA37E23-8A16-ED43-8E77-40960BB8E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8" t="-1212" b="-17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99755C-F31B-2241-9D5C-668807AA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CCD0-BD15-D042-B2AA-225AC3177A8B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4E3888-3E58-EF4C-8433-BDEBBCE8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Staab, Universität Stuttgart, @</a:t>
            </a:r>
            <a:r>
              <a:rPr lang="de-DE" dirty="0" err="1"/>
              <a:t>ststaab</a:t>
            </a:r>
            <a:r>
              <a:rPr lang="de-DE" dirty="0"/>
              <a:t>, https://</a:t>
            </a:r>
            <a:r>
              <a:rPr lang="de-DE" dirty="0" err="1"/>
              <a:t>www.ipvs.uni-stuttgart.de</a:t>
            </a:r>
            <a:r>
              <a:rPr lang="de-DE" dirty="0"/>
              <a:t>/</a:t>
            </a:r>
            <a:r>
              <a:rPr lang="de-DE" dirty="0" err="1"/>
              <a:t>departments</a:t>
            </a:r>
            <a:r>
              <a:rPr lang="de-DE" dirty="0"/>
              <a:t>/</a:t>
            </a:r>
            <a:r>
              <a:rPr lang="de-DE" dirty="0" err="1"/>
              <a:t>ac</a:t>
            </a:r>
            <a:r>
              <a:rPr lang="de-DE" dirty="0"/>
              <a:t>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143E4-3E3A-AD47-BACC-BAD2D941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3E6A6BB-EF53-B748-9195-8DFCA7CBF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B91E452-9601-6341-8E4D-7A2995ABEEFB}"/>
              </a:ext>
            </a:extLst>
          </p:cNvPr>
          <p:cNvSpPr/>
          <p:nvPr/>
        </p:nvSpPr>
        <p:spPr>
          <a:xfrm>
            <a:off x="6583522" y="3070764"/>
            <a:ext cx="2341756" cy="22552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Be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careful</a:t>
            </a:r>
            <a:r>
              <a:rPr lang="de-DE" sz="1600" dirty="0">
                <a:solidFill>
                  <a:schemeClr val="tx1"/>
                </a:solidFill>
              </a:rPr>
              <a:t>: </a:t>
            </a:r>
            <a:r>
              <a:rPr lang="de-DE" sz="1600" dirty="0" err="1">
                <a:solidFill>
                  <a:schemeClr val="tx1"/>
                </a:solidFill>
              </a:rPr>
              <a:t>this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previously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given</a:t>
            </a:r>
            <a:r>
              <a:rPr lang="de-DE" sz="1600" dirty="0">
                <a:solidFill>
                  <a:schemeClr val="tx1"/>
                </a:solidFill>
              </a:rPr>
              <a:t>, but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wrong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solution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The </a:t>
            </a:r>
            <a:r>
              <a:rPr lang="de-DE" sz="1600" dirty="0" err="1">
                <a:solidFill>
                  <a:schemeClr val="tx1"/>
                </a:solidFill>
              </a:rPr>
              <a:t>mean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shows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what</a:t>
            </a:r>
            <a:r>
              <a:rPr lang="de-DE" sz="1600" dirty="0">
                <a:solidFill>
                  <a:schemeClr val="tx1"/>
                </a:solidFill>
              </a:rPr>
              <a:t> time I </a:t>
            </a:r>
            <a:r>
              <a:rPr lang="de-DE" sz="1600" dirty="0" err="1">
                <a:solidFill>
                  <a:schemeClr val="tx1"/>
                </a:solidFill>
              </a:rPr>
              <a:t>should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expect</a:t>
            </a:r>
            <a:r>
              <a:rPr lang="de-DE" sz="1600" dirty="0">
                <a:solidFill>
                  <a:schemeClr val="tx1"/>
                </a:solidFill>
              </a:rPr>
              <a:t> in </a:t>
            </a:r>
            <a:r>
              <a:rPr lang="de-DE" sz="1600" dirty="0" err="1">
                <a:solidFill>
                  <a:schemeClr val="tx1"/>
                </a:solidFill>
              </a:rPr>
              <a:t>average</a:t>
            </a:r>
            <a:r>
              <a:rPr lang="de-DE" sz="1600" dirty="0">
                <a:solidFill>
                  <a:schemeClr val="tx1"/>
                </a:solidFill>
              </a:rPr>
              <a:t>, not </a:t>
            </a:r>
            <a:r>
              <a:rPr lang="de-DE" sz="1600" dirty="0" err="1">
                <a:solidFill>
                  <a:schemeClr val="tx1"/>
                </a:solidFill>
              </a:rPr>
              <a:t>how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many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incidences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occur</a:t>
            </a:r>
            <a:r>
              <a:rPr lang="de-DE" sz="1600" dirty="0">
                <a:solidFill>
                  <a:schemeClr val="tx1"/>
                </a:solidFill>
              </a:rPr>
              <a:t> in </a:t>
            </a:r>
            <a:r>
              <a:rPr lang="de-DE" sz="1600" dirty="0" err="1">
                <a:solidFill>
                  <a:schemeClr val="tx1"/>
                </a:solidFill>
              </a:rPr>
              <a:t>which</a:t>
            </a:r>
            <a:r>
              <a:rPr lang="de-DE" sz="1600" dirty="0">
                <a:solidFill>
                  <a:schemeClr val="tx1"/>
                </a:solidFill>
              </a:rPr>
              <a:t> time </a:t>
            </a:r>
            <a:r>
              <a:rPr lang="de-DE" sz="1600" dirty="0" err="1">
                <a:solidFill>
                  <a:schemeClr val="tx1"/>
                </a:solidFill>
              </a:rPr>
              <a:t>interval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76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85" indent="-380985" hangingPunct="0">
              <a:buFont typeface="+mj-lt"/>
              <a:buAutoNum type="arabicPeriod"/>
            </a:pPr>
            <a:r>
              <a:rPr lang="de-DE" sz="1167" dirty="0"/>
              <a:t>Manning, C. D., Raghavan, P., &amp; Schütze, H. (2008). Introduction to information retrieval. Cambridge: Cambridge University Press.</a:t>
            </a:r>
          </a:p>
          <a:p>
            <a:pPr marL="380985" indent="-380985" hangingPunct="0">
              <a:buFont typeface="+mj-lt"/>
              <a:buAutoNum type="arabicPeriod"/>
            </a:pPr>
            <a:r>
              <a:rPr lang="de-DE" sz="1167" dirty="0"/>
              <a:t>Pang-Ning, T., Steinbach, M., &amp; Kumar, V. (2006). </a:t>
            </a:r>
            <a:r>
              <a:rPr lang="en-US" sz="1167" dirty="0"/>
              <a:t>Introduction to data mining. Addison Wesley.</a:t>
            </a:r>
          </a:p>
          <a:p>
            <a:pPr marL="380985" indent="-380985" hangingPunct="0">
              <a:buFont typeface="+mj-lt"/>
              <a:buAutoNum type="arabicPeriod"/>
            </a:pPr>
            <a:r>
              <a:rPr lang="en-US" sz="1167" dirty="0"/>
              <a:t>Witten, I. H., Frank, E., &amp; Hall, M. A. (2011). Data Mining: Practical Machine Learning Tools and Techniques: Practical Machine Learning Tools and Techniques. Elsevier.</a:t>
            </a:r>
            <a:endParaRPr lang="de-DE" sz="1167" dirty="0"/>
          </a:p>
          <a:p>
            <a:pPr marL="380985" indent="-380985" hangingPunct="0">
              <a:buFont typeface="+mj-lt"/>
              <a:buAutoNum type="arabicPeriod"/>
            </a:pPr>
            <a:endParaRPr lang="de-DE" sz="1167" dirty="0"/>
          </a:p>
          <a:p>
            <a:pPr marL="380985" indent="-380985" hangingPunct="0">
              <a:buFont typeface="+mj-lt"/>
              <a:buAutoNum type="arabicPeriod"/>
            </a:pPr>
            <a:endParaRPr lang="en-US" sz="1167" dirty="0"/>
          </a:p>
          <a:p>
            <a:pPr marL="0" indent="0" hangingPunct="0">
              <a:buNone/>
            </a:pPr>
            <a:endParaRPr lang="de-DE" sz="1167" dirty="0"/>
          </a:p>
        </p:txBody>
      </p:sp>
    </p:spTree>
    <p:extLst>
      <p:ext uri="{BB962C8B-B14F-4D97-AF65-F5344CB8AC3E}">
        <p14:creationId xmlns:p14="http://schemas.microsoft.com/office/powerpoint/2010/main" val="4118980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00BA8E75-ED1C-D840-AB66-E97FDAFFBB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/>
              <a:t>IPVS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noProof="0" dirty="0" err="1"/>
              <a:t>Universitätsstraße</a:t>
            </a:r>
            <a:r>
              <a:rPr lang="en-GB" noProof="0" dirty="0"/>
              <a:t> 32, 50569 Stuttgart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noProof="0" dirty="0"/>
              <a:t>Steffen Staab	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3832914" y="3000220"/>
            <a:ext cx="1844872" cy="216000"/>
          </a:xfrm>
        </p:spPr>
        <p:txBody>
          <a:bodyPr/>
          <a:lstStyle/>
          <a:p>
            <a:r>
              <a:rPr lang="en-GB" noProof="0" dirty="0"/>
              <a:t>To be defined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556000" y="3249157"/>
            <a:ext cx="3476938" cy="231135"/>
          </a:xfrm>
        </p:spPr>
        <p:txBody>
          <a:bodyPr/>
          <a:lstStyle/>
          <a:p>
            <a:r>
              <a:rPr lang="en-GB" noProof="0" dirty="0" err="1"/>
              <a:t>ipvs.uni-stuttgart.de</a:t>
            </a:r>
            <a:r>
              <a:rPr lang="en-GB" noProof="0" dirty="0"/>
              <a:t>/departments/ac/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noProof="0" dirty="0"/>
              <a:t>Analytic Computing, IPVS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noProof="0" dirty="0" err="1"/>
              <a:t>Steffen.staab@ipvs.uni-stuttgart.de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731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1EC360C-4D1C-1943-B0CE-72825E777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Entropy </a:t>
                </a:r>
                <a:r>
                  <a:rPr lang="de-DE" dirty="0" err="1"/>
                  <a:t>of</a:t>
                </a:r>
                <a:r>
                  <a:rPr lang="de-DE" dirty="0"/>
                  <a:t> a fair </a:t>
                </a:r>
                <a:r>
                  <a:rPr lang="de-DE" dirty="0" err="1"/>
                  <a:t>coin</a:t>
                </a:r>
                <a:r>
                  <a:rPr lang="de-DE" dirty="0"/>
                  <a:t> </a:t>
                </a:r>
                <a:r>
                  <a:rPr lang="de-DE" dirty="0" err="1"/>
                  <a:t>toss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uncertain</a:t>
                </a:r>
                <a:r>
                  <a:rPr lang="de-DE" dirty="0"/>
                  <a:t> am I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coint</a:t>
                </a:r>
                <a:r>
                  <a:rPr lang="de-DE" dirty="0"/>
                  <a:t> </a:t>
                </a:r>
                <a:r>
                  <a:rPr lang="de-DE" dirty="0" err="1"/>
                  <a:t>toss</a:t>
                </a:r>
                <a:r>
                  <a:rPr lang="de-DE" dirty="0"/>
                  <a:t>? </a:t>
                </a:r>
                <a:br>
                  <a:rPr lang="de-DE" dirty="0"/>
                </a:br>
                <a:r>
                  <a:rPr lang="de-DE" dirty="0" err="1"/>
                  <a:t>Or</a:t>
                </a:r>
                <a:r>
                  <a:rPr lang="de-DE" dirty="0"/>
                  <a:t>: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much</a:t>
                </a:r>
                <a:r>
                  <a:rPr lang="de-DE" dirty="0"/>
                  <a:t> </a:t>
                </a:r>
                <a:r>
                  <a:rPr lang="de-DE" dirty="0" err="1"/>
                  <a:t>information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I </a:t>
                </a:r>
                <a:r>
                  <a:rPr lang="de-DE" dirty="0" err="1"/>
                  <a:t>received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I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been</a:t>
                </a:r>
                <a:r>
                  <a:rPr lang="de-DE" dirty="0"/>
                  <a:t> </a:t>
                </a:r>
                <a:r>
                  <a:rPr lang="de-DE" dirty="0" err="1"/>
                  <a:t>told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outcome</a:t>
                </a:r>
                <a:r>
                  <a:rPr lang="de-DE" dirty="0"/>
                  <a:t>?</a:t>
                </a:r>
              </a:p>
              <a:p>
                <a:pPr marL="1762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0.5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/>
              </a:p>
              <a:p>
                <a:pPr lvl="1"/>
                <a:r>
                  <a:rPr lang="de-DE" dirty="0"/>
                  <a:t>1 </a:t>
                </a:r>
                <a:r>
                  <a:rPr lang="de-DE" dirty="0" err="1"/>
                  <a:t>bit</a:t>
                </a:r>
                <a:endParaRPr lang="de-DE" dirty="0"/>
              </a:p>
              <a:p>
                <a:r>
                  <a:rPr lang="de-DE" dirty="0"/>
                  <a:t>Entropy </a:t>
                </a:r>
                <a:r>
                  <a:rPr lang="de-DE" dirty="0" err="1"/>
                  <a:t>of</a:t>
                </a:r>
                <a:r>
                  <a:rPr lang="de-DE" dirty="0"/>
                  <a:t> an unfair </a:t>
                </a:r>
                <a:r>
                  <a:rPr lang="de-DE" dirty="0" err="1"/>
                  <a:t>coin</a:t>
                </a:r>
                <a:r>
                  <a:rPr lang="de-DE" dirty="0"/>
                  <a:t> </a:t>
                </a:r>
                <a:r>
                  <a:rPr lang="de-DE" dirty="0" err="1"/>
                  <a:t>toss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:pPr marL="1762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  <a:p>
                <a:pPr marL="176213" lvl="1" indent="0">
                  <a:buNone/>
                </a:pPr>
                <a:endParaRPr lang="de-DE" dirty="0"/>
              </a:p>
              <a:p>
                <a:pPr marL="176213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1EC360C-4D1C-1943-B0CE-72825E777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212" b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B25831EA-12F5-7F4F-A518-92B14A5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coin</a:t>
            </a:r>
            <a:r>
              <a:rPr lang="de-DE" dirty="0"/>
              <a:t> </a:t>
            </a:r>
            <a:r>
              <a:rPr lang="de-DE" dirty="0" err="1"/>
              <a:t>tosses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B7FF629-4D29-524B-8095-FD95CF22A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For </a:t>
                </a:r>
                <a:r>
                  <a:rPr lang="de-DE" dirty="0" err="1"/>
                  <a:t>discrete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cross</a:t>
                </a:r>
                <a:r>
                  <a:rPr lang="de-DE" b="1" dirty="0"/>
                  <a:t> </a:t>
                </a:r>
                <a:r>
                  <a:rPr lang="de-DE" b="1" dirty="0" err="1"/>
                  <a:t>entropy</a:t>
                </a:r>
                <a:r>
                  <a:rPr lang="de-DE" b="1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“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away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P?“</a:t>
                </a:r>
              </a:p>
              <a:p>
                <a:pPr marL="0" indent="0">
                  <a:buNone/>
                </a:pPr>
                <a:r>
                  <a:rPr lang="de-DE" dirty="0" err="1"/>
                  <a:t>Drawback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usually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Indeed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slide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B7FF629-4D29-524B-8095-FD95CF22A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7273" b="-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5C9C91-0177-5140-B7BB-3BC37DC8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AD-7603-2C40-9064-2EFBE5BF1F0E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F6E02E-E887-1A44-9657-DC49753E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480FE5-C8BC-4447-8B55-D5C410CC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B7FF629-4D29-524B-8095-FD95CF22A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606054"/>
                <a:ext cx="8408987" cy="43621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For </a:t>
                </a:r>
                <a:r>
                  <a:rPr lang="de-DE" dirty="0" err="1"/>
                  <a:t>discrete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/>
                  <a:t>relative </a:t>
                </a:r>
                <a:r>
                  <a:rPr lang="de-DE" b="1" dirty="0" err="1"/>
                  <a:t>entropy</a:t>
                </a:r>
                <a:r>
                  <a:rPr lang="de-DE" b="1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This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generalized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continuous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B7FF629-4D29-524B-8095-FD95CF22A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606054"/>
                <a:ext cx="8408987" cy="4362118"/>
              </a:xfrm>
              <a:blipFill>
                <a:blip r:embed="rId2"/>
                <a:stretch>
                  <a:fillRect l="-2112" t="-6414" r="-1357" b="-580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5C9C91-0177-5140-B7BB-3BC37DC8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AD-7603-2C40-9064-2EFBE5BF1F0E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F6E02E-E887-1A44-9657-DC49753E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480FE5-C8BC-4447-8B55-D5C410CC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30183"/>
            <a:ext cx="8245475" cy="576000"/>
          </a:xfrm>
        </p:spPr>
        <p:txBody>
          <a:bodyPr/>
          <a:lstStyle/>
          <a:p>
            <a:r>
              <a:rPr lang="de-DE" dirty="0"/>
              <a:t>Relative </a:t>
            </a:r>
            <a:r>
              <a:rPr lang="de-DE" dirty="0" err="1"/>
              <a:t>Entropy</a:t>
            </a:r>
            <a:r>
              <a:rPr lang="de-DE" dirty="0"/>
              <a:t> (</a:t>
            </a:r>
            <a:r>
              <a:rPr lang="de-DE" dirty="0" err="1"/>
              <a:t>Kullback-Leibler</a:t>
            </a:r>
            <a:r>
              <a:rPr lang="de-DE" dirty="0"/>
              <a:t> </a:t>
            </a:r>
            <a:r>
              <a:rPr lang="de-DE" dirty="0" err="1"/>
              <a:t>Divergence</a:t>
            </a:r>
            <a:r>
              <a:rPr lang="de-DE" dirty="0"/>
              <a:t>)</a:t>
            </a:r>
          </a:p>
        </p:txBody>
      </p:sp>
      <p:sp>
        <p:nvSpPr>
          <p:cNvPr id="8" name="AutoShape 3" descr="P">
            <a:extLst>
              <a:ext uri="{FF2B5EF4-FFF2-40B4-BE49-F238E27FC236}">
                <a16:creationId xmlns:a16="http://schemas.microsoft.com/office/drawing/2014/main" id="{C1A19B7E-B98C-5D4A-B667-C9E55CFE5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39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Q">
            <a:extLst>
              <a:ext uri="{FF2B5EF4-FFF2-40B4-BE49-F238E27FC236}">
                <a16:creationId xmlns:a16="http://schemas.microsoft.com/office/drawing/2014/main" id="{6666CC94-3B59-F644-A00D-A3018F859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5" descr="{\mathcal {X}}">
            <a:extLst>
              <a:ext uri="{FF2B5EF4-FFF2-40B4-BE49-F238E27FC236}">
                <a16:creationId xmlns:a16="http://schemas.microsoft.com/office/drawing/2014/main" id="{A2AD16C1-42E9-474C-A590-2DDAB1613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86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6" descr="Q">
            <a:extLst>
              <a:ext uri="{FF2B5EF4-FFF2-40B4-BE49-F238E27FC236}">
                <a16:creationId xmlns:a16="http://schemas.microsoft.com/office/drawing/2014/main" id="{D565D01B-8BA7-B945-AC16-347CE1427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4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7" descr="P">
            <a:extLst>
              <a:ext uri="{FF2B5EF4-FFF2-40B4-BE49-F238E27FC236}">
                <a16:creationId xmlns:a16="http://schemas.microsoft.com/office/drawing/2014/main" id="{9F152526-AD56-5F45-85A8-C57E62D69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AutoShape 9" descr="P">
            <a:extLst>
              <a:ext uri="{FF2B5EF4-FFF2-40B4-BE49-F238E27FC236}">
                <a16:creationId xmlns:a16="http://schemas.microsoft.com/office/drawing/2014/main" id="{392A9DF3-930C-4A4D-811A-928D30ACCD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63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AutoShape 10" descr="Q">
            <a:extLst>
              <a:ext uri="{FF2B5EF4-FFF2-40B4-BE49-F238E27FC236}">
                <a16:creationId xmlns:a16="http://schemas.microsoft.com/office/drawing/2014/main" id="{269F158E-A38A-3C43-9AF3-60CF1911A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89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AutoShape 11" descr="{\mathcal {X}}">
            <a:extLst>
              <a:ext uri="{FF2B5EF4-FFF2-40B4-BE49-F238E27FC236}">
                <a16:creationId xmlns:a16="http://schemas.microsoft.com/office/drawing/2014/main" id="{0128FCB1-37D9-CD40-94E2-C901C9295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10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12" descr="Q">
            <a:extLst>
              <a:ext uri="{FF2B5EF4-FFF2-40B4-BE49-F238E27FC236}">
                <a16:creationId xmlns:a16="http://schemas.microsoft.com/office/drawing/2014/main" id="{3C273343-91E4-BA40-97E5-A9B24557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70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AutoShape 13" descr="P">
            <a:extLst>
              <a:ext uri="{FF2B5EF4-FFF2-40B4-BE49-F238E27FC236}">
                <a16:creationId xmlns:a16="http://schemas.microsoft.com/office/drawing/2014/main" id="{95385AF4-21E9-8E4F-859B-A1F6CC271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4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4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205ACEF-B80E-1444-AF2C-EC8B21158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„</a:t>
                </a:r>
                <a:r>
                  <a:rPr lang="de-DE" dirty="0" err="1">
                    <a:latin typeface="Cambria Math" panose="02040503050406030204" pitchFamily="18" charset="0"/>
                  </a:rPr>
                  <a:t>How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far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is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the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</a:rPr>
                  <a:t>distribution</a:t>
                </a:r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dirty="0"/>
                  <a:t> from the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?“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measures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expected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extra </a:t>
                </a:r>
                <a:r>
                  <a:rPr lang="de-DE" dirty="0" err="1"/>
                  <a:t>bits</a:t>
                </a:r>
                <a:r>
                  <a:rPr lang="de-DE" dirty="0"/>
                  <a:t>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encode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de-DE" dirty="0" err="1"/>
                  <a:t>code</a:t>
                </a:r>
                <a:r>
                  <a:rPr lang="de-DE" dirty="0"/>
                  <a:t> </a:t>
                </a:r>
                <a:r>
                  <a:rPr lang="de-DE" dirty="0" err="1"/>
                  <a:t>optimized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:r>
                  <a:rPr lang="de-DE" dirty="0" err="1"/>
                  <a:t>symmetric</a:t>
                </a:r>
                <a:r>
                  <a:rPr lang="de-DE" dirty="0"/>
                  <a:t>, </a:t>
                </a:r>
                <a:br>
                  <a:rPr lang="de-DE" dirty="0"/>
                </a:br>
                <a:r>
                  <a:rPr lang="de-DE" dirty="0"/>
                  <a:t>but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205ACEF-B80E-1444-AF2C-EC8B21158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54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5D6568-2413-6441-9787-6EBB25B0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AD-7603-2C40-9064-2EFBE5BF1F0E}" type="datetime1">
              <a:rPr lang="de-DE" smtClean="0"/>
              <a:t>20.05.24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2C92B-7615-714F-BC5B-DEA6E9F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Steffen Staab, Universität Stuttgart, @ststaab, </a:t>
            </a:r>
            <a:r>
              <a:rPr lang="de-DE">
                <a:hlinkClick r:id="rId3"/>
              </a:rPr>
              <a:t>https://www.ipvs.uni-stuttgart.de/departments/ac/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8C2AD0-9DCD-4D48-8E55-E1178240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FA5561-FD59-E541-A827-F1434F07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 </a:t>
            </a:r>
            <a:r>
              <a:rPr lang="de-DE" dirty="0" err="1"/>
              <a:t>of</a:t>
            </a:r>
            <a:r>
              <a:rPr lang="de-DE" dirty="0"/>
              <a:t> relative </a:t>
            </a:r>
            <a:r>
              <a:rPr lang="de-DE" dirty="0" err="1"/>
              <a:t>entropy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37B7EF6-F76A-8E40-981D-4851B839769F}"/>
                  </a:ext>
                </a:extLst>
              </p:cNvPr>
              <p:cNvSpPr/>
              <p:nvPr/>
            </p:nvSpPr>
            <p:spPr>
              <a:xfrm>
                <a:off x="4096987" y="4079120"/>
                <a:ext cx="5047013" cy="9885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37B7EF6-F76A-8E40-981D-4851B8397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87" y="4079120"/>
                <a:ext cx="5047013" cy="988540"/>
              </a:xfrm>
              <a:prstGeom prst="rect">
                <a:avLst/>
              </a:prstGeom>
              <a:blipFill>
                <a:blip r:embed="rId4"/>
                <a:stretch>
                  <a:fillRect t="-129114" b="-178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39790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0EFB6397-019E-436B-9476-4C008D05D295}" vid="{A94A177C-4CEF-4D8D-A0D7-DEC6C78438EB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Uni_Stuttgart</Template>
  <TotalTime>0</TotalTime>
  <Words>3561</Words>
  <Application>Microsoft Macintosh PowerPoint</Application>
  <PresentationFormat>On-screen Show (16:10)</PresentationFormat>
  <Paragraphs>1092</Paragraphs>
  <Slides>57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Rounded MT Bold</vt:lpstr>
      <vt:lpstr>Calibri</vt:lpstr>
      <vt:lpstr>Cambria Math</vt:lpstr>
      <vt:lpstr>Times New Roman</vt:lpstr>
      <vt:lpstr>Wingdings</vt:lpstr>
      <vt:lpstr>Uni_Stuttgart</vt:lpstr>
      <vt:lpstr>PowerPoint Presentation</vt:lpstr>
      <vt:lpstr>PowerPoint Presentation</vt:lpstr>
      <vt:lpstr>Learning Objectives</vt:lpstr>
      <vt:lpstr>Measuring Distributions</vt:lpstr>
      <vt:lpstr>Entropy  </vt:lpstr>
      <vt:lpstr>Entropy of coin tosses </vt:lpstr>
      <vt:lpstr>Cross Entropy</vt:lpstr>
      <vt:lpstr>Relative Entropy (Kullback-Leibler Divergence)</vt:lpstr>
      <vt:lpstr>Interpretation of relative entropy</vt:lpstr>
      <vt:lpstr>Relating cross entropy to maximum likelihood</vt:lpstr>
      <vt:lpstr>PowerPoint Presentation</vt:lpstr>
      <vt:lpstr>Decision Trees</vt:lpstr>
      <vt:lpstr>Structure of a Decision Tree</vt:lpstr>
      <vt:lpstr>Classification using a Decision Tree</vt:lpstr>
      <vt:lpstr>Decision Tree: Divide and conquering the object space</vt:lpstr>
      <vt:lpstr>Decision Trees</vt:lpstr>
      <vt:lpstr>PowerPoint Presentation</vt:lpstr>
      <vt:lpstr>Inductive Construction of Decision Trees</vt:lpstr>
      <vt:lpstr>General Idea</vt:lpstr>
      <vt:lpstr>Central metrics: Entropy and Information Gain</vt:lpstr>
      <vt:lpstr>Central metrics: Entropy and Information Gain</vt:lpstr>
      <vt:lpstr>Central metrics: Entropy and Information Gain</vt:lpstr>
      <vt:lpstr>Central metrics: Entropy and Information Gain</vt:lpstr>
      <vt:lpstr>Decision Tree Induction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Impact of a Perfect Predictor Attribute</vt:lpstr>
      <vt:lpstr>Avoiding overfitting</vt:lpstr>
      <vt:lpstr>Attributes with many values</vt:lpstr>
      <vt:lpstr>Normalized Impurity Decrease (alternative notation)</vt:lpstr>
      <vt:lpstr>Example</vt:lpstr>
      <vt:lpstr>Example</vt:lpstr>
      <vt:lpstr>Example</vt:lpstr>
      <vt:lpstr>Overfitting</vt:lpstr>
      <vt:lpstr>Overfitting</vt:lpstr>
      <vt:lpstr>Overfitting</vt:lpstr>
      <vt:lpstr>Estimating the Generalization Error</vt:lpstr>
      <vt:lpstr>Tree Pruning</vt:lpstr>
      <vt:lpstr>Attribute Splitting</vt:lpstr>
      <vt:lpstr>Attribute Splitting</vt:lpstr>
      <vt:lpstr>Ordinal values</vt:lpstr>
      <vt:lpstr>Dealing with numerical data</vt:lpstr>
      <vt:lpstr>Equi-width vs. Equi-depth Bins</vt:lpstr>
      <vt:lpstr>Pros and Cons of Decision Trees</vt:lpstr>
      <vt:lpstr>PowerPoint Presentation</vt:lpstr>
      <vt:lpstr>Question: Exponential distribution</vt:lpstr>
      <vt:lpstr>Question: Exponential distribution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 Staab</dc:creator>
  <cp:lastModifiedBy/>
  <cp:revision>1</cp:revision>
  <dcterms:created xsi:type="dcterms:W3CDTF">2020-03-21T06:54:15Z</dcterms:created>
  <dcterms:modified xsi:type="dcterms:W3CDTF">2024-05-20T09:20:41Z</dcterms:modified>
</cp:coreProperties>
</file>