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1269" r:id="rId2"/>
    <p:sldId id="1906" r:id="rId3"/>
    <p:sldId id="1956" r:id="rId4"/>
    <p:sldId id="1958" r:id="rId5"/>
    <p:sldId id="1884" r:id="rId6"/>
    <p:sldId id="1960" r:id="rId7"/>
    <p:sldId id="1962" r:id="rId8"/>
    <p:sldId id="1957" r:id="rId9"/>
    <p:sldId id="1961" r:id="rId10"/>
    <p:sldId id="1959"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02A3997-E508-478A-8540-6E2BB6EC5465}">
          <p14:sldIdLst>
            <p14:sldId id="1269"/>
          </p14:sldIdLst>
        </p14:section>
        <p14:section name="TO DO LIST" id="{FCB30A51-CC69-47FE-A84D-8F2B8C88863F}">
          <p14:sldIdLst>
            <p14:sldId id="1906"/>
          </p14:sldIdLst>
        </p14:section>
        <p14:section name="情境及需求" id="{98766373-07ED-47A0-92C9-ACF9AD3E6D22}">
          <p14:sldIdLst>
            <p14:sldId id="1956"/>
            <p14:sldId id="1958"/>
          </p14:sldIdLst>
        </p14:section>
        <p14:section name="專案架構" id="{FE513D5F-6646-4605-BC86-548C01BAD88E}">
          <p14:sldIdLst>
            <p14:sldId id="1884"/>
            <p14:sldId id="1960"/>
            <p14:sldId id="1962"/>
            <p14:sldId id="1957"/>
          </p14:sldIdLst>
        </p14:section>
        <p14:section name="控管紀錄" id="{5F0ACE56-EC48-4A27-9699-A117B5CE528C}">
          <p14:sldIdLst>
            <p14:sldId id="1961"/>
          </p14:sldIdLst>
        </p14:section>
        <p14:section name="參考資料" id="{BA9598D0-3A04-4F48-90BF-3803C175D302}">
          <p14:sldIdLst>
            <p14:sldId id="19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284EE-AF39-4EE8-B03A-3922F0DB584E}" type="datetimeFigureOut">
              <a:rPr lang="zh-TW" altLang="en-US" smtClean="0"/>
              <a:t>2022/5/6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05B81-5E5F-42A2-8385-12ABB6203A30}" type="slidenum">
              <a:rPr lang="zh-TW" altLang="en-US" smtClean="0"/>
              <a:t>‹#›</a:t>
            </a:fld>
            <a:endParaRPr lang="zh-TW" altLang="en-US"/>
          </a:p>
        </p:txBody>
      </p:sp>
    </p:spTree>
    <p:extLst>
      <p:ext uri="{BB962C8B-B14F-4D97-AF65-F5344CB8AC3E}">
        <p14:creationId xmlns:p14="http://schemas.microsoft.com/office/powerpoint/2010/main" val="91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8861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10924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365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2692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425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8926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0227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4733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2" y="4295163"/>
            <a:ext cx="10515600" cy="1964122"/>
          </a:xfrm>
        </p:spPr>
        <p:txBody>
          <a:bodyPr>
            <a:normAutofit/>
          </a:bodyPr>
          <a:lstStyle>
            <a:lvl1pPr marL="0" indent="0" algn="l">
              <a:spcBef>
                <a:spcPts val="1001"/>
              </a:spcBef>
              <a:buNone/>
              <a:defRPr sz="20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2"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0476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5238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899"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199"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0650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2"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51652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2"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947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89892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9"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9" y="2505076"/>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2" y="2505076"/>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329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26409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97749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6311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zh-TW" altLang="en-US"/>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40232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2" y="1202573"/>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2"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2022/5/6</a:t>
            </a:fld>
            <a:endParaRPr lang="zh-TW" altLang="en-US"/>
          </a:p>
        </p:txBody>
      </p:sp>
      <p:sp>
        <p:nvSpPr>
          <p:cNvPr id="5" name="頁尾版面配置區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2"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2"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8" y="6270926"/>
            <a:ext cx="561908" cy="561907"/>
          </a:xfrm>
          <a:prstGeom prst="rect">
            <a:avLst/>
          </a:prstGeom>
          <a:noFill/>
          <a:ln>
            <a:noFill/>
          </a:ln>
        </p:spPr>
      </p:pic>
    </p:spTree>
    <p:extLst>
      <p:ext uri="{BB962C8B-B14F-4D97-AF65-F5344CB8AC3E}">
        <p14:creationId xmlns:p14="http://schemas.microsoft.com/office/powerpoint/2010/main" val="2270587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11"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2" indent="-144002"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9"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15"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21"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27"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zh-TW"/>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2" y="1389531"/>
            <a:ext cx="10515600" cy="2544297"/>
          </a:xfrm>
        </p:spPr>
        <p:txBody>
          <a:bodyPr anchor="t">
            <a:normAutofit/>
          </a:bodyPr>
          <a:lstStyle/>
          <a:p>
            <a:pPr>
              <a:lnSpc>
                <a:spcPct val="125000"/>
              </a:lnSpc>
            </a:pPr>
            <a:br>
              <a:rPr lang="en-US" altLang="zh-TW" sz="4800" dirty="0"/>
            </a:br>
            <a:r>
              <a:rPr lang="zh-TW" altLang="en-US" sz="4800" dirty="0"/>
              <a:t>表面異物檢測實現於</a:t>
            </a:r>
            <a:r>
              <a:rPr lang="en-US" altLang="zh-TW" sz="4800" dirty="0"/>
              <a:t>SoC</a:t>
            </a:r>
          </a:p>
        </p:txBody>
      </p:sp>
      <p:sp>
        <p:nvSpPr>
          <p:cNvPr id="4" name="文字方塊 3">
            <a:extLst>
              <a:ext uri="{FF2B5EF4-FFF2-40B4-BE49-F238E27FC236}">
                <a16:creationId xmlns:a16="http://schemas.microsoft.com/office/drawing/2014/main" id="{E0BDFC23-B4D2-4A5E-9A5D-83CF8D99C8FC}"/>
              </a:ext>
            </a:extLst>
          </p:cNvPr>
          <p:cNvSpPr txBox="1"/>
          <p:nvPr/>
        </p:nvSpPr>
        <p:spPr>
          <a:xfrm>
            <a:off x="838202" y="3933828"/>
            <a:ext cx="4288353" cy="2267287"/>
          </a:xfrm>
          <a:prstGeom prst="rect">
            <a:avLst/>
          </a:prstGeom>
          <a:noFill/>
        </p:spPr>
        <p:txBody>
          <a:bodyPr wrap="none" rtlCol="0">
            <a:spAutoFit/>
          </a:bodyPr>
          <a:lstStyle/>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負  責  人：葉易德</a:t>
            </a:r>
            <a:endParaRPr lang="en-US" altLang="zh-TW" sz="2000" dirty="0">
              <a:latin typeface="Times New Roman" panose="02020603050405020304" pitchFamily="18" charset="0"/>
              <a:ea typeface="標楷體" panose="03000509000000000000" pitchFamily="65" charset="-120"/>
            </a:endParaRPr>
          </a:p>
          <a:p>
            <a:pPr defTabSz="3230563"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目前成員：廖彥翔、江承修、莫楠薇</a:t>
            </a:r>
            <a:endParaRPr lang="en-US" altLang="zh-TW" sz="2000" dirty="0">
              <a:latin typeface="Times New Roman" panose="02020603050405020304" pitchFamily="18" charset="0"/>
              <a:ea typeface="標楷體" panose="03000509000000000000" pitchFamily="65" charset="-120"/>
            </a:endParaRP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報告日期：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開始日期：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結束日期：</a:t>
            </a:r>
            <a:r>
              <a:rPr lang="en-US" altLang="zh-TW" sz="2000" dirty="0">
                <a:latin typeface="Times New Roman" panose="02020603050405020304" pitchFamily="18" charset="0"/>
                <a:ea typeface="標楷體" panose="03000509000000000000" pitchFamily="65" charset="-120"/>
              </a:rPr>
              <a:t>-</a:t>
            </a:r>
            <a:endParaRPr lang="zh-TW" altLang="en-US" sz="2000" dirty="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9608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參考來源</a:t>
            </a:r>
          </a:p>
        </p:txBody>
      </p:sp>
      <p:sp>
        <p:nvSpPr>
          <p:cNvPr id="4" name="矩形 3">
            <a:extLst>
              <a:ext uri="{FF2B5EF4-FFF2-40B4-BE49-F238E27FC236}">
                <a16:creationId xmlns:a16="http://schemas.microsoft.com/office/drawing/2014/main" id="{8081C2F1-CB52-A3AF-F145-88AE1EF38229}"/>
              </a:ext>
            </a:extLst>
          </p:cNvPr>
          <p:cNvSpPr/>
          <p:nvPr/>
        </p:nvSpPr>
        <p:spPr>
          <a:xfrm>
            <a:off x="838199" y="1224282"/>
            <a:ext cx="10515598" cy="461665"/>
          </a:xfrm>
          <a:prstGeom prst="rect">
            <a:avLst/>
          </a:prstGeom>
        </p:spPr>
        <p:txBody>
          <a:bodyPr wrap="square">
            <a:spAutoFit/>
          </a:bodyPr>
          <a:lstStyle/>
          <a:p>
            <a:pPr marL="171453"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太陽能板異物</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https://www.finmart.com.tw/wiki/ALL/solar07</a:t>
            </a:r>
          </a:p>
        </p:txBody>
      </p:sp>
    </p:spTree>
    <p:extLst>
      <p:ext uri="{BB962C8B-B14F-4D97-AF65-F5344CB8AC3E}">
        <p14:creationId xmlns:p14="http://schemas.microsoft.com/office/powerpoint/2010/main" val="39699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TO</a:t>
            </a:r>
            <a:r>
              <a:rPr lang="zh-TW" altLang="en-US" dirty="0"/>
              <a:t> </a:t>
            </a:r>
            <a:r>
              <a:rPr lang="en-US" altLang="zh-TW" dirty="0"/>
              <a:t>DO</a:t>
            </a:r>
            <a:r>
              <a:rPr lang="zh-TW" altLang="en-US" dirty="0"/>
              <a:t> </a:t>
            </a:r>
            <a:r>
              <a:rPr lang="en-US" altLang="zh-TW" dirty="0"/>
              <a:t>LIST</a:t>
            </a:r>
            <a:endParaRPr lang="zh-TW" altLang="en-US" dirty="0"/>
          </a:p>
        </p:txBody>
      </p:sp>
      <p:sp>
        <p:nvSpPr>
          <p:cNvPr id="4" name="矩形 3">
            <a:extLst>
              <a:ext uri="{FF2B5EF4-FFF2-40B4-BE49-F238E27FC236}">
                <a16:creationId xmlns:a16="http://schemas.microsoft.com/office/drawing/2014/main" id="{3D52E025-269C-47AF-8999-23E11D4E93F3}"/>
              </a:ext>
            </a:extLst>
          </p:cNvPr>
          <p:cNvSpPr/>
          <p:nvPr/>
        </p:nvSpPr>
        <p:spPr>
          <a:xfrm>
            <a:off x="838199" y="1224282"/>
            <a:ext cx="10515598" cy="461665"/>
          </a:xfrm>
          <a:prstGeom prst="rect">
            <a:avLst/>
          </a:prstGeom>
        </p:spPr>
        <p:txBody>
          <a:bodyPr wrap="square">
            <a:spAutoFit/>
          </a:bodyPr>
          <a:lstStyle/>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2022/05/06</a:t>
            </a:r>
          </a:p>
          <a:p>
            <a:pPr marL="628653" lvl="1"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討論專案架構、需求、、分工</a:t>
            </a:r>
            <a:endParaRPr lang="en-US" altLang="zh-TW" sz="120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58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normAutofit/>
          </a:bodyPr>
          <a:lstStyle/>
          <a:p>
            <a:r>
              <a:rPr lang="zh-TW" altLang="en-US" dirty="0"/>
              <a:t>情境說明</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308324"/>
          </a:xfrm>
          <a:prstGeom prst="rect">
            <a:avLst/>
          </a:prstGeom>
        </p:spPr>
        <p:txBody>
          <a:bodyPr wrap="square">
            <a:spAutoFit/>
          </a:bodyPr>
          <a:lstStyle/>
          <a:p>
            <a:pPr marL="171453" indent="-171453" defTabSz="914411">
              <a:buFont typeface="Arial" panose="020B0604020202020204" pitchFamily="34" charset="0"/>
              <a:buChar char="•"/>
              <a:defRPr/>
            </a:pPr>
            <a:r>
              <a:rPr lang="zh-TW" altLang="en-US" dirty="0">
                <a:solidFill>
                  <a:prstClr val="black"/>
                </a:solidFill>
                <a:latin typeface="微軟正黑體" panose="020B0604030504040204" pitchFamily="34" charset="-120"/>
                <a:ea typeface="微軟正黑體" panose="020B0604030504040204" pitchFamily="34" charset="-120"/>
              </a:rPr>
              <a:t>近年來台灣太陽能系統建置量以倍數成長，許多地方開始大面積的鋪設太陽能板產生綠電，這同時也代表太陽能板的維修養護需求增加，但如此大面積的人力搜查表面壞損或存在異常的太陽能板實在不符合經濟效益，因此我們提出透過影像檢測表面異物的方式，減少人力一一排查太陽能板的時間與金錢花費，並將此功能實現於</a:t>
            </a:r>
            <a:r>
              <a:rPr lang="en-US" altLang="zh-TW" dirty="0">
                <a:solidFill>
                  <a:prstClr val="black"/>
                </a:solidFill>
                <a:latin typeface="微軟正黑體" panose="020B0604030504040204" pitchFamily="34" charset="-120"/>
                <a:ea typeface="微軟正黑體" panose="020B0604030504040204" pitchFamily="34" charset="-120"/>
              </a:rPr>
              <a:t>SoC</a:t>
            </a:r>
            <a:r>
              <a:rPr lang="zh-TW" altLang="en-US" dirty="0">
                <a:solidFill>
                  <a:prstClr val="black"/>
                </a:solidFill>
                <a:latin typeface="微軟正黑體" panose="020B0604030504040204" pitchFamily="34" charset="-120"/>
                <a:ea typeface="微軟正黑體" panose="020B0604030504040204" pitchFamily="34" charset="-120"/>
              </a:rPr>
              <a:t>上，縮小體積的同時增加運算效能。</a:t>
            </a:r>
            <a:endParaRPr lang="en-US" altLang="zh-TW"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DCB88D7A-1E20-CA35-3265-DA5DCCA9017D}"/>
              </a:ext>
            </a:extLst>
          </p:cNvPr>
          <p:cNvPicPr>
            <a:picLocks noChangeAspect="1"/>
          </p:cNvPicPr>
          <p:nvPr/>
        </p:nvPicPr>
        <p:blipFill>
          <a:blip r:embed="rId3"/>
          <a:stretch>
            <a:fillRect/>
          </a:stretch>
        </p:blipFill>
        <p:spPr>
          <a:xfrm>
            <a:off x="6412003" y="2922493"/>
            <a:ext cx="4941794" cy="3294529"/>
          </a:xfrm>
          <a:prstGeom prst="rect">
            <a:avLst/>
          </a:prstGeom>
        </p:spPr>
      </p:pic>
    </p:spTree>
    <p:extLst>
      <p:ext uri="{BB962C8B-B14F-4D97-AF65-F5344CB8AC3E}">
        <p14:creationId xmlns:p14="http://schemas.microsoft.com/office/powerpoint/2010/main" val="15876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專案需求</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893100"/>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功能需求</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我們希望可以透過系統抓取裂痕、坑洞、凹凸，透過邊緣檢測的方式得知影像中較強的邊緣，</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並由軟體端告訴硬體端要篩選的強度參數，利用</a:t>
            </a:r>
            <a:r>
              <a:rPr lang="en-US" altLang="zh-TW" sz="1600" dirty="0">
                <a:solidFill>
                  <a:prstClr val="black"/>
                </a:solidFill>
                <a:latin typeface="微軟正黑體" panose="020B0604030504040204" pitchFamily="34" charset="-120"/>
                <a:ea typeface="微軟正黑體" panose="020B0604030504040204" pitchFamily="34" charset="-120"/>
              </a:rPr>
              <a:t>CCL</a:t>
            </a:r>
            <a:r>
              <a:rPr lang="zh-TW" altLang="en-US" sz="1600" dirty="0">
                <a:solidFill>
                  <a:prstClr val="black"/>
                </a:solidFill>
                <a:latin typeface="微軟正黑體" panose="020B0604030504040204" pitchFamily="34" charset="-120"/>
                <a:ea typeface="微軟正黑體" panose="020B0604030504040204" pitchFamily="34" charset="-120"/>
              </a:rPr>
              <a:t>將圖片中相互連結的部分各自做上不同標記，</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再用</a:t>
            </a:r>
            <a:r>
              <a:rPr lang="en-US" altLang="zh-TW" sz="1600" dirty="0">
                <a:solidFill>
                  <a:prstClr val="black"/>
                </a:solidFill>
                <a:latin typeface="微軟正黑體" panose="020B0604030504040204" pitchFamily="34" charset="-120"/>
                <a:ea typeface="微軟正黑體" panose="020B0604030504040204" pitchFamily="34" charset="-120"/>
              </a:rPr>
              <a:t>Linear Regression</a:t>
            </a:r>
            <a:r>
              <a:rPr lang="zh-TW" altLang="en-US" sz="1600" dirty="0">
                <a:solidFill>
                  <a:prstClr val="black"/>
                </a:solidFill>
                <a:latin typeface="微軟正黑體" panose="020B0604030504040204" pitchFamily="34" charset="-120"/>
                <a:ea typeface="微軟正黑體" panose="020B0604030504040204" pitchFamily="34" charset="-120"/>
              </a:rPr>
              <a:t>把物體框出，最後將結果用</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顯示。</a:t>
            </a:r>
          </a:p>
          <a:p>
            <a:pPr defTabSz="914411">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環境需求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en-US" altLang="zh-TW" sz="1600" dirty="0">
                <a:solidFill>
                  <a:prstClr val="black"/>
                </a:solidFill>
                <a:latin typeface="微軟正黑體" panose="020B0604030504040204" pitchFamily="34" charset="-120"/>
                <a:ea typeface="微軟正黑體" panose="020B0604030504040204" pitchFamily="34" charset="-120"/>
              </a:rPr>
              <a:t>FPGA:</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Zynq-7000 AP SoC XC7Z020-CLG484</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環境</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err="1">
                <a:solidFill>
                  <a:prstClr val="black"/>
                </a:solidFill>
                <a:latin typeface="微軟正黑體" panose="020B0604030504040204" pitchFamily="34" charset="-120"/>
                <a:ea typeface="微軟正黑體" panose="020B0604030504040204" pitchFamily="34" charset="-120"/>
              </a:rPr>
              <a:t>Vivado</a:t>
            </a:r>
            <a:r>
              <a:rPr lang="en-US" altLang="zh-TW" sz="1600" dirty="0">
                <a:solidFill>
                  <a:prstClr val="black"/>
                </a:solidFill>
                <a:latin typeface="微軟正黑體" panose="020B0604030504040204" pitchFamily="34" charset="-120"/>
                <a:ea typeface="微軟正黑體" panose="020B0604030504040204" pitchFamily="34" charset="-120"/>
              </a:rPr>
              <a:t> 2018.3 SDK</a:t>
            </a:r>
          </a:p>
          <a:p>
            <a:pPr marL="171453" indent="-171453" defTabSz="914411">
              <a:buFont typeface="Arial" panose="020B0604020202020204" pitchFamily="34" charset="0"/>
              <a:buChar char="•"/>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介面需求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顯示器規格</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800X600</a:t>
            </a:r>
          </a:p>
        </p:txBody>
      </p:sp>
    </p:spTree>
    <p:extLst>
      <p:ext uri="{BB962C8B-B14F-4D97-AF65-F5344CB8AC3E}">
        <p14:creationId xmlns:p14="http://schemas.microsoft.com/office/powerpoint/2010/main" val="13272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a:t>
            </a:r>
            <a:r>
              <a:rPr lang="en-US" altLang="zh-TW" dirty="0" err="1"/>
              <a:t>BreakDown</a:t>
            </a:r>
            <a:endParaRPr lang="zh-TW" altLang="en-US" dirty="0"/>
          </a:p>
        </p:txBody>
      </p:sp>
      <p:sp>
        <p:nvSpPr>
          <p:cNvPr id="11" name="文字方塊 10">
            <a:extLst>
              <a:ext uri="{FF2B5EF4-FFF2-40B4-BE49-F238E27FC236}">
                <a16:creationId xmlns:a16="http://schemas.microsoft.com/office/drawing/2014/main" id="{9261BBD9-D6FA-47B8-8075-14E343948C24}"/>
              </a:ext>
            </a:extLst>
          </p:cNvPr>
          <p:cNvSpPr txBox="1"/>
          <p:nvPr/>
        </p:nvSpPr>
        <p:spPr>
          <a:xfrm>
            <a:off x="5482713" y="1585367"/>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28" name="文字方塊 27">
            <a:extLst>
              <a:ext uri="{FF2B5EF4-FFF2-40B4-BE49-F238E27FC236}">
                <a16:creationId xmlns:a16="http://schemas.microsoft.com/office/drawing/2014/main" id="{40D20E2F-722A-4641-9233-76906F2F3A9A}"/>
              </a:ext>
            </a:extLst>
          </p:cNvPr>
          <p:cNvSpPr txBox="1"/>
          <p:nvPr/>
        </p:nvSpPr>
        <p:spPr>
          <a:xfrm>
            <a:off x="5016546" y="268698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134" name="接點: 肘形 133">
            <a:extLst>
              <a:ext uri="{FF2B5EF4-FFF2-40B4-BE49-F238E27FC236}">
                <a16:creationId xmlns:a16="http://schemas.microsoft.com/office/drawing/2014/main" id="{AA4C83FD-3A5A-477E-BEB4-5D09E4E9F613}"/>
              </a:ext>
            </a:extLst>
          </p:cNvPr>
          <p:cNvCxnSpPr>
            <a:cxnSpLocks/>
            <a:stCxn id="11" idx="2"/>
            <a:endCxn id="28" idx="0"/>
          </p:cNvCxnSpPr>
          <p:nvPr/>
        </p:nvCxnSpPr>
        <p:spPr>
          <a:xfrm rot="5400000">
            <a:off x="5573848" y="2164829"/>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453DFFD9-E4E1-4334-9995-B36995439F68}"/>
              </a:ext>
            </a:extLst>
          </p:cNvPr>
          <p:cNvSpPr txBox="1"/>
          <p:nvPr/>
        </p:nvSpPr>
        <p:spPr>
          <a:xfrm>
            <a:off x="4263511" y="345344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邊緣檢測</a:t>
            </a:r>
          </a:p>
        </p:txBody>
      </p:sp>
      <p:sp>
        <p:nvSpPr>
          <p:cNvPr id="82" name="文字方塊 81">
            <a:extLst>
              <a:ext uri="{FF2B5EF4-FFF2-40B4-BE49-F238E27FC236}">
                <a16:creationId xmlns:a16="http://schemas.microsoft.com/office/drawing/2014/main" id="{055284A0-19E7-4588-A768-400D8BF06995}"/>
              </a:ext>
            </a:extLst>
          </p:cNvPr>
          <p:cNvSpPr txBox="1"/>
          <p:nvPr/>
        </p:nvSpPr>
        <p:spPr>
          <a:xfrm>
            <a:off x="1833184" y="2685416"/>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91" name="接點: 肘形 90">
            <a:extLst>
              <a:ext uri="{FF2B5EF4-FFF2-40B4-BE49-F238E27FC236}">
                <a16:creationId xmlns:a16="http://schemas.microsoft.com/office/drawing/2014/main" id="{741FBDB1-F75D-4687-B230-33C0A4E7457D}"/>
              </a:ext>
            </a:extLst>
          </p:cNvPr>
          <p:cNvCxnSpPr>
            <a:cxnSpLocks/>
            <a:stCxn id="11" idx="2"/>
            <a:endCxn id="82" idx="0"/>
          </p:cNvCxnSpPr>
          <p:nvPr/>
        </p:nvCxnSpPr>
        <p:spPr>
          <a:xfrm rot="5400000">
            <a:off x="4033723" y="623140"/>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C35BE9FD-C376-F44C-A80A-5A4DF70E19F8}"/>
              </a:ext>
            </a:extLst>
          </p:cNvPr>
          <p:cNvSpPr txBox="1"/>
          <p:nvPr/>
        </p:nvSpPr>
        <p:spPr>
          <a:xfrm>
            <a:off x="7383529" y="2685416"/>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50" name="接點: 肘形 49">
            <a:extLst>
              <a:ext uri="{FF2B5EF4-FFF2-40B4-BE49-F238E27FC236}">
                <a16:creationId xmlns:a16="http://schemas.microsoft.com/office/drawing/2014/main" id="{7761CF49-630D-1B6E-74F7-B8A97B544EF0}"/>
              </a:ext>
            </a:extLst>
          </p:cNvPr>
          <p:cNvCxnSpPr>
            <a:cxnSpLocks/>
            <a:stCxn id="11" idx="2"/>
            <a:endCxn id="49" idx="0"/>
          </p:cNvCxnSpPr>
          <p:nvPr/>
        </p:nvCxnSpPr>
        <p:spPr>
          <a:xfrm rot="16200000" flipH="1">
            <a:off x="6869358" y="1335485"/>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9E944E5-56C1-A665-B11B-8C657C3DF2A3}"/>
              </a:ext>
            </a:extLst>
          </p:cNvPr>
          <p:cNvSpPr txBox="1"/>
          <p:nvPr/>
        </p:nvSpPr>
        <p:spPr>
          <a:xfrm>
            <a:off x="2630745" y="3457927"/>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bus</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66" name="文字方塊 65">
            <a:extLst>
              <a:ext uri="{FF2B5EF4-FFF2-40B4-BE49-F238E27FC236}">
                <a16:creationId xmlns:a16="http://schemas.microsoft.com/office/drawing/2014/main" id="{ADCDCE1C-DBF1-BCAE-F956-9C5C2A0C282C}"/>
              </a:ext>
            </a:extLst>
          </p:cNvPr>
          <p:cNvSpPr txBox="1"/>
          <p:nvPr/>
        </p:nvSpPr>
        <p:spPr>
          <a:xfrm>
            <a:off x="5794729" y="3457927"/>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CCL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68" name="接點: 肘形 67">
            <a:extLst>
              <a:ext uri="{FF2B5EF4-FFF2-40B4-BE49-F238E27FC236}">
                <a16:creationId xmlns:a16="http://schemas.microsoft.com/office/drawing/2014/main" id="{CF3C98CF-833D-DD3D-DE1C-678D8A480B7C}"/>
              </a:ext>
            </a:extLst>
          </p:cNvPr>
          <p:cNvCxnSpPr>
            <a:cxnSpLocks/>
            <a:stCxn id="28" idx="2"/>
            <a:endCxn id="80" idx="0"/>
          </p:cNvCxnSpPr>
          <p:nvPr/>
        </p:nvCxnSpPr>
        <p:spPr>
          <a:xfrm rot="5400000">
            <a:off x="5024039" y="2847645"/>
            <a:ext cx="458555"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接點: 肘形 71">
            <a:extLst>
              <a:ext uri="{FF2B5EF4-FFF2-40B4-BE49-F238E27FC236}">
                <a16:creationId xmlns:a16="http://schemas.microsoft.com/office/drawing/2014/main" id="{15A5F53A-E5AB-C7EF-9B39-7BD5D3BD53AB}"/>
              </a:ext>
            </a:extLst>
          </p:cNvPr>
          <p:cNvCxnSpPr>
            <a:cxnSpLocks/>
            <a:stCxn id="28" idx="2"/>
            <a:endCxn id="66" idx="0"/>
          </p:cNvCxnSpPr>
          <p:nvPr/>
        </p:nvCxnSpPr>
        <p:spPr>
          <a:xfrm rot="16200000" flipH="1">
            <a:off x="5787403" y="2837314"/>
            <a:ext cx="463042"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46B5590D-46F0-074A-E543-0F2072AAA7DC}"/>
              </a:ext>
            </a:extLst>
          </p:cNvPr>
          <p:cNvSpPr txBox="1"/>
          <p:nvPr/>
        </p:nvSpPr>
        <p:spPr>
          <a:xfrm>
            <a:off x="3503259" y="4375415"/>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二值化</a:t>
            </a:r>
          </a:p>
        </p:txBody>
      </p:sp>
      <p:sp>
        <p:nvSpPr>
          <p:cNvPr id="84" name="文字方塊 83">
            <a:extLst>
              <a:ext uri="{FF2B5EF4-FFF2-40B4-BE49-F238E27FC236}">
                <a16:creationId xmlns:a16="http://schemas.microsoft.com/office/drawing/2014/main" id="{D4FEFAC9-D60A-DABE-38A8-DD77C439411A}"/>
              </a:ext>
            </a:extLst>
          </p:cNvPr>
          <p:cNvSpPr txBox="1"/>
          <p:nvPr/>
        </p:nvSpPr>
        <p:spPr>
          <a:xfrm>
            <a:off x="997979" y="3453440"/>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BRAM</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85" name="接點: 肘形 84">
            <a:extLst>
              <a:ext uri="{FF2B5EF4-FFF2-40B4-BE49-F238E27FC236}">
                <a16:creationId xmlns:a16="http://schemas.microsoft.com/office/drawing/2014/main" id="{3DFA6AC5-0FA8-05C2-7D36-6CF10807F31E}"/>
              </a:ext>
            </a:extLst>
          </p:cNvPr>
          <p:cNvCxnSpPr>
            <a:cxnSpLocks/>
            <a:stCxn id="82" idx="2"/>
            <a:endCxn id="84" idx="0"/>
          </p:cNvCxnSpPr>
          <p:nvPr/>
        </p:nvCxnSpPr>
        <p:spPr>
          <a:xfrm rot="5400000">
            <a:off x="1900357" y="2805778"/>
            <a:ext cx="460119"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E7F18688-69EC-B21C-B9CF-A7647D4E76E6}"/>
              </a:ext>
            </a:extLst>
          </p:cNvPr>
          <p:cNvCxnSpPr>
            <a:cxnSpLocks/>
            <a:stCxn id="82" idx="2"/>
            <a:endCxn id="55" idx="0"/>
          </p:cNvCxnSpPr>
          <p:nvPr/>
        </p:nvCxnSpPr>
        <p:spPr>
          <a:xfrm rot="16200000" flipH="1">
            <a:off x="2714495" y="2826843"/>
            <a:ext cx="464606"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字方塊 91">
            <a:extLst>
              <a:ext uri="{FF2B5EF4-FFF2-40B4-BE49-F238E27FC236}">
                <a16:creationId xmlns:a16="http://schemas.microsoft.com/office/drawing/2014/main" id="{7EF2B683-3BA2-D532-A82D-D0AC5468E025}"/>
              </a:ext>
            </a:extLst>
          </p:cNvPr>
          <p:cNvSpPr txBox="1"/>
          <p:nvPr/>
        </p:nvSpPr>
        <p:spPr>
          <a:xfrm>
            <a:off x="9546856" y="2685416"/>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93" name="文字方塊 92">
            <a:extLst>
              <a:ext uri="{FF2B5EF4-FFF2-40B4-BE49-F238E27FC236}">
                <a16:creationId xmlns:a16="http://schemas.microsoft.com/office/drawing/2014/main" id="{EC832728-AACD-B05C-364C-A79D146909C6}"/>
              </a:ext>
            </a:extLst>
          </p:cNvPr>
          <p:cNvSpPr txBox="1"/>
          <p:nvPr/>
        </p:nvSpPr>
        <p:spPr>
          <a:xfrm>
            <a:off x="9546855" y="3453439"/>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94" name="接點: 肘形 93">
            <a:extLst>
              <a:ext uri="{FF2B5EF4-FFF2-40B4-BE49-F238E27FC236}">
                <a16:creationId xmlns:a16="http://schemas.microsoft.com/office/drawing/2014/main" id="{C5B47EA8-4973-17DB-3CC1-BBCB90005D6C}"/>
              </a:ext>
            </a:extLst>
          </p:cNvPr>
          <p:cNvCxnSpPr>
            <a:cxnSpLocks/>
            <a:stCxn id="11" idx="2"/>
            <a:endCxn id="92" idx="0"/>
          </p:cNvCxnSpPr>
          <p:nvPr/>
        </p:nvCxnSpPr>
        <p:spPr>
          <a:xfrm rot="16200000" flipH="1">
            <a:off x="7824358" y="380484"/>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24C5B688-B246-FA85-DE02-FF8B6E6B15FB}"/>
              </a:ext>
            </a:extLst>
          </p:cNvPr>
          <p:cNvCxnSpPr>
            <a:cxnSpLocks/>
            <a:stCxn id="92" idx="2"/>
            <a:endCxn id="93" idx="0"/>
          </p:cNvCxnSpPr>
          <p:nvPr/>
        </p:nvCxnSpPr>
        <p:spPr>
          <a:xfrm flipH="1">
            <a:off x="10129289" y="2993321"/>
            <a:ext cx="1" cy="460118"/>
          </a:xfrm>
          <a:prstGeom prst="line">
            <a:avLst/>
          </a:prstGeom>
          <a:ln w="38100"/>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2CE384C6-F6F3-C238-8BEB-EB562761DB4F}"/>
              </a:ext>
            </a:extLst>
          </p:cNvPr>
          <p:cNvSpPr txBox="1"/>
          <p:nvPr/>
        </p:nvSpPr>
        <p:spPr>
          <a:xfrm>
            <a:off x="7383529" y="3463950"/>
            <a:ext cx="1671519"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Adder Tree</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02" name="直線接點 101">
            <a:extLst>
              <a:ext uri="{FF2B5EF4-FFF2-40B4-BE49-F238E27FC236}">
                <a16:creationId xmlns:a16="http://schemas.microsoft.com/office/drawing/2014/main" id="{F66819F6-3565-AE46-579E-146D89503DA0}"/>
              </a:ext>
            </a:extLst>
          </p:cNvPr>
          <p:cNvCxnSpPr>
            <a:cxnSpLocks/>
            <a:stCxn id="49" idx="2"/>
            <a:endCxn id="101" idx="0"/>
          </p:cNvCxnSpPr>
          <p:nvPr/>
        </p:nvCxnSpPr>
        <p:spPr>
          <a:xfrm>
            <a:off x="8219289" y="3208893"/>
            <a:ext cx="0" cy="255057"/>
          </a:xfrm>
          <a:prstGeom prst="line">
            <a:avLst/>
          </a:prstGeom>
          <a:ln w="38100"/>
        </p:spPr>
        <p:style>
          <a:lnRef idx="1">
            <a:schemeClr val="dk1"/>
          </a:lnRef>
          <a:fillRef idx="0">
            <a:schemeClr val="dk1"/>
          </a:fillRef>
          <a:effectRef idx="0">
            <a:schemeClr val="dk1"/>
          </a:effectRef>
          <a:fontRef idx="minor">
            <a:schemeClr val="tx1"/>
          </a:fontRef>
        </p:style>
      </p:cxnSp>
      <p:sp>
        <p:nvSpPr>
          <p:cNvPr id="109" name="文字方塊 108">
            <a:extLst>
              <a:ext uri="{FF2B5EF4-FFF2-40B4-BE49-F238E27FC236}">
                <a16:creationId xmlns:a16="http://schemas.microsoft.com/office/drawing/2014/main" id="{14E524E6-8825-B0BF-00DA-0CAF5118E3E1}"/>
              </a:ext>
            </a:extLst>
          </p:cNvPr>
          <p:cNvSpPr txBox="1"/>
          <p:nvPr/>
        </p:nvSpPr>
        <p:spPr>
          <a:xfrm>
            <a:off x="5016546" y="4375415"/>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Sobel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13" name="接點: 肘形 112">
            <a:extLst>
              <a:ext uri="{FF2B5EF4-FFF2-40B4-BE49-F238E27FC236}">
                <a16:creationId xmlns:a16="http://schemas.microsoft.com/office/drawing/2014/main" id="{F91D6B88-05CC-A28B-99AE-BE03907E9D64}"/>
              </a:ext>
            </a:extLst>
          </p:cNvPr>
          <p:cNvCxnSpPr>
            <a:cxnSpLocks/>
            <a:stCxn id="80" idx="2"/>
            <a:endCxn id="78" idx="0"/>
          </p:cNvCxnSpPr>
          <p:nvPr/>
        </p:nvCxnSpPr>
        <p:spPr>
          <a:xfrm rot="5400000">
            <a:off x="4189637" y="3688254"/>
            <a:ext cx="614070" cy="76025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接點: 肘形 113">
            <a:extLst>
              <a:ext uri="{FF2B5EF4-FFF2-40B4-BE49-F238E27FC236}">
                <a16:creationId xmlns:a16="http://schemas.microsoft.com/office/drawing/2014/main" id="{F92150C3-7103-97ED-8CC0-BDA5C1223193}"/>
              </a:ext>
            </a:extLst>
          </p:cNvPr>
          <p:cNvCxnSpPr>
            <a:cxnSpLocks/>
            <a:stCxn id="80" idx="2"/>
            <a:endCxn id="109" idx="0"/>
          </p:cNvCxnSpPr>
          <p:nvPr/>
        </p:nvCxnSpPr>
        <p:spPr>
          <a:xfrm rot="16200000" flipH="1">
            <a:off x="4946280" y="3691862"/>
            <a:ext cx="614070"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05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流程圖</a:t>
            </a:r>
          </a:p>
        </p:txBody>
      </p:sp>
      <p:sp>
        <p:nvSpPr>
          <p:cNvPr id="9" name="矩形 8">
            <a:extLst>
              <a:ext uri="{FF2B5EF4-FFF2-40B4-BE49-F238E27FC236}">
                <a16:creationId xmlns:a16="http://schemas.microsoft.com/office/drawing/2014/main" id="{18D1C562-A442-4D4A-B4D6-98DBD95D4D9D}"/>
              </a:ext>
            </a:extLst>
          </p:cNvPr>
          <p:cNvSpPr/>
          <p:nvPr/>
        </p:nvSpPr>
        <p:spPr>
          <a:xfrm>
            <a:off x="3240307" y="1567543"/>
            <a:ext cx="403221" cy="42062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t>AXI</a:t>
            </a:r>
          </a:p>
        </p:txBody>
      </p:sp>
      <p:sp>
        <p:nvSpPr>
          <p:cNvPr id="36" name="矩形 35">
            <a:extLst>
              <a:ext uri="{FF2B5EF4-FFF2-40B4-BE49-F238E27FC236}">
                <a16:creationId xmlns:a16="http://schemas.microsoft.com/office/drawing/2014/main" id="{80978440-CFA2-4644-B518-13A2274D132D}"/>
              </a:ext>
            </a:extLst>
          </p:cNvPr>
          <p:cNvSpPr/>
          <p:nvPr/>
        </p:nvSpPr>
        <p:spPr>
          <a:xfrm>
            <a:off x="4301109" y="3190366"/>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ROM</a:t>
            </a:r>
          </a:p>
          <a:p>
            <a:pPr algn="ctr"/>
            <a:r>
              <a:rPr lang="en-US" altLang="zh-TW" sz="1100" dirty="0" err="1">
                <a:solidFill>
                  <a:schemeClr val="tx1"/>
                </a:solidFill>
              </a:rPr>
              <a:t>image.coe</a:t>
            </a:r>
            <a:endParaRPr lang="zh-TW" altLang="en-US" sz="1100" dirty="0">
              <a:solidFill>
                <a:schemeClr val="tx1"/>
              </a:solidFill>
            </a:endParaRPr>
          </a:p>
        </p:txBody>
      </p:sp>
      <p:sp>
        <p:nvSpPr>
          <p:cNvPr id="39" name="矩形 38">
            <a:extLst>
              <a:ext uri="{FF2B5EF4-FFF2-40B4-BE49-F238E27FC236}">
                <a16:creationId xmlns:a16="http://schemas.microsoft.com/office/drawing/2014/main" id="{841661BC-BA02-46C2-9764-34FFC23A77A6}"/>
              </a:ext>
            </a:extLst>
          </p:cNvPr>
          <p:cNvSpPr/>
          <p:nvPr/>
        </p:nvSpPr>
        <p:spPr>
          <a:xfrm>
            <a:off x="4301109" y="4358383"/>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AXI</a:t>
            </a:r>
          </a:p>
          <a:p>
            <a:pPr algn="ctr"/>
            <a:r>
              <a:rPr lang="en-US" altLang="zh-TW" sz="1100" dirty="0">
                <a:solidFill>
                  <a:schemeClr val="tx1"/>
                </a:solidFill>
              </a:rPr>
              <a:t>DUAL</a:t>
            </a:r>
          </a:p>
          <a:p>
            <a:pPr algn="ctr"/>
            <a:r>
              <a:rPr lang="en-US" altLang="zh-TW" sz="1100" dirty="0">
                <a:solidFill>
                  <a:schemeClr val="tx1"/>
                </a:solidFill>
              </a:rPr>
              <a:t>RAM</a:t>
            </a:r>
            <a:endParaRPr lang="zh-TW" altLang="en-US" sz="1100" dirty="0">
              <a:solidFill>
                <a:schemeClr val="tx1"/>
              </a:solidFill>
            </a:endParaRPr>
          </a:p>
        </p:txBody>
      </p:sp>
      <p:sp>
        <p:nvSpPr>
          <p:cNvPr id="40" name="箭號: 向下 39">
            <a:extLst>
              <a:ext uri="{FF2B5EF4-FFF2-40B4-BE49-F238E27FC236}">
                <a16:creationId xmlns:a16="http://schemas.microsoft.com/office/drawing/2014/main" id="{0066CD91-23C5-4B9A-83F3-DA71D145C702}"/>
              </a:ext>
            </a:extLst>
          </p:cNvPr>
          <p:cNvSpPr/>
          <p:nvPr/>
        </p:nvSpPr>
        <p:spPr>
          <a:xfrm rot="5400000">
            <a:off x="3845649" y="4507166"/>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a:extLst>
              <a:ext uri="{FF2B5EF4-FFF2-40B4-BE49-F238E27FC236}">
                <a16:creationId xmlns:a16="http://schemas.microsoft.com/office/drawing/2014/main" id="{D3683F97-5623-4FE8-BF84-E2C898931F3C}"/>
              </a:ext>
            </a:extLst>
          </p:cNvPr>
          <p:cNvSpPr/>
          <p:nvPr/>
        </p:nvSpPr>
        <p:spPr>
          <a:xfrm>
            <a:off x="5734678"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Sobel</a:t>
            </a:r>
            <a:endParaRPr lang="zh-TW" altLang="en-US" sz="1100" dirty="0">
              <a:solidFill>
                <a:schemeClr val="tx1"/>
              </a:solidFill>
            </a:endParaRPr>
          </a:p>
        </p:txBody>
      </p:sp>
      <p:sp>
        <p:nvSpPr>
          <p:cNvPr id="42" name="矩形 41">
            <a:extLst>
              <a:ext uri="{FF2B5EF4-FFF2-40B4-BE49-F238E27FC236}">
                <a16:creationId xmlns:a16="http://schemas.microsoft.com/office/drawing/2014/main" id="{CCB2C615-6C81-46F4-98AE-BB462DF8FB84}"/>
              </a:ext>
            </a:extLst>
          </p:cNvPr>
          <p:cNvSpPr/>
          <p:nvPr/>
        </p:nvSpPr>
        <p:spPr>
          <a:xfrm>
            <a:off x="7168247"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Threshold</a:t>
            </a:r>
            <a:endParaRPr lang="zh-TW" altLang="en-US" sz="1100" dirty="0">
              <a:solidFill>
                <a:schemeClr val="tx1"/>
              </a:solidFill>
            </a:endParaRPr>
          </a:p>
        </p:txBody>
      </p:sp>
      <p:sp>
        <p:nvSpPr>
          <p:cNvPr id="43" name="箭號: 向下 42">
            <a:extLst>
              <a:ext uri="{FF2B5EF4-FFF2-40B4-BE49-F238E27FC236}">
                <a16:creationId xmlns:a16="http://schemas.microsoft.com/office/drawing/2014/main" id="{703311CF-233A-47D5-B3E6-9DC5160CCE90}"/>
              </a:ext>
            </a:extLst>
          </p:cNvPr>
          <p:cNvSpPr/>
          <p:nvPr/>
        </p:nvSpPr>
        <p:spPr>
          <a:xfrm rot="16200000">
            <a:off x="5279217" y="3351019"/>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箭號: 向下 44">
            <a:extLst>
              <a:ext uri="{FF2B5EF4-FFF2-40B4-BE49-F238E27FC236}">
                <a16:creationId xmlns:a16="http://schemas.microsoft.com/office/drawing/2014/main" id="{35380FBE-5ED6-4FED-A94C-408572F2F52F}"/>
              </a:ext>
            </a:extLst>
          </p:cNvPr>
          <p:cNvSpPr/>
          <p:nvPr/>
        </p:nvSpPr>
        <p:spPr>
          <a:xfrm>
            <a:off x="7389061" y="2551855"/>
            <a:ext cx="251624" cy="575280"/>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5C46A529-12F4-4F47-A5A9-F4C05A686664}"/>
              </a:ext>
            </a:extLst>
          </p:cNvPr>
          <p:cNvCxnSpPr>
            <a:cxnSpLocks/>
          </p:cNvCxnSpPr>
          <p:nvPr/>
        </p:nvCxnSpPr>
        <p:spPr>
          <a:xfrm>
            <a:off x="3727972" y="2551855"/>
            <a:ext cx="3828269" cy="0"/>
          </a:xfrm>
          <a:prstGeom prst="line">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箭號: 向下 50">
            <a:extLst>
              <a:ext uri="{FF2B5EF4-FFF2-40B4-BE49-F238E27FC236}">
                <a16:creationId xmlns:a16="http://schemas.microsoft.com/office/drawing/2014/main" id="{EF553604-B654-452A-9E12-FBB5BCF6232D}"/>
              </a:ext>
            </a:extLst>
          </p:cNvPr>
          <p:cNvSpPr/>
          <p:nvPr/>
        </p:nvSpPr>
        <p:spPr>
          <a:xfrm rot="16200000">
            <a:off x="6713645"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3A824F1-E243-463A-85BF-B44978F1C0D0}"/>
              </a:ext>
            </a:extLst>
          </p:cNvPr>
          <p:cNvSpPr txBox="1"/>
          <p:nvPr/>
        </p:nvSpPr>
        <p:spPr>
          <a:xfrm>
            <a:off x="3727972" y="2187043"/>
            <a:ext cx="889090" cy="369332"/>
          </a:xfrm>
          <a:prstGeom prst="rect">
            <a:avLst/>
          </a:prstGeom>
          <a:noFill/>
        </p:spPr>
        <p:txBody>
          <a:bodyPr wrap="none" rtlCol="0">
            <a:spAutoFit/>
          </a:bodyPr>
          <a:lstStyle/>
          <a:p>
            <a:r>
              <a:rPr lang="en-US" altLang="zh-TW" dirty="0"/>
              <a:t>AXI Lite</a:t>
            </a:r>
            <a:endParaRPr lang="zh-TW" altLang="en-US" dirty="0"/>
          </a:p>
        </p:txBody>
      </p:sp>
      <p:sp>
        <p:nvSpPr>
          <p:cNvPr id="52" name="矩形 51">
            <a:extLst>
              <a:ext uri="{FF2B5EF4-FFF2-40B4-BE49-F238E27FC236}">
                <a16:creationId xmlns:a16="http://schemas.microsoft.com/office/drawing/2014/main" id="{8A522CF2-B5BA-4BCC-BDD1-D6B816EA0DA5}"/>
              </a:ext>
            </a:extLst>
          </p:cNvPr>
          <p:cNvSpPr/>
          <p:nvPr/>
        </p:nvSpPr>
        <p:spPr>
          <a:xfrm>
            <a:off x="8601816" y="3190366"/>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Connected Component Labeling</a:t>
            </a:r>
            <a:endParaRPr lang="zh-TW" altLang="en-US" sz="1050" dirty="0">
              <a:solidFill>
                <a:schemeClr val="tx1"/>
              </a:solidFill>
            </a:endParaRPr>
          </a:p>
        </p:txBody>
      </p:sp>
      <p:sp>
        <p:nvSpPr>
          <p:cNvPr id="53" name="箭號: 向下 52">
            <a:extLst>
              <a:ext uri="{FF2B5EF4-FFF2-40B4-BE49-F238E27FC236}">
                <a16:creationId xmlns:a16="http://schemas.microsoft.com/office/drawing/2014/main" id="{A048BBAE-0E08-4617-A1F9-A9CA92309D84}"/>
              </a:ext>
            </a:extLst>
          </p:cNvPr>
          <p:cNvSpPr/>
          <p:nvPr/>
        </p:nvSpPr>
        <p:spPr>
          <a:xfrm rot="16200000">
            <a:off x="8147213"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a:extLst>
              <a:ext uri="{FF2B5EF4-FFF2-40B4-BE49-F238E27FC236}">
                <a16:creationId xmlns:a16="http://schemas.microsoft.com/office/drawing/2014/main" id="{456B4210-671C-4914-AE3A-E6F148E7EE9D}"/>
              </a:ext>
            </a:extLst>
          </p:cNvPr>
          <p:cNvSpPr/>
          <p:nvPr/>
        </p:nvSpPr>
        <p:spPr>
          <a:xfrm>
            <a:off x="8601816"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Linear</a:t>
            </a:r>
          </a:p>
          <a:p>
            <a:pPr algn="ctr"/>
            <a:r>
              <a:rPr lang="en-US" altLang="zh-TW" sz="1050" dirty="0">
                <a:solidFill>
                  <a:schemeClr val="tx1"/>
                </a:solidFill>
              </a:rPr>
              <a:t>Regression</a:t>
            </a:r>
            <a:endParaRPr lang="zh-TW" altLang="en-US" sz="1050" dirty="0">
              <a:solidFill>
                <a:schemeClr val="tx1"/>
              </a:solidFill>
            </a:endParaRPr>
          </a:p>
        </p:txBody>
      </p:sp>
      <p:sp>
        <p:nvSpPr>
          <p:cNvPr id="56" name="矩形 55">
            <a:extLst>
              <a:ext uri="{FF2B5EF4-FFF2-40B4-BE49-F238E27FC236}">
                <a16:creationId xmlns:a16="http://schemas.microsoft.com/office/drawing/2014/main" id="{9A922390-F53A-428B-B6AE-0A652A99AFD7}"/>
              </a:ext>
            </a:extLst>
          </p:cNvPr>
          <p:cNvSpPr/>
          <p:nvPr/>
        </p:nvSpPr>
        <p:spPr>
          <a:xfrm>
            <a:off x="10035385"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VGA</a:t>
            </a:r>
          </a:p>
          <a:p>
            <a:pPr algn="ctr"/>
            <a:r>
              <a:rPr lang="en-US" altLang="zh-TW" sz="1050" dirty="0">
                <a:solidFill>
                  <a:schemeClr val="tx1"/>
                </a:solidFill>
              </a:rPr>
              <a:t>Display</a:t>
            </a:r>
            <a:endParaRPr lang="zh-TW" altLang="en-US" sz="1050" dirty="0">
              <a:solidFill>
                <a:schemeClr val="tx1"/>
              </a:solidFill>
            </a:endParaRPr>
          </a:p>
        </p:txBody>
      </p:sp>
      <p:pic>
        <p:nvPicPr>
          <p:cNvPr id="17" name="圖片 16">
            <a:extLst>
              <a:ext uri="{FF2B5EF4-FFF2-40B4-BE49-F238E27FC236}">
                <a16:creationId xmlns:a16="http://schemas.microsoft.com/office/drawing/2014/main" id="{D1578397-D996-4804-B449-F5D5A832BD90}"/>
              </a:ext>
            </a:extLst>
          </p:cNvPr>
          <p:cNvPicPr>
            <a:picLocks noChangeAspect="1"/>
          </p:cNvPicPr>
          <p:nvPr/>
        </p:nvPicPr>
        <p:blipFill>
          <a:blip r:embed="rId3"/>
          <a:stretch>
            <a:fillRect/>
          </a:stretch>
        </p:blipFill>
        <p:spPr>
          <a:xfrm>
            <a:off x="11091237" y="4341980"/>
            <a:ext cx="922689" cy="720000"/>
          </a:xfrm>
          <a:prstGeom prst="rect">
            <a:avLst/>
          </a:prstGeom>
        </p:spPr>
      </p:pic>
      <p:sp>
        <p:nvSpPr>
          <p:cNvPr id="57" name="箭號: 向下 56">
            <a:extLst>
              <a:ext uri="{FF2B5EF4-FFF2-40B4-BE49-F238E27FC236}">
                <a16:creationId xmlns:a16="http://schemas.microsoft.com/office/drawing/2014/main" id="{A3F16E1A-C164-4038-A97A-746BBE8108BF}"/>
              </a:ext>
            </a:extLst>
          </p:cNvPr>
          <p:cNvSpPr/>
          <p:nvPr/>
        </p:nvSpPr>
        <p:spPr>
          <a:xfrm rot="16200000">
            <a:off x="9648550" y="4454137"/>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箭號: 向下 57">
            <a:extLst>
              <a:ext uri="{FF2B5EF4-FFF2-40B4-BE49-F238E27FC236}">
                <a16:creationId xmlns:a16="http://schemas.microsoft.com/office/drawing/2014/main" id="{9AAA60B6-6355-4CC1-A4A1-8B211EE1E525}"/>
              </a:ext>
            </a:extLst>
          </p:cNvPr>
          <p:cNvSpPr/>
          <p:nvPr/>
        </p:nvSpPr>
        <p:spPr>
          <a:xfrm rot="16200000" flipV="1">
            <a:off x="6713216" y="3020140"/>
            <a:ext cx="251624" cy="3354971"/>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28A160D-1FD2-49E5-86EB-2FBBD040C185}"/>
              </a:ext>
            </a:extLst>
          </p:cNvPr>
          <p:cNvSpPr/>
          <p:nvPr/>
        </p:nvSpPr>
        <p:spPr>
          <a:xfrm>
            <a:off x="418011" y="2032159"/>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1.</a:t>
            </a:r>
            <a:r>
              <a:rPr lang="zh-TW" altLang="en-US" sz="1400" dirty="0">
                <a:solidFill>
                  <a:schemeClr val="tx1"/>
                </a:solidFill>
                <a:latin typeface="微軟正黑體" panose="020B0604030504040204" pitchFamily="34" charset="-120"/>
                <a:ea typeface="微軟正黑體" panose="020B0604030504040204" pitchFamily="34" charset="-120"/>
              </a:rPr>
              <a:t> 讀取</a:t>
            </a:r>
            <a:r>
              <a:rPr lang="en-US" altLang="zh-TW" sz="1400" dirty="0">
                <a:solidFill>
                  <a:schemeClr val="tx1"/>
                </a:solidFill>
                <a:latin typeface="微軟正黑體" panose="020B0604030504040204" pitchFamily="34" charset="-120"/>
                <a:ea typeface="微軟正黑體" panose="020B0604030504040204" pitchFamily="34" charset="-120"/>
              </a:rPr>
              <a:t>IMAGE.COE</a:t>
            </a:r>
            <a:r>
              <a:rPr lang="zh-TW" altLang="en-US" sz="1400" dirty="0">
                <a:solidFill>
                  <a:schemeClr val="tx1"/>
                </a:solidFill>
                <a:latin typeface="微軟正黑體" panose="020B0604030504040204" pitchFamily="34" charset="-120"/>
                <a:ea typeface="微軟正黑體" panose="020B0604030504040204" pitchFamily="34" charset="-120"/>
              </a:rPr>
              <a:t>資料到</a:t>
            </a:r>
            <a:r>
              <a:rPr lang="en-US" altLang="zh-TW" sz="1400" dirty="0">
                <a:solidFill>
                  <a:schemeClr val="tx1"/>
                </a:solidFill>
                <a:latin typeface="微軟正黑體" panose="020B0604030504040204" pitchFamily="34" charset="-120"/>
                <a:ea typeface="微軟正黑體" panose="020B0604030504040204" pitchFamily="34" charset="-120"/>
              </a:rPr>
              <a:t>DDR</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59" name="矩形 58">
            <a:extLst>
              <a:ext uri="{FF2B5EF4-FFF2-40B4-BE49-F238E27FC236}">
                <a16:creationId xmlns:a16="http://schemas.microsoft.com/office/drawing/2014/main" id="{64B1CD64-CF11-47E0-BCA1-353C004902D2}"/>
              </a:ext>
            </a:extLst>
          </p:cNvPr>
          <p:cNvSpPr/>
          <p:nvPr/>
        </p:nvSpPr>
        <p:spPr>
          <a:xfrm>
            <a:off x="418011" y="295756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2.</a:t>
            </a:r>
            <a:r>
              <a:rPr lang="zh-TW" altLang="en-US" sz="1400" dirty="0">
                <a:solidFill>
                  <a:schemeClr val="tx1"/>
                </a:solidFill>
                <a:latin typeface="微軟正黑體" panose="020B0604030504040204" pitchFamily="34" charset="-120"/>
                <a:ea typeface="微軟正黑體" panose="020B0604030504040204" pitchFamily="34" charset="-120"/>
              </a:rPr>
              <a:t> 再從</a:t>
            </a:r>
            <a:r>
              <a:rPr lang="en-US" altLang="zh-TW" sz="1400" dirty="0">
                <a:solidFill>
                  <a:schemeClr val="tx1"/>
                </a:solidFill>
                <a:latin typeface="微軟正黑體" panose="020B0604030504040204" pitchFamily="34" charset="-120"/>
                <a:ea typeface="微軟正黑體" panose="020B0604030504040204" pitchFamily="34" charset="-120"/>
              </a:rPr>
              <a:t>DDR</a:t>
            </a:r>
            <a:r>
              <a:rPr lang="zh-TW" altLang="en-US" sz="1400" dirty="0">
                <a:solidFill>
                  <a:schemeClr val="tx1"/>
                </a:solidFill>
                <a:latin typeface="微軟正黑體" panose="020B0604030504040204" pitchFamily="34" charset="-120"/>
                <a:ea typeface="微軟正黑體" panose="020B0604030504040204" pitchFamily="34" charset="-120"/>
              </a:rPr>
              <a:t>寫到</a:t>
            </a:r>
            <a:r>
              <a:rPr lang="en-US" altLang="zh-TW" sz="1400" dirty="0">
                <a:solidFill>
                  <a:schemeClr val="tx1"/>
                </a:solidFill>
                <a:latin typeface="微軟正黑體" panose="020B0604030504040204" pitchFamily="34" charset="-120"/>
                <a:ea typeface="微軟正黑體" panose="020B0604030504040204" pitchFamily="34" charset="-120"/>
              </a:rPr>
              <a:t>FPGA</a:t>
            </a:r>
            <a:r>
              <a:rPr lang="zh-TW" altLang="en-US" sz="1400" dirty="0">
                <a:solidFill>
                  <a:schemeClr val="tx1"/>
                </a:solidFill>
                <a:latin typeface="微軟正黑體" panose="020B0604030504040204" pitchFamily="34" charset="-120"/>
                <a:ea typeface="微軟正黑體" panose="020B0604030504040204" pitchFamily="34" charset="-120"/>
              </a:rPr>
              <a:t>運算</a:t>
            </a:r>
          </a:p>
        </p:txBody>
      </p:sp>
      <p:sp>
        <p:nvSpPr>
          <p:cNvPr id="60" name="矩形 59">
            <a:extLst>
              <a:ext uri="{FF2B5EF4-FFF2-40B4-BE49-F238E27FC236}">
                <a16:creationId xmlns:a16="http://schemas.microsoft.com/office/drawing/2014/main" id="{1E8A7770-0658-47AF-B5FF-B206CA6B496D}"/>
              </a:ext>
            </a:extLst>
          </p:cNvPr>
          <p:cNvSpPr/>
          <p:nvPr/>
        </p:nvSpPr>
        <p:spPr>
          <a:xfrm>
            <a:off x="418011" y="3882975"/>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3.</a:t>
            </a:r>
            <a:r>
              <a:rPr lang="zh-TW" altLang="en-US" sz="1400" dirty="0">
                <a:solidFill>
                  <a:schemeClr val="tx1"/>
                </a:solidFill>
                <a:latin typeface="微軟正黑體" panose="020B0604030504040204" pitchFamily="34" charset="-120"/>
                <a:ea typeface="微軟正黑體" panose="020B0604030504040204" pitchFamily="34" charset="-120"/>
              </a:rPr>
              <a:t> 並等待運算結果資料</a:t>
            </a:r>
          </a:p>
        </p:txBody>
      </p:sp>
      <p:sp>
        <p:nvSpPr>
          <p:cNvPr id="61" name="矩形 60">
            <a:extLst>
              <a:ext uri="{FF2B5EF4-FFF2-40B4-BE49-F238E27FC236}">
                <a16:creationId xmlns:a16="http://schemas.microsoft.com/office/drawing/2014/main" id="{A1FAD7EF-8F20-4F13-B8A6-938F69642615}"/>
              </a:ext>
            </a:extLst>
          </p:cNvPr>
          <p:cNvSpPr/>
          <p:nvPr/>
        </p:nvSpPr>
        <p:spPr>
          <a:xfrm>
            <a:off x="418011" y="480218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4.</a:t>
            </a:r>
            <a:r>
              <a:rPr lang="zh-TW" altLang="en-US" sz="1400" dirty="0">
                <a:solidFill>
                  <a:schemeClr val="tx1"/>
                </a:solidFill>
                <a:latin typeface="微軟正黑體" panose="020B0604030504040204" pitchFamily="34" charset="-120"/>
                <a:ea typeface="微軟正黑體" panose="020B0604030504040204" pitchFamily="34" charset="-120"/>
              </a:rPr>
              <a:t> 並把資料存下，比與軟體版比較數據</a:t>
            </a:r>
          </a:p>
        </p:txBody>
      </p:sp>
      <p:sp>
        <p:nvSpPr>
          <p:cNvPr id="20" name="文字方塊 19">
            <a:extLst>
              <a:ext uri="{FF2B5EF4-FFF2-40B4-BE49-F238E27FC236}">
                <a16:creationId xmlns:a16="http://schemas.microsoft.com/office/drawing/2014/main" id="{8AB2E80A-9385-480F-8087-A8CE7DD7CCDA}"/>
              </a:ext>
            </a:extLst>
          </p:cNvPr>
          <p:cNvSpPr txBox="1"/>
          <p:nvPr/>
        </p:nvSpPr>
        <p:spPr>
          <a:xfrm>
            <a:off x="404563" y="1219200"/>
            <a:ext cx="2793522" cy="369332"/>
          </a:xfrm>
          <a:prstGeom prst="rect">
            <a:avLst/>
          </a:prstGeom>
          <a:noFill/>
        </p:spPr>
        <p:txBody>
          <a:bodyPr wrap="none" rtlCol="0">
            <a:spAutoFit/>
          </a:bodyPr>
          <a:lstStyle/>
          <a:p>
            <a:r>
              <a:rPr lang="en-US" altLang="zh-TW" dirty="0"/>
              <a:t>PS</a:t>
            </a:r>
            <a:r>
              <a:rPr lang="zh-TW" altLang="en-US" dirty="0"/>
              <a:t> </a:t>
            </a:r>
            <a:r>
              <a:rPr lang="en-US" altLang="zh-TW" dirty="0"/>
              <a:t>(Programmable Systems)</a:t>
            </a:r>
            <a:endParaRPr lang="zh-TW" altLang="en-US" dirty="0"/>
          </a:p>
        </p:txBody>
      </p:sp>
      <p:sp>
        <p:nvSpPr>
          <p:cNvPr id="64" name="文字方塊 63">
            <a:extLst>
              <a:ext uri="{FF2B5EF4-FFF2-40B4-BE49-F238E27FC236}">
                <a16:creationId xmlns:a16="http://schemas.microsoft.com/office/drawing/2014/main" id="{5E253C8E-73FA-40F4-9611-BD87D0B6B9CF}"/>
              </a:ext>
            </a:extLst>
          </p:cNvPr>
          <p:cNvSpPr txBox="1"/>
          <p:nvPr/>
        </p:nvSpPr>
        <p:spPr>
          <a:xfrm>
            <a:off x="5992300" y="1219200"/>
            <a:ext cx="2508572" cy="369332"/>
          </a:xfrm>
          <a:prstGeom prst="rect">
            <a:avLst/>
          </a:prstGeom>
          <a:noFill/>
        </p:spPr>
        <p:txBody>
          <a:bodyPr wrap="none" rtlCol="0">
            <a:spAutoFit/>
          </a:bodyPr>
          <a:lstStyle/>
          <a:p>
            <a:r>
              <a:rPr lang="en-US" altLang="zh-TW" dirty="0"/>
              <a:t>PL</a:t>
            </a:r>
            <a:r>
              <a:rPr lang="zh-TW" altLang="en-US" dirty="0"/>
              <a:t> </a:t>
            </a:r>
            <a:r>
              <a:rPr lang="en-US" altLang="zh-TW" dirty="0"/>
              <a:t>(Programmable Logic)</a:t>
            </a:r>
            <a:endParaRPr lang="zh-TW" altLang="en-US" dirty="0"/>
          </a:p>
        </p:txBody>
      </p:sp>
      <p:sp>
        <p:nvSpPr>
          <p:cNvPr id="65" name="箭號: 向下 64">
            <a:extLst>
              <a:ext uri="{FF2B5EF4-FFF2-40B4-BE49-F238E27FC236}">
                <a16:creationId xmlns:a16="http://schemas.microsoft.com/office/drawing/2014/main" id="{F5FBD040-190A-4212-BE89-56FBE707CCC1}"/>
              </a:ext>
            </a:extLst>
          </p:cNvPr>
          <p:cNvSpPr/>
          <p:nvPr/>
        </p:nvSpPr>
        <p:spPr>
          <a:xfrm>
            <a:off x="8925621" y="3962773"/>
            <a:ext cx="251624" cy="328505"/>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412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88489B7-1755-48E1-B646-10EDB429E737}"/>
              </a:ext>
            </a:extLst>
          </p:cNvPr>
          <p:cNvSpPr>
            <a:spLocks noGrp="1"/>
          </p:cNvSpPr>
          <p:nvPr>
            <p:ph type="title"/>
          </p:nvPr>
        </p:nvSpPr>
        <p:spPr/>
        <p:txBody>
          <a:bodyPr/>
          <a:lstStyle/>
          <a:p>
            <a:r>
              <a:rPr lang="en-US" altLang="zh-TW" dirty="0"/>
              <a:t>Linear Regression</a:t>
            </a:r>
            <a:endParaRPr lang="zh-TW" altLang="en-US" dirty="0"/>
          </a:p>
        </p:txBody>
      </p:sp>
      <p:cxnSp>
        <p:nvCxnSpPr>
          <p:cNvPr id="5" name="直線單箭頭接點 4">
            <a:extLst>
              <a:ext uri="{FF2B5EF4-FFF2-40B4-BE49-F238E27FC236}">
                <a16:creationId xmlns:a16="http://schemas.microsoft.com/office/drawing/2014/main" id="{40BFBC7F-3DDC-4AF0-B33D-D841AD3578C5}"/>
              </a:ext>
            </a:extLst>
          </p:cNvPr>
          <p:cNvCxnSpPr/>
          <p:nvPr/>
        </p:nvCxnSpPr>
        <p:spPr>
          <a:xfrm flipV="1">
            <a:off x="1802296"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78C78F7A-514F-4CF9-A1D5-5B6C5D277B63}"/>
              </a:ext>
            </a:extLst>
          </p:cNvPr>
          <p:cNvCxnSpPr>
            <a:cxnSpLocks/>
          </p:cNvCxnSpPr>
          <p:nvPr/>
        </p:nvCxnSpPr>
        <p:spPr>
          <a:xfrm flipV="1">
            <a:off x="1603514"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6DB9117D-513F-4198-AD20-AE0F7CAEC686}"/>
                  </a:ext>
                </a:extLst>
              </p:cNvPr>
              <p:cNvSpPr txBox="1"/>
              <p:nvPr/>
            </p:nvSpPr>
            <p:spPr>
              <a:xfrm>
                <a:off x="1037375" y="1929059"/>
                <a:ext cx="17414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𝑤</m:t>
                      </m:r>
                      <m:r>
                        <a:rPr lang="en-US" altLang="zh-TW" b="0" i="1" smtClean="0">
                          <a:latin typeface="Cambria Math" panose="02040503050406030204" pitchFamily="18" charset="0"/>
                        </a:rPr>
                        <m:t>, </m:t>
                      </m:r>
                      <m:r>
                        <a:rPr lang="en-US" altLang="zh-TW" b="0" i="1" smtClean="0">
                          <a:latin typeface="Cambria Math" panose="02040503050406030204" pitchFamily="18" charset="0"/>
                        </a:rPr>
                        <m:t>h</m:t>
                      </m:r>
                      <m:r>
                        <a:rPr lang="en-US" altLang="zh-TW" b="0" i="1" smtClean="0">
                          <a:latin typeface="Cambria Math" panose="02040503050406030204" pitchFamily="18" charset="0"/>
                        </a:rPr>
                        <m:t>…&gt;</m:t>
                      </m:r>
                    </m:oMath>
                  </m:oMathPara>
                </a14:m>
                <a:endParaRPr lang="zh-TW" altLang="en-US" dirty="0"/>
              </a:p>
            </p:txBody>
          </p:sp>
        </mc:Choice>
        <mc:Fallback>
          <p:sp>
            <p:nvSpPr>
              <p:cNvPr id="11" name="文字方塊 10">
                <a:extLst>
                  <a:ext uri="{FF2B5EF4-FFF2-40B4-BE49-F238E27FC236}">
                    <a16:creationId xmlns:a16="http://schemas.microsoft.com/office/drawing/2014/main" id="{6DB9117D-513F-4198-AD20-AE0F7CAEC686}"/>
                  </a:ext>
                </a:extLst>
              </p:cNvPr>
              <p:cNvSpPr txBox="1">
                <a:spLocks noRot="1" noChangeAspect="1" noMove="1" noResize="1" noEditPoints="1" noAdjustHandles="1" noChangeArrowheads="1" noChangeShapeType="1" noTextEdit="1"/>
              </p:cNvSpPr>
              <p:nvPr/>
            </p:nvSpPr>
            <p:spPr>
              <a:xfrm>
                <a:off x="1037375" y="1929059"/>
                <a:ext cx="1741439" cy="369332"/>
              </a:xfrm>
              <a:prstGeom prst="rect">
                <a:avLst/>
              </a:prstGeom>
              <a:blipFill>
                <a:blip r:embed="rId2"/>
                <a:stretch>
                  <a:fillRect t="-6557" b="-655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文字方塊 11">
                <a:extLst>
                  <a:ext uri="{FF2B5EF4-FFF2-40B4-BE49-F238E27FC236}">
                    <a16:creationId xmlns:a16="http://schemas.microsoft.com/office/drawing/2014/main" id="{0F0E5EBF-1FA2-49F7-8A81-397F7A89AF45}"/>
                  </a:ext>
                </a:extLst>
              </p:cNvPr>
              <p:cNvSpPr txBox="1"/>
              <p:nvPr/>
            </p:nvSpPr>
            <p:spPr>
              <a:xfrm>
                <a:off x="5035826" y="5493888"/>
                <a:ext cx="169341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𝑥</m:t>
                      </m:r>
                      <m:r>
                        <a:rPr lang="en-US" altLang="zh-TW" b="0" i="1" smtClean="0">
                          <a:latin typeface="Cambria Math" panose="02040503050406030204" pitchFamily="18" charset="0"/>
                        </a:rPr>
                        <m:t>, </m:t>
                      </m:r>
                      <m:r>
                        <a:rPr lang="en-US" altLang="zh-TW" b="0" i="1" smtClean="0">
                          <a:latin typeface="Cambria Math" panose="02040503050406030204" pitchFamily="18" charset="0"/>
                        </a:rPr>
                        <m:t>𝑦</m:t>
                      </m:r>
                      <m:r>
                        <a:rPr lang="en-US" altLang="zh-TW" b="0" i="1" smtClean="0">
                          <a:latin typeface="Cambria Math" panose="02040503050406030204" pitchFamily="18" charset="0"/>
                        </a:rPr>
                        <m:t>…&gt;</m:t>
                      </m:r>
                    </m:oMath>
                  </m:oMathPara>
                </a14:m>
                <a:endParaRPr lang="zh-TW" altLang="en-US" dirty="0"/>
              </a:p>
            </p:txBody>
          </p:sp>
        </mc:Choice>
        <mc:Fallback>
          <p:sp>
            <p:nvSpPr>
              <p:cNvPr id="12" name="文字方塊 11">
                <a:extLst>
                  <a:ext uri="{FF2B5EF4-FFF2-40B4-BE49-F238E27FC236}">
                    <a16:creationId xmlns:a16="http://schemas.microsoft.com/office/drawing/2014/main" id="{0F0E5EBF-1FA2-49F7-8A81-397F7A89AF45}"/>
                  </a:ext>
                </a:extLst>
              </p:cNvPr>
              <p:cNvSpPr txBox="1">
                <a:spLocks noRot="1" noChangeAspect="1" noMove="1" noResize="1" noEditPoints="1" noAdjustHandles="1" noChangeArrowheads="1" noChangeShapeType="1" noTextEdit="1"/>
              </p:cNvSpPr>
              <p:nvPr/>
            </p:nvSpPr>
            <p:spPr>
              <a:xfrm>
                <a:off x="5035826" y="5493888"/>
                <a:ext cx="1693412" cy="369332"/>
              </a:xfrm>
              <a:prstGeom prst="rect">
                <a:avLst/>
              </a:prstGeom>
              <a:blipFill>
                <a:blip r:embed="rId3"/>
                <a:stretch>
                  <a:fillRect t="-6557" b="-6557"/>
                </a:stretch>
              </a:blipFill>
            </p:spPr>
            <p:txBody>
              <a:bodyPr/>
              <a:lstStyle/>
              <a:p>
                <a:r>
                  <a:rPr lang="zh-TW" altLang="en-US">
                    <a:noFill/>
                  </a:rPr>
                  <a:t> </a:t>
                </a:r>
              </a:p>
            </p:txBody>
          </p:sp>
        </mc:Fallback>
      </mc:AlternateContent>
      <p:sp>
        <p:nvSpPr>
          <p:cNvPr id="13" name="橢圓 12">
            <a:extLst>
              <a:ext uri="{FF2B5EF4-FFF2-40B4-BE49-F238E27FC236}">
                <a16:creationId xmlns:a16="http://schemas.microsoft.com/office/drawing/2014/main" id="{1C7C7734-C886-4925-BBE3-487AF1422005}"/>
              </a:ext>
            </a:extLst>
          </p:cNvPr>
          <p:cNvSpPr/>
          <p:nvPr/>
        </p:nvSpPr>
        <p:spPr>
          <a:xfrm>
            <a:off x="2286000"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156739F4-3A0A-44D9-8603-5DC032ACBCC7}"/>
              </a:ext>
            </a:extLst>
          </p:cNvPr>
          <p:cNvSpPr/>
          <p:nvPr/>
        </p:nvSpPr>
        <p:spPr>
          <a:xfrm>
            <a:off x="2511285"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4A6C6ED-1411-40D7-9352-940F04246891}"/>
              </a:ext>
            </a:extLst>
          </p:cNvPr>
          <p:cNvSpPr/>
          <p:nvPr/>
        </p:nvSpPr>
        <p:spPr>
          <a:xfrm>
            <a:off x="2705928"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006C500-246B-485D-9B85-D2B84C2C218D}"/>
              </a:ext>
            </a:extLst>
          </p:cNvPr>
          <p:cNvSpPr/>
          <p:nvPr/>
        </p:nvSpPr>
        <p:spPr>
          <a:xfrm>
            <a:off x="3152358"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6B526B23-6A7F-46EE-B0A1-022B3036A6E6}"/>
              </a:ext>
            </a:extLst>
          </p:cNvPr>
          <p:cNvSpPr/>
          <p:nvPr/>
        </p:nvSpPr>
        <p:spPr>
          <a:xfrm>
            <a:off x="2986707"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C472C7FF-B4FA-4A8F-B208-B39846B3BA94}"/>
              </a:ext>
            </a:extLst>
          </p:cNvPr>
          <p:cNvSpPr/>
          <p:nvPr/>
        </p:nvSpPr>
        <p:spPr>
          <a:xfrm>
            <a:off x="3849756"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07C37DB5-2CCC-4710-AACB-50A19DA3D276}"/>
              </a:ext>
            </a:extLst>
          </p:cNvPr>
          <p:cNvSpPr/>
          <p:nvPr/>
        </p:nvSpPr>
        <p:spPr>
          <a:xfrm>
            <a:off x="3382619"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42DA851B-ABA4-4FC7-B91B-A376616AE6A5}"/>
              </a:ext>
            </a:extLst>
          </p:cNvPr>
          <p:cNvSpPr/>
          <p:nvPr/>
        </p:nvSpPr>
        <p:spPr>
          <a:xfrm>
            <a:off x="3631095"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a:extLst>
              <a:ext uri="{FF2B5EF4-FFF2-40B4-BE49-F238E27FC236}">
                <a16:creationId xmlns:a16="http://schemas.microsoft.com/office/drawing/2014/main" id="{593F72F2-D205-47D0-BCB6-3F8B1B899A55}"/>
              </a:ext>
            </a:extLst>
          </p:cNvPr>
          <p:cNvCxnSpPr/>
          <p:nvPr/>
        </p:nvCxnSpPr>
        <p:spPr>
          <a:xfrm flipV="1">
            <a:off x="1802296"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文字方塊 22">
                <a:extLst>
                  <a:ext uri="{FF2B5EF4-FFF2-40B4-BE49-F238E27FC236}">
                    <a16:creationId xmlns:a16="http://schemas.microsoft.com/office/drawing/2014/main" id="{D4CE742F-61AF-411B-B33E-0D0E19C303AB}"/>
                  </a:ext>
                </a:extLst>
              </p:cNvPr>
              <p:cNvSpPr txBox="1"/>
              <p:nvPr/>
            </p:nvSpPr>
            <p:spPr>
              <a:xfrm>
                <a:off x="5035826" y="2688695"/>
                <a:ext cx="1509516" cy="4103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p:sp>
            <p:nvSpPr>
              <p:cNvPr id="23" name="文字方塊 22">
                <a:extLst>
                  <a:ext uri="{FF2B5EF4-FFF2-40B4-BE49-F238E27FC236}">
                    <a16:creationId xmlns:a16="http://schemas.microsoft.com/office/drawing/2014/main" id="{D4CE742F-61AF-411B-B33E-0D0E19C303AB}"/>
                  </a:ext>
                </a:extLst>
              </p:cNvPr>
              <p:cNvSpPr txBox="1">
                <a:spLocks noRot="1" noChangeAspect="1" noMove="1" noResize="1" noEditPoints="1" noAdjustHandles="1" noChangeArrowheads="1" noChangeShapeType="1" noTextEdit="1"/>
              </p:cNvSpPr>
              <p:nvPr/>
            </p:nvSpPr>
            <p:spPr>
              <a:xfrm>
                <a:off x="5035826" y="2688695"/>
                <a:ext cx="1509516" cy="410305"/>
              </a:xfrm>
              <a:prstGeom prst="rect">
                <a:avLst/>
              </a:prstGeom>
              <a:blipFill>
                <a:blip r:embed="rId4"/>
                <a:stretch>
                  <a:fillRect b="-74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1930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分工條列表</a:t>
            </a:r>
          </a:p>
        </p:txBody>
      </p:sp>
      <p:sp>
        <p:nvSpPr>
          <p:cNvPr id="5" name="文字方塊 4">
            <a:extLst>
              <a:ext uri="{FF2B5EF4-FFF2-40B4-BE49-F238E27FC236}">
                <a16:creationId xmlns:a16="http://schemas.microsoft.com/office/drawing/2014/main" id="{3178A500-82E1-79ED-848C-BF659F4151BB}"/>
              </a:ext>
            </a:extLst>
          </p:cNvPr>
          <p:cNvSpPr txBox="1"/>
          <p:nvPr/>
        </p:nvSpPr>
        <p:spPr>
          <a:xfrm>
            <a:off x="5482713" y="2186258"/>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58808ABF-C5CB-C70B-AFE6-C62C8C7C45F5}"/>
              </a:ext>
            </a:extLst>
          </p:cNvPr>
          <p:cNvSpPr txBox="1"/>
          <p:nvPr/>
        </p:nvSpPr>
        <p:spPr>
          <a:xfrm>
            <a:off x="5016546" y="328787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7" name="接點: 肘形 6">
            <a:extLst>
              <a:ext uri="{FF2B5EF4-FFF2-40B4-BE49-F238E27FC236}">
                <a16:creationId xmlns:a16="http://schemas.microsoft.com/office/drawing/2014/main" id="{CD534CC6-9C33-8C69-31B0-D72ACBD3366C}"/>
              </a:ext>
            </a:extLst>
          </p:cNvPr>
          <p:cNvCxnSpPr>
            <a:cxnSpLocks/>
            <a:stCxn id="5" idx="2"/>
            <a:endCxn id="6" idx="0"/>
          </p:cNvCxnSpPr>
          <p:nvPr/>
        </p:nvCxnSpPr>
        <p:spPr>
          <a:xfrm rot="5400000">
            <a:off x="5573848" y="2765720"/>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2A92508-BE7D-A3D6-72A3-1D9AE0FB6128}"/>
              </a:ext>
            </a:extLst>
          </p:cNvPr>
          <p:cNvSpPr txBox="1"/>
          <p:nvPr/>
        </p:nvSpPr>
        <p:spPr>
          <a:xfrm>
            <a:off x="4263511" y="4665304"/>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業易德</a:t>
            </a:r>
          </a:p>
        </p:txBody>
      </p:sp>
      <p:sp>
        <p:nvSpPr>
          <p:cNvPr id="9" name="文字方塊 8">
            <a:extLst>
              <a:ext uri="{FF2B5EF4-FFF2-40B4-BE49-F238E27FC236}">
                <a16:creationId xmlns:a16="http://schemas.microsoft.com/office/drawing/2014/main" id="{D7E2AB60-F488-02CC-7568-78293F1F33D1}"/>
              </a:ext>
            </a:extLst>
          </p:cNvPr>
          <p:cNvSpPr txBox="1"/>
          <p:nvPr/>
        </p:nvSpPr>
        <p:spPr>
          <a:xfrm>
            <a:off x="1833184" y="3286307"/>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10" name="接點: 肘形 9">
            <a:extLst>
              <a:ext uri="{FF2B5EF4-FFF2-40B4-BE49-F238E27FC236}">
                <a16:creationId xmlns:a16="http://schemas.microsoft.com/office/drawing/2014/main" id="{44C4A995-431E-3F2A-E141-C6B1DDAF3507}"/>
              </a:ext>
            </a:extLst>
          </p:cNvPr>
          <p:cNvCxnSpPr>
            <a:cxnSpLocks/>
            <a:stCxn id="5" idx="2"/>
            <a:endCxn id="9" idx="0"/>
          </p:cNvCxnSpPr>
          <p:nvPr/>
        </p:nvCxnSpPr>
        <p:spPr>
          <a:xfrm rot="5400000">
            <a:off x="4033723" y="1224031"/>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C1CCCA88-4474-255B-925A-0BABBDF77B96}"/>
              </a:ext>
            </a:extLst>
          </p:cNvPr>
          <p:cNvSpPr txBox="1"/>
          <p:nvPr/>
        </p:nvSpPr>
        <p:spPr>
          <a:xfrm>
            <a:off x="7383529" y="3286307"/>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2" name="接點: 肘形 11">
            <a:extLst>
              <a:ext uri="{FF2B5EF4-FFF2-40B4-BE49-F238E27FC236}">
                <a16:creationId xmlns:a16="http://schemas.microsoft.com/office/drawing/2014/main" id="{B6D379D6-467C-FE45-3024-613EBDC67BD4}"/>
              </a:ext>
            </a:extLst>
          </p:cNvPr>
          <p:cNvCxnSpPr>
            <a:cxnSpLocks/>
            <a:stCxn id="5" idx="2"/>
            <a:endCxn id="11" idx="0"/>
          </p:cNvCxnSpPr>
          <p:nvPr/>
        </p:nvCxnSpPr>
        <p:spPr>
          <a:xfrm rot="16200000" flipH="1">
            <a:off x="6869358" y="1936376"/>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2260491D-61A4-4A96-DCE8-EC618D345765}"/>
              </a:ext>
            </a:extLst>
          </p:cNvPr>
          <p:cNvSpPr txBox="1"/>
          <p:nvPr/>
        </p:nvSpPr>
        <p:spPr>
          <a:xfrm>
            <a:off x="5794729" y="466979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江承修</a:t>
            </a:r>
          </a:p>
        </p:txBody>
      </p:sp>
      <p:cxnSp>
        <p:nvCxnSpPr>
          <p:cNvPr id="15" name="接點: 肘形 14">
            <a:extLst>
              <a:ext uri="{FF2B5EF4-FFF2-40B4-BE49-F238E27FC236}">
                <a16:creationId xmlns:a16="http://schemas.microsoft.com/office/drawing/2014/main" id="{FB1AD424-91D9-FA65-5B50-B4FE090C9842}"/>
              </a:ext>
            </a:extLst>
          </p:cNvPr>
          <p:cNvCxnSpPr>
            <a:cxnSpLocks/>
            <a:stCxn id="6" idx="2"/>
            <a:endCxn id="8" idx="0"/>
          </p:cNvCxnSpPr>
          <p:nvPr/>
        </p:nvCxnSpPr>
        <p:spPr>
          <a:xfrm rot="5400000">
            <a:off x="4718552" y="3754023"/>
            <a:ext cx="1069528"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接點: 肘形 15">
            <a:extLst>
              <a:ext uri="{FF2B5EF4-FFF2-40B4-BE49-F238E27FC236}">
                <a16:creationId xmlns:a16="http://schemas.microsoft.com/office/drawing/2014/main" id="{0E381208-75B9-28E1-B983-2D80EE4A4561}"/>
              </a:ext>
            </a:extLst>
          </p:cNvPr>
          <p:cNvCxnSpPr>
            <a:cxnSpLocks/>
            <a:stCxn id="6" idx="2"/>
            <a:endCxn id="14" idx="0"/>
          </p:cNvCxnSpPr>
          <p:nvPr/>
        </p:nvCxnSpPr>
        <p:spPr>
          <a:xfrm rot="16200000" flipH="1">
            <a:off x="5481917" y="3743691"/>
            <a:ext cx="1074015"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B62CE54A-9A38-151F-20DF-403D1A38392A}"/>
              </a:ext>
            </a:extLst>
          </p:cNvPr>
          <p:cNvSpPr txBox="1"/>
          <p:nvPr/>
        </p:nvSpPr>
        <p:spPr>
          <a:xfrm>
            <a:off x="997979" y="4665304"/>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19" name="接點: 肘形 18">
            <a:extLst>
              <a:ext uri="{FF2B5EF4-FFF2-40B4-BE49-F238E27FC236}">
                <a16:creationId xmlns:a16="http://schemas.microsoft.com/office/drawing/2014/main" id="{6C6EFDE4-5F5F-3490-5FA8-EF148BB39D6F}"/>
              </a:ext>
            </a:extLst>
          </p:cNvPr>
          <p:cNvCxnSpPr>
            <a:cxnSpLocks/>
            <a:stCxn id="9" idx="2"/>
            <a:endCxn id="18" idx="0"/>
          </p:cNvCxnSpPr>
          <p:nvPr/>
        </p:nvCxnSpPr>
        <p:spPr>
          <a:xfrm rot="5400000">
            <a:off x="1594870" y="3712156"/>
            <a:ext cx="1071092"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E4F99446-37EC-BB34-32EF-3A320170C18D}"/>
              </a:ext>
            </a:extLst>
          </p:cNvPr>
          <p:cNvSpPr txBox="1"/>
          <p:nvPr/>
        </p:nvSpPr>
        <p:spPr>
          <a:xfrm>
            <a:off x="9546856" y="3286307"/>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22" name="文字方塊 21">
            <a:extLst>
              <a:ext uri="{FF2B5EF4-FFF2-40B4-BE49-F238E27FC236}">
                <a16:creationId xmlns:a16="http://schemas.microsoft.com/office/drawing/2014/main" id="{AB06C017-5312-A78E-38C6-66A3294463F8}"/>
              </a:ext>
            </a:extLst>
          </p:cNvPr>
          <p:cNvSpPr txBox="1"/>
          <p:nvPr/>
        </p:nvSpPr>
        <p:spPr>
          <a:xfrm>
            <a:off x="9527477" y="4665303"/>
            <a:ext cx="11648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莫南薇</a:t>
            </a:r>
          </a:p>
        </p:txBody>
      </p:sp>
      <p:cxnSp>
        <p:nvCxnSpPr>
          <p:cNvPr id="23" name="接點: 肘形 22">
            <a:extLst>
              <a:ext uri="{FF2B5EF4-FFF2-40B4-BE49-F238E27FC236}">
                <a16:creationId xmlns:a16="http://schemas.microsoft.com/office/drawing/2014/main" id="{657858B3-49F8-08C6-8074-17EAF1BE78D0}"/>
              </a:ext>
            </a:extLst>
          </p:cNvPr>
          <p:cNvCxnSpPr>
            <a:cxnSpLocks/>
            <a:stCxn id="5" idx="2"/>
            <a:endCxn id="21" idx="0"/>
          </p:cNvCxnSpPr>
          <p:nvPr/>
        </p:nvCxnSpPr>
        <p:spPr>
          <a:xfrm rot="16200000" flipH="1">
            <a:off x="7824358" y="981375"/>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1393384-4247-331D-BB3E-4DD4B23EF3D6}"/>
              </a:ext>
            </a:extLst>
          </p:cNvPr>
          <p:cNvCxnSpPr>
            <a:cxnSpLocks/>
            <a:stCxn id="21" idx="2"/>
            <a:endCxn id="22" idx="0"/>
          </p:cNvCxnSpPr>
          <p:nvPr/>
        </p:nvCxnSpPr>
        <p:spPr>
          <a:xfrm flipH="1">
            <a:off x="10109911" y="3594212"/>
            <a:ext cx="19379" cy="1071091"/>
          </a:xfrm>
          <a:prstGeom prst="line">
            <a:avLst/>
          </a:prstGeom>
          <a:ln w="38100"/>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A5567524-E080-509E-51B0-648E8DA243CF}"/>
              </a:ext>
            </a:extLst>
          </p:cNvPr>
          <p:cNvSpPr txBox="1"/>
          <p:nvPr/>
        </p:nvSpPr>
        <p:spPr>
          <a:xfrm>
            <a:off x="7364151" y="4675814"/>
            <a:ext cx="1671519"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26" name="直線接點 25">
            <a:extLst>
              <a:ext uri="{FF2B5EF4-FFF2-40B4-BE49-F238E27FC236}">
                <a16:creationId xmlns:a16="http://schemas.microsoft.com/office/drawing/2014/main" id="{1C19CB39-9225-1E67-702B-ABA778F2DBBC}"/>
              </a:ext>
            </a:extLst>
          </p:cNvPr>
          <p:cNvCxnSpPr>
            <a:cxnSpLocks/>
            <a:stCxn id="11" idx="2"/>
            <a:endCxn id="25" idx="0"/>
          </p:cNvCxnSpPr>
          <p:nvPr/>
        </p:nvCxnSpPr>
        <p:spPr>
          <a:xfrm flipH="1">
            <a:off x="8199911" y="3809784"/>
            <a:ext cx="19378" cy="866030"/>
          </a:xfrm>
          <a:prstGeom prst="line">
            <a:avLst/>
          </a:prstGeom>
          <a:ln w="381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8412E124-8FC8-3D3C-8304-C273561E5FF9}"/>
              </a:ext>
            </a:extLst>
          </p:cNvPr>
          <p:cNvSpPr txBox="1"/>
          <p:nvPr/>
        </p:nvSpPr>
        <p:spPr>
          <a:xfrm>
            <a:off x="2630745" y="4659431"/>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葉易德</a:t>
            </a:r>
          </a:p>
        </p:txBody>
      </p:sp>
      <p:cxnSp>
        <p:nvCxnSpPr>
          <p:cNvPr id="32" name="接點: 肘形 31">
            <a:extLst>
              <a:ext uri="{FF2B5EF4-FFF2-40B4-BE49-F238E27FC236}">
                <a16:creationId xmlns:a16="http://schemas.microsoft.com/office/drawing/2014/main" id="{0D2D8245-AE3E-CD2D-DB30-9742F57E812E}"/>
              </a:ext>
            </a:extLst>
          </p:cNvPr>
          <p:cNvCxnSpPr>
            <a:cxnSpLocks/>
            <a:stCxn id="9" idx="2"/>
            <a:endCxn id="31" idx="0"/>
          </p:cNvCxnSpPr>
          <p:nvPr/>
        </p:nvCxnSpPr>
        <p:spPr>
          <a:xfrm rot="16200000" flipH="1">
            <a:off x="2414189" y="3728040"/>
            <a:ext cx="1065219"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25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控管紀錄</a:t>
            </a:r>
          </a:p>
        </p:txBody>
      </p:sp>
    </p:spTree>
    <p:extLst>
      <p:ext uri="{BB962C8B-B14F-4D97-AF65-F5344CB8AC3E}">
        <p14:creationId xmlns:p14="http://schemas.microsoft.com/office/powerpoint/2010/main" val="3898471853"/>
      </p:ext>
    </p:extLst>
  </p:cSld>
  <p:clrMapOvr>
    <a:masterClrMapping/>
  </p:clrMapOvr>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7263</TotalTime>
  <Words>439</Words>
  <Application>Microsoft Office PowerPoint</Application>
  <PresentationFormat>寬螢幕</PresentationFormat>
  <Paragraphs>88</Paragraphs>
  <Slides>10</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微軟正黑體</vt:lpstr>
      <vt:lpstr>新細明體</vt:lpstr>
      <vt:lpstr>標楷體</vt:lpstr>
      <vt:lpstr>Arial</vt:lpstr>
      <vt:lpstr>Calibri</vt:lpstr>
      <vt:lpstr>Cambria Math</vt:lpstr>
      <vt:lpstr>Times New Roman</vt:lpstr>
      <vt:lpstr>1_Office 佈景主題</vt:lpstr>
      <vt:lpstr> 表面異物檢測實現於SoC</vt:lpstr>
      <vt:lpstr>TO DO LIST</vt:lpstr>
      <vt:lpstr>情境說明</vt:lpstr>
      <vt:lpstr>專案需求</vt:lpstr>
      <vt:lpstr>專案架構 - BreakDown</vt:lpstr>
      <vt:lpstr>專案架構 – 流程圖</vt:lpstr>
      <vt:lpstr>Linear Regression</vt:lpstr>
      <vt:lpstr>專案架構 – 分工條列表</vt:lpstr>
      <vt:lpstr>控管紀錄</vt:lpstr>
      <vt:lpstr>參考來源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ADAS進度報告</dc:title>
  <dc:creator>電子系三甲-葉易德</dc:creator>
  <cp:lastModifiedBy>帥哥</cp:lastModifiedBy>
  <cp:revision>74</cp:revision>
  <dcterms:created xsi:type="dcterms:W3CDTF">2022-03-01T06:32:31Z</dcterms:created>
  <dcterms:modified xsi:type="dcterms:W3CDTF">2022-05-06T07:51:54Z</dcterms:modified>
</cp:coreProperties>
</file>