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1269" r:id="rId2"/>
    <p:sldId id="1906" r:id="rId3"/>
    <p:sldId id="1956" r:id="rId4"/>
    <p:sldId id="1958" r:id="rId5"/>
    <p:sldId id="2053" r:id="rId6"/>
    <p:sldId id="2052" r:id="rId7"/>
    <p:sldId id="2054" r:id="rId8"/>
    <p:sldId id="2056" r:id="rId9"/>
    <p:sldId id="2057" r:id="rId10"/>
    <p:sldId id="2058" r:id="rId11"/>
    <p:sldId id="2055" r:id="rId12"/>
    <p:sldId id="1884" r:id="rId13"/>
    <p:sldId id="1960" r:id="rId14"/>
    <p:sldId id="1962" r:id="rId15"/>
    <p:sldId id="1957" r:id="rId16"/>
    <p:sldId id="1961" r:id="rId17"/>
    <p:sldId id="1959"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402A3997-E508-478A-8540-6E2BB6EC5465}">
          <p14:sldIdLst>
            <p14:sldId id="1269"/>
          </p14:sldIdLst>
        </p14:section>
        <p14:section name="TO DO LIST" id="{FCB30A51-CC69-47FE-A84D-8F2B8C88863F}">
          <p14:sldIdLst>
            <p14:sldId id="1906"/>
          </p14:sldIdLst>
        </p14:section>
        <p14:section name="情境及需求" id="{98766373-07ED-47A0-92C9-ACF9AD3E6D22}">
          <p14:sldIdLst>
            <p14:sldId id="1956"/>
            <p14:sldId id="1958"/>
          </p14:sldIdLst>
        </p14:section>
        <p14:section name="2022/05/06 ~ 2022/05/13" id="{2676BF06-29DE-4C6C-9E79-9B69C672A098}">
          <p14:sldIdLst>
            <p14:sldId id="2053"/>
            <p14:sldId id="2052"/>
            <p14:sldId id="2054"/>
            <p14:sldId id="2056"/>
            <p14:sldId id="2057"/>
            <p14:sldId id="2058"/>
            <p14:sldId id="2055"/>
          </p14:sldIdLst>
        </p14:section>
        <p14:section name="專案架構" id="{FE513D5F-6646-4605-BC86-548C01BAD88E}">
          <p14:sldIdLst>
            <p14:sldId id="1884"/>
            <p14:sldId id="1960"/>
            <p14:sldId id="1962"/>
            <p14:sldId id="1957"/>
          </p14:sldIdLst>
        </p14:section>
        <p14:section name="控管紀錄" id="{5F0ACE56-EC48-4A27-9699-A117B5CE528C}">
          <p14:sldIdLst>
            <p14:sldId id="1961"/>
          </p14:sldIdLst>
        </p14:section>
        <p14:section name="參考資料" id="{BA9598D0-3A04-4F48-90BF-3803C175D302}">
          <p14:sldIdLst>
            <p14:sldId id="19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284EE-AF39-4EE8-B03A-3922F0DB584E}" type="datetimeFigureOut">
              <a:rPr lang="zh-TW" altLang="en-US" smtClean="0"/>
              <a:t>2022/5/13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05B81-5E5F-42A2-8385-12ABB6203A30}" type="slidenum">
              <a:rPr lang="zh-TW" altLang="en-US" smtClean="0"/>
              <a:t>‹#›</a:t>
            </a:fld>
            <a:endParaRPr lang="zh-TW" altLang="en-US"/>
          </a:p>
        </p:txBody>
      </p:sp>
    </p:spTree>
    <p:extLst>
      <p:ext uri="{BB962C8B-B14F-4D97-AF65-F5344CB8AC3E}">
        <p14:creationId xmlns:p14="http://schemas.microsoft.com/office/powerpoint/2010/main" val="91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888615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4733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2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109245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83365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AD05B81-5E5F-42A2-8385-12ABB6203A30}" type="slidenum">
              <a:rPr lang="zh-TW" altLang="en-US" smtClean="0"/>
              <a:t>5</a:t>
            </a:fld>
            <a:endParaRPr lang="zh-TW" altLang="en-US"/>
          </a:p>
        </p:txBody>
      </p:sp>
    </p:spTree>
    <p:extLst>
      <p:ext uri="{BB962C8B-B14F-4D97-AF65-F5344CB8AC3E}">
        <p14:creationId xmlns:p14="http://schemas.microsoft.com/office/powerpoint/2010/main" val="69983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92692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425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89260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502276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2" y="4295163"/>
            <a:ext cx="10515600" cy="1964122"/>
          </a:xfrm>
        </p:spPr>
        <p:txBody>
          <a:bodyPr>
            <a:normAutofit/>
          </a:bodyPr>
          <a:lstStyle>
            <a:lvl1pPr marL="0" indent="0" algn="l">
              <a:spcBef>
                <a:spcPts val="1001"/>
              </a:spcBef>
              <a:buNone/>
              <a:defRPr sz="20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2"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04762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5238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899"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199"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0650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2"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51652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2"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9471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1"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1"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89892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9"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9" y="2505076"/>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2" y="2505076"/>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329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26409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97749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90" y="457200"/>
            <a:ext cx="3932236"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6311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90" y="457200"/>
            <a:ext cx="3932236"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zh-TW" altLang="en-US"/>
          </a:p>
        </p:txBody>
      </p:sp>
      <p:sp>
        <p:nvSpPr>
          <p:cNvPr id="4" name="文字版面配置區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40232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2" y="1202573"/>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2"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2022/5/13</a:t>
            </a:fld>
            <a:endParaRPr lang="zh-TW" altLang="en-US"/>
          </a:p>
        </p:txBody>
      </p:sp>
      <p:sp>
        <p:nvSpPr>
          <p:cNvPr id="5" name="頁尾版面配置區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2"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70587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11"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2" indent="-144002"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9"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15"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21"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27"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zh-TW"/>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2" y="1389531"/>
            <a:ext cx="10515600" cy="2544297"/>
          </a:xfrm>
        </p:spPr>
        <p:txBody>
          <a:bodyPr anchor="t">
            <a:normAutofit/>
          </a:bodyPr>
          <a:lstStyle/>
          <a:p>
            <a:pPr>
              <a:lnSpc>
                <a:spcPct val="125000"/>
              </a:lnSpc>
            </a:pPr>
            <a:br>
              <a:rPr lang="en-US" altLang="zh-TW" sz="4800" dirty="0"/>
            </a:br>
            <a:r>
              <a:rPr lang="zh-TW" altLang="en-US" sz="4800" dirty="0"/>
              <a:t>表面異物檢測實現於</a:t>
            </a:r>
            <a:r>
              <a:rPr lang="en-US" altLang="zh-TW" sz="4800" dirty="0"/>
              <a:t>SoC</a:t>
            </a:r>
          </a:p>
        </p:txBody>
      </p:sp>
      <p:sp>
        <p:nvSpPr>
          <p:cNvPr id="4" name="文字方塊 3">
            <a:extLst>
              <a:ext uri="{FF2B5EF4-FFF2-40B4-BE49-F238E27FC236}">
                <a16:creationId xmlns:a16="http://schemas.microsoft.com/office/drawing/2014/main" id="{E0BDFC23-B4D2-4A5E-9A5D-83CF8D99C8FC}"/>
              </a:ext>
            </a:extLst>
          </p:cNvPr>
          <p:cNvSpPr txBox="1"/>
          <p:nvPr/>
        </p:nvSpPr>
        <p:spPr>
          <a:xfrm>
            <a:off x="838202" y="3933828"/>
            <a:ext cx="4288353" cy="2267287"/>
          </a:xfrm>
          <a:prstGeom prst="rect">
            <a:avLst/>
          </a:prstGeom>
          <a:noFill/>
        </p:spPr>
        <p:txBody>
          <a:bodyPr wrap="none" rtlCol="0">
            <a:spAutoFit/>
          </a:bodyPr>
          <a:lstStyle/>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負  責  人：葉易德</a:t>
            </a:r>
            <a:endParaRPr lang="en-US" altLang="zh-TW" sz="2000" dirty="0">
              <a:latin typeface="Times New Roman" panose="02020603050405020304" pitchFamily="18" charset="0"/>
              <a:ea typeface="標楷體" panose="03000509000000000000" pitchFamily="65" charset="-120"/>
            </a:endParaRPr>
          </a:p>
          <a:p>
            <a:pPr defTabSz="3230563"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目前成員：廖彥翔、江承修、莫楠薇</a:t>
            </a:r>
            <a:endParaRPr lang="en-US" altLang="zh-TW" sz="2000" dirty="0">
              <a:latin typeface="Times New Roman" panose="02020603050405020304" pitchFamily="18" charset="0"/>
              <a:ea typeface="標楷體" panose="03000509000000000000" pitchFamily="65" charset="-120"/>
            </a:endParaRP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報告日期：</a:t>
            </a:r>
            <a:r>
              <a:rPr lang="en-US" altLang="zh-TW" sz="2000" dirty="0">
                <a:latin typeface="Times New Roman" panose="02020603050405020304" pitchFamily="18" charset="0"/>
                <a:ea typeface="標楷體" panose="03000509000000000000" pitchFamily="65" charset="-120"/>
              </a:rPr>
              <a:t>2022/05/06</a:t>
            </a: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開始日期：</a:t>
            </a:r>
            <a:r>
              <a:rPr lang="en-US" altLang="zh-TW" sz="2000" dirty="0">
                <a:latin typeface="Times New Roman" panose="02020603050405020304" pitchFamily="18" charset="0"/>
                <a:ea typeface="標楷體" panose="03000509000000000000" pitchFamily="65" charset="-120"/>
              </a:rPr>
              <a:t>2022/05/06</a:t>
            </a: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結束日期：</a:t>
            </a:r>
            <a:r>
              <a:rPr lang="en-US" altLang="zh-TW" sz="2000" dirty="0">
                <a:latin typeface="Times New Roman" panose="02020603050405020304" pitchFamily="18" charset="0"/>
                <a:ea typeface="標楷體" panose="03000509000000000000" pitchFamily="65" charset="-120"/>
              </a:rPr>
              <a:t>-</a:t>
            </a:r>
            <a:endParaRPr lang="zh-TW" altLang="en-US" sz="2000" dirty="0">
              <a:latin typeface="Times New Roman" panose="02020603050405020304" pitchFamily="18" charset="0"/>
              <a:ea typeface="標楷體" panose="03000509000000000000" pitchFamily="65" charset="-120"/>
            </a:endParaRPr>
          </a:p>
          <a:p>
            <a:endParaRPr lang="zh-TW" altLang="en-US" dirty="0"/>
          </a:p>
        </p:txBody>
      </p:sp>
    </p:spTree>
    <p:extLst>
      <p:ext uri="{BB962C8B-B14F-4D97-AF65-F5344CB8AC3E}">
        <p14:creationId xmlns:p14="http://schemas.microsoft.com/office/powerpoint/2010/main" val="496089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zh-TW" altLang="en-US" dirty="0"/>
              <a:t> </a:t>
            </a:r>
            <a:r>
              <a:rPr lang="en-US" altLang="zh-TW" dirty="0"/>
              <a:t>–</a:t>
            </a:r>
            <a:r>
              <a:rPr lang="zh-TW" altLang="en-US" dirty="0"/>
              <a:t> </a:t>
            </a:r>
            <a:r>
              <a:rPr lang="en-US" altLang="zh-TW" dirty="0"/>
              <a:t>HDL</a:t>
            </a:r>
            <a:r>
              <a:rPr lang="zh-TW" altLang="en-US" dirty="0"/>
              <a:t> </a:t>
            </a:r>
            <a:r>
              <a:rPr lang="en-US" altLang="zh-TW" dirty="0"/>
              <a:t>Coder</a:t>
            </a:r>
            <a:r>
              <a:rPr lang="zh-TW" altLang="en-US" dirty="0"/>
              <a:t>設定</a:t>
            </a:r>
            <a:r>
              <a:rPr lang="en-US" altLang="zh-TW" dirty="0"/>
              <a:t>(v1)</a:t>
            </a:r>
            <a:endParaRPr lang="zh-TW" altLang="en-US" dirty="0"/>
          </a:p>
        </p:txBody>
      </p:sp>
      <p:sp>
        <p:nvSpPr>
          <p:cNvPr id="30" name="文字方塊 29">
            <a:extLst>
              <a:ext uri="{FF2B5EF4-FFF2-40B4-BE49-F238E27FC236}">
                <a16:creationId xmlns:a16="http://schemas.microsoft.com/office/drawing/2014/main" id="{93B8EB70-5903-4EB3-92A5-983BD91F2604}"/>
              </a:ext>
            </a:extLst>
          </p:cNvPr>
          <p:cNvSpPr txBox="1"/>
          <p:nvPr/>
        </p:nvSpPr>
        <p:spPr>
          <a:xfrm>
            <a:off x="838199" y="1252385"/>
            <a:ext cx="10515599"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MATLAB</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與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HDL</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Coder</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誤差</a:t>
            </a:r>
            <a:endParaRPr 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a:extLst>
              <a:ext uri="{FF2B5EF4-FFF2-40B4-BE49-F238E27FC236}">
                <a16:creationId xmlns:a16="http://schemas.microsoft.com/office/drawing/2014/main" id="{4637B2F4-7245-40C5-8E35-0D37F239A80F}"/>
              </a:ext>
            </a:extLst>
          </p:cNvPr>
          <p:cNvPicPr>
            <a:picLocks noChangeAspect="1"/>
          </p:cNvPicPr>
          <p:nvPr/>
        </p:nvPicPr>
        <p:blipFill>
          <a:blip r:embed="rId2"/>
          <a:stretch>
            <a:fillRect/>
          </a:stretch>
        </p:blipFill>
        <p:spPr>
          <a:xfrm>
            <a:off x="8039738" y="2116183"/>
            <a:ext cx="3429108" cy="3093519"/>
          </a:xfrm>
          <a:prstGeom prst="rect">
            <a:avLst/>
          </a:prstGeom>
        </p:spPr>
      </p:pic>
      <p:pic>
        <p:nvPicPr>
          <p:cNvPr id="4" name="圖片 3">
            <a:extLst>
              <a:ext uri="{FF2B5EF4-FFF2-40B4-BE49-F238E27FC236}">
                <a16:creationId xmlns:a16="http://schemas.microsoft.com/office/drawing/2014/main" id="{F4D3C212-4E7D-4127-988B-B730B541724B}"/>
              </a:ext>
            </a:extLst>
          </p:cNvPr>
          <p:cNvPicPr>
            <a:picLocks noChangeAspect="1"/>
          </p:cNvPicPr>
          <p:nvPr/>
        </p:nvPicPr>
        <p:blipFill>
          <a:blip r:embed="rId3"/>
          <a:stretch>
            <a:fillRect/>
          </a:stretch>
        </p:blipFill>
        <p:spPr>
          <a:xfrm>
            <a:off x="4411830" y="2116183"/>
            <a:ext cx="3429108" cy="3093520"/>
          </a:xfrm>
          <a:prstGeom prst="rect">
            <a:avLst/>
          </a:prstGeom>
        </p:spPr>
      </p:pic>
      <p:pic>
        <p:nvPicPr>
          <p:cNvPr id="5" name="圖片 4">
            <a:extLst>
              <a:ext uri="{FF2B5EF4-FFF2-40B4-BE49-F238E27FC236}">
                <a16:creationId xmlns:a16="http://schemas.microsoft.com/office/drawing/2014/main" id="{181B44B3-FF31-412E-838A-B9AFBA61FD98}"/>
              </a:ext>
            </a:extLst>
          </p:cNvPr>
          <p:cNvPicPr>
            <a:picLocks noChangeAspect="1"/>
          </p:cNvPicPr>
          <p:nvPr/>
        </p:nvPicPr>
        <p:blipFill>
          <a:blip r:embed="rId4"/>
          <a:stretch>
            <a:fillRect/>
          </a:stretch>
        </p:blipFill>
        <p:spPr>
          <a:xfrm>
            <a:off x="783922" y="2116183"/>
            <a:ext cx="3429108" cy="3093519"/>
          </a:xfrm>
          <a:prstGeom prst="rect">
            <a:avLst/>
          </a:prstGeom>
        </p:spPr>
      </p:pic>
      <p:sp>
        <p:nvSpPr>
          <p:cNvPr id="6" name="文字方塊 5">
            <a:extLst>
              <a:ext uri="{FF2B5EF4-FFF2-40B4-BE49-F238E27FC236}">
                <a16:creationId xmlns:a16="http://schemas.microsoft.com/office/drawing/2014/main" id="{4C836AB4-3FE3-44A0-9B54-CCBAD9D76ACF}"/>
              </a:ext>
            </a:extLst>
          </p:cNvPr>
          <p:cNvSpPr txBox="1"/>
          <p:nvPr/>
        </p:nvSpPr>
        <p:spPr>
          <a:xfrm flipH="1">
            <a:off x="6801394" y="5414027"/>
            <a:ext cx="4667452"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txBody>
          <a:bodyPr wrap="square" rtlCol="0">
            <a:spAutoFit/>
          </a:bodyPr>
          <a:lstStyle/>
          <a:p>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隨機產生</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3000</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筆測試，並且定義</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p>
        </p:txBody>
      </p:sp>
    </p:spTree>
    <p:extLst>
      <p:ext uri="{BB962C8B-B14F-4D97-AF65-F5344CB8AC3E}">
        <p14:creationId xmlns:p14="http://schemas.microsoft.com/office/powerpoint/2010/main" val="367499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zh-TW" altLang="en-US" dirty="0"/>
              <a:t>問題紀錄</a:t>
            </a:r>
          </a:p>
        </p:txBody>
      </p:sp>
      <p:sp>
        <p:nvSpPr>
          <p:cNvPr id="30" name="文字方塊 29">
            <a:extLst>
              <a:ext uri="{FF2B5EF4-FFF2-40B4-BE49-F238E27FC236}">
                <a16:creationId xmlns:a16="http://schemas.microsoft.com/office/drawing/2014/main" id="{93B8EB70-5903-4EB3-92A5-983BD91F2604}"/>
              </a:ext>
            </a:extLst>
          </p:cNvPr>
          <p:cNvSpPr txBox="1"/>
          <p:nvPr/>
        </p:nvSpPr>
        <p:spPr>
          <a:xfrm>
            <a:off x="838200" y="1252385"/>
            <a:ext cx="10515600" cy="1384995"/>
          </a:xfrm>
          <a:prstGeom prst="rect">
            <a:avLst/>
          </a:prstGeom>
          <a:noFill/>
        </p:spPr>
        <p:txBody>
          <a:bodyPr wrap="square" lIns="0" tIns="0" rIns="0" bIns="0" rtlCol="0">
            <a:spAutoFit/>
          </a:bodyPr>
          <a:lstStyle/>
          <a:p>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，輸入會隨著不同影像的</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Width Height Size</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，而影響到累加的結果，導致</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不知道要怎麼定義。</a:t>
            </a:r>
            <a:endPar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需要根據需求來定義，那以後可以使用</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Generic</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方式進行參數設定，並快速達到我們要的效果，目前是定在</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400</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400</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大小</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內，所定義出的</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130367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a:t>
            </a:r>
            <a:r>
              <a:rPr lang="en-US" altLang="zh-TW" dirty="0" err="1"/>
              <a:t>BreakDown</a:t>
            </a:r>
            <a:endParaRPr lang="zh-TW" altLang="en-US" dirty="0"/>
          </a:p>
        </p:txBody>
      </p:sp>
      <p:sp>
        <p:nvSpPr>
          <p:cNvPr id="11" name="文字方塊 10">
            <a:extLst>
              <a:ext uri="{FF2B5EF4-FFF2-40B4-BE49-F238E27FC236}">
                <a16:creationId xmlns:a16="http://schemas.microsoft.com/office/drawing/2014/main" id="{9261BBD9-D6FA-47B8-8075-14E343948C24}"/>
              </a:ext>
            </a:extLst>
          </p:cNvPr>
          <p:cNvSpPr txBox="1"/>
          <p:nvPr/>
        </p:nvSpPr>
        <p:spPr>
          <a:xfrm>
            <a:off x="5482713" y="1585367"/>
            <a:ext cx="1226572" cy="523477"/>
          </a:xfrm>
          <a:prstGeom prst="rect">
            <a:avLst/>
          </a:prstGeom>
          <a:noFill/>
          <a:ln>
            <a:solidFill>
              <a:schemeClr val="tx1"/>
            </a:solidFill>
          </a:ln>
        </p:spPr>
        <p:txBody>
          <a:bodyPr wrap="square" rtlCol="0">
            <a:spAutoFit/>
          </a:bodyPr>
          <a:lstStyle/>
          <a:p>
            <a:pPr algn="ctr" defTabSz="914411">
              <a:defRPr/>
            </a:pPr>
            <a:r>
              <a:rPr lang="zh-TW" altLang="en-US" sz="1401" b="1" dirty="0">
                <a:solidFill>
                  <a:prstClr val="black"/>
                </a:solidFill>
                <a:latin typeface="標楷體" panose="03000509000000000000" pitchFamily="65" charset="-120"/>
                <a:ea typeface="標楷體" panose="03000509000000000000" pitchFamily="65" charset="-120"/>
              </a:rPr>
              <a:t>表面異物檢測實現於</a:t>
            </a:r>
            <a:r>
              <a:rPr lang="en-US" altLang="zh-TW" sz="1401" b="1" dirty="0">
                <a:solidFill>
                  <a:prstClr val="black"/>
                </a:solidFill>
                <a:latin typeface="標楷體" panose="03000509000000000000" pitchFamily="65" charset="-120"/>
                <a:ea typeface="標楷體" panose="03000509000000000000" pitchFamily="65" charset="-120"/>
              </a:rPr>
              <a:t>SoC</a:t>
            </a:r>
            <a:endParaRPr lang="zh-TW" altLang="en-US" sz="1401" b="1" dirty="0">
              <a:solidFill>
                <a:prstClr val="black"/>
              </a:solidFill>
              <a:latin typeface="標楷體" panose="03000509000000000000" pitchFamily="65" charset="-120"/>
              <a:ea typeface="標楷體" panose="03000509000000000000" pitchFamily="65" charset="-120"/>
            </a:endParaRPr>
          </a:p>
        </p:txBody>
      </p:sp>
      <p:sp>
        <p:nvSpPr>
          <p:cNvPr id="28" name="文字方塊 27">
            <a:extLst>
              <a:ext uri="{FF2B5EF4-FFF2-40B4-BE49-F238E27FC236}">
                <a16:creationId xmlns:a16="http://schemas.microsoft.com/office/drawing/2014/main" id="{40D20E2F-722A-4641-9233-76906F2F3A9A}"/>
              </a:ext>
            </a:extLst>
          </p:cNvPr>
          <p:cNvSpPr txBox="1"/>
          <p:nvPr/>
        </p:nvSpPr>
        <p:spPr>
          <a:xfrm>
            <a:off x="5016546" y="2686980"/>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異物檢測</a:t>
            </a:r>
          </a:p>
        </p:txBody>
      </p:sp>
      <p:cxnSp>
        <p:nvCxnSpPr>
          <p:cNvPr id="134" name="接點: 肘形 133">
            <a:extLst>
              <a:ext uri="{FF2B5EF4-FFF2-40B4-BE49-F238E27FC236}">
                <a16:creationId xmlns:a16="http://schemas.microsoft.com/office/drawing/2014/main" id="{AA4C83FD-3A5A-477E-BEB4-5D09E4E9F613}"/>
              </a:ext>
            </a:extLst>
          </p:cNvPr>
          <p:cNvCxnSpPr>
            <a:cxnSpLocks/>
            <a:stCxn id="11" idx="2"/>
            <a:endCxn id="28" idx="0"/>
          </p:cNvCxnSpPr>
          <p:nvPr/>
        </p:nvCxnSpPr>
        <p:spPr>
          <a:xfrm rot="5400000">
            <a:off x="5573848" y="2164829"/>
            <a:ext cx="578136" cy="466166"/>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字方塊 79">
            <a:extLst>
              <a:ext uri="{FF2B5EF4-FFF2-40B4-BE49-F238E27FC236}">
                <a16:creationId xmlns:a16="http://schemas.microsoft.com/office/drawing/2014/main" id="{453DFFD9-E4E1-4334-9995-B36995439F68}"/>
              </a:ext>
            </a:extLst>
          </p:cNvPr>
          <p:cNvSpPr txBox="1"/>
          <p:nvPr/>
        </p:nvSpPr>
        <p:spPr>
          <a:xfrm>
            <a:off x="4263511" y="3453440"/>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邊緣檢測</a:t>
            </a:r>
          </a:p>
        </p:txBody>
      </p:sp>
      <p:sp>
        <p:nvSpPr>
          <p:cNvPr id="82" name="文字方塊 81">
            <a:extLst>
              <a:ext uri="{FF2B5EF4-FFF2-40B4-BE49-F238E27FC236}">
                <a16:creationId xmlns:a16="http://schemas.microsoft.com/office/drawing/2014/main" id="{055284A0-19E7-4588-A768-400D8BF06995}"/>
              </a:ext>
            </a:extLst>
          </p:cNvPr>
          <p:cNvSpPr txBox="1"/>
          <p:nvPr/>
        </p:nvSpPr>
        <p:spPr>
          <a:xfrm>
            <a:off x="1833184" y="2685416"/>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軟硬體溝通介面</a:t>
            </a:r>
          </a:p>
        </p:txBody>
      </p:sp>
      <p:cxnSp>
        <p:nvCxnSpPr>
          <p:cNvPr id="91" name="接點: 肘形 90">
            <a:extLst>
              <a:ext uri="{FF2B5EF4-FFF2-40B4-BE49-F238E27FC236}">
                <a16:creationId xmlns:a16="http://schemas.microsoft.com/office/drawing/2014/main" id="{741FBDB1-F75D-4687-B230-33C0A4E7457D}"/>
              </a:ext>
            </a:extLst>
          </p:cNvPr>
          <p:cNvCxnSpPr>
            <a:cxnSpLocks/>
            <a:stCxn id="11" idx="2"/>
            <a:endCxn id="82" idx="0"/>
          </p:cNvCxnSpPr>
          <p:nvPr/>
        </p:nvCxnSpPr>
        <p:spPr>
          <a:xfrm rot="5400000">
            <a:off x="4033723" y="623140"/>
            <a:ext cx="576572" cy="354798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C35BE9FD-C376-F44C-A80A-5A4DF70E19F8}"/>
              </a:ext>
            </a:extLst>
          </p:cNvPr>
          <p:cNvSpPr txBox="1"/>
          <p:nvPr/>
        </p:nvSpPr>
        <p:spPr>
          <a:xfrm>
            <a:off x="7383529" y="2685416"/>
            <a:ext cx="1671519" cy="523477"/>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Linear Regression</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50" name="接點: 肘形 49">
            <a:extLst>
              <a:ext uri="{FF2B5EF4-FFF2-40B4-BE49-F238E27FC236}">
                <a16:creationId xmlns:a16="http://schemas.microsoft.com/office/drawing/2014/main" id="{7761CF49-630D-1B6E-74F7-B8A97B544EF0}"/>
              </a:ext>
            </a:extLst>
          </p:cNvPr>
          <p:cNvCxnSpPr>
            <a:cxnSpLocks/>
            <a:stCxn id="11" idx="2"/>
            <a:endCxn id="49" idx="0"/>
          </p:cNvCxnSpPr>
          <p:nvPr/>
        </p:nvCxnSpPr>
        <p:spPr>
          <a:xfrm rot="16200000" flipH="1">
            <a:off x="6869358" y="1335485"/>
            <a:ext cx="576572" cy="212329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89E944E5-56C1-A665-B11B-8C657C3DF2A3}"/>
              </a:ext>
            </a:extLst>
          </p:cNvPr>
          <p:cNvSpPr txBox="1"/>
          <p:nvPr/>
        </p:nvSpPr>
        <p:spPr>
          <a:xfrm>
            <a:off x="2630745" y="3457927"/>
            <a:ext cx="14296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AXI bus</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66" name="文字方塊 65">
            <a:extLst>
              <a:ext uri="{FF2B5EF4-FFF2-40B4-BE49-F238E27FC236}">
                <a16:creationId xmlns:a16="http://schemas.microsoft.com/office/drawing/2014/main" id="{ADCDCE1C-DBF1-BCAE-F956-9C5C2A0C282C}"/>
              </a:ext>
            </a:extLst>
          </p:cNvPr>
          <p:cNvSpPr txBox="1"/>
          <p:nvPr/>
        </p:nvSpPr>
        <p:spPr>
          <a:xfrm>
            <a:off x="5794729" y="3457927"/>
            <a:ext cx="1226574"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CCL</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68" name="接點: 肘形 67">
            <a:extLst>
              <a:ext uri="{FF2B5EF4-FFF2-40B4-BE49-F238E27FC236}">
                <a16:creationId xmlns:a16="http://schemas.microsoft.com/office/drawing/2014/main" id="{CF3C98CF-833D-DD3D-DE1C-678D8A480B7C}"/>
              </a:ext>
            </a:extLst>
          </p:cNvPr>
          <p:cNvCxnSpPr>
            <a:cxnSpLocks/>
            <a:stCxn id="28" idx="2"/>
            <a:endCxn id="80" idx="0"/>
          </p:cNvCxnSpPr>
          <p:nvPr/>
        </p:nvCxnSpPr>
        <p:spPr>
          <a:xfrm rot="5400000">
            <a:off x="5024039" y="2847645"/>
            <a:ext cx="458555"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接點: 肘形 71">
            <a:extLst>
              <a:ext uri="{FF2B5EF4-FFF2-40B4-BE49-F238E27FC236}">
                <a16:creationId xmlns:a16="http://schemas.microsoft.com/office/drawing/2014/main" id="{15A5F53A-E5AB-C7EF-9B39-7BD5D3BD53AB}"/>
              </a:ext>
            </a:extLst>
          </p:cNvPr>
          <p:cNvCxnSpPr>
            <a:cxnSpLocks/>
            <a:stCxn id="28" idx="2"/>
            <a:endCxn id="66" idx="0"/>
          </p:cNvCxnSpPr>
          <p:nvPr/>
        </p:nvCxnSpPr>
        <p:spPr>
          <a:xfrm rot="16200000" flipH="1">
            <a:off x="5787403" y="2837314"/>
            <a:ext cx="463042" cy="77818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文字方塊 77">
            <a:extLst>
              <a:ext uri="{FF2B5EF4-FFF2-40B4-BE49-F238E27FC236}">
                <a16:creationId xmlns:a16="http://schemas.microsoft.com/office/drawing/2014/main" id="{46B5590D-46F0-074A-E543-0F2072AAA7DC}"/>
              </a:ext>
            </a:extLst>
          </p:cNvPr>
          <p:cNvSpPr txBox="1"/>
          <p:nvPr/>
        </p:nvSpPr>
        <p:spPr>
          <a:xfrm>
            <a:off x="3503259" y="4375415"/>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二值化</a:t>
            </a:r>
          </a:p>
        </p:txBody>
      </p:sp>
      <p:sp>
        <p:nvSpPr>
          <p:cNvPr id="84" name="文字方塊 83">
            <a:extLst>
              <a:ext uri="{FF2B5EF4-FFF2-40B4-BE49-F238E27FC236}">
                <a16:creationId xmlns:a16="http://schemas.microsoft.com/office/drawing/2014/main" id="{D4FEFAC9-D60A-DABE-38A8-DD77C439411A}"/>
              </a:ext>
            </a:extLst>
          </p:cNvPr>
          <p:cNvSpPr txBox="1"/>
          <p:nvPr/>
        </p:nvSpPr>
        <p:spPr>
          <a:xfrm>
            <a:off x="997979" y="3453440"/>
            <a:ext cx="14296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AXI BRAM</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85" name="接點: 肘形 84">
            <a:extLst>
              <a:ext uri="{FF2B5EF4-FFF2-40B4-BE49-F238E27FC236}">
                <a16:creationId xmlns:a16="http://schemas.microsoft.com/office/drawing/2014/main" id="{3DFA6AC5-0FA8-05C2-7D36-6CF10807F31E}"/>
              </a:ext>
            </a:extLst>
          </p:cNvPr>
          <p:cNvCxnSpPr>
            <a:cxnSpLocks/>
            <a:stCxn id="82" idx="2"/>
            <a:endCxn id="84" idx="0"/>
          </p:cNvCxnSpPr>
          <p:nvPr/>
        </p:nvCxnSpPr>
        <p:spPr>
          <a:xfrm rot="5400000">
            <a:off x="1900357" y="2805778"/>
            <a:ext cx="460119" cy="83520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接點: 肘形 85">
            <a:extLst>
              <a:ext uri="{FF2B5EF4-FFF2-40B4-BE49-F238E27FC236}">
                <a16:creationId xmlns:a16="http://schemas.microsoft.com/office/drawing/2014/main" id="{E7F18688-69EC-B21C-B9CF-A7647D4E76E6}"/>
              </a:ext>
            </a:extLst>
          </p:cNvPr>
          <p:cNvCxnSpPr>
            <a:cxnSpLocks/>
            <a:stCxn id="82" idx="2"/>
            <a:endCxn id="55" idx="0"/>
          </p:cNvCxnSpPr>
          <p:nvPr/>
        </p:nvCxnSpPr>
        <p:spPr>
          <a:xfrm rot="16200000" flipH="1">
            <a:off x="2714495" y="2826843"/>
            <a:ext cx="464606" cy="79756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文字方塊 91">
            <a:extLst>
              <a:ext uri="{FF2B5EF4-FFF2-40B4-BE49-F238E27FC236}">
                <a16:creationId xmlns:a16="http://schemas.microsoft.com/office/drawing/2014/main" id="{7EF2B683-3BA2-D532-A82D-D0AC5468E025}"/>
              </a:ext>
            </a:extLst>
          </p:cNvPr>
          <p:cNvSpPr txBox="1"/>
          <p:nvPr/>
        </p:nvSpPr>
        <p:spPr>
          <a:xfrm>
            <a:off x="9546856" y="2685416"/>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r>
              <a:rPr lang="zh-TW" altLang="en-US" sz="1401" dirty="0">
                <a:solidFill>
                  <a:prstClr val="black"/>
                </a:solidFill>
                <a:latin typeface="標楷體" panose="03000509000000000000" pitchFamily="65" charset="-120"/>
                <a:ea typeface="標楷體" panose="03000509000000000000" pitchFamily="65" charset="-120"/>
              </a:rPr>
              <a:t> </a:t>
            </a:r>
            <a:r>
              <a:rPr lang="en-US" altLang="zh-TW" sz="1401" dirty="0">
                <a:solidFill>
                  <a:prstClr val="black"/>
                </a:solidFill>
                <a:latin typeface="標楷體" panose="03000509000000000000" pitchFamily="65" charset="-120"/>
                <a:ea typeface="標楷體" panose="03000509000000000000" pitchFamily="65" charset="-120"/>
              </a:rPr>
              <a:t>Display</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93" name="文字方塊 92">
            <a:extLst>
              <a:ext uri="{FF2B5EF4-FFF2-40B4-BE49-F238E27FC236}">
                <a16:creationId xmlns:a16="http://schemas.microsoft.com/office/drawing/2014/main" id="{EC832728-AACD-B05C-364C-A79D146909C6}"/>
              </a:ext>
            </a:extLst>
          </p:cNvPr>
          <p:cNvSpPr txBox="1"/>
          <p:nvPr/>
        </p:nvSpPr>
        <p:spPr>
          <a:xfrm>
            <a:off x="9546855" y="3453439"/>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94" name="接點: 肘形 93">
            <a:extLst>
              <a:ext uri="{FF2B5EF4-FFF2-40B4-BE49-F238E27FC236}">
                <a16:creationId xmlns:a16="http://schemas.microsoft.com/office/drawing/2014/main" id="{C5B47EA8-4973-17DB-3CC1-BBCB90005D6C}"/>
              </a:ext>
            </a:extLst>
          </p:cNvPr>
          <p:cNvCxnSpPr>
            <a:cxnSpLocks/>
            <a:stCxn id="11" idx="2"/>
            <a:endCxn id="92" idx="0"/>
          </p:cNvCxnSpPr>
          <p:nvPr/>
        </p:nvCxnSpPr>
        <p:spPr>
          <a:xfrm rot="16200000" flipH="1">
            <a:off x="7824358" y="380484"/>
            <a:ext cx="576572" cy="403329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接點 97">
            <a:extLst>
              <a:ext uri="{FF2B5EF4-FFF2-40B4-BE49-F238E27FC236}">
                <a16:creationId xmlns:a16="http://schemas.microsoft.com/office/drawing/2014/main" id="{24C5B688-B246-FA85-DE02-FF8B6E6B15FB}"/>
              </a:ext>
            </a:extLst>
          </p:cNvPr>
          <p:cNvCxnSpPr>
            <a:cxnSpLocks/>
            <a:stCxn id="92" idx="2"/>
            <a:endCxn id="93" idx="0"/>
          </p:cNvCxnSpPr>
          <p:nvPr/>
        </p:nvCxnSpPr>
        <p:spPr>
          <a:xfrm flipH="1">
            <a:off x="10129289" y="2993321"/>
            <a:ext cx="1" cy="460118"/>
          </a:xfrm>
          <a:prstGeom prst="line">
            <a:avLst/>
          </a:prstGeom>
          <a:ln w="38100"/>
        </p:spPr>
        <p:style>
          <a:lnRef idx="1">
            <a:schemeClr val="dk1"/>
          </a:lnRef>
          <a:fillRef idx="0">
            <a:schemeClr val="dk1"/>
          </a:fillRef>
          <a:effectRef idx="0">
            <a:schemeClr val="dk1"/>
          </a:effectRef>
          <a:fontRef idx="minor">
            <a:schemeClr val="tx1"/>
          </a:fontRef>
        </p:style>
      </p:cxnSp>
      <p:sp>
        <p:nvSpPr>
          <p:cNvPr id="101" name="文字方塊 100">
            <a:extLst>
              <a:ext uri="{FF2B5EF4-FFF2-40B4-BE49-F238E27FC236}">
                <a16:creationId xmlns:a16="http://schemas.microsoft.com/office/drawing/2014/main" id="{2CE384C6-F6F3-C238-8BEB-EB562761DB4F}"/>
              </a:ext>
            </a:extLst>
          </p:cNvPr>
          <p:cNvSpPr txBox="1"/>
          <p:nvPr/>
        </p:nvSpPr>
        <p:spPr>
          <a:xfrm>
            <a:off x="7383529" y="3463950"/>
            <a:ext cx="1671519"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Adder Tree</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02" name="直線接點 101">
            <a:extLst>
              <a:ext uri="{FF2B5EF4-FFF2-40B4-BE49-F238E27FC236}">
                <a16:creationId xmlns:a16="http://schemas.microsoft.com/office/drawing/2014/main" id="{F66819F6-3565-AE46-579E-146D89503DA0}"/>
              </a:ext>
            </a:extLst>
          </p:cNvPr>
          <p:cNvCxnSpPr>
            <a:cxnSpLocks/>
            <a:stCxn id="49" idx="2"/>
            <a:endCxn id="101" idx="0"/>
          </p:cNvCxnSpPr>
          <p:nvPr/>
        </p:nvCxnSpPr>
        <p:spPr>
          <a:xfrm>
            <a:off x="8219289" y="3208893"/>
            <a:ext cx="0" cy="255057"/>
          </a:xfrm>
          <a:prstGeom prst="line">
            <a:avLst/>
          </a:prstGeom>
          <a:ln w="38100"/>
        </p:spPr>
        <p:style>
          <a:lnRef idx="1">
            <a:schemeClr val="dk1"/>
          </a:lnRef>
          <a:fillRef idx="0">
            <a:schemeClr val="dk1"/>
          </a:fillRef>
          <a:effectRef idx="0">
            <a:schemeClr val="dk1"/>
          </a:effectRef>
          <a:fontRef idx="minor">
            <a:schemeClr val="tx1"/>
          </a:fontRef>
        </p:style>
      </p:cxnSp>
      <p:sp>
        <p:nvSpPr>
          <p:cNvPr id="109" name="文字方塊 108">
            <a:extLst>
              <a:ext uri="{FF2B5EF4-FFF2-40B4-BE49-F238E27FC236}">
                <a16:creationId xmlns:a16="http://schemas.microsoft.com/office/drawing/2014/main" id="{14E524E6-8825-B0BF-00DA-0CAF5118E3E1}"/>
              </a:ext>
            </a:extLst>
          </p:cNvPr>
          <p:cNvSpPr txBox="1"/>
          <p:nvPr/>
        </p:nvSpPr>
        <p:spPr>
          <a:xfrm>
            <a:off x="5016546" y="4375415"/>
            <a:ext cx="1226574"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Sobel</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13" name="接點: 肘形 112">
            <a:extLst>
              <a:ext uri="{FF2B5EF4-FFF2-40B4-BE49-F238E27FC236}">
                <a16:creationId xmlns:a16="http://schemas.microsoft.com/office/drawing/2014/main" id="{F91D6B88-05CC-A28B-99AE-BE03907E9D64}"/>
              </a:ext>
            </a:extLst>
          </p:cNvPr>
          <p:cNvCxnSpPr>
            <a:cxnSpLocks/>
            <a:stCxn id="80" idx="2"/>
            <a:endCxn id="78" idx="0"/>
          </p:cNvCxnSpPr>
          <p:nvPr/>
        </p:nvCxnSpPr>
        <p:spPr>
          <a:xfrm rot="5400000">
            <a:off x="4189637" y="3688254"/>
            <a:ext cx="614070" cy="76025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接點: 肘形 113">
            <a:extLst>
              <a:ext uri="{FF2B5EF4-FFF2-40B4-BE49-F238E27FC236}">
                <a16:creationId xmlns:a16="http://schemas.microsoft.com/office/drawing/2014/main" id="{F92150C3-7103-97ED-8CC0-BDA5C1223193}"/>
              </a:ext>
            </a:extLst>
          </p:cNvPr>
          <p:cNvCxnSpPr>
            <a:cxnSpLocks/>
            <a:stCxn id="80" idx="2"/>
            <a:endCxn id="109" idx="0"/>
          </p:cNvCxnSpPr>
          <p:nvPr/>
        </p:nvCxnSpPr>
        <p:spPr>
          <a:xfrm rot="16200000" flipH="1">
            <a:off x="4946280" y="3691862"/>
            <a:ext cx="614070"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05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流程圖</a:t>
            </a:r>
          </a:p>
        </p:txBody>
      </p:sp>
      <p:sp>
        <p:nvSpPr>
          <p:cNvPr id="9" name="矩形 8">
            <a:extLst>
              <a:ext uri="{FF2B5EF4-FFF2-40B4-BE49-F238E27FC236}">
                <a16:creationId xmlns:a16="http://schemas.microsoft.com/office/drawing/2014/main" id="{18D1C562-A442-4D4A-B4D6-98DBD95D4D9D}"/>
              </a:ext>
            </a:extLst>
          </p:cNvPr>
          <p:cNvSpPr/>
          <p:nvPr/>
        </p:nvSpPr>
        <p:spPr>
          <a:xfrm>
            <a:off x="3240307" y="1567543"/>
            <a:ext cx="403221" cy="420624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t>AXI</a:t>
            </a:r>
          </a:p>
        </p:txBody>
      </p:sp>
      <p:sp>
        <p:nvSpPr>
          <p:cNvPr id="36" name="矩形 35">
            <a:extLst>
              <a:ext uri="{FF2B5EF4-FFF2-40B4-BE49-F238E27FC236}">
                <a16:creationId xmlns:a16="http://schemas.microsoft.com/office/drawing/2014/main" id="{80978440-CFA2-4644-B518-13A2274D132D}"/>
              </a:ext>
            </a:extLst>
          </p:cNvPr>
          <p:cNvSpPr/>
          <p:nvPr/>
        </p:nvSpPr>
        <p:spPr>
          <a:xfrm>
            <a:off x="4301109" y="3190366"/>
            <a:ext cx="775988" cy="7287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ROM</a:t>
            </a:r>
          </a:p>
          <a:p>
            <a:pPr algn="ctr"/>
            <a:r>
              <a:rPr lang="en-US" altLang="zh-TW" sz="1100" dirty="0" err="1">
                <a:solidFill>
                  <a:schemeClr val="tx1"/>
                </a:solidFill>
              </a:rPr>
              <a:t>image.coe</a:t>
            </a:r>
            <a:endParaRPr lang="zh-TW" altLang="en-US" sz="1100" dirty="0">
              <a:solidFill>
                <a:schemeClr val="tx1"/>
              </a:solidFill>
            </a:endParaRPr>
          </a:p>
        </p:txBody>
      </p:sp>
      <p:sp>
        <p:nvSpPr>
          <p:cNvPr id="39" name="矩形 38">
            <a:extLst>
              <a:ext uri="{FF2B5EF4-FFF2-40B4-BE49-F238E27FC236}">
                <a16:creationId xmlns:a16="http://schemas.microsoft.com/office/drawing/2014/main" id="{841661BC-BA02-46C2-9764-34FFC23A77A6}"/>
              </a:ext>
            </a:extLst>
          </p:cNvPr>
          <p:cNvSpPr/>
          <p:nvPr/>
        </p:nvSpPr>
        <p:spPr>
          <a:xfrm>
            <a:off x="4301109" y="4358383"/>
            <a:ext cx="775988" cy="7287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AXI</a:t>
            </a:r>
          </a:p>
          <a:p>
            <a:pPr algn="ctr"/>
            <a:r>
              <a:rPr lang="en-US" altLang="zh-TW" sz="1100" dirty="0">
                <a:solidFill>
                  <a:schemeClr val="tx1"/>
                </a:solidFill>
              </a:rPr>
              <a:t>DUAL</a:t>
            </a:r>
          </a:p>
          <a:p>
            <a:pPr algn="ctr"/>
            <a:r>
              <a:rPr lang="en-US" altLang="zh-TW" sz="1100" dirty="0">
                <a:solidFill>
                  <a:schemeClr val="tx1"/>
                </a:solidFill>
              </a:rPr>
              <a:t>RAM</a:t>
            </a:r>
            <a:endParaRPr lang="zh-TW" altLang="en-US" sz="1100" dirty="0">
              <a:solidFill>
                <a:schemeClr val="tx1"/>
              </a:solidFill>
            </a:endParaRPr>
          </a:p>
        </p:txBody>
      </p:sp>
      <p:sp>
        <p:nvSpPr>
          <p:cNvPr id="40" name="箭號: 向下 39">
            <a:extLst>
              <a:ext uri="{FF2B5EF4-FFF2-40B4-BE49-F238E27FC236}">
                <a16:creationId xmlns:a16="http://schemas.microsoft.com/office/drawing/2014/main" id="{0066CD91-23C5-4B9A-83F3-DA71D145C702}"/>
              </a:ext>
            </a:extLst>
          </p:cNvPr>
          <p:cNvSpPr/>
          <p:nvPr/>
        </p:nvSpPr>
        <p:spPr>
          <a:xfrm rot="5400000">
            <a:off x="3845649" y="4507166"/>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a:extLst>
              <a:ext uri="{FF2B5EF4-FFF2-40B4-BE49-F238E27FC236}">
                <a16:creationId xmlns:a16="http://schemas.microsoft.com/office/drawing/2014/main" id="{D3683F97-5623-4FE8-BF84-E2C898931F3C}"/>
              </a:ext>
            </a:extLst>
          </p:cNvPr>
          <p:cNvSpPr/>
          <p:nvPr/>
        </p:nvSpPr>
        <p:spPr>
          <a:xfrm>
            <a:off x="5734678" y="3190366"/>
            <a:ext cx="775988"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Sobel</a:t>
            </a:r>
            <a:endParaRPr lang="zh-TW" altLang="en-US" sz="1100" dirty="0">
              <a:solidFill>
                <a:schemeClr val="tx1"/>
              </a:solidFill>
            </a:endParaRPr>
          </a:p>
        </p:txBody>
      </p:sp>
      <p:sp>
        <p:nvSpPr>
          <p:cNvPr id="42" name="矩形 41">
            <a:extLst>
              <a:ext uri="{FF2B5EF4-FFF2-40B4-BE49-F238E27FC236}">
                <a16:creationId xmlns:a16="http://schemas.microsoft.com/office/drawing/2014/main" id="{CCB2C615-6C81-46F4-98AE-BB462DF8FB84}"/>
              </a:ext>
            </a:extLst>
          </p:cNvPr>
          <p:cNvSpPr/>
          <p:nvPr/>
        </p:nvSpPr>
        <p:spPr>
          <a:xfrm>
            <a:off x="7168247" y="3190366"/>
            <a:ext cx="775988"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Threshold</a:t>
            </a:r>
            <a:endParaRPr lang="zh-TW" altLang="en-US" sz="1100" dirty="0">
              <a:solidFill>
                <a:schemeClr val="tx1"/>
              </a:solidFill>
            </a:endParaRPr>
          </a:p>
        </p:txBody>
      </p:sp>
      <p:sp>
        <p:nvSpPr>
          <p:cNvPr id="43" name="箭號: 向下 42">
            <a:extLst>
              <a:ext uri="{FF2B5EF4-FFF2-40B4-BE49-F238E27FC236}">
                <a16:creationId xmlns:a16="http://schemas.microsoft.com/office/drawing/2014/main" id="{703311CF-233A-47D5-B3E6-9DC5160CCE90}"/>
              </a:ext>
            </a:extLst>
          </p:cNvPr>
          <p:cNvSpPr/>
          <p:nvPr/>
        </p:nvSpPr>
        <p:spPr>
          <a:xfrm rot="16200000">
            <a:off x="5279217" y="3351019"/>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箭號: 向下 44">
            <a:extLst>
              <a:ext uri="{FF2B5EF4-FFF2-40B4-BE49-F238E27FC236}">
                <a16:creationId xmlns:a16="http://schemas.microsoft.com/office/drawing/2014/main" id="{35380FBE-5ED6-4FED-A94C-408572F2F52F}"/>
              </a:ext>
            </a:extLst>
          </p:cNvPr>
          <p:cNvSpPr/>
          <p:nvPr/>
        </p:nvSpPr>
        <p:spPr>
          <a:xfrm>
            <a:off x="7389061" y="2551855"/>
            <a:ext cx="251624" cy="575280"/>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a:extLst>
              <a:ext uri="{FF2B5EF4-FFF2-40B4-BE49-F238E27FC236}">
                <a16:creationId xmlns:a16="http://schemas.microsoft.com/office/drawing/2014/main" id="{5C46A529-12F4-4F47-A5A9-F4C05A686664}"/>
              </a:ext>
            </a:extLst>
          </p:cNvPr>
          <p:cNvCxnSpPr>
            <a:cxnSpLocks/>
          </p:cNvCxnSpPr>
          <p:nvPr/>
        </p:nvCxnSpPr>
        <p:spPr>
          <a:xfrm>
            <a:off x="3727972" y="2551855"/>
            <a:ext cx="3828269" cy="0"/>
          </a:xfrm>
          <a:prstGeom prst="line">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1" name="箭號: 向下 50">
            <a:extLst>
              <a:ext uri="{FF2B5EF4-FFF2-40B4-BE49-F238E27FC236}">
                <a16:creationId xmlns:a16="http://schemas.microsoft.com/office/drawing/2014/main" id="{EF553604-B654-452A-9E12-FBB5BCF6232D}"/>
              </a:ext>
            </a:extLst>
          </p:cNvPr>
          <p:cNvSpPr/>
          <p:nvPr/>
        </p:nvSpPr>
        <p:spPr>
          <a:xfrm rot="16200000">
            <a:off x="6713645" y="3344861"/>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83A824F1-E243-463A-85BF-B44978F1C0D0}"/>
              </a:ext>
            </a:extLst>
          </p:cNvPr>
          <p:cNvSpPr txBox="1"/>
          <p:nvPr/>
        </p:nvSpPr>
        <p:spPr>
          <a:xfrm>
            <a:off x="3727972" y="2187043"/>
            <a:ext cx="889090" cy="369332"/>
          </a:xfrm>
          <a:prstGeom prst="rect">
            <a:avLst/>
          </a:prstGeom>
          <a:noFill/>
        </p:spPr>
        <p:txBody>
          <a:bodyPr wrap="none" rtlCol="0">
            <a:spAutoFit/>
          </a:bodyPr>
          <a:lstStyle/>
          <a:p>
            <a:r>
              <a:rPr lang="en-US" altLang="zh-TW" dirty="0"/>
              <a:t>AXI Lite</a:t>
            </a:r>
            <a:endParaRPr lang="zh-TW" altLang="en-US" dirty="0"/>
          </a:p>
        </p:txBody>
      </p:sp>
      <p:sp>
        <p:nvSpPr>
          <p:cNvPr id="52" name="矩形 51">
            <a:extLst>
              <a:ext uri="{FF2B5EF4-FFF2-40B4-BE49-F238E27FC236}">
                <a16:creationId xmlns:a16="http://schemas.microsoft.com/office/drawing/2014/main" id="{8A522CF2-B5BA-4BCC-BDD1-D6B816EA0DA5}"/>
              </a:ext>
            </a:extLst>
          </p:cNvPr>
          <p:cNvSpPr/>
          <p:nvPr/>
        </p:nvSpPr>
        <p:spPr>
          <a:xfrm>
            <a:off x="8601816" y="3190366"/>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Connected Component Labeling</a:t>
            </a:r>
            <a:endParaRPr lang="zh-TW" altLang="en-US" sz="1050" dirty="0">
              <a:solidFill>
                <a:schemeClr val="tx1"/>
              </a:solidFill>
            </a:endParaRPr>
          </a:p>
        </p:txBody>
      </p:sp>
      <p:sp>
        <p:nvSpPr>
          <p:cNvPr id="53" name="箭號: 向下 52">
            <a:extLst>
              <a:ext uri="{FF2B5EF4-FFF2-40B4-BE49-F238E27FC236}">
                <a16:creationId xmlns:a16="http://schemas.microsoft.com/office/drawing/2014/main" id="{A048BBAE-0E08-4617-A1F9-A9CA92309D84}"/>
              </a:ext>
            </a:extLst>
          </p:cNvPr>
          <p:cNvSpPr/>
          <p:nvPr/>
        </p:nvSpPr>
        <p:spPr>
          <a:xfrm rot="16200000">
            <a:off x="8147213" y="3344861"/>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a:extLst>
              <a:ext uri="{FF2B5EF4-FFF2-40B4-BE49-F238E27FC236}">
                <a16:creationId xmlns:a16="http://schemas.microsoft.com/office/drawing/2014/main" id="{456B4210-671C-4914-AE3A-E6F148E7EE9D}"/>
              </a:ext>
            </a:extLst>
          </p:cNvPr>
          <p:cNvSpPr/>
          <p:nvPr/>
        </p:nvSpPr>
        <p:spPr>
          <a:xfrm>
            <a:off x="8601816" y="4333272"/>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Linear</a:t>
            </a:r>
          </a:p>
          <a:p>
            <a:pPr algn="ctr"/>
            <a:r>
              <a:rPr lang="en-US" altLang="zh-TW" sz="1050" dirty="0">
                <a:solidFill>
                  <a:schemeClr val="tx1"/>
                </a:solidFill>
              </a:rPr>
              <a:t>Regression</a:t>
            </a:r>
            <a:endParaRPr lang="zh-TW" altLang="en-US" sz="1050" dirty="0">
              <a:solidFill>
                <a:schemeClr val="tx1"/>
              </a:solidFill>
            </a:endParaRPr>
          </a:p>
        </p:txBody>
      </p:sp>
      <p:sp>
        <p:nvSpPr>
          <p:cNvPr id="56" name="矩形 55">
            <a:extLst>
              <a:ext uri="{FF2B5EF4-FFF2-40B4-BE49-F238E27FC236}">
                <a16:creationId xmlns:a16="http://schemas.microsoft.com/office/drawing/2014/main" id="{9A922390-F53A-428B-B6AE-0A652A99AFD7}"/>
              </a:ext>
            </a:extLst>
          </p:cNvPr>
          <p:cNvSpPr/>
          <p:nvPr/>
        </p:nvSpPr>
        <p:spPr>
          <a:xfrm>
            <a:off x="10035385" y="4333272"/>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VGA</a:t>
            </a:r>
          </a:p>
          <a:p>
            <a:pPr algn="ctr"/>
            <a:r>
              <a:rPr lang="en-US" altLang="zh-TW" sz="1050" dirty="0">
                <a:solidFill>
                  <a:schemeClr val="tx1"/>
                </a:solidFill>
              </a:rPr>
              <a:t>Display</a:t>
            </a:r>
            <a:endParaRPr lang="zh-TW" altLang="en-US" sz="1050" dirty="0">
              <a:solidFill>
                <a:schemeClr val="tx1"/>
              </a:solidFill>
            </a:endParaRPr>
          </a:p>
        </p:txBody>
      </p:sp>
      <p:pic>
        <p:nvPicPr>
          <p:cNvPr id="17" name="圖片 16">
            <a:extLst>
              <a:ext uri="{FF2B5EF4-FFF2-40B4-BE49-F238E27FC236}">
                <a16:creationId xmlns:a16="http://schemas.microsoft.com/office/drawing/2014/main" id="{D1578397-D996-4804-B449-F5D5A832BD90}"/>
              </a:ext>
            </a:extLst>
          </p:cNvPr>
          <p:cNvPicPr>
            <a:picLocks noChangeAspect="1"/>
          </p:cNvPicPr>
          <p:nvPr/>
        </p:nvPicPr>
        <p:blipFill>
          <a:blip r:embed="rId3"/>
          <a:stretch>
            <a:fillRect/>
          </a:stretch>
        </p:blipFill>
        <p:spPr>
          <a:xfrm>
            <a:off x="11091237" y="4341980"/>
            <a:ext cx="922689" cy="720000"/>
          </a:xfrm>
          <a:prstGeom prst="rect">
            <a:avLst/>
          </a:prstGeom>
        </p:spPr>
      </p:pic>
      <p:sp>
        <p:nvSpPr>
          <p:cNvPr id="57" name="箭號: 向下 56">
            <a:extLst>
              <a:ext uri="{FF2B5EF4-FFF2-40B4-BE49-F238E27FC236}">
                <a16:creationId xmlns:a16="http://schemas.microsoft.com/office/drawing/2014/main" id="{A3F16E1A-C164-4038-A97A-746BBE8108BF}"/>
              </a:ext>
            </a:extLst>
          </p:cNvPr>
          <p:cNvSpPr/>
          <p:nvPr/>
        </p:nvSpPr>
        <p:spPr>
          <a:xfrm rot="16200000">
            <a:off x="9648550" y="4454137"/>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箭號: 向下 57">
            <a:extLst>
              <a:ext uri="{FF2B5EF4-FFF2-40B4-BE49-F238E27FC236}">
                <a16:creationId xmlns:a16="http://schemas.microsoft.com/office/drawing/2014/main" id="{9AAA60B6-6355-4CC1-A4A1-8B211EE1E525}"/>
              </a:ext>
            </a:extLst>
          </p:cNvPr>
          <p:cNvSpPr/>
          <p:nvPr/>
        </p:nvSpPr>
        <p:spPr>
          <a:xfrm rot="16200000" flipV="1">
            <a:off x="6713216" y="3020140"/>
            <a:ext cx="251624" cy="3354971"/>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228A160D-1FD2-49E5-86EB-2FBBD040C185}"/>
              </a:ext>
            </a:extLst>
          </p:cNvPr>
          <p:cNvSpPr/>
          <p:nvPr/>
        </p:nvSpPr>
        <p:spPr>
          <a:xfrm>
            <a:off x="418011" y="2032159"/>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1.</a:t>
            </a:r>
            <a:r>
              <a:rPr lang="zh-TW" altLang="en-US" sz="1400" dirty="0">
                <a:solidFill>
                  <a:schemeClr val="tx1"/>
                </a:solidFill>
                <a:latin typeface="微軟正黑體" panose="020B0604030504040204" pitchFamily="34" charset="-120"/>
                <a:ea typeface="微軟正黑體" panose="020B0604030504040204" pitchFamily="34" charset="-120"/>
              </a:rPr>
              <a:t> 讀取</a:t>
            </a:r>
            <a:r>
              <a:rPr lang="en-US" altLang="zh-TW" sz="1400" dirty="0">
                <a:solidFill>
                  <a:schemeClr val="tx1"/>
                </a:solidFill>
                <a:latin typeface="微軟正黑體" panose="020B0604030504040204" pitchFamily="34" charset="-120"/>
                <a:ea typeface="微軟正黑體" panose="020B0604030504040204" pitchFamily="34" charset="-120"/>
              </a:rPr>
              <a:t>IMAGE.COE</a:t>
            </a:r>
            <a:r>
              <a:rPr lang="zh-TW" altLang="en-US" sz="1400" dirty="0">
                <a:solidFill>
                  <a:schemeClr val="tx1"/>
                </a:solidFill>
                <a:latin typeface="微軟正黑體" panose="020B0604030504040204" pitchFamily="34" charset="-120"/>
                <a:ea typeface="微軟正黑體" panose="020B0604030504040204" pitchFamily="34" charset="-120"/>
              </a:rPr>
              <a:t>資料到</a:t>
            </a:r>
            <a:r>
              <a:rPr lang="en-US" altLang="zh-TW" sz="1400" dirty="0">
                <a:solidFill>
                  <a:schemeClr val="tx1"/>
                </a:solidFill>
                <a:latin typeface="微軟正黑體" panose="020B0604030504040204" pitchFamily="34" charset="-120"/>
                <a:ea typeface="微軟正黑體" panose="020B0604030504040204" pitchFamily="34" charset="-120"/>
              </a:rPr>
              <a:t>DDR</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sp>
        <p:nvSpPr>
          <p:cNvPr id="59" name="矩形 58">
            <a:extLst>
              <a:ext uri="{FF2B5EF4-FFF2-40B4-BE49-F238E27FC236}">
                <a16:creationId xmlns:a16="http://schemas.microsoft.com/office/drawing/2014/main" id="{64B1CD64-CF11-47E0-BCA1-353C004902D2}"/>
              </a:ext>
            </a:extLst>
          </p:cNvPr>
          <p:cNvSpPr/>
          <p:nvPr/>
        </p:nvSpPr>
        <p:spPr>
          <a:xfrm>
            <a:off x="418011" y="2957567"/>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2.</a:t>
            </a:r>
            <a:r>
              <a:rPr lang="zh-TW" altLang="en-US" sz="1400" dirty="0">
                <a:solidFill>
                  <a:schemeClr val="tx1"/>
                </a:solidFill>
                <a:latin typeface="微軟正黑體" panose="020B0604030504040204" pitchFamily="34" charset="-120"/>
                <a:ea typeface="微軟正黑體" panose="020B0604030504040204" pitchFamily="34" charset="-120"/>
              </a:rPr>
              <a:t> 再從</a:t>
            </a:r>
            <a:r>
              <a:rPr lang="en-US" altLang="zh-TW" sz="1400" dirty="0">
                <a:solidFill>
                  <a:schemeClr val="tx1"/>
                </a:solidFill>
                <a:latin typeface="微軟正黑體" panose="020B0604030504040204" pitchFamily="34" charset="-120"/>
                <a:ea typeface="微軟正黑體" panose="020B0604030504040204" pitchFamily="34" charset="-120"/>
              </a:rPr>
              <a:t>DDR</a:t>
            </a:r>
            <a:r>
              <a:rPr lang="zh-TW" altLang="en-US" sz="1400" dirty="0">
                <a:solidFill>
                  <a:schemeClr val="tx1"/>
                </a:solidFill>
                <a:latin typeface="微軟正黑體" panose="020B0604030504040204" pitchFamily="34" charset="-120"/>
                <a:ea typeface="微軟正黑體" panose="020B0604030504040204" pitchFamily="34" charset="-120"/>
              </a:rPr>
              <a:t>寫到</a:t>
            </a:r>
            <a:r>
              <a:rPr lang="en-US" altLang="zh-TW" sz="1400" dirty="0">
                <a:solidFill>
                  <a:schemeClr val="tx1"/>
                </a:solidFill>
                <a:latin typeface="微軟正黑體" panose="020B0604030504040204" pitchFamily="34" charset="-120"/>
                <a:ea typeface="微軟正黑體" panose="020B0604030504040204" pitchFamily="34" charset="-120"/>
              </a:rPr>
              <a:t>FPGA</a:t>
            </a:r>
            <a:r>
              <a:rPr lang="zh-TW" altLang="en-US" sz="1400" dirty="0">
                <a:solidFill>
                  <a:schemeClr val="tx1"/>
                </a:solidFill>
                <a:latin typeface="微軟正黑體" panose="020B0604030504040204" pitchFamily="34" charset="-120"/>
                <a:ea typeface="微軟正黑體" panose="020B0604030504040204" pitchFamily="34" charset="-120"/>
              </a:rPr>
              <a:t>運算</a:t>
            </a:r>
          </a:p>
        </p:txBody>
      </p:sp>
      <p:sp>
        <p:nvSpPr>
          <p:cNvPr id="60" name="矩形 59">
            <a:extLst>
              <a:ext uri="{FF2B5EF4-FFF2-40B4-BE49-F238E27FC236}">
                <a16:creationId xmlns:a16="http://schemas.microsoft.com/office/drawing/2014/main" id="{1E8A7770-0658-47AF-B5FF-B206CA6B496D}"/>
              </a:ext>
            </a:extLst>
          </p:cNvPr>
          <p:cNvSpPr/>
          <p:nvPr/>
        </p:nvSpPr>
        <p:spPr>
          <a:xfrm>
            <a:off x="418011" y="3882975"/>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3.</a:t>
            </a:r>
            <a:r>
              <a:rPr lang="zh-TW" altLang="en-US" sz="1400" dirty="0">
                <a:solidFill>
                  <a:schemeClr val="tx1"/>
                </a:solidFill>
                <a:latin typeface="微軟正黑體" panose="020B0604030504040204" pitchFamily="34" charset="-120"/>
                <a:ea typeface="微軟正黑體" panose="020B0604030504040204" pitchFamily="34" charset="-120"/>
              </a:rPr>
              <a:t> 並等待運算結果資料</a:t>
            </a:r>
          </a:p>
        </p:txBody>
      </p:sp>
      <p:sp>
        <p:nvSpPr>
          <p:cNvPr id="61" name="矩形 60">
            <a:extLst>
              <a:ext uri="{FF2B5EF4-FFF2-40B4-BE49-F238E27FC236}">
                <a16:creationId xmlns:a16="http://schemas.microsoft.com/office/drawing/2014/main" id="{A1FAD7EF-8F20-4F13-B8A6-938F69642615}"/>
              </a:ext>
            </a:extLst>
          </p:cNvPr>
          <p:cNvSpPr/>
          <p:nvPr/>
        </p:nvSpPr>
        <p:spPr>
          <a:xfrm>
            <a:off x="418011" y="4802187"/>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4.</a:t>
            </a:r>
            <a:r>
              <a:rPr lang="zh-TW" altLang="en-US" sz="1400" dirty="0">
                <a:solidFill>
                  <a:schemeClr val="tx1"/>
                </a:solidFill>
                <a:latin typeface="微軟正黑體" panose="020B0604030504040204" pitchFamily="34" charset="-120"/>
                <a:ea typeface="微軟正黑體" panose="020B0604030504040204" pitchFamily="34" charset="-120"/>
              </a:rPr>
              <a:t> 並把資料存下，比與軟體版比較數據</a:t>
            </a:r>
          </a:p>
        </p:txBody>
      </p:sp>
      <p:sp>
        <p:nvSpPr>
          <p:cNvPr id="20" name="文字方塊 19">
            <a:extLst>
              <a:ext uri="{FF2B5EF4-FFF2-40B4-BE49-F238E27FC236}">
                <a16:creationId xmlns:a16="http://schemas.microsoft.com/office/drawing/2014/main" id="{8AB2E80A-9385-480F-8087-A8CE7DD7CCDA}"/>
              </a:ext>
            </a:extLst>
          </p:cNvPr>
          <p:cNvSpPr txBox="1"/>
          <p:nvPr/>
        </p:nvSpPr>
        <p:spPr>
          <a:xfrm>
            <a:off x="404563" y="1219200"/>
            <a:ext cx="2793522" cy="369332"/>
          </a:xfrm>
          <a:prstGeom prst="rect">
            <a:avLst/>
          </a:prstGeom>
          <a:noFill/>
        </p:spPr>
        <p:txBody>
          <a:bodyPr wrap="none" rtlCol="0">
            <a:spAutoFit/>
          </a:bodyPr>
          <a:lstStyle/>
          <a:p>
            <a:r>
              <a:rPr lang="en-US" altLang="zh-TW" dirty="0"/>
              <a:t>PS</a:t>
            </a:r>
            <a:r>
              <a:rPr lang="zh-TW" altLang="en-US" dirty="0"/>
              <a:t> </a:t>
            </a:r>
            <a:r>
              <a:rPr lang="en-US" altLang="zh-TW" dirty="0"/>
              <a:t>(Programmable Systems)</a:t>
            </a:r>
            <a:endParaRPr lang="zh-TW" altLang="en-US" dirty="0"/>
          </a:p>
        </p:txBody>
      </p:sp>
      <p:sp>
        <p:nvSpPr>
          <p:cNvPr id="64" name="文字方塊 63">
            <a:extLst>
              <a:ext uri="{FF2B5EF4-FFF2-40B4-BE49-F238E27FC236}">
                <a16:creationId xmlns:a16="http://schemas.microsoft.com/office/drawing/2014/main" id="{5E253C8E-73FA-40F4-9611-BD87D0B6B9CF}"/>
              </a:ext>
            </a:extLst>
          </p:cNvPr>
          <p:cNvSpPr txBox="1"/>
          <p:nvPr/>
        </p:nvSpPr>
        <p:spPr>
          <a:xfrm>
            <a:off x="5992300" y="1219200"/>
            <a:ext cx="2508572" cy="369332"/>
          </a:xfrm>
          <a:prstGeom prst="rect">
            <a:avLst/>
          </a:prstGeom>
          <a:noFill/>
        </p:spPr>
        <p:txBody>
          <a:bodyPr wrap="none" rtlCol="0">
            <a:spAutoFit/>
          </a:bodyPr>
          <a:lstStyle/>
          <a:p>
            <a:r>
              <a:rPr lang="en-US" altLang="zh-TW" dirty="0"/>
              <a:t>PL</a:t>
            </a:r>
            <a:r>
              <a:rPr lang="zh-TW" altLang="en-US" dirty="0"/>
              <a:t> </a:t>
            </a:r>
            <a:r>
              <a:rPr lang="en-US" altLang="zh-TW" dirty="0"/>
              <a:t>(Programmable Logic)</a:t>
            </a:r>
            <a:endParaRPr lang="zh-TW" altLang="en-US" dirty="0"/>
          </a:p>
        </p:txBody>
      </p:sp>
      <p:sp>
        <p:nvSpPr>
          <p:cNvPr id="65" name="箭號: 向下 64">
            <a:extLst>
              <a:ext uri="{FF2B5EF4-FFF2-40B4-BE49-F238E27FC236}">
                <a16:creationId xmlns:a16="http://schemas.microsoft.com/office/drawing/2014/main" id="{F5FBD040-190A-4212-BE89-56FBE707CCC1}"/>
              </a:ext>
            </a:extLst>
          </p:cNvPr>
          <p:cNvSpPr/>
          <p:nvPr/>
        </p:nvSpPr>
        <p:spPr>
          <a:xfrm>
            <a:off x="8925621" y="3962773"/>
            <a:ext cx="251624" cy="328505"/>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2412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88489B7-1755-48E1-B646-10EDB429E737}"/>
              </a:ext>
            </a:extLst>
          </p:cNvPr>
          <p:cNvSpPr>
            <a:spLocks noGrp="1"/>
          </p:cNvSpPr>
          <p:nvPr>
            <p:ph type="title"/>
          </p:nvPr>
        </p:nvSpPr>
        <p:spPr/>
        <p:txBody>
          <a:bodyPr/>
          <a:lstStyle/>
          <a:p>
            <a:r>
              <a:rPr lang="en-US" altLang="zh-TW" dirty="0"/>
              <a:t>Linear Regression</a:t>
            </a:r>
            <a:endParaRPr lang="zh-TW" altLang="en-US" dirty="0"/>
          </a:p>
        </p:txBody>
      </p:sp>
      <p:cxnSp>
        <p:nvCxnSpPr>
          <p:cNvPr id="5" name="直線單箭頭接點 4">
            <a:extLst>
              <a:ext uri="{FF2B5EF4-FFF2-40B4-BE49-F238E27FC236}">
                <a16:creationId xmlns:a16="http://schemas.microsoft.com/office/drawing/2014/main" id="{40BFBC7F-3DDC-4AF0-B33D-D841AD3578C5}"/>
              </a:ext>
            </a:extLst>
          </p:cNvPr>
          <p:cNvCxnSpPr/>
          <p:nvPr/>
        </p:nvCxnSpPr>
        <p:spPr>
          <a:xfrm flipV="1">
            <a:off x="2028719" y="2319131"/>
            <a:ext cx="0" cy="32335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78C78F7A-514F-4CF9-A1D5-5B6C5D277B63}"/>
              </a:ext>
            </a:extLst>
          </p:cNvPr>
          <p:cNvCxnSpPr>
            <a:cxnSpLocks/>
          </p:cNvCxnSpPr>
          <p:nvPr/>
        </p:nvCxnSpPr>
        <p:spPr>
          <a:xfrm flipV="1">
            <a:off x="1829937" y="5347254"/>
            <a:ext cx="3703982"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6DB9117D-513F-4198-AD20-AE0F7CAEC686}"/>
                  </a:ext>
                </a:extLst>
              </p:cNvPr>
              <p:cNvSpPr txBox="1"/>
              <p:nvPr/>
            </p:nvSpPr>
            <p:spPr>
              <a:xfrm>
                <a:off x="1263798" y="1929059"/>
                <a:ext cx="1741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 &lt;</m:t>
                      </m:r>
                      <m:r>
                        <a:rPr lang="en-US" altLang="zh-TW" b="0" i="1" smtClean="0">
                          <a:latin typeface="Cambria Math" panose="02040503050406030204" pitchFamily="18" charset="0"/>
                        </a:rPr>
                        <m:t>𝑤</m:t>
                      </m:r>
                      <m:r>
                        <a:rPr lang="en-US" altLang="zh-TW" b="0" i="1" smtClean="0">
                          <a:latin typeface="Cambria Math" panose="02040503050406030204" pitchFamily="18" charset="0"/>
                        </a:rPr>
                        <m:t>, </m:t>
                      </m:r>
                      <m:r>
                        <a:rPr lang="en-US" altLang="zh-TW" b="0" i="1" smtClean="0">
                          <a:latin typeface="Cambria Math" panose="02040503050406030204" pitchFamily="18" charset="0"/>
                        </a:rPr>
                        <m:t>h</m:t>
                      </m:r>
                      <m:r>
                        <a:rPr lang="en-US" altLang="zh-TW" b="0" i="1" smtClean="0">
                          <a:latin typeface="Cambria Math" panose="02040503050406030204" pitchFamily="18" charset="0"/>
                        </a:rPr>
                        <m:t>…&gt;</m:t>
                      </m:r>
                    </m:oMath>
                  </m:oMathPara>
                </a14:m>
                <a:endParaRPr lang="zh-TW" altLang="en-US" dirty="0"/>
              </a:p>
            </p:txBody>
          </p:sp>
        </mc:Choice>
        <mc:Fallback xmlns="">
          <p:sp>
            <p:nvSpPr>
              <p:cNvPr id="11" name="文字方塊 10">
                <a:extLst>
                  <a:ext uri="{FF2B5EF4-FFF2-40B4-BE49-F238E27FC236}">
                    <a16:creationId xmlns:a16="http://schemas.microsoft.com/office/drawing/2014/main" id="{6DB9117D-513F-4198-AD20-AE0F7CAEC686}"/>
                  </a:ext>
                </a:extLst>
              </p:cNvPr>
              <p:cNvSpPr txBox="1">
                <a:spLocks noRot="1" noChangeAspect="1" noMove="1" noResize="1" noEditPoints="1" noAdjustHandles="1" noChangeArrowheads="1" noChangeShapeType="1" noTextEdit="1"/>
              </p:cNvSpPr>
              <p:nvPr/>
            </p:nvSpPr>
            <p:spPr>
              <a:xfrm>
                <a:off x="1263798" y="1929059"/>
                <a:ext cx="1741439" cy="369332"/>
              </a:xfrm>
              <a:prstGeom prst="rect">
                <a:avLst/>
              </a:prstGeom>
              <a:blipFill>
                <a:blip r:embed="rId2"/>
                <a:stretch>
                  <a:fillRect t="-655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0F0E5EBF-1FA2-49F7-8A81-397F7A89AF45}"/>
                  </a:ext>
                </a:extLst>
              </p:cNvPr>
              <p:cNvSpPr txBox="1"/>
              <p:nvPr/>
            </p:nvSpPr>
            <p:spPr>
              <a:xfrm>
                <a:off x="5262249" y="5493888"/>
                <a:ext cx="1693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𝑥</m:t>
                          </m:r>
                        </m:e>
                      </m:acc>
                      <m:r>
                        <a:rPr lang="en-US" altLang="zh-TW" b="0" i="1" smtClean="0">
                          <a:latin typeface="Cambria Math" panose="02040503050406030204" pitchFamily="18" charset="0"/>
                        </a:rPr>
                        <m:t>= &lt;</m:t>
                      </m:r>
                      <m:r>
                        <a:rPr lang="en-US" altLang="zh-TW" b="0" i="1" smtClean="0">
                          <a:latin typeface="Cambria Math" panose="02040503050406030204" pitchFamily="18" charset="0"/>
                        </a:rPr>
                        <m:t>𝑥</m:t>
                      </m:r>
                      <m:r>
                        <a:rPr lang="en-US" altLang="zh-TW" b="0" i="1" smtClean="0">
                          <a:latin typeface="Cambria Math" panose="02040503050406030204" pitchFamily="18" charset="0"/>
                        </a:rPr>
                        <m:t>, </m:t>
                      </m:r>
                      <m:r>
                        <a:rPr lang="en-US" altLang="zh-TW" b="0" i="1" smtClean="0">
                          <a:latin typeface="Cambria Math" panose="02040503050406030204" pitchFamily="18" charset="0"/>
                        </a:rPr>
                        <m:t>𝑦</m:t>
                      </m:r>
                      <m:r>
                        <a:rPr lang="en-US" altLang="zh-TW" b="0" i="1" smtClean="0">
                          <a:latin typeface="Cambria Math" panose="02040503050406030204" pitchFamily="18" charset="0"/>
                        </a:rPr>
                        <m:t>…&gt;</m:t>
                      </m:r>
                    </m:oMath>
                  </m:oMathPara>
                </a14:m>
                <a:endParaRPr lang="zh-TW" altLang="en-US" dirty="0"/>
              </a:p>
            </p:txBody>
          </p:sp>
        </mc:Choice>
        <mc:Fallback xmlns="">
          <p:sp>
            <p:nvSpPr>
              <p:cNvPr id="12" name="文字方塊 11">
                <a:extLst>
                  <a:ext uri="{FF2B5EF4-FFF2-40B4-BE49-F238E27FC236}">
                    <a16:creationId xmlns:a16="http://schemas.microsoft.com/office/drawing/2014/main" id="{0F0E5EBF-1FA2-49F7-8A81-397F7A89AF45}"/>
                  </a:ext>
                </a:extLst>
              </p:cNvPr>
              <p:cNvSpPr txBox="1">
                <a:spLocks noRot="1" noChangeAspect="1" noMove="1" noResize="1" noEditPoints="1" noAdjustHandles="1" noChangeArrowheads="1" noChangeShapeType="1" noTextEdit="1"/>
              </p:cNvSpPr>
              <p:nvPr/>
            </p:nvSpPr>
            <p:spPr>
              <a:xfrm>
                <a:off x="5262249" y="5493888"/>
                <a:ext cx="1693412" cy="369332"/>
              </a:xfrm>
              <a:prstGeom prst="rect">
                <a:avLst/>
              </a:prstGeom>
              <a:blipFill>
                <a:blip r:embed="rId3"/>
                <a:stretch>
                  <a:fillRect t="-6557" b="-6557"/>
                </a:stretch>
              </a:blipFill>
            </p:spPr>
            <p:txBody>
              <a:bodyPr/>
              <a:lstStyle/>
              <a:p>
                <a:r>
                  <a:rPr lang="zh-TW" altLang="en-US">
                    <a:noFill/>
                  </a:rPr>
                  <a:t> </a:t>
                </a:r>
              </a:p>
            </p:txBody>
          </p:sp>
        </mc:Fallback>
      </mc:AlternateContent>
      <p:sp>
        <p:nvSpPr>
          <p:cNvPr id="13" name="橢圓 12">
            <a:extLst>
              <a:ext uri="{FF2B5EF4-FFF2-40B4-BE49-F238E27FC236}">
                <a16:creationId xmlns:a16="http://schemas.microsoft.com/office/drawing/2014/main" id="{1C7C7734-C886-4925-BBE3-487AF1422005}"/>
              </a:ext>
            </a:extLst>
          </p:cNvPr>
          <p:cNvSpPr/>
          <p:nvPr/>
        </p:nvSpPr>
        <p:spPr>
          <a:xfrm>
            <a:off x="2512423"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156739F4-3A0A-44D9-8603-5DC032ACBCC7}"/>
              </a:ext>
            </a:extLst>
          </p:cNvPr>
          <p:cNvSpPr/>
          <p:nvPr/>
        </p:nvSpPr>
        <p:spPr>
          <a:xfrm>
            <a:off x="2737708" y="49231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14A6C6ED-1411-40D7-9352-940F04246891}"/>
              </a:ext>
            </a:extLst>
          </p:cNvPr>
          <p:cNvSpPr/>
          <p:nvPr/>
        </p:nvSpPr>
        <p:spPr>
          <a:xfrm>
            <a:off x="2932351" y="4412978"/>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C006C500-246B-485D-9B85-D2B84C2C218D}"/>
              </a:ext>
            </a:extLst>
          </p:cNvPr>
          <p:cNvSpPr/>
          <p:nvPr/>
        </p:nvSpPr>
        <p:spPr>
          <a:xfrm>
            <a:off x="3378781"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6B526B23-6A7F-46EE-B0A1-022B3036A6E6}"/>
              </a:ext>
            </a:extLst>
          </p:cNvPr>
          <p:cNvSpPr/>
          <p:nvPr/>
        </p:nvSpPr>
        <p:spPr>
          <a:xfrm>
            <a:off x="3213130" y="400147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C472C7FF-B4FA-4A8F-B208-B39846B3BA94}"/>
              </a:ext>
            </a:extLst>
          </p:cNvPr>
          <p:cNvSpPr/>
          <p:nvPr/>
        </p:nvSpPr>
        <p:spPr>
          <a:xfrm>
            <a:off x="4076179" y="4234069"/>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07C37DB5-2CCC-4710-AACB-50A19DA3D276}"/>
              </a:ext>
            </a:extLst>
          </p:cNvPr>
          <p:cNvSpPr/>
          <p:nvPr/>
        </p:nvSpPr>
        <p:spPr>
          <a:xfrm>
            <a:off x="3609042" y="3803383"/>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42DA851B-ABA4-4FC7-B91B-A376616AE6A5}"/>
              </a:ext>
            </a:extLst>
          </p:cNvPr>
          <p:cNvSpPr/>
          <p:nvPr/>
        </p:nvSpPr>
        <p:spPr>
          <a:xfrm>
            <a:off x="3857518" y="32964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接點 21">
            <a:extLst>
              <a:ext uri="{FF2B5EF4-FFF2-40B4-BE49-F238E27FC236}">
                <a16:creationId xmlns:a16="http://schemas.microsoft.com/office/drawing/2014/main" id="{593F72F2-D205-47D0-BCB6-3F8B1B899A55}"/>
              </a:ext>
            </a:extLst>
          </p:cNvPr>
          <p:cNvCxnSpPr/>
          <p:nvPr/>
        </p:nvCxnSpPr>
        <p:spPr>
          <a:xfrm flipV="1">
            <a:off x="2028719" y="3008243"/>
            <a:ext cx="3173895" cy="233901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D4CE742F-61AF-411B-B33E-0D0E19C303AB}"/>
                  </a:ext>
                </a:extLst>
              </p:cNvPr>
              <p:cNvSpPr txBox="1"/>
              <p:nvPr/>
            </p:nvSpPr>
            <p:spPr>
              <a:xfrm>
                <a:off x="5262249" y="2688695"/>
                <a:ext cx="1509516"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𝑚</m:t>
                          </m:r>
                        </m:e>
                      </m:acc>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𝑥</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𝑏</m:t>
                          </m:r>
                        </m:e>
                      </m:acc>
                    </m:oMath>
                  </m:oMathPara>
                </a14:m>
                <a:endParaRPr lang="zh-TW" altLang="en-US" dirty="0"/>
              </a:p>
            </p:txBody>
          </p:sp>
        </mc:Choice>
        <mc:Fallback xmlns="">
          <p:sp>
            <p:nvSpPr>
              <p:cNvPr id="23" name="文字方塊 22">
                <a:extLst>
                  <a:ext uri="{FF2B5EF4-FFF2-40B4-BE49-F238E27FC236}">
                    <a16:creationId xmlns:a16="http://schemas.microsoft.com/office/drawing/2014/main" id="{D4CE742F-61AF-411B-B33E-0D0E19C303AB}"/>
                  </a:ext>
                </a:extLst>
              </p:cNvPr>
              <p:cNvSpPr txBox="1">
                <a:spLocks noRot="1" noChangeAspect="1" noMove="1" noResize="1" noEditPoints="1" noAdjustHandles="1" noChangeArrowheads="1" noChangeShapeType="1" noTextEdit="1"/>
              </p:cNvSpPr>
              <p:nvPr/>
            </p:nvSpPr>
            <p:spPr>
              <a:xfrm>
                <a:off x="5262249" y="2688695"/>
                <a:ext cx="1509516" cy="410305"/>
              </a:xfrm>
              <a:prstGeom prst="rect">
                <a:avLst/>
              </a:prstGeom>
              <a:blipFill>
                <a:blip r:embed="rId4"/>
                <a:stretch>
                  <a:fillRect b="-746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1930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分工條列表</a:t>
            </a:r>
          </a:p>
        </p:txBody>
      </p:sp>
      <p:sp>
        <p:nvSpPr>
          <p:cNvPr id="5" name="文字方塊 4">
            <a:extLst>
              <a:ext uri="{FF2B5EF4-FFF2-40B4-BE49-F238E27FC236}">
                <a16:creationId xmlns:a16="http://schemas.microsoft.com/office/drawing/2014/main" id="{3178A500-82E1-79ED-848C-BF659F4151BB}"/>
              </a:ext>
            </a:extLst>
          </p:cNvPr>
          <p:cNvSpPr txBox="1"/>
          <p:nvPr/>
        </p:nvSpPr>
        <p:spPr>
          <a:xfrm>
            <a:off x="5482713" y="2186258"/>
            <a:ext cx="1226572" cy="523477"/>
          </a:xfrm>
          <a:prstGeom prst="rect">
            <a:avLst/>
          </a:prstGeom>
          <a:noFill/>
          <a:ln>
            <a:solidFill>
              <a:schemeClr val="tx1"/>
            </a:solidFill>
          </a:ln>
        </p:spPr>
        <p:txBody>
          <a:bodyPr wrap="square" rtlCol="0">
            <a:spAutoFit/>
          </a:bodyPr>
          <a:lstStyle/>
          <a:p>
            <a:pPr algn="ctr" defTabSz="914411">
              <a:defRPr/>
            </a:pPr>
            <a:r>
              <a:rPr lang="zh-TW" altLang="en-US" sz="1401" b="1" dirty="0">
                <a:solidFill>
                  <a:prstClr val="black"/>
                </a:solidFill>
                <a:latin typeface="標楷體" panose="03000509000000000000" pitchFamily="65" charset="-120"/>
                <a:ea typeface="標楷體" panose="03000509000000000000" pitchFamily="65" charset="-120"/>
              </a:rPr>
              <a:t>表面異物檢測實現於</a:t>
            </a:r>
            <a:r>
              <a:rPr lang="en-US" altLang="zh-TW" sz="1401" b="1" dirty="0">
                <a:solidFill>
                  <a:prstClr val="black"/>
                </a:solidFill>
                <a:latin typeface="標楷體" panose="03000509000000000000" pitchFamily="65" charset="-120"/>
                <a:ea typeface="標楷體" panose="03000509000000000000" pitchFamily="65" charset="-120"/>
              </a:rPr>
              <a:t>SoC</a:t>
            </a:r>
            <a:endParaRPr lang="zh-TW" altLang="en-US" sz="1401" b="1" dirty="0">
              <a:solidFill>
                <a:prstClr val="black"/>
              </a:solidFill>
              <a:latin typeface="標楷體" panose="03000509000000000000" pitchFamily="65" charset="-120"/>
              <a:ea typeface="標楷體" panose="03000509000000000000" pitchFamily="65" charset="-120"/>
            </a:endParaRPr>
          </a:p>
        </p:txBody>
      </p:sp>
      <p:sp>
        <p:nvSpPr>
          <p:cNvPr id="6" name="文字方塊 5">
            <a:extLst>
              <a:ext uri="{FF2B5EF4-FFF2-40B4-BE49-F238E27FC236}">
                <a16:creationId xmlns:a16="http://schemas.microsoft.com/office/drawing/2014/main" id="{58808ABF-C5CB-C70B-AFE6-C62C8C7C45F5}"/>
              </a:ext>
            </a:extLst>
          </p:cNvPr>
          <p:cNvSpPr txBox="1"/>
          <p:nvPr/>
        </p:nvSpPr>
        <p:spPr>
          <a:xfrm>
            <a:off x="5016546" y="3287871"/>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異物檢測</a:t>
            </a:r>
          </a:p>
        </p:txBody>
      </p:sp>
      <p:cxnSp>
        <p:nvCxnSpPr>
          <p:cNvPr id="7" name="接點: 肘形 6">
            <a:extLst>
              <a:ext uri="{FF2B5EF4-FFF2-40B4-BE49-F238E27FC236}">
                <a16:creationId xmlns:a16="http://schemas.microsoft.com/office/drawing/2014/main" id="{CD534CC6-9C33-8C69-31B0-D72ACBD3366C}"/>
              </a:ext>
            </a:extLst>
          </p:cNvPr>
          <p:cNvCxnSpPr>
            <a:cxnSpLocks/>
            <a:stCxn id="5" idx="2"/>
            <a:endCxn id="6" idx="0"/>
          </p:cNvCxnSpPr>
          <p:nvPr/>
        </p:nvCxnSpPr>
        <p:spPr>
          <a:xfrm rot="5400000">
            <a:off x="5573848" y="2765720"/>
            <a:ext cx="578136" cy="466166"/>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82A92508-BE7D-A3D6-72A3-1D9AE0FB6128}"/>
              </a:ext>
            </a:extLst>
          </p:cNvPr>
          <p:cNvSpPr txBox="1"/>
          <p:nvPr/>
        </p:nvSpPr>
        <p:spPr>
          <a:xfrm>
            <a:off x="4263511" y="4665304"/>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業易德</a:t>
            </a:r>
          </a:p>
        </p:txBody>
      </p:sp>
      <p:sp>
        <p:nvSpPr>
          <p:cNvPr id="9" name="文字方塊 8">
            <a:extLst>
              <a:ext uri="{FF2B5EF4-FFF2-40B4-BE49-F238E27FC236}">
                <a16:creationId xmlns:a16="http://schemas.microsoft.com/office/drawing/2014/main" id="{D7E2AB60-F488-02CC-7568-78293F1F33D1}"/>
              </a:ext>
            </a:extLst>
          </p:cNvPr>
          <p:cNvSpPr txBox="1"/>
          <p:nvPr/>
        </p:nvSpPr>
        <p:spPr>
          <a:xfrm>
            <a:off x="1833184" y="3286307"/>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軟硬體溝通介面</a:t>
            </a:r>
          </a:p>
        </p:txBody>
      </p:sp>
      <p:cxnSp>
        <p:nvCxnSpPr>
          <p:cNvPr id="10" name="接點: 肘形 9">
            <a:extLst>
              <a:ext uri="{FF2B5EF4-FFF2-40B4-BE49-F238E27FC236}">
                <a16:creationId xmlns:a16="http://schemas.microsoft.com/office/drawing/2014/main" id="{44C4A995-431E-3F2A-E141-C6B1DDAF3507}"/>
              </a:ext>
            </a:extLst>
          </p:cNvPr>
          <p:cNvCxnSpPr>
            <a:cxnSpLocks/>
            <a:stCxn id="5" idx="2"/>
            <a:endCxn id="9" idx="0"/>
          </p:cNvCxnSpPr>
          <p:nvPr/>
        </p:nvCxnSpPr>
        <p:spPr>
          <a:xfrm rot="5400000">
            <a:off x="4033723" y="1224031"/>
            <a:ext cx="576572" cy="354798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C1CCCA88-4474-255B-925A-0BABBDF77B96}"/>
              </a:ext>
            </a:extLst>
          </p:cNvPr>
          <p:cNvSpPr txBox="1"/>
          <p:nvPr/>
        </p:nvSpPr>
        <p:spPr>
          <a:xfrm>
            <a:off x="7383529" y="3286307"/>
            <a:ext cx="1671519" cy="523477"/>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Linear Regression</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2" name="接點: 肘形 11">
            <a:extLst>
              <a:ext uri="{FF2B5EF4-FFF2-40B4-BE49-F238E27FC236}">
                <a16:creationId xmlns:a16="http://schemas.microsoft.com/office/drawing/2014/main" id="{B6D379D6-467C-FE45-3024-613EBDC67BD4}"/>
              </a:ext>
            </a:extLst>
          </p:cNvPr>
          <p:cNvCxnSpPr>
            <a:cxnSpLocks/>
            <a:stCxn id="5" idx="2"/>
            <a:endCxn id="11" idx="0"/>
          </p:cNvCxnSpPr>
          <p:nvPr/>
        </p:nvCxnSpPr>
        <p:spPr>
          <a:xfrm rot="16200000" flipH="1">
            <a:off x="6869358" y="1936376"/>
            <a:ext cx="576572" cy="212329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2260491D-61A4-4A96-DCE8-EC618D345765}"/>
              </a:ext>
            </a:extLst>
          </p:cNvPr>
          <p:cNvSpPr txBox="1"/>
          <p:nvPr/>
        </p:nvSpPr>
        <p:spPr>
          <a:xfrm>
            <a:off x="5794729" y="4669791"/>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江承修</a:t>
            </a:r>
          </a:p>
        </p:txBody>
      </p:sp>
      <p:cxnSp>
        <p:nvCxnSpPr>
          <p:cNvPr id="15" name="接點: 肘形 14">
            <a:extLst>
              <a:ext uri="{FF2B5EF4-FFF2-40B4-BE49-F238E27FC236}">
                <a16:creationId xmlns:a16="http://schemas.microsoft.com/office/drawing/2014/main" id="{FB1AD424-91D9-FA65-5B50-B4FE090C9842}"/>
              </a:ext>
            </a:extLst>
          </p:cNvPr>
          <p:cNvCxnSpPr>
            <a:cxnSpLocks/>
            <a:stCxn id="6" idx="2"/>
            <a:endCxn id="8" idx="0"/>
          </p:cNvCxnSpPr>
          <p:nvPr/>
        </p:nvCxnSpPr>
        <p:spPr>
          <a:xfrm rot="5400000">
            <a:off x="4718552" y="3754023"/>
            <a:ext cx="1069528"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接點: 肘形 15">
            <a:extLst>
              <a:ext uri="{FF2B5EF4-FFF2-40B4-BE49-F238E27FC236}">
                <a16:creationId xmlns:a16="http://schemas.microsoft.com/office/drawing/2014/main" id="{0E381208-75B9-28E1-B983-2D80EE4A4561}"/>
              </a:ext>
            </a:extLst>
          </p:cNvPr>
          <p:cNvCxnSpPr>
            <a:cxnSpLocks/>
            <a:stCxn id="6" idx="2"/>
            <a:endCxn id="14" idx="0"/>
          </p:cNvCxnSpPr>
          <p:nvPr/>
        </p:nvCxnSpPr>
        <p:spPr>
          <a:xfrm rot="16200000" flipH="1">
            <a:off x="5481917" y="3743691"/>
            <a:ext cx="1074015" cy="77818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B62CE54A-9A38-151F-20DF-403D1A38392A}"/>
              </a:ext>
            </a:extLst>
          </p:cNvPr>
          <p:cNvSpPr txBox="1"/>
          <p:nvPr/>
        </p:nvSpPr>
        <p:spPr>
          <a:xfrm>
            <a:off x="997979" y="4665304"/>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廖彥翔</a:t>
            </a:r>
          </a:p>
        </p:txBody>
      </p:sp>
      <p:cxnSp>
        <p:nvCxnSpPr>
          <p:cNvPr id="19" name="接點: 肘形 18">
            <a:extLst>
              <a:ext uri="{FF2B5EF4-FFF2-40B4-BE49-F238E27FC236}">
                <a16:creationId xmlns:a16="http://schemas.microsoft.com/office/drawing/2014/main" id="{6C6EFDE4-5F5F-3490-5FA8-EF148BB39D6F}"/>
              </a:ext>
            </a:extLst>
          </p:cNvPr>
          <p:cNvCxnSpPr>
            <a:cxnSpLocks/>
            <a:stCxn id="9" idx="2"/>
            <a:endCxn id="18" idx="0"/>
          </p:cNvCxnSpPr>
          <p:nvPr/>
        </p:nvCxnSpPr>
        <p:spPr>
          <a:xfrm rot="5400000">
            <a:off x="1594870" y="3712156"/>
            <a:ext cx="1071092" cy="83520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E4F99446-37EC-BB34-32EF-3A320170C18D}"/>
              </a:ext>
            </a:extLst>
          </p:cNvPr>
          <p:cNvSpPr txBox="1"/>
          <p:nvPr/>
        </p:nvSpPr>
        <p:spPr>
          <a:xfrm>
            <a:off x="9546856" y="3286307"/>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r>
              <a:rPr lang="zh-TW" altLang="en-US" sz="1401" dirty="0">
                <a:solidFill>
                  <a:prstClr val="black"/>
                </a:solidFill>
                <a:latin typeface="標楷體" panose="03000509000000000000" pitchFamily="65" charset="-120"/>
                <a:ea typeface="標楷體" panose="03000509000000000000" pitchFamily="65" charset="-120"/>
              </a:rPr>
              <a:t> </a:t>
            </a:r>
            <a:r>
              <a:rPr lang="en-US" altLang="zh-TW" sz="1401" dirty="0">
                <a:solidFill>
                  <a:prstClr val="black"/>
                </a:solidFill>
                <a:latin typeface="標楷體" panose="03000509000000000000" pitchFamily="65" charset="-120"/>
                <a:ea typeface="標楷體" panose="03000509000000000000" pitchFamily="65" charset="-120"/>
              </a:rPr>
              <a:t>Display</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22" name="文字方塊 21">
            <a:extLst>
              <a:ext uri="{FF2B5EF4-FFF2-40B4-BE49-F238E27FC236}">
                <a16:creationId xmlns:a16="http://schemas.microsoft.com/office/drawing/2014/main" id="{AB06C017-5312-A78E-38C6-66A3294463F8}"/>
              </a:ext>
            </a:extLst>
          </p:cNvPr>
          <p:cNvSpPr txBox="1"/>
          <p:nvPr/>
        </p:nvSpPr>
        <p:spPr>
          <a:xfrm>
            <a:off x="9527477" y="4665303"/>
            <a:ext cx="11648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莫南薇</a:t>
            </a:r>
          </a:p>
        </p:txBody>
      </p:sp>
      <p:cxnSp>
        <p:nvCxnSpPr>
          <p:cNvPr id="23" name="接點: 肘形 22">
            <a:extLst>
              <a:ext uri="{FF2B5EF4-FFF2-40B4-BE49-F238E27FC236}">
                <a16:creationId xmlns:a16="http://schemas.microsoft.com/office/drawing/2014/main" id="{657858B3-49F8-08C6-8074-17EAF1BE78D0}"/>
              </a:ext>
            </a:extLst>
          </p:cNvPr>
          <p:cNvCxnSpPr>
            <a:cxnSpLocks/>
            <a:stCxn id="5" idx="2"/>
            <a:endCxn id="21" idx="0"/>
          </p:cNvCxnSpPr>
          <p:nvPr/>
        </p:nvCxnSpPr>
        <p:spPr>
          <a:xfrm rot="16200000" flipH="1">
            <a:off x="7824358" y="981375"/>
            <a:ext cx="576572" cy="403329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51393384-4247-331D-BB3E-4DD4B23EF3D6}"/>
              </a:ext>
            </a:extLst>
          </p:cNvPr>
          <p:cNvCxnSpPr>
            <a:cxnSpLocks/>
            <a:stCxn id="21" idx="2"/>
            <a:endCxn id="22" idx="0"/>
          </p:cNvCxnSpPr>
          <p:nvPr/>
        </p:nvCxnSpPr>
        <p:spPr>
          <a:xfrm flipH="1">
            <a:off x="10109911" y="3594212"/>
            <a:ext cx="19379" cy="1071091"/>
          </a:xfrm>
          <a:prstGeom prst="line">
            <a:avLst/>
          </a:prstGeom>
          <a:ln w="38100"/>
        </p:spPr>
        <p:style>
          <a:lnRef idx="1">
            <a:schemeClr val="dk1"/>
          </a:lnRef>
          <a:fillRef idx="0">
            <a:schemeClr val="dk1"/>
          </a:fillRef>
          <a:effectRef idx="0">
            <a:schemeClr val="dk1"/>
          </a:effectRef>
          <a:fontRef idx="minor">
            <a:schemeClr val="tx1"/>
          </a:fontRef>
        </p:style>
      </p:cxnSp>
      <p:sp>
        <p:nvSpPr>
          <p:cNvPr id="25" name="文字方塊 24">
            <a:extLst>
              <a:ext uri="{FF2B5EF4-FFF2-40B4-BE49-F238E27FC236}">
                <a16:creationId xmlns:a16="http://schemas.microsoft.com/office/drawing/2014/main" id="{A5567524-E080-509E-51B0-648E8DA243CF}"/>
              </a:ext>
            </a:extLst>
          </p:cNvPr>
          <p:cNvSpPr txBox="1"/>
          <p:nvPr/>
        </p:nvSpPr>
        <p:spPr>
          <a:xfrm>
            <a:off x="7364151" y="4675814"/>
            <a:ext cx="1671519"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廖彥翔</a:t>
            </a:r>
          </a:p>
        </p:txBody>
      </p:sp>
      <p:cxnSp>
        <p:nvCxnSpPr>
          <p:cNvPr id="26" name="直線接點 25">
            <a:extLst>
              <a:ext uri="{FF2B5EF4-FFF2-40B4-BE49-F238E27FC236}">
                <a16:creationId xmlns:a16="http://schemas.microsoft.com/office/drawing/2014/main" id="{1C19CB39-9225-1E67-702B-ABA778F2DBBC}"/>
              </a:ext>
            </a:extLst>
          </p:cNvPr>
          <p:cNvCxnSpPr>
            <a:cxnSpLocks/>
            <a:stCxn id="11" idx="2"/>
            <a:endCxn id="25" idx="0"/>
          </p:cNvCxnSpPr>
          <p:nvPr/>
        </p:nvCxnSpPr>
        <p:spPr>
          <a:xfrm flipH="1">
            <a:off x="8199911" y="3809784"/>
            <a:ext cx="19378" cy="866030"/>
          </a:xfrm>
          <a:prstGeom prst="line">
            <a:avLst/>
          </a:prstGeom>
          <a:ln w="38100"/>
        </p:spPr>
        <p:style>
          <a:lnRef idx="1">
            <a:schemeClr val="dk1"/>
          </a:lnRef>
          <a:fillRef idx="0">
            <a:schemeClr val="dk1"/>
          </a:fillRef>
          <a:effectRef idx="0">
            <a:schemeClr val="dk1"/>
          </a:effectRef>
          <a:fontRef idx="minor">
            <a:schemeClr val="tx1"/>
          </a:fontRef>
        </p:style>
      </p:cxnSp>
      <p:sp>
        <p:nvSpPr>
          <p:cNvPr id="31" name="文字方塊 30">
            <a:extLst>
              <a:ext uri="{FF2B5EF4-FFF2-40B4-BE49-F238E27FC236}">
                <a16:creationId xmlns:a16="http://schemas.microsoft.com/office/drawing/2014/main" id="{8412E124-8FC8-3D3C-8304-C273561E5FF9}"/>
              </a:ext>
            </a:extLst>
          </p:cNvPr>
          <p:cNvSpPr txBox="1"/>
          <p:nvPr/>
        </p:nvSpPr>
        <p:spPr>
          <a:xfrm>
            <a:off x="2630745" y="4659431"/>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葉易德</a:t>
            </a:r>
          </a:p>
        </p:txBody>
      </p:sp>
      <p:cxnSp>
        <p:nvCxnSpPr>
          <p:cNvPr id="32" name="接點: 肘形 31">
            <a:extLst>
              <a:ext uri="{FF2B5EF4-FFF2-40B4-BE49-F238E27FC236}">
                <a16:creationId xmlns:a16="http://schemas.microsoft.com/office/drawing/2014/main" id="{0D2D8245-AE3E-CD2D-DB30-9742F57E812E}"/>
              </a:ext>
            </a:extLst>
          </p:cNvPr>
          <p:cNvCxnSpPr>
            <a:cxnSpLocks/>
            <a:stCxn id="9" idx="2"/>
            <a:endCxn id="31" idx="0"/>
          </p:cNvCxnSpPr>
          <p:nvPr/>
        </p:nvCxnSpPr>
        <p:spPr>
          <a:xfrm rot="16200000" flipH="1">
            <a:off x="2414189" y="3728040"/>
            <a:ext cx="1065219" cy="79756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25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en-US" altLang="zh-TW" dirty="0"/>
              <a:t>2022_05_06</a:t>
            </a:r>
            <a:r>
              <a:rPr lang="zh-TW" altLang="en-US" dirty="0"/>
              <a:t> 控管紀錄</a:t>
            </a:r>
          </a:p>
        </p:txBody>
      </p:sp>
      <p:pic>
        <p:nvPicPr>
          <p:cNvPr id="2" name="圖片 1">
            <a:extLst>
              <a:ext uri="{FF2B5EF4-FFF2-40B4-BE49-F238E27FC236}">
                <a16:creationId xmlns:a16="http://schemas.microsoft.com/office/drawing/2014/main" id="{41B3986B-8627-41AE-BA33-EDC596082AC1}"/>
              </a:ext>
            </a:extLst>
          </p:cNvPr>
          <p:cNvPicPr>
            <a:picLocks noChangeAspect="1"/>
          </p:cNvPicPr>
          <p:nvPr/>
        </p:nvPicPr>
        <p:blipFill>
          <a:blip r:embed="rId3"/>
          <a:stretch>
            <a:fillRect/>
          </a:stretch>
        </p:blipFill>
        <p:spPr>
          <a:xfrm>
            <a:off x="0" y="2814210"/>
            <a:ext cx="12192000" cy="1229580"/>
          </a:xfrm>
          <a:prstGeom prst="rect">
            <a:avLst/>
          </a:prstGeom>
        </p:spPr>
      </p:pic>
    </p:spTree>
    <p:extLst>
      <p:ext uri="{BB962C8B-B14F-4D97-AF65-F5344CB8AC3E}">
        <p14:creationId xmlns:p14="http://schemas.microsoft.com/office/powerpoint/2010/main" val="3898471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參考來源</a:t>
            </a:r>
          </a:p>
        </p:txBody>
      </p:sp>
      <p:sp>
        <p:nvSpPr>
          <p:cNvPr id="4" name="矩形 3">
            <a:extLst>
              <a:ext uri="{FF2B5EF4-FFF2-40B4-BE49-F238E27FC236}">
                <a16:creationId xmlns:a16="http://schemas.microsoft.com/office/drawing/2014/main" id="{8081C2F1-CB52-A3AF-F145-88AE1EF38229}"/>
              </a:ext>
            </a:extLst>
          </p:cNvPr>
          <p:cNvSpPr/>
          <p:nvPr/>
        </p:nvSpPr>
        <p:spPr>
          <a:xfrm>
            <a:off x="838199" y="1224282"/>
            <a:ext cx="10515598" cy="461665"/>
          </a:xfrm>
          <a:prstGeom prst="rect">
            <a:avLst/>
          </a:prstGeom>
        </p:spPr>
        <p:txBody>
          <a:bodyPr wrap="square">
            <a:spAutoFit/>
          </a:bodyPr>
          <a:lstStyle/>
          <a:p>
            <a:pPr marL="171453" indent="-171453" defTabSz="914411">
              <a:buFont typeface="Arial" panose="020B0604020202020204" pitchFamily="34" charset="0"/>
              <a:buChar char="•"/>
              <a:defRPr/>
            </a:pPr>
            <a:r>
              <a:rPr lang="zh-TW" altLang="en-US" sz="1200" dirty="0">
                <a:solidFill>
                  <a:prstClr val="black"/>
                </a:solidFill>
                <a:latin typeface="微軟正黑體" panose="020B0604030504040204" pitchFamily="34" charset="-120"/>
                <a:ea typeface="微軟正黑體" panose="020B0604030504040204" pitchFamily="34" charset="-120"/>
              </a:rPr>
              <a:t>太陽能板異物</a:t>
            </a:r>
            <a:endParaRPr lang="en-US" altLang="zh-TW" sz="12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https://www.finmart.com.tw/wiki/ALL/solar07</a:t>
            </a:r>
          </a:p>
        </p:txBody>
      </p:sp>
    </p:spTree>
    <p:extLst>
      <p:ext uri="{BB962C8B-B14F-4D97-AF65-F5344CB8AC3E}">
        <p14:creationId xmlns:p14="http://schemas.microsoft.com/office/powerpoint/2010/main" val="39699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en-US" altLang="zh-TW" dirty="0"/>
              <a:t>TO</a:t>
            </a:r>
            <a:r>
              <a:rPr lang="zh-TW" altLang="en-US" dirty="0"/>
              <a:t> </a:t>
            </a:r>
            <a:r>
              <a:rPr lang="en-US" altLang="zh-TW" dirty="0"/>
              <a:t>DO</a:t>
            </a:r>
            <a:r>
              <a:rPr lang="zh-TW" altLang="en-US" dirty="0"/>
              <a:t> </a:t>
            </a:r>
            <a:r>
              <a:rPr lang="en-US" altLang="zh-TW" dirty="0"/>
              <a:t>LIST</a:t>
            </a:r>
            <a:endParaRPr lang="zh-TW" altLang="en-US" dirty="0"/>
          </a:p>
        </p:txBody>
      </p:sp>
      <p:sp>
        <p:nvSpPr>
          <p:cNvPr id="4" name="矩形 3">
            <a:extLst>
              <a:ext uri="{FF2B5EF4-FFF2-40B4-BE49-F238E27FC236}">
                <a16:creationId xmlns:a16="http://schemas.microsoft.com/office/drawing/2014/main" id="{3D52E025-269C-47AF-8999-23E11D4E93F3}"/>
              </a:ext>
            </a:extLst>
          </p:cNvPr>
          <p:cNvSpPr/>
          <p:nvPr/>
        </p:nvSpPr>
        <p:spPr>
          <a:xfrm>
            <a:off x="838199" y="1224282"/>
            <a:ext cx="10515598" cy="1015663"/>
          </a:xfrm>
          <a:prstGeom prst="rect">
            <a:avLst/>
          </a:prstGeom>
        </p:spPr>
        <p:txBody>
          <a:bodyPr wrap="square">
            <a:spAutoFit/>
          </a:bodyPr>
          <a:lstStyle/>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2022/05/06 ~ 2022/05/13</a:t>
            </a:r>
          </a:p>
          <a:p>
            <a:pPr marL="628653" lvl="1" indent="-171453" defTabSz="914411">
              <a:buFont typeface="Arial" panose="020B0604020202020204" pitchFamily="34" charset="0"/>
              <a:buChar char="•"/>
              <a:defRPr/>
            </a:pPr>
            <a:r>
              <a:rPr lang="en-US" altLang="zh-TW" sz="1200" dirty="0" err="1">
                <a:solidFill>
                  <a:prstClr val="black"/>
                </a:solidFill>
                <a:latin typeface="微軟正黑體" panose="020B0604030504040204" pitchFamily="34" charset="-120"/>
                <a:ea typeface="微軟正黑體" panose="020B0604030504040204" pitchFamily="34" charset="-120"/>
              </a:rPr>
              <a:t>LinearRegression</a:t>
            </a:r>
            <a:r>
              <a:rPr lang="zh-TW" altLang="en-US" sz="1200" dirty="0">
                <a:solidFill>
                  <a:prstClr val="black"/>
                </a:solidFill>
                <a:latin typeface="微軟正黑體" panose="020B0604030504040204" pitchFamily="34" charset="-120"/>
                <a:ea typeface="微軟正黑體" panose="020B0604030504040204" pitchFamily="34" charset="-120"/>
              </a:rPr>
              <a:t>初步規劃</a:t>
            </a:r>
            <a:endParaRPr lang="en-US" altLang="zh-TW" sz="12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endParaRPr lang="en-US" altLang="zh-TW" sz="12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2022/05/06</a:t>
            </a:r>
            <a:r>
              <a:rPr lang="zh-TW" altLang="en-US" sz="1200" dirty="0">
                <a:solidFill>
                  <a:prstClr val="black"/>
                </a:solidFill>
                <a:latin typeface="微軟正黑體" panose="020B0604030504040204" pitchFamily="34" charset="-120"/>
                <a:ea typeface="微軟正黑體" panose="020B0604030504040204" pitchFamily="34" charset="-120"/>
              </a:rPr>
              <a:t> </a:t>
            </a:r>
            <a:r>
              <a:rPr lang="en-US" altLang="zh-TW" sz="1200" dirty="0">
                <a:solidFill>
                  <a:prstClr val="black"/>
                </a:solidFill>
                <a:latin typeface="微軟正黑體" panose="020B0604030504040204" pitchFamily="34" charset="-120"/>
                <a:ea typeface="微軟正黑體" panose="020B0604030504040204" pitchFamily="34" charset="-120"/>
              </a:rPr>
              <a:t>~</a:t>
            </a:r>
            <a:r>
              <a:rPr lang="zh-TW" altLang="en-US" sz="1200" dirty="0">
                <a:solidFill>
                  <a:prstClr val="black"/>
                </a:solidFill>
                <a:latin typeface="微軟正黑體" panose="020B0604030504040204" pitchFamily="34" charset="-120"/>
                <a:ea typeface="微軟正黑體" panose="020B0604030504040204" pitchFamily="34" charset="-120"/>
              </a:rPr>
              <a:t> </a:t>
            </a:r>
            <a:r>
              <a:rPr lang="en-US" altLang="zh-TW" sz="1200" dirty="0">
                <a:solidFill>
                  <a:prstClr val="black"/>
                </a:solidFill>
                <a:latin typeface="微軟正黑體" panose="020B0604030504040204" pitchFamily="34" charset="-120"/>
                <a:ea typeface="微軟正黑體" panose="020B0604030504040204" pitchFamily="34" charset="-120"/>
              </a:rPr>
              <a:t>2022/05/06</a:t>
            </a:r>
          </a:p>
          <a:p>
            <a:pPr marL="628653" lvl="1" indent="-171453" defTabSz="914411">
              <a:buFont typeface="Arial" panose="020B0604020202020204" pitchFamily="34" charset="0"/>
              <a:buChar char="•"/>
              <a:defRPr/>
            </a:pPr>
            <a:r>
              <a:rPr lang="zh-TW" altLang="en-US" sz="1200" dirty="0">
                <a:solidFill>
                  <a:prstClr val="black"/>
                </a:solidFill>
                <a:latin typeface="微軟正黑體" panose="020B0604030504040204" pitchFamily="34" charset="-120"/>
                <a:ea typeface="微軟正黑體" panose="020B0604030504040204" pitchFamily="34" charset="-120"/>
              </a:rPr>
              <a:t>討論專案架構、需求、、分工</a:t>
            </a:r>
            <a:endParaRPr lang="en-US" altLang="zh-TW" sz="120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558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normAutofit/>
          </a:bodyPr>
          <a:lstStyle/>
          <a:p>
            <a:r>
              <a:rPr lang="zh-TW" altLang="en-US" dirty="0"/>
              <a:t>情境說明</a:t>
            </a:r>
          </a:p>
        </p:txBody>
      </p:sp>
      <p:sp>
        <p:nvSpPr>
          <p:cNvPr id="4" name="矩形 3">
            <a:extLst>
              <a:ext uri="{FF2B5EF4-FFF2-40B4-BE49-F238E27FC236}">
                <a16:creationId xmlns:a16="http://schemas.microsoft.com/office/drawing/2014/main" id="{AC2FE677-EC78-63B1-6C3F-0FCD5C2D24C6}"/>
              </a:ext>
            </a:extLst>
          </p:cNvPr>
          <p:cNvSpPr/>
          <p:nvPr/>
        </p:nvSpPr>
        <p:spPr>
          <a:xfrm>
            <a:off x="838199" y="1224282"/>
            <a:ext cx="10515598" cy="2308324"/>
          </a:xfrm>
          <a:prstGeom prst="rect">
            <a:avLst/>
          </a:prstGeom>
        </p:spPr>
        <p:txBody>
          <a:bodyPr wrap="square">
            <a:spAutoFit/>
          </a:bodyPr>
          <a:lstStyle/>
          <a:p>
            <a:pPr marL="171453" indent="-171453" defTabSz="914411">
              <a:buFont typeface="Arial" panose="020B0604020202020204" pitchFamily="34" charset="0"/>
              <a:buChar char="•"/>
              <a:defRPr/>
            </a:pPr>
            <a:r>
              <a:rPr lang="zh-TW" altLang="en-US" dirty="0">
                <a:solidFill>
                  <a:prstClr val="black"/>
                </a:solidFill>
                <a:latin typeface="微軟正黑體" panose="020B0604030504040204" pitchFamily="34" charset="-120"/>
                <a:ea typeface="微軟正黑體" panose="020B0604030504040204" pitchFamily="34" charset="-120"/>
              </a:rPr>
              <a:t>近年來台灣太陽能系統建置量以倍數成長，許多地方開始大面積的鋪設太陽能板產生綠電，這同時也代表太陽能板的維修養護需求增加，但如此大面積的人力搜查表面壞損或存在異常的太陽能板實在不符合經濟效益，因此我們提出透過影像檢測表面異物的方式，減少人力一一排查太陽能板的時間與金錢花費，並將此功能實現於</a:t>
            </a:r>
            <a:r>
              <a:rPr lang="en-US" altLang="zh-TW" dirty="0">
                <a:solidFill>
                  <a:prstClr val="black"/>
                </a:solidFill>
                <a:latin typeface="微軟正黑體" panose="020B0604030504040204" pitchFamily="34" charset="-120"/>
                <a:ea typeface="微軟正黑體" panose="020B0604030504040204" pitchFamily="34" charset="-120"/>
              </a:rPr>
              <a:t>SoC</a:t>
            </a:r>
            <a:r>
              <a:rPr lang="zh-TW" altLang="en-US" dirty="0">
                <a:solidFill>
                  <a:prstClr val="black"/>
                </a:solidFill>
                <a:latin typeface="微軟正黑體" panose="020B0604030504040204" pitchFamily="34" charset="-120"/>
                <a:ea typeface="微軟正黑體" panose="020B0604030504040204" pitchFamily="34" charset="-120"/>
              </a:rPr>
              <a:t>上，縮小體積的同時增加運算效能。</a:t>
            </a:r>
            <a:endParaRPr lang="en-US" altLang="zh-TW"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DCB88D7A-1E20-CA35-3265-DA5DCCA9017D}"/>
              </a:ext>
            </a:extLst>
          </p:cNvPr>
          <p:cNvPicPr>
            <a:picLocks noChangeAspect="1"/>
          </p:cNvPicPr>
          <p:nvPr/>
        </p:nvPicPr>
        <p:blipFill>
          <a:blip r:embed="rId3"/>
          <a:stretch>
            <a:fillRect/>
          </a:stretch>
        </p:blipFill>
        <p:spPr>
          <a:xfrm>
            <a:off x="6412003" y="2922493"/>
            <a:ext cx="4941794" cy="3294529"/>
          </a:xfrm>
          <a:prstGeom prst="rect">
            <a:avLst/>
          </a:prstGeom>
        </p:spPr>
      </p:pic>
    </p:spTree>
    <p:extLst>
      <p:ext uri="{BB962C8B-B14F-4D97-AF65-F5344CB8AC3E}">
        <p14:creationId xmlns:p14="http://schemas.microsoft.com/office/powerpoint/2010/main" val="158769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專案需求</a:t>
            </a:r>
          </a:p>
        </p:txBody>
      </p:sp>
      <p:sp>
        <p:nvSpPr>
          <p:cNvPr id="4" name="矩形 3">
            <a:extLst>
              <a:ext uri="{FF2B5EF4-FFF2-40B4-BE49-F238E27FC236}">
                <a16:creationId xmlns:a16="http://schemas.microsoft.com/office/drawing/2014/main" id="{AC2FE677-EC78-63B1-6C3F-0FCD5C2D24C6}"/>
              </a:ext>
            </a:extLst>
          </p:cNvPr>
          <p:cNvSpPr/>
          <p:nvPr/>
        </p:nvSpPr>
        <p:spPr>
          <a:xfrm>
            <a:off x="838199" y="1224282"/>
            <a:ext cx="10515598" cy="2893100"/>
          </a:xfrm>
          <a:prstGeom prst="rect">
            <a:avLst/>
          </a:prstGeom>
        </p:spPr>
        <p:txBody>
          <a:bodyPr wrap="square">
            <a:spAutoFit/>
          </a:bodyPr>
          <a:lstStyle/>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功能需求</a:t>
            </a:r>
            <a:r>
              <a:rPr lang="en-US" altLang="zh-TW" b="1" dirty="0">
                <a:solidFill>
                  <a:prstClr val="black"/>
                </a:solidFill>
                <a:latin typeface="微軟正黑體" panose="020B0604030504040204" pitchFamily="34" charset="-120"/>
                <a:ea typeface="微軟正黑體" panose="020B0604030504040204" pitchFamily="34" charset="-120"/>
              </a:rPr>
              <a:t>:</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我們希望可以透過系統抓取裂痕、坑洞、凹凸，透過邊緣檢測的方式得知影像中較強的邊緣，</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並由軟體端告訴硬體端要篩選的強度參數，利用</a:t>
            </a:r>
            <a:r>
              <a:rPr lang="en-US" altLang="zh-TW" sz="1600" dirty="0">
                <a:solidFill>
                  <a:prstClr val="black"/>
                </a:solidFill>
                <a:latin typeface="微軟正黑體" panose="020B0604030504040204" pitchFamily="34" charset="-120"/>
                <a:ea typeface="微軟正黑體" panose="020B0604030504040204" pitchFamily="34" charset="-120"/>
              </a:rPr>
              <a:t>CCL</a:t>
            </a:r>
            <a:r>
              <a:rPr lang="zh-TW" altLang="en-US" sz="1600" dirty="0">
                <a:solidFill>
                  <a:prstClr val="black"/>
                </a:solidFill>
                <a:latin typeface="微軟正黑體" panose="020B0604030504040204" pitchFamily="34" charset="-120"/>
                <a:ea typeface="微軟正黑體" panose="020B0604030504040204" pitchFamily="34" charset="-120"/>
              </a:rPr>
              <a:t>將圖片中相互連結的部分各自做上不同標記，</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再用</a:t>
            </a:r>
            <a:r>
              <a:rPr lang="en-US" altLang="zh-TW" sz="1600" dirty="0">
                <a:solidFill>
                  <a:prstClr val="black"/>
                </a:solidFill>
                <a:latin typeface="微軟正黑體" panose="020B0604030504040204" pitchFamily="34" charset="-120"/>
                <a:ea typeface="微軟正黑體" panose="020B0604030504040204" pitchFamily="34" charset="-120"/>
              </a:rPr>
              <a:t>Linear Regression</a:t>
            </a:r>
            <a:r>
              <a:rPr lang="zh-TW" altLang="en-US" sz="1600" dirty="0">
                <a:solidFill>
                  <a:prstClr val="black"/>
                </a:solidFill>
                <a:latin typeface="微軟正黑體" panose="020B0604030504040204" pitchFamily="34" charset="-120"/>
                <a:ea typeface="微軟正黑體" panose="020B0604030504040204" pitchFamily="34" charset="-120"/>
              </a:rPr>
              <a:t>把物體框出，最後將結果用</a:t>
            </a:r>
            <a:r>
              <a:rPr lang="en-US" altLang="zh-TW" sz="1600" dirty="0">
                <a:solidFill>
                  <a:prstClr val="black"/>
                </a:solidFill>
                <a:latin typeface="微軟正黑體" panose="020B0604030504040204" pitchFamily="34" charset="-120"/>
                <a:ea typeface="微軟正黑體" panose="020B0604030504040204" pitchFamily="34" charset="-120"/>
              </a:rPr>
              <a:t>VGA</a:t>
            </a:r>
            <a:r>
              <a:rPr lang="zh-TW" altLang="en-US" sz="1600" dirty="0">
                <a:solidFill>
                  <a:prstClr val="black"/>
                </a:solidFill>
                <a:latin typeface="微軟正黑體" panose="020B0604030504040204" pitchFamily="34" charset="-120"/>
                <a:ea typeface="微軟正黑體" panose="020B0604030504040204" pitchFamily="34" charset="-120"/>
              </a:rPr>
              <a:t>顯示。</a:t>
            </a:r>
          </a:p>
          <a:p>
            <a:pPr defTabSz="914411">
              <a:defRPr/>
            </a:pPr>
            <a:endParaRPr lang="en-US" altLang="zh-TW" sz="16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環境需求</a:t>
            </a:r>
            <a:r>
              <a:rPr lang="en-US" altLang="zh-TW" b="1" dirty="0">
                <a:solidFill>
                  <a:prstClr val="black"/>
                </a:solidFill>
                <a:latin typeface="微軟正黑體" panose="020B0604030504040204" pitchFamily="34" charset="-120"/>
                <a:ea typeface="微軟正黑體" panose="020B0604030504040204" pitchFamily="34" charset="-120"/>
              </a:rPr>
              <a:t>:</a:t>
            </a:r>
          </a:p>
          <a:p>
            <a:pPr marL="171453" indent="-171453" defTabSz="914411">
              <a:buFont typeface="Arial" panose="020B0604020202020204" pitchFamily="34" charset="0"/>
              <a:buChar char="•"/>
              <a:defRPr/>
            </a:pPr>
            <a:r>
              <a:rPr lang="en-US" altLang="zh-TW" sz="1600" dirty="0">
                <a:solidFill>
                  <a:prstClr val="black"/>
                </a:solidFill>
                <a:latin typeface="微軟正黑體" panose="020B0604030504040204" pitchFamily="34" charset="-120"/>
                <a:ea typeface="微軟正黑體" panose="020B0604030504040204" pitchFamily="34" charset="-120"/>
              </a:rPr>
              <a:t>FPGA:</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Zynq-7000 AP SoC XC7Z020-CLG484</a:t>
            </a:r>
          </a:p>
          <a:p>
            <a:pPr marL="171453" indent="-171453" defTabSz="914411">
              <a:buFont typeface="Arial" panose="020B0604020202020204" pitchFamily="34" charset="0"/>
              <a:buChar char="•"/>
              <a:defRPr/>
            </a:pPr>
            <a:r>
              <a:rPr lang="zh-TW" altLang="en-US" sz="1600" dirty="0">
                <a:solidFill>
                  <a:prstClr val="black"/>
                </a:solidFill>
                <a:latin typeface="微軟正黑體" panose="020B0604030504040204" pitchFamily="34" charset="-120"/>
                <a:ea typeface="微軟正黑體" panose="020B0604030504040204" pitchFamily="34" charset="-120"/>
              </a:rPr>
              <a:t>環境</a:t>
            </a:r>
            <a:r>
              <a:rPr lang="en-US" altLang="zh-TW" sz="1600" dirty="0">
                <a:solidFill>
                  <a:prstClr val="black"/>
                </a:solidFill>
                <a:latin typeface="微軟正黑體" panose="020B0604030504040204" pitchFamily="34" charset="-120"/>
                <a:ea typeface="微軟正黑體" panose="020B0604030504040204" pitchFamily="34" charset="-120"/>
              </a:rPr>
              <a:t>:</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err="1">
                <a:solidFill>
                  <a:prstClr val="black"/>
                </a:solidFill>
                <a:latin typeface="微軟正黑體" panose="020B0604030504040204" pitchFamily="34" charset="-120"/>
                <a:ea typeface="微軟正黑體" panose="020B0604030504040204" pitchFamily="34" charset="-120"/>
              </a:rPr>
              <a:t>Vivado</a:t>
            </a:r>
            <a:r>
              <a:rPr lang="en-US" altLang="zh-TW" sz="1600" dirty="0">
                <a:solidFill>
                  <a:prstClr val="black"/>
                </a:solidFill>
                <a:latin typeface="微軟正黑體" panose="020B0604030504040204" pitchFamily="34" charset="-120"/>
                <a:ea typeface="微軟正黑體" panose="020B0604030504040204" pitchFamily="34" charset="-120"/>
              </a:rPr>
              <a:t> 2018.3 SDK</a:t>
            </a:r>
          </a:p>
          <a:p>
            <a:pPr marL="171453" indent="-171453" defTabSz="914411">
              <a:buFont typeface="Arial" panose="020B0604020202020204" pitchFamily="34" charset="0"/>
              <a:buChar char="•"/>
              <a:defRPr/>
            </a:pPr>
            <a:endParaRPr lang="en-US" altLang="zh-TW" sz="16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介面需求</a:t>
            </a:r>
            <a:r>
              <a:rPr lang="en-US" altLang="zh-TW" b="1" dirty="0">
                <a:solidFill>
                  <a:prstClr val="black"/>
                </a:solidFill>
                <a:latin typeface="微軟正黑體" panose="020B0604030504040204" pitchFamily="34" charset="-120"/>
                <a:ea typeface="微軟正黑體" panose="020B0604030504040204" pitchFamily="34" charset="-120"/>
              </a:rPr>
              <a:t>:</a:t>
            </a:r>
          </a:p>
          <a:p>
            <a:pPr marL="171453" indent="-171453" defTabSz="914411">
              <a:buFont typeface="Arial" panose="020B0604020202020204" pitchFamily="34" charset="0"/>
              <a:buChar char="•"/>
              <a:defRPr/>
            </a:pPr>
            <a:r>
              <a:rPr lang="zh-TW" altLang="en-US" sz="1600" dirty="0">
                <a:solidFill>
                  <a:prstClr val="black"/>
                </a:solidFill>
                <a:latin typeface="微軟正黑體" panose="020B0604030504040204" pitchFamily="34" charset="-120"/>
                <a:ea typeface="微軟正黑體" panose="020B0604030504040204" pitchFamily="34" charset="-120"/>
              </a:rPr>
              <a:t>顯示器規格</a:t>
            </a:r>
            <a:r>
              <a:rPr lang="en-US" altLang="zh-TW" sz="1600" dirty="0">
                <a:solidFill>
                  <a:prstClr val="black"/>
                </a:solidFill>
                <a:latin typeface="微軟正黑體" panose="020B0604030504040204" pitchFamily="34" charset="-120"/>
                <a:ea typeface="微軟正黑體" panose="020B0604030504040204" pitchFamily="34" charset="-120"/>
              </a:rPr>
              <a:t>:</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800X600</a:t>
            </a:r>
          </a:p>
        </p:txBody>
      </p:sp>
    </p:spTree>
    <p:extLst>
      <p:ext uri="{BB962C8B-B14F-4D97-AF65-F5344CB8AC3E}">
        <p14:creationId xmlns:p14="http://schemas.microsoft.com/office/powerpoint/2010/main" val="132723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zh-TW" altLang="en-US" dirty="0"/>
              <a:t>架構圖</a:t>
            </a:r>
          </a:p>
        </p:txBody>
      </p:sp>
      <p:sp>
        <p:nvSpPr>
          <p:cNvPr id="2" name="矩形 1">
            <a:extLst>
              <a:ext uri="{FF2B5EF4-FFF2-40B4-BE49-F238E27FC236}">
                <a16:creationId xmlns:a16="http://schemas.microsoft.com/office/drawing/2014/main" id="{A72842EB-52B0-4C22-A389-0F2EA7532E4C}"/>
              </a:ext>
            </a:extLst>
          </p:cNvPr>
          <p:cNvSpPr/>
          <p:nvPr/>
        </p:nvSpPr>
        <p:spPr>
          <a:xfrm>
            <a:off x="6815349" y="2194561"/>
            <a:ext cx="1166948" cy="351390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Linear</a:t>
            </a:r>
          </a:p>
          <a:p>
            <a:pPr algn="ctr"/>
            <a:r>
              <a:rPr lang="en-US" altLang="zh-TW" sz="1600" dirty="0">
                <a:solidFill>
                  <a:schemeClr val="tx1"/>
                </a:solidFill>
              </a:rPr>
              <a:t>Regression</a:t>
            </a:r>
          </a:p>
          <a:p>
            <a:pPr algn="ctr"/>
            <a:r>
              <a:rPr lang="en-US" altLang="zh-TW" sz="1600" dirty="0">
                <a:solidFill>
                  <a:schemeClr val="tx1"/>
                </a:solidFill>
              </a:rPr>
              <a:t>Least</a:t>
            </a:r>
          </a:p>
          <a:p>
            <a:pPr algn="ctr"/>
            <a:r>
              <a:rPr lang="en-US" altLang="zh-TW" sz="1600" dirty="0">
                <a:solidFill>
                  <a:schemeClr val="tx1"/>
                </a:solidFill>
              </a:rPr>
              <a:t>Squares</a:t>
            </a:r>
          </a:p>
          <a:p>
            <a:pPr algn="ctr"/>
            <a:endParaRPr lang="en-US" altLang="zh-TW" sz="1600" dirty="0">
              <a:solidFill>
                <a:schemeClr val="tx1"/>
              </a:solidFill>
            </a:endParaRPr>
          </a:p>
          <a:p>
            <a:pPr algn="ctr"/>
            <a:r>
              <a:rPr lang="en-US" altLang="zh-TW" sz="1600" dirty="0">
                <a:solidFill>
                  <a:schemeClr val="tx1"/>
                </a:solidFill>
              </a:rPr>
              <a:t>n=16</a:t>
            </a:r>
          </a:p>
          <a:p>
            <a:pPr algn="ctr"/>
            <a:endParaRPr lang="zh-TW" altLang="en-US" sz="1600" dirty="0">
              <a:solidFill>
                <a:schemeClr val="tx1"/>
              </a:solidFill>
            </a:endParaRPr>
          </a:p>
        </p:txBody>
      </p:sp>
      <p:sp>
        <p:nvSpPr>
          <p:cNvPr id="6" name="矩形 5">
            <a:extLst>
              <a:ext uri="{FF2B5EF4-FFF2-40B4-BE49-F238E27FC236}">
                <a16:creationId xmlns:a16="http://schemas.microsoft.com/office/drawing/2014/main" id="{398B62C8-D200-4B07-8309-93BBD604635B}"/>
              </a:ext>
            </a:extLst>
          </p:cNvPr>
          <p:cNvSpPr/>
          <p:nvPr/>
        </p:nvSpPr>
        <p:spPr>
          <a:xfrm>
            <a:off x="4002481" y="2194561"/>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sp>
        <p:nvSpPr>
          <p:cNvPr id="7" name="矩形 6">
            <a:extLst>
              <a:ext uri="{FF2B5EF4-FFF2-40B4-BE49-F238E27FC236}">
                <a16:creationId xmlns:a16="http://schemas.microsoft.com/office/drawing/2014/main" id="{B61662C0-C08D-41AC-B374-2A6617D10A90}"/>
              </a:ext>
            </a:extLst>
          </p:cNvPr>
          <p:cNvSpPr/>
          <p:nvPr/>
        </p:nvSpPr>
        <p:spPr>
          <a:xfrm>
            <a:off x="4002481" y="3154227"/>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sp>
        <p:nvSpPr>
          <p:cNvPr id="8" name="矩形 7">
            <a:extLst>
              <a:ext uri="{FF2B5EF4-FFF2-40B4-BE49-F238E27FC236}">
                <a16:creationId xmlns:a16="http://schemas.microsoft.com/office/drawing/2014/main" id="{18AE7AB5-0455-4E94-B289-57CC7DEB079C}"/>
              </a:ext>
            </a:extLst>
          </p:cNvPr>
          <p:cNvSpPr/>
          <p:nvPr/>
        </p:nvSpPr>
        <p:spPr>
          <a:xfrm>
            <a:off x="4002481" y="4113893"/>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sp>
        <p:nvSpPr>
          <p:cNvPr id="9" name="矩形 8">
            <a:extLst>
              <a:ext uri="{FF2B5EF4-FFF2-40B4-BE49-F238E27FC236}">
                <a16:creationId xmlns:a16="http://schemas.microsoft.com/office/drawing/2014/main" id="{2EA5E8BA-415E-45AC-A37A-49C73889F154}"/>
              </a:ext>
            </a:extLst>
          </p:cNvPr>
          <p:cNvSpPr/>
          <p:nvPr/>
        </p:nvSpPr>
        <p:spPr>
          <a:xfrm>
            <a:off x="4002481" y="5072744"/>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cxnSp>
        <p:nvCxnSpPr>
          <p:cNvPr id="11" name="直線單箭頭接點 10">
            <a:extLst>
              <a:ext uri="{FF2B5EF4-FFF2-40B4-BE49-F238E27FC236}">
                <a16:creationId xmlns:a16="http://schemas.microsoft.com/office/drawing/2014/main" id="{500A10A5-91C9-4EDA-8A07-38270013F0A1}"/>
              </a:ext>
            </a:extLst>
          </p:cNvPr>
          <p:cNvCxnSpPr>
            <a:cxnSpLocks/>
            <a:stCxn id="6" idx="3"/>
          </p:cNvCxnSpPr>
          <p:nvPr/>
        </p:nvCxnSpPr>
        <p:spPr>
          <a:xfrm>
            <a:off x="5169429" y="251242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7CED6628-8423-4DE8-8712-68A127C5AC23}"/>
              </a:ext>
            </a:extLst>
          </p:cNvPr>
          <p:cNvCxnSpPr>
            <a:cxnSpLocks/>
          </p:cNvCxnSpPr>
          <p:nvPr/>
        </p:nvCxnSpPr>
        <p:spPr>
          <a:xfrm>
            <a:off x="5169429" y="347254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B4D02D53-C961-41BB-8F50-A3F0BAAC5823}"/>
              </a:ext>
            </a:extLst>
          </p:cNvPr>
          <p:cNvCxnSpPr>
            <a:cxnSpLocks/>
          </p:cNvCxnSpPr>
          <p:nvPr/>
        </p:nvCxnSpPr>
        <p:spPr>
          <a:xfrm>
            <a:off x="5169429" y="444790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8182A0F-3229-4BAA-94A5-000053D2D08E}"/>
              </a:ext>
            </a:extLst>
          </p:cNvPr>
          <p:cNvCxnSpPr>
            <a:cxnSpLocks/>
          </p:cNvCxnSpPr>
          <p:nvPr/>
        </p:nvCxnSpPr>
        <p:spPr>
          <a:xfrm>
            <a:off x="5169429" y="540040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09FB03AC-1DA2-446F-8CC0-038896425543}"/>
              </a:ext>
            </a:extLst>
          </p:cNvPr>
          <p:cNvCxnSpPr>
            <a:cxnSpLocks/>
          </p:cNvCxnSpPr>
          <p:nvPr/>
        </p:nvCxnSpPr>
        <p:spPr>
          <a:xfrm>
            <a:off x="7982297" y="3941174"/>
            <a:ext cx="8311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2F7F0E7C-3506-445C-AE05-4469525E9D80}"/>
                  </a:ext>
                </a:extLst>
              </p:cNvPr>
              <p:cNvSpPr/>
              <p:nvPr/>
            </p:nvSpPr>
            <p:spPr>
              <a:xfrm>
                <a:off x="5660279" y="3982905"/>
                <a:ext cx="573940"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sSup>
                            <m:sSupPr>
                              <m:ctrlPr>
                                <a:rPr lang="en-US" altLang="zh-TW" sz="1100" i="1">
                                  <a:latin typeface="Cambria Math" panose="02040503050406030204" pitchFamily="18" charset="0"/>
                                  <a:ea typeface="Cambria Math" panose="02040503050406030204" pitchFamily="18" charset="0"/>
                                </a:rPr>
                              </m:ctrlPr>
                            </m:sSupPr>
                            <m:e>
                              <m:r>
                                <a:rPr lang="en-US" altLang="zh-TW" sz="1100" i="1">
                                  <a:latin typeface="Cambria Math" panose="02040503050406030204" pitchFamily="18" charset="0"/>
                                  <a:ea typeface="Cambria Math" panose="02040503050406030204" pitchFamily="18" charset="0"/>
                                </a:rPr>
                                <m:t>𝑥</m:t>
                              </m:r>
                            </m:e>
                            <m:sup>
                              <m:r>
                                <a:rPr lang="en-US" altLang="zh-TW" sz="1100" i="1">
                                  <a:latin typeface="Cambria Math" panose="02040503050406030204" pitchFamily="18" charset="0"/>
                                  <a:ea typeface="Cambria Math" panose="02040503050406030204" pitchFamily="18" charset="0"/>
                                </a:rPr>
                                <m:t>2</m:t>
                              </m:r>
                            </m:sup>
                          </m:sSup>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1" name="矩形 20">
                <a:extLst>
                  <a:ext uri="{FF2B5EF4-FFF2-40B4-BE49-F238E27FC236}">
                    <a16:creationId xmlns:a16="http://schemas.microsoft.com/office/drawing/2014/main" id="{2F7F0E7C-3506-445C-AE05-4469525E9D80}"/>
                  </a:ext>
                </a:extLst>
              </p:cNvPr>
              <p:cNvSpPr>
                <a:spLocks noRot="1" noChangeAspect="1" noMove="1" noResize="1" noEditPoints="1" noAdjustHandles="1" noChangeArrowheads="1" noChangeShapeType="1" noTextEdit="1"/>
              </p:cNvSpPr>
              <p:nvPr/>
            </p:nvSpPr>
            <p:spPr>
              <a:xfrm>
                <a:off x="5660279" y="3982905"/>
                <a:ext cx="573940" cy="502253"/>
              </a:xfrm>
              <a:prstGeom prst="rect">
                <a:avLst/>
              </a:prstGeom>
              <a:blipFill>
                <a:blip r:embed="rId3"/>
                <a:stretch>
                  <a:fillRect l="-75532" t="-114458" r="-80851" b="-157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B20AF525-FCCB-4E33-A5F7-9E4AD9638083}"/>
                  </a:ext>
                </a:extLst>
              </p:cNvPr>
              <p:cNvSpPr/>
              <p:nvPr/>
            </p:nvSpPr>
            <p:spPr>
              <a:xfrm>
                <a:off x="5648401" y="2055046"/>
                <a:ext cx="505330"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r>
                            <a:rPr lang="en-US" altLang="zh-TW" sz="1100" i="1">
                              <a:latin typeface="Cambria Math" panose="02040503050406030204" pitchFamily="18" charset="0"/>
                              <a:ea typeface="Cambria Math" panose="02040503050406030204" pitchFamily="18" charset="0"/>
                            </a:rPr>
                            <m:t>𝑥</m:t>
                          </m:r>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4" name="矩形 23">
                <a:extLst>
                  <a:ext uri="{FF2B5EF4-FFF2-40B4-BE49-F238E27FC236}">
                    <a16:creationId xmlns:a16="http://schemas.microsoft.com/office/drawing/2014/main" id="{B20AF525-FCCB-4E33-A5F7-9E4AD9638083}"/>
                  </a:ext>
                </a:extLst>
              </p:cNvPr>
              <p:cNvSpPr>
                <a:spLocks noRot="1" noChangeAspect="1" noMove="1" noResize="1" noEditPoints="1" noAdjustHandles="1" noChangeArrowheads="1" noChangeShapeType="1" noTextEdit="1"/>
              </p:cNvSpPr>
              <p:nvPr/>
            </p:nvSpPr>
            <p:spPr>
              <a:xfrm>
                <a:off x="5648401" y="2055046"/>
                <a:ext cx="505330" cy="502253"/>
              </a:xfrm>
              <a:prstGeom prst="rect">
                <a:avLst/>
              </a:prstGeom>
              <a:blipFill>
                <a:blip r:embed="rId4"/>
                <a:stretch>
                  <a:fillRect l="-86585" t="-114458" r="-93902" b="-157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D4350EC6-25C6-45AB-AF80-59712C22E243}"/>
                  </a:ext>
                </a:extLst>
              </p:cNvPr>
              <p:cNvSpPr/>
              <p:nvPr/>
            </p:nvSpPr>
            <p:spPr>
              <a:xfrm>
                <a:off x="5660279" y="3007545"/>
                <a:ext cx="506677"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r>
                            <a:rPr lang="en-US" altLang="zh-TW" sz="1100" i="1">
                              <a:latin typeface="Cambria Math" panose="02040503050406030204" pitchFamily="18" charset="0"/>
                              <a:ea typeface="Cambria Math" panose="02040503050406030204" pitchFamily="18" charset="0"/>
                            </a:rPr>
                            <m:t>𝑦</m:t>
                          </m:r>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5" name="矩形 24">
                <a:extLst>
                  <a:ext uri="{FF2B5EF4-FFF2-40B4-BE49-F238E27FC236}">
                    <a16:creationId xmlns:a16="http://schemas.microsoft.com/office/drawing/2014/main" id="{D4350EC6-25C6-45AB-AF80-59712C22E243}"/>
                  </a:ext>
                </a:extLst>
              </p:cNvPr>
              <p:cNvSpPr>
                <a:spLocks noRot="1" noChangeAspect="1" noMove="1" noResize="1" noEditPoints="1" noAdjustHandles="1" noChangeArrowheads="1" noChangeShapeType="1" noTextEdit="1"/>
              </p:cNvSpPr>
              <p:nvPr/>
            </p:nvSpPr>
            <p:spPr>
              <a:xfrm>
                <a:off x="5660279" y="3007545"/>
                <a:ext cx="506677" cy="502253"/>
              </a:xfrm>
              <a:prstGeom prst="rect">
                <a:avLst/>
              </a:prstGeom>
              <a:blipFill>
                <a:blip r:embed="rId5"/>
                <a:stretch>
                  <a:fillRect l="-85542" t="-114458" r="-91566" b="-157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2973312E-C240-4566-A72F-797FACD50B0F}"/>
                  </a:ext>
                </a:extLst>
              </p:cNvPr>
              <p:cNvSpPr/>
              <p:nvPr/>
            </p:nvSpPr>
            <p:spPr>
              <a:xfrm>
                <a:off x="5660279" y="4907554"/>
                <a:ext cx="582019"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r>
                            <a:rPr lang="en-US" altLang="zh-TW" sz="1100" i="1">
                              <a:latin typeface="Cambria Math" panose="02040503050406030204" pitchFamily="18" charset="0"/>
                              <a:ea typeface="Cambria Math" panose="02040503050406030204" pitchFamily="18" charset="0"/>
                            </a:rPr>
                            <m:t>𝑥𝑦</m:t>
                          </m:r>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6" name="矩形 25">
                <a:extLst>
                  <a:ext uri="{FF2B5EF4-FFF2-40B4-BE49-F238E27FC236}">
                    <a16:creationId xmlns:a16="http://schemas.microsoft.com/office/drawing/2014/main" id="{2973312E-C240-4566-A72F-797FACD50B0F}"/>
                  </a:ext>
                </a:extLst>
              </p:cNvPr>
              <p:cNvSpPr>
                <a:spLocks noRot="1" noChangeAspect="1" noMove="1" noResize="1" noEditPoints="1" noAdjustHandles="1" noChangeArrowheads="1" noChangeShapeType="1" noTextEdit="1"/>
              </p:cNvSpPr>
              <p:nvPr/>
            </p:nvSpPr>
            <p:spPr>
              <a:xfrm>
                <a:off x="5660279" y="4907554"/>
                <a:ext cx="582019" cy="502253"/>
              </a:xfrm>
              <a:prstGeom prst="rect">
                <a:avLst/>
              </a:prstGeom>
              <a:blipFill>
                <a:blip r:embed="rId6"/>
                <a:stretch>
                  <a:fillRect l="-74737" t="-115854" r="-80000" b="-1609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C35210BF-7683-4B22-9176-185D1D33F97A}"/>
                  </a:ext>
                </a:extLst>
              </p:cNvPr>
              <p:cNvSpPr/>
              <p:nvPr/>
            </p:nvSpPr>
            <p:spPr>
              <a:xfrm>
                <a:off x="8162858" y="3502113"/>
                <a:ext cx="6505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ea typeface="Cambria Math" panose="02040503050406030204" pitchFamily="18" charset="0"/>
                        </a:rPr>
                        <m:t>𝑚</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𝑏</m:t>
                      </m:r>
                    </m:oMath>
                  </m:oMathPara>
                </a14:m>
                <a:endParaRPr lang="zh-TW" altLang="en-US" i="1" dirty="0">
                  <a:latin typeface="Cambria Math" panose="02040503050406030204" pitchFamily="18" charset="0"/>
                  <a:ea typeface="Cambria Math" panose="02040503050406030204" pitchFamily="18" charset="0"/>
                </a:endParaRPr>
              </a:p>
            </p:txBody>
          </p:sp>
        </mc:Choice>
        <mc:Fallback xmlns="">
          <p:sp>
            <p:nvSpPr>
              <p:cNvPr id="27" name="矩形 26">
                <a:extLst>
                  <a:ext uri="{FF2B5EF4-FFF2-40B4-BE49-F238E27FC236}">
                    <a16:creationId xmlns:a16="http://schemas.microsoft.com/office/drawing/2014/main" id="{C35210BF-7683-4B22-9176-185D1D33F97A}"/>
                  </a:ext>
                </a:extLst>
              </p:cNvPr>
              <p:cNvSpPr>
                <a:spLocks noRot="1" noChangeAspect="1" noMove="1" noResize="1" noEditPoints="1" noAdjustHandles="1" noChangeArrowheads="1" noChangeShapeType="1" noTextEdit="1"/>
              </p:cNvSpPr>
              <p:nvPr/>
            </p:nvSpPr>
            <p:spPr>
              <a:xfrm>
                <a:off x="8162858" y="3502113"/>
                <a:ext cx="650563" cy="369332"/>
              </a:xfrm>
              <a:prstGeom prst="rect">
                <a:avLst/>
              </a:prstGeom>
              <a:blipFill>
                <a:blip r:embed="rId7"/>
                <a:stretch>
                  <a:fillRect/>
                </a:stretch>
              </a:blipFill>
            </p:spPr>
            <p:txBody>
              <a:bodyPr/>
              <a:lstStyle/>
              <a:p>
                <a:r>
                  <a:rPr lang="zh-TW" altLang="en-US">
                    <a:noFill/>
                  </a:rPr>
                  <a:t> </a:t>
                </a:r>
              </a:p>
            </p:txBody>
          </p:sp>
        </mc:Fallback>
      </mc:AlternateContent>
      <p:cxnSp>
        <p:nvCxnSpPr>
          <p:cNvPr id="28" name="直線單箭頭接點 27">
            <a:extLst>
              <a:ext uri="{FF2B5EF4-FFF2-40B4-BE49-F238E27FC236}">
                <a16:creationId xmlns:a16="http://schemas.microsoft.com/office/drawing/2014/main" id="{DA9DF5D5-9E99-46E7-B8EA-3F18CEC61A71}"/>
              </a:ext>
            </a:extLst>
          </p:cNvPr>
          <p:cNvCxnSpPr>
            <a:cxnSpLocks/>
            <a:stCxn id="64" idx="6"/>
            <a:endCxn id="9" idx="1"/>
          </p:cNvCxnSpPr>
          <p:nvPr/>
        </p:nvCxnSpPr>
        <p:spPr>
          <a:xfrm>
            <a:off x="2623866" y="5380761"/>
            <a:ext cx="1378615" cy="98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AF3C892F-FB65-489D-8154-A63A37D2DB45}"/>
              </a:ext>
            </a:extLst>
          </p:cNvPr>
          <p:cNvCxnSpPr>
            <a:cxnSpLocks/>
            <a:stCxn id="12" idx="6"/>
            <a:endCxn id="8" idx="1"/>
          </p:cNvCxnSpPr>
          <p:nvPr/>
        </p:nvCxnSpPr>
        <p:spPr>
          <a:xfrm>
            <a:off x="2623866" y="4429406"/>
            <a:ext cx="1378615" cy="23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AB430252-2EFA-4492-B162-8B5E2A750B6A}"/>
              </a:ext>
            </a:extLst>
          </p:cNvPr>
          <p:cNvCxnSpPr>
            <a:cxnSpLocks/>
            <a:endCxn id="7" idx="1"/>
          </p:cNvCxnSpPr>
          <p:nvPr/>
        </p:nvCxnSpPr>
        <p:spPr>
          <a:xfrm>
            <a:off x="2743274" y="3467338"/>
            <a:ext cx="1259207" cy="47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5266AD0A-9C3A-4C98-B1F9-83519119997A}"/>
              </a:ext>
            </a:extLst>
          </p:cNvPr>
          <p:cNvCxnSpPr>
            <a:cxnSpLocks/>
            <a:stCxn id="4" idx="3"/>
            <a:endCxn id="6" idx="1"/>
          </p:cNvCxnSpPr>
          <p:nvPr/>
        </p:nvCxnSpPr>
        <p:spPr>
          <a:xfrm flipV="1">
            <a:off x="2743274" y="2512424"/>
            <a:ext cx="1259207" cy="12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群組 65">
            <a:extLst>
              <a:ext uri="{FF2B5EF4-FFF2-40B4-BE49-F238E27FC236}">
                <a16:creationId xmlns:a16="http://schemas.microsoft.com/office/drawing/2014/main" id="{8F39D0CF-FB3D-483C-BE06-58EBDDE43BFF}"/>
              </a:ext>
            </a:extLst>
          </p:cNvPr>
          <p:cNvGrpSpPr/>
          <p:nvPr/>
        </p:nvGrpSpPr>
        <p:grpSpPr>
          <a:xfrm>
            <a:off x="9027689" y="3054813"/>
            <a:ext cx="1631450" cy="1364818"/>
            <a:chOff x="1477512" y="2319131"/>
            <a:chExt cx="3703982" cy="3233530"/>
          </a:xfrm>
        </p:grpSpPr>
        <p:cxnSp>
          <p:nvCxnSpPr>
            <p:cNvPr id="52" name="直線單箭頭接點 51">
              <a:extLst>
                <a:ext uri="{FF2B5EF4-FFF2-40B4-BE49-F238E27FC236}">
                  <a16:creationId xmlns:a16="http://schemas.microsoft.com/office/drawing/2014/main" id="{62BAE7FD-B120-4AFA-8952-1D6EA95665E3}"/>
                </a:ext>
              </a:extLst>
            </p:cNvPr>
            <p:cNvCxnSpPr>
              <a:cxnSpLocks/>
            </p:cNvCxnSpPr>
            <p:nvPr/>
          </p:nvCxnSpPr>
          <p:spPr>
            <a:xfrm flipV="1">
              <a:off x="1676294" y="2319131"/>
              <a:ext cx="0" cy="32335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423A38BD-7619-4866-BE87-7788569C32FA}"/>
                </a:ext>
              </a:extLst>
            </p:cNvPr>
            <p:cNvCxnSpPr>
              <a:cxnSpLocks/>
            </p:cNvCxnSpPr>
            <p:nvPr/>
          </p:nvCxnSpPr>
          <p:spPr>
            <a:xfrm flipV="1">
              <a:off x="1477512" y="5347254"/>
              <a:ext cx="3703982"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2AEFD22F-7AB2-4824-9D65-B3C4D8EBF4AA}"/>
                </a:ext>
              </a:extLst>
            </p:cNvPr>
            <p:cNvSpPr/>
            <p:nvPr/>
          </p:nvSpPr>
          <p:spPr>
            <a:xfrm>
              <a:off x="2159998"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F1F1FE26-0EFF-46D6-9E9D-7BC18929F087}"/>
                </a:ext>
              </a:extLst>
            </p:cNvPr>
            <p:cNvSpPr/>
            <p:nvPr/>
          </p:nvSpPr>
          <p:spPr>
            <a:xfrm>
              <a:off x="2385283" y="49231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86503B17-2470-4682-883B-85A4C33C13CB}"/>
                </a:ext>
              </a:extLst>
            </p:cNvPr>
            <p:cNvSpPr/>
            <p:nvPr/>
          </p:nvSpPr>
          <p:spPr>
            <a:xfrm>
              <a:off x="2579926" y="4412978"/>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A1D64CD4-86D8-41D2-A92E-8051566F7072}"/>
                </a:ext>
              </a:extLst>
            </p:cNvPr>
            <p:cNvSpPr/>
            <p:nvPr/>
          </p:nvSpPr>
          <p:spPr>
            <a:xfrm>
              <a:off x="3026356"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橢圓 57">
              <a:extLst>
                <a:ext uri="{FF2B5EF4-FFF2-40B4-BE49-F238E27FC236}">
                  <a16:creationId xmlns:a16="http://schemas.microsoft.com/office/drawing/2014/main" id="{27D5E514-6D02-4900-89C7-69A4EEDD4446}"/>
                </a:ext>
              </a:extLst>
            </p:cNvPr>
            <p:cNvSpPr/>
            <p:nvPr/>
          </p:nvSpPr>
          <p:spPr>
            <a:xfrm>
              <a:off x="2860705" y="400147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a:extLst>
                <a:ext uri="{FF2B5EF4-FFF2-40B4-BE49-F238E27FC236}">
                  <a16:creationId xmlns:a16="http://schemas.microsoft.com/office/drawing/2014/main" id="{87569F24-5643-4F57-9FE1-965AC7F787CC}"/>
                </a:ext>
              </a:extLst>
            </p:cNvPr>
            <p:cNvSpPr/>
            <p:nvPr/>
          </p:nvSpPr>
          <p:spPr>
            <a:xfrm>
              <a:off x="3723754" y="4234069"/>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a:extLst>
                <a:ext uri="{FF2B5EF4-FFF2-40B4-BE49-F238E27FC236}">
                  <a16:creationId xmlns:a16="http://schemas.microsoft.com/office/drawing/2014/main" id="{E73F8985-7729-4472-B3AF-8513CBB46C7B}"/>
                </a:ext>
              </a:extLst>
            </p:cNvPr>
            <p:cNvSpPr/>
            <p:nvPr/>
          </p:nvSpPr>
          <p:spPr>
            <a:xfrm>
              <a:off x="3256617" y="3803383"/>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EF9203A3-A464-4D8D-B276-D457E352923A}"/>
                </a:ext>
              </a:extLst>
            </p:cNvPr>
            <p:cNvSpPr/>
            <p:nvPr/>
          </p:nvSpPr>
          <p:spPr>
            <a:xfrm>
              <a:off x="3505093" y="32964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2" name="直線接點 61">
              <a:extLst>
                <a:ext uri="{FF2B5EF4-FFF2-40B4-BE49-F238E27FC236}">
                  <a16:creationId xmlns:a16="http://schemas.microsoft.com/office/drawing/2014/main" id="{83D2AF73-2344-42ED-BBB7-27FCD94ED39D}"/>
                </a:ext>
              </a:extLst>
            </p:cNvPr>
            <p:cNvCxnSpPr>
              <a:cxnSpLocks/>
            </p:cNvCxnSpPr>
            <p:nvPr/>
          </p:nvCxnSpPr>
          <p:spPr>
            <a:xfrm flipV="1">
              <a:off x="1676294" y="3008243"/>
              <a:ext cx="3173895" cy="233901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文字方塊 66">
                <a:extLst>
                  <a:ext uri="{FF2B5EF4-FFF2-40B4-BE49-F238E27FC236}">
                    <a16:creationId xmlns:a16="http://schemas.microsoft.com/office/drawing/2014/main" id="{4527039B-35B4-4BBB-8D17-38D04F96ADBD}"/>
                  </a:ext>
                </a:extLst>
              </p:cNvPr>
              <p:cNvSpPr txBox="1"/>
              <p:nvPr/>
            </p:nvSpPr>
            <p:spPr>
              <a:xfrm>
                <a:off x="9952857" y="2931750"/>
                <a:ext cx="1509516"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𝑚</m:t>
                          </m:r>
                        </m:e>
                      </m:acc>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𝑥</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𝑏</m:t>
                          </m:r>
                        </m:e>
                      </m:acc>
                    </m:oMath>
                  </m:oMathPara>
                </a14:m>
                <a:endParaRPr lang="zh-TW" altLang="en-US" dirty="0"/>
              </a:p>
            </p:txBody>
          </p:sp>
        </mc:Choice>
        <mc:Fallback xmlns="">
          <p:sp>
            <p:nvSpPr>
              <p:cNvPr id="67" name="文字方塊 66">
                <a:extLst>
                  <a:ext uri="{FF2B5EF4-FFF2-40B4-BE49-F238E27FC236}">
                    <a16:creationId xmlns:a16="http://schemas.microsoft.com/office/drawing/2014/main" id="{4527039B-35B4-4BBB-8D17-38D04F96ADBD}"/>
                  </a:ext>
                </a:extLst>
              </p:cNvPr>
              <p:cNvSpPr txBox="1">
                <a:spLocks noRot="1" noChangeAspect="1" noMove="1" noResize="1" noEditPoints="1" noAdjustHandles="1" noChangeArrowheads="1" noChangeShapeType="1" noTextEdit="1"/>
              </p:cNvSpPr>
              <p:nvPr/>
            </p:nvSpPr>
            <p:spPr>
              <a:xfrm>
                <a:off x="9952857" y="2931750"/>
                <a:ext cx="1509516" cy="410305"/>
              </a:xfrm>
              <a:prstGeom prst="rect">
                <a:avLst/>
              </a:prstGeom>
              <a:blipFill>
                <a:blip r:embed="rId8"/>
                <a:stretch>
                  <a:fillRect b="-5970"/>
                </a:stretch>
              </a:blipFill>
            </p:spPr>
            <p:txBody>
              <a:bodyPr/>
              <a:lstStyle/>
              <a:p>
                <a:r>
                  <a:rPr lang="zh-TW" altLang="en-US">
                    <a:noFill/>
                  </a:rPr>
                  <a:t> </a:t>
                </a:r>
              </a:p>
            </p:txBody>
          </p:sp>
        </mc:Fallback>
      </mc:AlternateContent>
      <p:cxnSp>
        <p:nvCxnSpPr>
          <p:cNvPr id="69" name="直線接點 68">
            <a:extLst>
              <a:ext uri="{FF2B5EF4-FFF2-40B4-BE49-F238E27FC236}">
                <a16:creationId xmlns:a16="http://schemas.microsoft.com/office/drawing/2014/main" id="{9E819F13-7213-4E1E-A4E1-5A899A1DADF9}"/>
              </a:ext>
            </a:extLst>
          </p:cNvPr>
          <p:cNvCxnSpPr/>
          <p:nvPr/>
        </p:nvCxnSpPr>
        <p:spPr>
          <a:xfrm>
            <a:off x="3285381" y="2342894"/>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F09B7FB8-6A61-4BDD-82D2-D673309364F6}"/>
              </a:ext>
            </a:extLst>
          </p:cNvPr>
          <p:cNvCxnSpPr/>
          <p:nvPr/>
        </p:nvCxnSpPr>
        <p:spPr>
          <a:xfrm>
            <a:off x="3285381" y="3280408"/>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6CBB6F85-F70B-48A7-BBDF-D28E815D0937}"/>
              </a:ext>
            </a:extLst>
          </p:cNvPr>
          <p:cNvCxnSpPr/>
          <p:nvPr/>
        </p:nvCxnSpPr>
        <p:spPr>
          <a:xfrm>
            <a:off x="3285381" y="4234031"/>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B2E899A2-B9A9-4869-A3B3-EF0F2133CA7C}"/>
              </a:ext>
            </a:extLst>
          </p:cNvPr>
          <p:cNvCxnSpPr/>
          <p:nvPr/>
        </p:nvCxnSpPr>
        <p:spPr>
          <a:xfrm>
            <a:off x="3285381" y="5205539"/>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10F7A6D7-4D84-41E6-B009-623ED3B4C80A}"/>
              </a:ext>
            </a:extLst>
          </p:cNvPr>
          <p:cNvSpPr/>
          <p:nvPr/>
        </p:nvSpPr>
        <p:spPr>
          <a:xfrm>
            <a:off x="2895246" y="4590647"/>
            <a:ext cx="955262" cy="369332"/>
          </a:xfrm>
          <a:prstGeom prst="rect">
            <a:avLst/>
          </a:prstGeom>
        </p:spPr>
        <p:txBody>
          <a:bodyPr wrap="none">
            <a:spAutoFit/>
          </a:bodyPr>
          <a:lstStyle/>
          <a:p>
            <a:r>
              <a:rPr lang="en-US" altLang="zh-TW" dirty="0"/>
              <a:t>16 word</a:t>
            </a:r>
          </a:p>
        </p:txBody>
      </p:sp>
      <p:sp>
        <p:nvSpPr>
          <p:cNvPr id="76" name="矩形 75">
            <a:extLst>
              <a:ext uri="{FF2B5EF4-FFF2-40B4-BE49-F238E27FC236}">
                <a16:creationId xmlns:a16="http://schemas.microsoft.com/office/drawing/2014/main" id="{D85B9409-14AB-4CB4-A39F-CEFB7323B15C}"/>
              </a:ext>
            </a:extLst>
          </p:cNvPr>
          <p:cNvSpPr/>
          <p:nvPr/>
        </p:nvSpPr>
        <p:spPr>
          <a:xfrm>
            <a:off x="2928510" y="5518861"/>
            <a:ext cx="955262" cy="369332"/>
          </a:xfrm>
          <a:prstGeom prst="rect">
            <a:avLst/>
          </a:prstGeom>
        </p:spPr>
        <p:txBody>
          <a:bodyPr wrap="none">
            <a:spAutoFit/>
          </a:bodyPr>
          <a:lstStyle/>
          <a:p>
            <a:r>
              <a:rPr lang="en-US" altLang="zh-TW" dirty="0"/>
              <a:t>16 word</a:t>
            </a:r>
          </a:p>
        </p:txBody>
      </p:sp>
      <p:sp>
        <p:nvSpPr>
          <p:cNvPr id="77" name="矩形 76">
            <a:extLst>
              <a:ext uri="{FF2B5EF4-FFF2-40B4-BE49-F238E27FC236}">
                <a16:creationId xmlns:a16="http://schemas.microsoft.com/office/drawing/2014/main" id="{6A6C85FE-6000-49B5-B143-CD8623C9560B}"/>
              </a:ext>
            </a:extLst>
          </p:cNvPr>
          <p:cNvSpPr/>
          <p:nvPr/>
        </p:nvSpPr>
        <p:spPr>
          <a:xfrm>
            <a:off x="2902061" y="3619465"/>
            <a:ext cx="1008161" cy="369332"/>
          </a:xfrm>
          <a:prstGeom prst="rect">
            <a:avLst/>
          </a:prstGeom>
        </p:spPr>
        <p:txBody>
          <a:bodyPr wrap="none">
            <a:spAutoFit/>
          </a:bodyPr>
          <a:lstStyle/>
          <a:p>
            <a:r>
              <a:rPr lang="en-US" altLang="zh-TW" dirty="0"/>
              <a:t>16 word </a:t>
            </a:r>
          </a:p>
        </p:txBody>
      </p:sp>
      <p:sp>
        <p:nvSpPr>
          <p:cNvPr id="78" name="矩形 77">
            <a:extLst>
              <a:ext uri="{FF2B5EF4-FFF2-40B4-BE49-F238E27FC236}">
                <a16:creationId xmlns:a16="http://schemas.microsoft.com/office/drawing/2014/main" id="{87ED5EDC-1710-47A4-80CF-D8F542D2A82B}"/>
              </a:ext>
            </a:extLst>
          </p:cNvPr>
          <p:cNvSpPr/>
          <p:nvPr/>
        </p:nvSpPr>
        <p:spPr>
          <a:xfrm>
            <a:off x="2888508" y="2676878"/>
            <a:ext cx="955262" cy="369332"/>
          </a:xfrm>
          <a:prstGeom prst="rect">
            <a:avLst/>
          </a:prstGeom>
        </p:spPr>
        <p:txBody>
          <a:bodyPr wrap="none">
            <a:spAutoFit/>
          </a:bodyPr>
          <a:lstStyle/>
          <a:p>
            <a:r>
              <a:rPr lang="en-US" altLang="zh-TW" dirty="0"/>
              <a:t>16 word</a:t>
            </a:r>
          </a:p>
        </p:txBody>
      </p:sp>
      <p:sp>
        <p:nvSpPr>
          <p:cNvPr id="80" name="矩形 79">
            <a:extLst>
              <a:ext uri="{FF2B5EF4-FFF2-40B4-BE49-F238E27FC236}">
                <a16:creationId xmlns:a16="http://schemas.microsoft.com/office/drawing/2014/main" id="{38A87EF3-80F3-49E7-9ABC-66864BE97BDA}"/>
              </a:ext>
            </a:extLst>
          </p:cNvPr>
          <p:cNvSpPr/>
          <p:nvPr/>
        </p:nvSpPr>
        <p:spPr>
          <a:xfrm>
            <a:off x="1075269" y="2830286"/>
            <a:ext cx="296876" cy="369332"/>
          </a:xfrm>
          <a:prstGeom prst="rect">
            <a:avLst/>
          </a:prstGeom>
          <a:ln w="28575">
            <a:solidFill>
              <a:schemeClr val="tx1"/>
            </a:solidFill>
          </a:ln>
        </p:spPr>
        <p:txBody>
          <a:bodyPr wrap="square">
            <a:spAutoFit/>
          </a:bodyPr>
          <a:lstStyle/>
          <a:p>
            <a:r>
              <a:rPr lang="en-US" altLang="zh-TW" dirty="0">
                <a:latin typeface="Cambria Math" panose="02040503050406030204" pitchFamily="18" charset="0"/>
                <a:ea typeface="Cambria Math" panose="02040503050406030204" pitchFamily="18" charset="0"/>
              </a:rPr>
              <a:t>x</a:t>
            </a:r>
            <a:endParaRPr lang="zh-TW" altLang="en-US" dirty="0">
              <a:latin typeface="Cambria Math" panose="02040503050406030204" pitchFamily="18" charset="0"/>
              <a:ea typeface="Cambria Math" panose="02040503050406030204" pitchFamily="18" charset="0"/>
            </a:endParaRPr>
          </a:p>
        </p:txBody>
      </p:sp>
      <p:sp>
        <p:nvSpPr>
          <p:cNvPr id="81" name="矩形 80">
            <a:extLst>
              <a:ext uri="{FF2B5EF4-FFF2-40B4-BE49-F238E27FC236}">
                <a16:creationId xmlns:a16="http://schemas.microsoft.com/office/drawing/2014/main" id="{1AA50C02-AD25-4942-B67C-9C1B35AE0E0F}"/>
              </a:ext>
            </a:extLst>
          </p:cNvPr>
          <p:cNvSpPr/>
          <p:nvPr/>
        </p:nvSpPr>
        <p:spPr>
          <a:xfrm>
            <a:off x="1075269" y="4568530"/>
            <a:ext cx="296876" cy="369332"/>
          </a:xfrm>
          <a:prstGeom prst="rect">
            <a:avLst/>
          </a:prstGeom>
          <a:ln w="28575">
            <a:solidFill>
              <a:schemeClr val="tx1"/>
            </a:solidFill>
          </a:ln>
        </p:spPr>
        <p:txBody>
          <a:bodyPr wrap="square">
            <a:spAutoFit/>
          </a:bodyPr>
          <a:lstStyle/>
          <a:p>
            <a:r>
              <a:rPr lang="en-US" altLang="zh-TW" dirty="0">
                <a:latin typeface="Cambria Math" panose="02040503050406030204" pitchFamily="18" charset="0"/>
                <a:ea typeface="Cambria Math" panose="02040503050406030204" pitchFamily="18" charset="0"/>
              </a:rPr>
              <a:t>y</a:t>
            </a:r>
            <a:endParaRPr lang="zh-TW" altLang="en-US"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16B61EA-392A-4C47-AC19-6B6AE33A055A}"/>
                  </a:ext>
                </a:extLst>
              </p:cNvPr>
              <p:cNvSpPr/>
              <p:nvPr/>
            </p:nvSpPr>
            <p:spPr>
              <a:xfrm>
                <a:off x="2203269" y="2298440"/>
                <a:ext cx="540005" cy="452792"/>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600" i="1" smtClean="0">
                              <a:solidFill>
                                <a:schemeClr val="tx1"/>
                              </a:solidFill>
                              <a:latin typeface="Cambria Math" panose="02040503050406030204" pitchFamily="18" charset="0"/>
                            </a:rPr>
                          </m:ctrlPr>
                        </m:sSupPr>
                        <m:e>
                          <m:r>
                            <a:rPr lang="en-US" altLang="zh-TW" sz="1600" b="0" i="1" smtClean="0">
                              <a:solidFill>
                                <a:schemeClr val="tx1"/>
                              </a:solidFill>
                              <a:latin typeface="Cambria Math" panose="02040503050406030204" pitchFamily="18" charset="0"/>
                            </a:rPr>
                            <m:t>𝑍</m:t>
                          </m:r>
                        </m:e>
                        <m:sup>
                          <m:r>
                            <a:rPr lang="en-US" altLang="zh-TW" sz="1600" b="0" i="1" smtClean="0">
                              <a:solidFill>
                                <a:schemeClr val="tx1"/>
                              </a:solidFill>
                              <a:latin typeface="Cambria Math" panose="02040503050406030204" pitchFamily="18" charset="0"/>
                            </a:rPr>
                            <m:t>−1</m:t>
                          </m:r>
                        </m:sup>
                      </m:sSup>
                    </m:oMath>
                  </m:oMathPara>
                </a14:m>
                <a:endParaRPr lang="zh-TW" altLang="en-US" sz="1600" dirty="0">
                  <a:solidFill>
                    <a:schemeClr val="tx1"/>
                  </a:solidFill>
                </a:endParaRPr>
              </a:p>
            </p:txBody>
          </p:sp>
        </mc:Choice>
        <mc:Fallback xmlns="">
          <p:sp>
            <p:nvSpPr>
              <p:cNvPr id="4" name="矩形 3">
                <a:extLst>
                  <a:ext uri="{FF2B5EF4-FFF2-40B4-BE49-F238E27FC236}">
                    <a16:creationId xmlns:a16="http://schemas.microsoft.com/office/drawing/2014/main" id="{516B61EA-392A-4C47-AC19-6B6AE33A055A}"/>
                  </a:ext>
                </a:extLst>
              </p:cNvPr>
              <p:cNvSpPr>
                <a:spLocks noRot="1" noChangeAspect="1" noMove="1" noResize="1" noEditPoints="1" noAdjustHandles="1" noChangeArrowheads="1" noChangeShapeType="1" noTextEdit="1"/>
              </p:cNvSpPr>
              <p:nvPr/>
            </p:nvSpPr>
            <p:spPr>
              <a:xfrm>
                <a:off x="2203269" y="2298440"/>
                <a:ext cx="540005" cy="452792"/>
              </a:xfrm>
              <a:prstGeom prst="rect">
                <a:avLst/>
              </a:prstGeom>
              <a:blipFill>
                <a:blip r:embed="rId9"/>
                <a:stretch>
                  <a:fillRect/>
                </a:stretch>
              </a:blipFill>
              <a:ln w="19050">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26900512-4BB5-438D-B950-70A1179013B2}"/>
                  </a:ext>
                </a:extLst>
              </p:cNvPr>
              <p:cNvSpPr/>
              <p:nvPr/>
            </p:nvSpPr>
            <p:spPr>
              <a:xfrm>
                <a:off x="2203269" y="3250649"/>
                <a:ext cx="540005" cy="452792"/>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600" i="1" smtClean="0">
                              <a:solidFill>
                                <a:schemeClr val="tx1"/>
                              </a:solidFill>
                              <a:latin typeface="Cambria Math" panose="02040503050406030204" pitchFamily="18" charset="0"/>
                            </a:rPr>
                          </m:ctrlPr>
                        </m:sSupPr>
                        <m:e>
                          <m:r>
                            <a:rPr lang="en-US" altLang="zh-TW" sz="1600" b="0" i="1" smtClean="0">
                              <a:solidFill>
                                <a:schemeClr val="tx1"/>
                              </a:solidFill>
                              <a:latin typeface="Cambria Math" panose="02040503050406030204" pitchFamily="18" charset="0"/>
                            </a:rPr>
                            <m:t>𝑍</m:t>
                          </m:r>
                        </m:e>
                        <m:sup>
                          <m:r>
                            <a:rPr lang="en-US" altLang="zh-TW" sz="1600" b="0" i="1" smtClean="0">
                              <a:solidFill>
                                <a:schemeClr val="tx1"/>
                              </a:solidFill>
                              <a:latin typeface="Cambria Math" panose="02040503050406030204" pitchFamily="18" charset="0"/>
                            </a:rPr>
                            <m:t>−1</m:t>
                          </m:r>
                        </m:sup>
                      </m:sSup>
                    </m:oMath>
                  </m:oMathPara>
                </a14:m>
                <a:endParaRPr lang="zh-TW" altLang="en-US" sz="1600" dirty="0">
                  <a:solidFill>
                    <a:schemeClr val="tx1"/>
                  </a:solidFill>
                </a:endParaRPr>
              </a:p>
            </p:txBody>
          </p:sp>
        </mc:Choice>
        <mc:Fallback xmlns="">
          <p:sp>
            <p:nvSpPr>
              <p:cNvPr id="63" name="矩形 62">
                <a:extLst>
                  <a:ext uri="{FF2B5EF4-FFF2-40B4-BE49-F238E27FC236}">
                    <a16:creationId xmlns:a16="http://schemas.microsoft.com/office/drawing/2014/main" id="{26900512-4BB5-438D-B950-70A1179013B2}"/>
                  </a:ext>
                </a:extLst>
              </p:cNvPr>
              <p:cNvSpPr>
                <a:spLocks noRot="1" noChangeAspect="1" noMove="1" noResize="1" noEditPoints="1" noAdjustHandles="1" noChangeArrowheads="1" noChangeShapeType="1" noTextEdit="1"/>
              </p:cNvSpPr>
              <p:nvPr/>
            </p:nvSpPr>
            <p:spPr>
              <a:xfrm>
                <a:off x="2203269" y="3250649"/>
                <a:ext cx="540005" cy="452792"/>
              </a:xfrm>
              <a:prstGeom prst="rect">
                <a:avLst/>
              </a:prstGeom>
              <a:blipFill>
                <a:blip r:embed="rId10"/>
                <a:stretch>
                  <a:fillRect/>
                </a:stretch>
              </a:blipFill>
              <a:ln w="19050">
                <a:solidFill>
                  <a:schemeClr val="tx1"/>
                </a:solidFill>
              </a:ln>
            </p:spPr>
            <p:txBody>
              <a:bodyPr/>
              <a:lstStyle/>
              <a:p>
                <a:r>
                  <a:rPr lang="zh-TW" altLang="en-US">
                    <a:noFill/>
                  </a:rPr>
                  <a:t> </a:t>
                </a:r>
              </a:p>
            </p:txBody>
          </p:sp>
        </mc:Fallback>
      </mc:AlternateContent>
      <p:sp>
        <p:nvSpPr>
          <p:cNvPr id="12" name="橢圓 11">
            <a:extLst>
              <a:ext uri="{FF2B5EF4-FFF2-40B4-BE49-F238E27FC236}">
                <a16:creationId xmlns:a16="http://schemas.microsoft.com/office/drawing/2014/main" id="{6FF21DD1-035F-48D3-A783-3FFF05F1E921}"/>
              </a:ext>
            </a:extLst>
          </p:cNvPr>
          <p:cNvSpPr/>
          <p:nvPr/>
        </p:nvSpPr>
        <p:spPr>
          <a:xfrm>
            <a:off x="2290521" y="4270188"/>
            <a:ext cx="333345" cy="318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X</a:t>
            </a:r>
            <a:endParaRPr lang="zh-TW" altLang="en-US" dirty="0"/>
          </a:p>
        </p:txBody>
      </p:sp>
      <p:sp>
        <p:nvSpPr>
          <p:cNvPr id="64" name="橢圓 63">
            <a:extLst>
              <a:ext uri="{FF2B5EF4-FFF2-40B4-BE49-F238E27FC236}">
                <a16:creationId xmlns:a16="http://schemas.microsoft.com/office/drawing/2014/main" id="{F6A441A4-BE84-4680-8C54-11BDCDDC4080}"/>
              </a:ext>
            </a:extLst>
          </p:cNvPr>
          <p:cNvSpPr/>
          <p:nvPr/>
        </p:nvSpPr>
        <p:spPr>
          <a:xfrm>
            <a:off x="2290521" y="5221543"/>
            <a:ext cx="333345" cy="318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X</a:t>
            </a:r>
            <a:endParaRPr lang="zh-TW" altLang="en-US" dirty="0"/>
          </a:p>
        </p:txBody>
      </p:sp>
      <p:cxnSp>
        <p:nvCxnSpPr>
          <p:cNvPr id="30" name="接點: 肘形 29">
            <a:extLst>
              <a:ext uri="{FF2B5EF4-FFF2-40B4-BE49-F238E27FC236}">
                <a16:creationId xmlns:a16="http://schemas.microsoft.com/office/drawing/2014/main" id="{49CD73E1-1008-429B-991F-6EDD95A41219}"/>
              </a:ext>
            </a:extLst>
          </p:cNvPr>
          <p:cNvCxnSpPr>
            <a:stCxn id="80" idx="3"/>
            <a:endCxn id="4" idx="1"/>
          </p:cNvCxnSpPr>
          <p:nvPr/>
        </p:nvCxnSpPr>
        <p:spPr>
          <a:xfrm flipV="1">
            <a:off x="1372145" y="2524836"/>
            <a:ext cx="831124" cy="490116"/>
          </a:xfrm>
          <a:prstGeom prst="bentConnector3">
            <a:avLst>
              <a:gd name="adj1" fmla="val 5523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接點: 肘形 64">
            <a:extLst>
              <a:ext uri="{FF2B5EF4-FFF2-40B4-BE49-F238E27FC236}">
                <a16:creationId xmlns:a16="http://schemas.microsoft.com/office/drawing/2014/main" id="{48A28575-FF64-4E86-B3EA-31907BA46882}"/>
              </a:ext>
            </a:extLst>
          </p:cNvPr>
          <p:cNvCxnSpPr>
            <a:cxnSpLocks/>
            <a:stCxn id="80" idx="3"/>
            <a:endCxn id="12" idx="2"/>
          </p:cNvCxnSpPr>
          <p:nvPr/>
        </p:nvCxnSpPr>
        <p:spPr>
          <a:xfrm>
            <a:off x="1372145" y="3014952"/>
            <a:ext cx="918376" cy="14144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接點: 肘形 72">
            <a:extLst>
              <a:ext uri="{FF2B5EF4-FFF2-40B4-BE49-F238E27FC236}">
                <a16:creationId xmlns:a16="http://schemas.microsoft.com/office/drawing/2014/main" id="{89D970B8-3DB8-45C2-B5BF-679229DC83BF}"/>
              </a:ext>
            </a:extLst>
          </p:cNvPr>
          <p:cNvCxnSpPr>
            <a:cxnSpLocks/>
            <a:stCxn id="80" idx="3"/>
            <a:endCxn id="64" idx="2"/>
          </p:cNvCxnSpPr>
          <p:nvPr/>
        </p:nvCxnSpPr>
        <p:spPr>
          <a:xfrm>
            <a:off x="1372145" y="3014952"/>
            <a:ext cx="918376" cy="23658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接點: 肘形 73">
            <a:extLst>
              <a:ext uri="{FF2B5EF4-FFF2-40B4-BE49-F238E27FC236}">
                <a16:creationId xmlns:a16="http://schemas.microsoft.com/office/drawing/2014/main" id="{CD20A399-7E2F-496D-A4EE-10023E1F4523}"/>
              </a:ext>
            </a:extLst>
          </p:cNvPr>
          <p:cNvCxnSpPr>
            <a:cxnSpLocks/>
            <a:stCxn id="81" idx="3"/>
            <a:endCxn id="63" idx="1"/>
          </p:cNvCxnSpPr>
          <p:nvPr/>
        </p:nvCxnSpPr>
        <p:spPr>
          <a:xfrm flipV="1">
            <a:off x="1372145" y="3477045"/>
            <a:ext cx="831124" cy="1276151"/>
          </a:xfrm>
          <a:prstGeom prst="bentConnector3">
            <a:avLst>
              <a:gd name="adj1" fmla="val 2799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06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en-US" altLang="zh-TW" dirty="0"/>
              <a:t> - Pipeline</a:t>
            </a:r>
            <a:endParaRPr lang="zh-TW" altLang="en-US" dirty="0"/>
          </a:p>
        </p:txBody>
      </p:sp>
      <p:pic>
        <p:nvPicPr>
          <p:cNvPr id="11" name="圖片 10">
            <a:extLst>
              <a:ext uri="{FF2B5EF4-FFF2-40B4-BE49-F238E27FC236}">
                <a16:creationId xmlns:a16="http://schemas.microsoft.com/office/drawing/2014/main" id="{59BCB44A-0B71-4A1E-81C2-E695F8948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28" y="1917518"/>
            <a:ext cx="10332944" cy="4161337"/>
          </a:xfrm>
          <a:prstGeom prst="rect">
            <a:avLst/>
          </a:prstGeom>
        </p:spPr>
      </p:pic>
      <p:sp>
        <p:nvSpPr>
          <p:cNvPr id="4" name="文字方塊 3">
            <a:extLst>
              <a:ext uri="{FF2B5EF4-FFF2-40B4-BE49-F238E27FC236}">
                <a16:creationId xmlns:a16="http://schemas.microsoft.com/office/drawing/2014/main" id="{FBE1535B-0E45-4999-8D77-730D821FE7B3}"/>
              </a:ext>
            </a:extLst>
          </p:cNvPr>
          <p:cNvSpPr txBox="1"/>
          <p:nvPr/>
        </p:nvSpPr>
        <p:spPr>
          <a:xfrm>
            <a:off x="838200" y="1252385"/>
            <a:ext cx="10515600"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Pipeline Stage = 5</a:t>
            </a:r>
          </a:p>
        </p:txBody>
      </p:sp>
    </p:spTree>
    <p:extLst>
      <p:ext uri="{BB962C8B-B14F-4D97-AF65-F5344CB8AC3E}">
        <p14:creationId xmlns:p14="http://schemas.microsoft.com/office/powerpoint/2010/main" val="370209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a:t>Adder Tree - Pipeline</a:t>
            </a:r>
            <a:endParaRPr lang="zh-TW" altLang="en-US" dirty="0"/>
          </a:p>
        </p:txBody>
      </p:sp>
      <p:pic>
        <p:nvPicPr>
          <p:cNvPr id="4" name="圖片 3">
            <a:extLst>
              <a:ext uri="{FF2B5EF4-FFF2-40B4-BE49-F238E27FC236}">
                <a16:creationId xmlns:a16="http://schemas.microsoft.com/office/drawing/2014/main" id="{ADDF7638-D09A-4D23-B8CD-260056AFF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487" y="1234235"/>
            <a:ext cx="4063025" cy="4972958"/>
          </a:xfrm>
          <a:prstGeom prst="rect">
            <a:avLst/>
          </a:prstGeom>
        </p:spPr>
      </p:pic>
      <p:sp>
        <p:nvSpPr>
          <p:cNvPr id="5" name="文字方塊 4">
            <a:extLst>
              <a:ext uri="{FF2B5EF4-FFF2-40B4-BE49-F238E27FC236}">
                <a16:creationId xmlns:a16="http://schemas.microsoft.com/office/drawing/2014/main" id="{44859A0A-3490-4E52-AA88-F75B58B20614}"/>
              </a:ext>
            </a:extLst>
          </p:cNvPr>
          <p:cNvSpPr txBox="1"/>
          <p:nvPr/>
        </p:nvSpPr>
        <p:spPr>
          <a:xfrm>
            <a:off x="838200" y="1252385"/>
            <a:ext cx="10515600"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Pipeline Stage = 4</a:t>
            </a:r>
          </a:p>
        </p:txBody>
      </p:sp>
    </p:spTree>
    <p:extLst>
      <p:ext uri="{BB962C8B-B14F-4D97-AF65-F5344CB8AC3E}">
        <p14:creationId xmlns:p14="http://schemas.microsoft.com/office/powerpoint/2010/main" val="359839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zh-TW" altLang="en-US" dirty="0"/>
              <a:t> </a:t>
            </a:r>
            <a:r>
              <a:rPr lang="en-US" altLang="zh-TW" dirty="0"/>
              <a:t>–</a:t>
            </a:r>
            <a:r>
              <a:rPr lang="zh-TW" altLang="en-US" dirty="0"/>
              <a:t> </a:t>
            </a:r>
            <a:r>
              <a:rPr lang="en-US" altLang="zh-TW" dirty="0"/>
              <a:t>HDL</a:t>
            </a:r>
            <a:r>
              <a:rPr lang="zh-TW" altLang="en-US" dirty="0"/>
              <a:t> </a:t>
            </a:r>
            <a:r>
              <a:rPr lang="en-US" altLang="zh-TW" dirty="0"/>
              <a:t>Coder</a:t>
            </a:r>
            <a:r>
              <a:rPr lang="zh-TW" altLang="en-US" dirty="0"/>
              <a:t>設定</a:t>
            </a:r>
            <a:r>
              <a:rPr lang="en-US" altLang="zh-TW" dirty="0"/>
              <a:t>(v1)</a:t>
            </a:r>
            <a:endParaRPr lang="zh-TW" altLang="en-US" dirty="0"/>
          </a:p>
        </p:txBody>
      </p:sp>
      <p:pic>
        <p:nvPicPr>
          <p:cNvPr id="6" name="圖片 5">
            <a:extLst>
              <a:ext uri="{FF2B5EF4-FFF2-40B4-BE49-F238E27FC236}">
                <a16:creationId xmlns:a16="http://schemas.microsoft.com/office/drawing/2014/main" id="{4AAF211A-B8EF-40E4-AD36-3C60FA067CD0}"/>
              </a:ext>
            </a:extLst>
          </p:cNvPr>
          <p:cNvPicPr>
            <a:picLocks noChangeAspect="1"/>
          </p:cNvPicPr>
          <p:nvPr/>
        </p:nvPicPr>
        <p:blipFill>
          <a:blip r:embed="rId2"/>
          <a:stretch>
            <a:fillRect/>
          </a:stretch>
        </p:blipFill>
        <p:spPr>
          <a:xfrm>
            <a:off x="2153195" y="1507166"/>
            <a:ext cx="8212183" cy="4450225"/>
          </a:xfrm>
          <a:prstGeom prst="rect">
            <a:avLst/>
          </a:prstGeom>
        </p:spPr>
      </p:pic>
      <p:sp>
        <p:nvSpPr>
          <p:cNvPr id="2" name="矩形 1">
            <a:extLst>
              <a:ext uri="{FF2B5EF4-FFF2-40B4-BE49-F238E27FC236}">
                <a16:creationId xmlns:a16="http://schemas.microsoft.com/office/drawing/2014/main" id="{4A3D12CC-DC00-4DE1-9C3C-AB330511F035}"/>
              </a:ext>
            </a:extLst>
          </p:cNvPr>
          <p:cNvSpPr/>
          <p:nvPr/>
        </p:nvSpPr>
        <p:spPr>
          <a:xfrm>
            <a:off x="5913122" y="2508069"/>
            <a:ext cx="1245323" cy="1132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D764CAF-9E60-4250-A3F9-571C787E6A17}"/>
              </a:ext>
            </a:extLst>
          </p:cNvPr>
          <p:cNvSpPr/>
          <p:nvPr/>
        </p:nvSpPr>
        <p:spPr>
          <a:xfrm>
            <a:off x="4894218" y="1828799"/>
            <a:ext cx="801188" cy="1741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C094317A-381C-41F5-B566-5A083E773D88}"/>
              </a:ext>
            </a:extLst>
          </p:cNvPr>
          <p:cNvSpPr txBox="1"/>
          <p:nvPr/>
        </p:nvSpPr>
        <p:spPr>
          <a:xfrm>
            <a:off x="838200" y="1252385"/>
            <a:ext cx="10515600"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p>
        </p:txBody>
      </p:sp>
      <p:sp>
        <p:nvSpPr>
          <p:cNvPr id="4" name="文字方塊 3">
            <a:extLst>
              <a:ext uri="{FF2B5EF4-FFF2-40B4-BE49-F238E27FC236}">
                <a16:creationId xmlns:a16="http://schemas.microsoft.com/office/drawing/2014/main" id="{0B342DB2-5DC6-4DE0-A16E-3080DDA8A722}"/>
              </a:ext>
            </a:extLst>
          </p:cNvPr>
          <p:cNvSpPr txBox="1"/>
          <p:nvPr/>
        </p:nvSpPr>
        <p:spPr>
          <a:xfrm>
            <a:off x="4223201" y="2073085"/>
            <a:ext cx="1342034"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txBody>
          <a:bodyPr wrap="none" rtlCol="0">
            <a:spAutoFit/>
          </a:bodyPr>
          <a:lstStyle/>
          <a:p>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目前設定</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24</a:t>
            </a:r>
            <a:endPar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58657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zh-TW" altLang="en-US" dirty="0"/>
              <a:t> </a:t>
            </a:r>
            <a:r>
              <a:rPr lang="en-US" altLang="zh-TW" dirty="0"/>
              <a:t>–</a:t>
            </a:r>
            <a:r>
              <a:rPr lang="zh-TW" altLang="en-US" dirty="0"/>
              <a:t> </a:t>
            </a:r>
            <a:r>
              <a:rPr lang="en-US" altLang="zh-TW" dirty="0"/>
              <a:t>HDL</a:t>
            </a:r>
            <a:r>
              <a:rPr lang="zh-TW" altLang="en-US" dirty="0"/>
              <a:t> </a:t>
            </a:r>
            <a:r>
              <a:rPr lang="en-US" altLang="zh-TW" dirty="0"/>
              <a:t>Coder</a:t>
            </a:r>
            <a:r>
              <a:rPr lang="zh-TW" altLang="en-US" dirty="0"/>
              <a:t>設定</a:t>
            </a:r>
            <a:r>
              <a:rPr lang="en-US" altLang="zh-TW" dirty="0"/>
              <a:t>(v1)</a:t>
            </a:r>
            <a:endParaRPr lang="zh-TW" altLang="en-US" dirty="0"/>
          </a:p>
        </p:txBody>
      </p:sp>
      <p:pic>
        <p:nvPicPr>
          <p:cNvPr id="2" name="圖片 1">
            <a:extLst>
              <a:ext uri="{FF2B5EF4-FFF2-40B4-BE49-F238E27FC236}">
                <a16:creationId xmlns:a16="http://schemas.microsoft.com/office/drawing/2014/main" id="{B3380791-D684-4F72-9082-849162D19210}"/>
              </a:ext>
            </a:extLst>
          </p:cNvPr>
          <p:cNvPicPr>
            <a:picLocks noChangeAspect="1"/>
          </p:cNvPicPr>
          <p:nvPr/>
        </p:nvPicPr>
        <p:blipFill>
          <a:blip r:embed="rId2"/>
          <a:stretch>
            <a:fillRect/>
          </a:stretch>
        </p:blipFill>
        <p:spPr>
          <a:xfrm>
            <a:off x="522689" y="1529384"/>
            <a:ext cx="8272793" cy="4483070"/>
          </a:xfrm>
          <a:prstGeom prst="rect">
            <a:avLst/>
          </a:prstGeom>
        </p:spPr>
      </p:pic>
      <p:sp>
        <p:nvSpPr>
          <p:cNvPr id="5" name="矩形 4">
            <a:extLst>
              <a:ext uri="{FF2B5EF4-FFF2-40B4-BE49-F238E27FC236}">
                <a16:creationId xmlns:a16="http://schemas.microsoft.com/office/drawing/2014/main" id="{230C8CFB-BF56-481C-9BCA-0A6E70BC3B6F}"/>
              </a:ext>
            </a:extLst>
          </p:cNvPr>
          <p:cNvSpPr/>
          <p:nvPr/>
        </p:nvSpPr>
        <p:spPr>
          <a:xfrm>
            <a:off x="1680756" y="3657708"/>
            <a:ext cx="1576250" cy="1218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69AA0CC-C821-407E-BDB8-D76823827EB5}"/>
              </a:ext>
            </a:extLst>
          </p:cNvPr>
          <p:cNvSpPr txBox="1"/>
          <p:nvPr/>
        </p:nvSpPr>
        <p:spPr>
          <a:xfrm>
            <a:off x="3317051" y="3200292"/>
            <a:ext cx="1518364"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txBody>
          <a:bodyPr wrap="none" rtlCol="0">
            <a:spAutoFit/>
          </a:bodyPr>
          <a:lstStyle/>
          <a:p>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Pipeline</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設定</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9BBD99CC-B8F6-4E41-83F2-6227F4DD1BBD}"/>
              </a:ext>
            </a:extLst>
          </p:cNvPr>
          <p:cNvGraphicFramePr>
            <a:graphicFrameLocks noGrp="1"/>
          </p:cNvGraphicFramePr>
          <p:nvPr>
            <p:extLst/>
          </p:nvPr>
        </p:nvGraphicFramePr>
        <p:xfrm>
          <a:off x="9026261" y="1685479"/>
          <a:ext cx="2643050" cy="4326975"/>
        </p:xfrm>
        <a:graphic>
          <a:graphicData uri="http://schemas.openxmlformats.org/drawingml/2006/table">
            <a:tbl>
              <a:tblPr firstRow="1" bandRow="1">
                <a:tableStyleId>{85BE263C-DBD7-4A20-BB59-AAB30ACAA65A}</a:tableStyleId>
              </a:tblPr>
              <a:tblGrid>
                <a:gridCol w="1212234">
                  <a:extLst>
                    <a:ext uri="{9D8B030D-6E8A-4147-A177-3AD203B41FA5}">
                      <a16:colId xmlns:a16="http://schemas.microsoft.com/office/drawing/2014/main" val="2814540148"/>
                    </a:ext>
                  </a:extLst>
                </a:gridCol>
                <a:gridCol w="1430816">
                  <a:extLst>
                    <a:ext uri="{9D8B030D-6E8A-4147-A177-3AD203B41FA5}">
                      <a16:colId xmlns:a16="http://schemas.microsoft.com/office/drawing/2014/main" val="1165291028"/>
                    </a:ext>
                  </a:extLst>
                </a:gridCol>
              </a:tblGrid>
              <a:tr h="480775">
                <a:tc>
                  <a:txBody>
                    <a:bodyPr/>
                    <a:lstStyle/>
                    <a:p>
                      <a:pPr algn="ctr"/>
                      <a:r>
                        <a:rPr lang="en-US" altLang="zh-TW" sz="1200" b="1" dirty="0">
                          <a:cs typeface="Times New Roman" panose="02020603050405020304" pitchFamily="18" charset="0"/>
                        </a:rPr>
                        <a:t>SYSTEM</a:t>
                      </a:r>
                    </a:p>
                    <a:p>
                      <a:pPr algn="ctr"/>
                      <a:r>
                        <a:rPr lang="en-US" altLang="zh-TW" sz="1200" b="1" dirty="0">
                          <a:cs typeface="Times New Roman" panose="02020603050405020304" pitchFamily="18" charset="0"/>
                        </a:rPr>
                        <a:t>CLK</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t>150MHz</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267343"/>
                  </a:ext>
                </a:extLst>
              </a:tr>
              <a:tr h="480775">
                <a:tc>
                  <a:txBody>
                    <a:bodyPr/>
                    <a:lstStyle/>
                    <a:p>
                      <a:r>
                        <a:rPr lang="en-US" altLang="zh-TW" sz="1200" b="1" dirty="0"/>
                        <a:t>LUT</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2526</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6689642"/>
                  </a:ext>
                </a:extLst>
              </a:tr>
              <a:tr h="480775">
                <a:tc>
                  <a:txBody>
                    <a:bodyPr/>
                    <a:lstStyle/>
                    <a:p>
                      <a:r>
                        <a:rPr lang="en-US" altLang="zh-TW" sz="1200" b="1" dirty="0"/>
                        <a:t>LUT/RAM</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143</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6747283"/>
                  </a:ext>
                </a:extLst>
              </a:tr>
              <a:tr h="480775">
                <a:tc>
                  <a:txBody>
                    <a:bodyPr/>
                    <a:lstStyle/>
                    <a:p>
                      <a:r>
                        <a:rPr lang="en-US" altLang="zh-TW" sz="1200" b="1" dirty="0"/>
                        <a:t>FF</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2229</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5625904"/>
                  </a:ext>
                </a:extLst>
              </a:tr>
              <a:tr h="480775">
                <a:tc>
                  <a:txBody>
                    <a:bodyPr/>
                    <a:lstStyle/>
                    <a:p>
                      <a:r>
                        <a:rPr lang="en-US" altLang="zh-TW" sz="1200" b="1" dirty="0"/>
                        <a:t>BRAM</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1.5</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7100914"/>
                  </a:ext>
                </a:extLst>
              </a:tr>
              <a:tr h="480775">
                <a:tc>
                  <a:txBody>
                    <a:bodyPr/>
                    <a:lstStyle/>
                    <a:p>
                      <a:r>
                        <a:rPr lang="en-US" altLang="zh-TW" sz="1200" b="1" dirty="0"/>
                        <a:t>DSP</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3</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6169593"/>
                  </a:ext>
                </a:extLst>
              </a:tr>
              <a:tr h="480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dirty="0"/>
                        <a:t>Worst Negative Slack (ns)</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11" rtl="0" eaLnBrk="1" latinLnBrk="0" hangingPunct="1"/>
                      <a:r>
                        <a:rPr lang="en-US" altLang="zh-TW" sz="1200" b="1" kern="1200" dirty="0">
                          <a:solidFill>
                            <a:schemeClr val="dk1"/>
                          </a:solidFill>
                          <a:latin typeface="+mn-lt"/>
                          <a:ea typeface="+mn-ea"/>
                          <a:cs typeface="+mn-cs"/>
                        </a:rPr>
                        <a:t>0.017</a:t>
                      </a:r>
                      <a:endParaRPr lang="zh-TW" alt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8799551"/>
                  </a:ext>
                </a:extLst>
              </a:tr>
              <a:tr h="480775">
                <a:tc>
                  <a:txBody>
                    <a:bodyPr/>
                    <a:lstStyle/>
                    <a:p>
                      <a:r>
                        <a:rPr lang="en-US" altLang="zh-TW" sz="1200" b="1" dirty="0"/>
                        <a:t>Total On-Chip Power</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11" rtl="0" eaLnBrk="1" latinLnBrk="0" hangingPunct="1"/>
                      <a:r>
                        <a:rPr lang="en-US" altLang="zh-TW" sz="1200" b="1" kern="1200" dirty="0">
                          <a:solidFill>
                            <a:schemeClr val="dk1"/>
                          </a:solidFill>
                          <a:latin typeface="+mn-lt"/>
                          <a:ea typeface="+mn-ea"/>
                          <a:cs typeface="+mn-cs"/>
                        </a:rPr>
                        <a:t>1.313</a:t>
                      </a:r>
                      <a:endParaRPr lang="zh-TW" alt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2768643"/>
                  </a:ext>
                </a:extLst>
              </a:tr>
              <a:tr h="480775">
                <a:tc>
                  <a:txBody>
                    <a:bodyPr/>
                    <a:lstStyle/>
                    <a:p>
                      <a:r>
                        <a:rPr lang="en-US" altLang="zh-TW" sz="1200" b="1" dirty="0"/>
                        <a:t>Junction Temperature</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40.1</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3964112"/>
                  </a:ext>
                </a:extLst>
              </a:tr>
            </a:tbl>
          </a:graphicData>
        </a:graphic>
      </p:graphicFrame>
    </p:spTree>
    <p:extLst>
      <p:ext uri="{BB962C8B-B14F-4D97-AF65-F5344CB8AC3E}">
        <p14:creationId xmlns:p14="http://schemas.microsoft.com/office/powerpoint/2010/main" val="2189736553"/>
      </p:ext>
    </p:extLst>
  </p:cSld>
  <p:clrMapOvr>
    <a:masterClrMapping/>
  </p:clrMapOvr>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7265</TotalTime>
  <Words>652</Words>
  <Application>Microsoft Office PowerPoint</Application>
  <PresentationFormat>寬螢幕</PresentationFormat>
  <Paragraphs>158</Paragraphs>
  <Slides>17</Slides>
  <Notes>10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17</vt:i4>
      </vt:variant>
    </vt:vector>
  </HeadingPairs>
  <TitlesOfParts>
    <vt:vector size="25" baseType="lpstr">
      <vt:lpstr>微軟正黑體</vt:lpstr>
      <vt:lpstr>新細明體</vt:lpstr>
      <vt:lpstr>標楷體</vt:lpstr>
      <vt:lpstr>Arial</vt:lpstr>
      <vt:lpstr>Calibri</vt:lpstr>
      <vt:lpstr>Cambria Math</vt:lpstr>
      <vt:lpstr>Times New Roman</vt:lpstr>
      <vt:lpstr>1_Office 佈景主題</vt:lpstr>
      <vt:lpstr> 表面異物檢測實現於SoC</vt:lpstr>
      <vt:lpstr>TO DO LIST</vt:lpstr>
      <vt:lpstr>情境說明</vt:lpstr>
      <vt:lpstr>專案需求</vt:lpstr>
      <vt:lpstr>架構圖</vt:lpstr>
      <vt:lpstr>LinearRegression - Pipeline</vt:lpstr>
      <vt:lpstr>Adder Tree - Pipeline</vt:lpstr>
      <vt:lpstr>LinearRegression – HDL Coder設定(v1)</vt:lpstr>
      <vt:lpstr>LinearRegression – HDL Coder設定(v1)</vt:lpstr>
      <vt:lpstr>LinearRegression – HDL Coder設定(v1)</vt:lpstr>
      <vt:lpstr>問題紀錄</vt:lpstr>
      <vt:lpstr>專案架構 - BreakDown</vt:lpstr>
      <vt:lpstr>專案架構 – 流程圖</vt:lpstr>
      <vt:lpstr>Linear Regression</vt:lpstr>
      <vt:lpstr>專案架構 – 分工條列表</vt:lpstr>
      <vt:lpstr>2022_05_06 控管紀錄</vt:lpstr>
      <vt:lpstr>參考來源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ADAS進度報告</dc:title>
  <dc:creator>電子系三甲-葉易德</dc:creator>
  <cp:lastModifiedBy>帥哥</cp:lastModifiedBy>
  <cp:revision>79</cp:revision>
  <dcterms:created xsi:type="dcterms:W3CDTF">2022-03-01T06:32:31Z</dcterms:created>
  <dcterms:modified xsi:type="dcterms:W3CDTF">2022-05-13T05:04:07Z</dcterms:modified>
</cp:coreProperties>
</file>