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1269" r:id="rId2"/>
    <p:sldId id="1691" r:id="rId3"/>
    <p:sldId id="1480" r:id="rId4"/>
    <p:sldId id="1909" r:id="rId5"/>
    <p:sldId id="1926" r:id="rId6"/>
    <p:sldId id="1925" r:id="rId7"/>
    <p:sldId id="1934" r:id="rId8"/>
    <p:sldId id="1924" r:id="rId9"/>
    <p:sldId id="1922" r:id="rId10"/>
    <p:sldId id="1923" r:id="rId11"/>
    <p:sldId id="1929" r:id="rId12"/>
    <p:sldId id="1937" r:id="rId13"/>
    <p:sldId id="1936" r:id="rId14"/>
    <p:sldId id="1938" r:id="rId15"/>
    <p:sldId id="1930" r:id="rId16"/>
    <p:sldId id="1931" r:id="rId17"/>
    <p:sldId id="1932" r:id="rId18"/>
    <p:sldId id="1916" r:id="rId19"/>
    <p:sldId id="1915" r:id="rId20"/>
    <p:sldId id="1917" r:id="rId21"/>
    <p:sldId id="1919" r:id="rId22"/>
    <p:sldId id="1912" r:id="rId23"/>
    <p:sldId id="1913" r:id="rId24"/>
    <p:sldId id="1910" r:id="rId25"/>
    <p:sldId id="1911" r:id="rId26"/>
    <p:sldId id="1900" r:id="rId27"/>
    <p:sldId id="1908" r:id="rId28"/>
    <p:sldId id="1679" r:id="rId29"/>
    <p:sldId id="1935" r:id="rId30"/>
    <p:sldId id="1920" r:id="rId31"/>
    <p:sldId id="1914" r:id="rId32"/>
    <p:sldId id="1689" r:id="rId33"/>
    <p:sldId id="1905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專案名稱" id="{BF72BFC4-E0FC-47BB-B23D-3BA92D6C3488}">
          <p14:sldIdLst>
            <p14:sldId id="1269"/>
          </p14:sldIdLst>
        </p14:section>
        <p14:section name="TODOLIST" id="{CDA55547-8673-4E67-A3C0-28A9DCAD1CC1}">
          <p14:sldIdLst>
            <p14:sldId id="1691"/>
          </p14:sldIdLst>
        </p14:section>
        <p14:section name="專案架構" id="{BE82E686-CE5D-40E1-93C4-454750C96E5B}">
          <p14:sldIdLst>
            <p14:sldId id="1480"/>
            <p14:sldId id="1909"/>
          </p14:sldIdLst>
        </p14:section>
        <p14:section name="2022/05/13 ~ 2022/05/20" id="{821D9100-F646-40B7-B56A-51896AFF7E77}">
          <p14:sldIdLst>
            <p14:sldId id="1926"/>
            <p14:sldId id="1925"/>
            <p14:sldId id="1934"/>
            <p14:sldId id="1924"/>
            <p14:sldId id="1922"/>
            <p14:sldId id="1923"/>
            <p14:sldId id="1929"/>
            <p14:sldId id="1937"/>
            <p14:sldId id="1936"/>
            <p14:sldId id="1938"/>
            <p14:sldId id="1930"/>
            <p14:sldId id="1931"/>
            <p14:sldId id="1932"/>
          </p14:sldIdLst>
        </p14:section>
        <p14:section name="2022/04/15 ~ 2022/04/22" id="{D018DE32-DDCF-4769-9040-35BEBC8317AE}">
          <p14:sldIdLst>
            <p14:sldId id="1916"/>
            <p14:sldId id="1915"/>
            <p14:sldId id="1917"/>
            <p14:sldId id="1919"/>
          </p14:sldIdLst>
        </p14:section>
        <p14:section name="2022/04/08 ~ 2022/04/15" id="{8C76B433-4FB0-4D8A-AE09-5D2A74FC3272}">
          <p14:sldIdLst>
            <p14:sldId id="1912"/>
            <p14:sldId id="1913"/>
          </p14:sldIdLst>
        </p14:section>
        <p14:section name="2022/03/11 ~ 2022/03/18" id="{E8D1015E-9E39-4AD2-A2A8-BC5E30714B86}">
          <p14:sldIdLst>
            <p14:sldId id="1910"/>
            <p14:sldId id="1911"/>
          </p14:sldIdLst>
        </p14:section>
        <p14:section name="2022/03/04 ~ 2022/03/11" id="{FD50D92C-BE9A-4975-B1A3-341B41B3D14A}">
          <p14:sldIdLst>
            <p14:sldId id="1900"/>
            <p14:sldId id="1908"/>
          </p14:sldIdLst>
        </p14:section>
        <p14:section name="參考資料" id="{8CDF55F3-3984-473E-B7DA-AE0CF5975227}">
          <p14:sldIdLst>
            <p14:sldId id="1679"/>
          </p14:sldIdLst>
        </p14:section>
        <p14:section name="控管紀錄" id="{62F68368-A3FC-4474-B641-5FE861CF35CE}">
          <p14:sldIdLst>
            <p14:sldId id="1935"/>
            <p14:sldId id="1920"/>
            <p14:sldId id="1914"/>
            <p14:sldId id="1689"/>
            <p14:sldId id="19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FF"/>
    <a:srgbClr val="FF8000"/>
    <a:srgbClr val="FF7373"/>
    <a:srgbClr val="E1BBE0"/>
    <a:srgbClr val="FF66FF"/>
    <a:srgbClr val="A7CD8E"/>
    <a:srgbClr val="E5F5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5316" autoAdjust="0"/>
  </p:normalViewPr>
  <p:slideViewPr>
    <p:cSldViewPr snapToGrid="0">
      <p:cViewPr varScale="1">
        <p:scale>
          <a:sx n="104" d="100"/>
          <a:sy n="104" d="100"/>
        </p:scale>
        <p:origin x="100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492"/>
    </p:cViewPr>
  </p:sorterViewPr>
  <p:notesViewPr>
    <p:cSldViewPr snapToGrid="0">
      <p:cViewPr varScale="1">
        <p:scale>
          <a:sx n="83" d="100"/>
          <a:sy n="83" d="100"/>
        </p:scale>
        <p:origin x="393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61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8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961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352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190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895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72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66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29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440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B20C3A9F-2D6F-488D-9DB9-3C8F7ADD7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8308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808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B20C3A9F-2D6F-488D-9DB9-3C8F7ADD7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8581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108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B20C3A9F-2D6F-488D-9DB9-3C8F7ADD7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114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871E-D63C-497D-8F95-E4A7E1968E41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9BCE-B134-412F-AA9E-EF069E9432DF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7BD-9BFE-420A-AF3D-81D697864505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E334-A8B4-4231-9966-8CEF9140F055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FEC3-B45F-4FCE-B90B-B7A3BAD0E815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7733-B2DA-4822-A2BA-7F8B570BCEA4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8710-0854-41DA-B800-CD53DFA64675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4869-B0AF-4137-A72A-7098933C473A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0B8-23D9-453E-98B2-7DE711E7A867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102F-296F-4D14-A812-50E354B97527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47B9-7618-490E-9D9C-1CAEF400DDF2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FC308D0F-3EFC-4DEC-A676-0DBC7A663400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wsEbCgxEByG2bOACEMfIHtTZ0nFg9alg/view?usp=shar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AN030/Vivado_Basic" TargetMode="Externa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86ri1ZWFDvL_-92aNnkIX4_p-QDdo08N?usp=shar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8gRYrMBCHtoaTZJ8OqSH27_qF-gMOqqg/view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NX1_RaauJDHZa6ektj63UaYN7nSc5CdH/view?usp=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nIX1dnGeOrozzZbEsGorforhYJLXbA8w/view?usp=sha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N030/Vivado_Basi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880602/SYSTEM-ON-CHIP-DESIG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2E39CF00-EC3C-4865-8D8C-830D0F905AF0}"/>
              </a:ext>
            </a:extLst>
          </p:cNvPr>
          <p:cNvSpPr txBox="1">
            <a:spLocks/>
          </p:cNvSpPr>
          <p:nvPr/>
        </p:nvSpPr>
        <p:spPr>
          <a:xfrm>
            <a:off x="831850" y="2600325"/>
            <a:ext cx="10515600" cy="1028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en-US" altLang="zh-TW" dirty="0" err="1"/>
              <a:t>PingPong</a:t>
            </a:r>
            <a:endParaRPr lang="zh-TW" altLang="en-US" dirty="0"/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8AD378D5-AE74-4304-AE68-D7BE689C6E08}"/>
              </a:ext>
            </a:extLst>
          </p:cNvPr>
          <p:cNvSpPr txBox="1">
            <a:spLocks/>
          </p:cNvSpPr>
          <p:nvPr/>
        </p:nvSpPr>
        <p:spPr>
          <a:xfrm>
            <a:off x="4373611" y="4242594"/>
            <a:ext cx="3444777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4572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dirty="0"/>
              <a:t>學生 </a:t>
            </a:r>
            <a:r>
              <a:rPr lang="en-US" altLang="zh-TW" dirty="0"/>
              <a:t>:</a:t>
            </a:r>
            <a:r>
              <a:rPr lang="zh-TW" altLang="en-US" dirty="0"/>
              <a:t> 廖彥翔</a:t>
            </a:r>
            <a:endParaRPr lang="en-US" altLang="zh-TW" dirty="0"/>
          </a:p>
          <a:p>
            <a:pPr>
              <a:lnSpc>
                <a:spcPct val="100000"/>
              </a:lnSpc>
            </a:pP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指導老師 </a:t>
            </a:r>
            <a:r>
              <a:rPr lang="en-US" altLang="zh-TW" dirty="0"/>
              <a:t>:</a:t>
            </a:r>
            <a:r>
              <a:rPr lang="zh-TW" altLang="en-US" dirty="0"/>
              <a:t> 陳朝烈 教授</a:t>
            </a:r>
            <a:endParaRPr lang="en-US" altLang="zh-TW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17B4CD62-0584-4422-BC0E-494BAE9D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08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BEDBD95-A364-4327-9859-45CD4A5D4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51" y="1860253"/>
            <a:ext cx="5031466" cy="3898621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(6/13)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FE9A502-A73D-4060-8E80-CD07D6072524}"/>
              </a:ext>
            </a:extLst>
          </p:cNvPr>
          <p:cNvSpPr txBox="1"/>
          <p:nvPr/>
        </p:nvSpPr>
        <p:spPr>
          <a:xfrm>
            <a:off x="838198" y="11901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GPIO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0D12FC-2354-40F9-A42E-394BA8F3ACBF}"/>
              </a:ext>
            </a:extLst>
          </p:cNvPr>
          <p:cNvSpPr/>
          <p:nvPr/>
        </p:nvSpPr>
        <p:spPr>
          <a:xfrm>
            <a:off x="2623883" y="3621781"/>
            <a:ext cx="1976581" cy="211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28613C-464F-43AA-837A-45F2934CB036}"/>
              </a:ext>
            </a:extLst>
          </p:cNvPr>
          <p:cNvSpPr/>
          <p:nvPr/>
        </p:nvSpPr>
        <p:spPr>
          <a:xfrm>
            <a:off x="2516435" y="5153892"/>
            <a:ext cx="766515" cy="270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CF8B187-AB7A-47DB-BAC5-6F43BD528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801" y="3328194"/>
            <a:ext cx="4305901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3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(7/13)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9B28AD7-CD1A-42FF-A6F3-AD4CA4B02CAD}"/>
              </a:ext>
            </a:extLst>
          </p:cNvPr>
          <p:cNvSpPr txBox="1"/>
          <p:nvPr/>
        </p:nvSpPr>
        <p:spPr>
          <a:xfrm>
            <a:off x="838198" y="1190191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中斷向量表，作爲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IRQ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中斷，在中斷向量表中爲第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條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地址：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0x18)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指令，對應第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IRQHandler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，跳轉到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IRQHandler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標籤，其後第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行再次跳轉到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IRQInterrupt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282A718-0A71-4290-852D-7F04D676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55" y="1906663"/>
            <a:ext cx="7476035" cy="41275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317CDEC4-1B27-42A6-806C-F8A5CCCE9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860" y="2216150"/>
            <a:ext cx="4284154" cy="450532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3FBD548-E981-476F-A9BA-2301DEA1AFE3}"/>
              </a:ext>
            </a:extLst>
          </p:cNvPr>
          <p:cNvSpPr/>
          <p:nvPr/>
        </p:nvSpPr>
        <p:spPr>
          <a:xfrm>
            <a:off x="5339681" y="3791383"/>
            <a:ext cx="984919" cy="186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8C2C3A-F78C-4FF9-992B-D3D736B31C10}"/>
              </a:ext>
            </a:extLst>
          </p:cNvPr>
          <p:cNvSpPr/>
          <p:nvPr/>
        </p:nvSpPr>
        <p:spPr>
          <a:xfrm>
            <a:off x="5048249" y="4287762"/>
            <a:ext cx="4165601" cy="2433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7D13D87C-13C6-49ED-AEAC-9E4320B48AB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324600" y="3884675"/>
            <a:ext cx="806450" cy="40308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6646CBC-EA64-4041-8A0C-10C4DECA9C3B}"/>
              </a:ext>
            </a:extLst>
          </p:cNvPr>
          <p:cNvSpPr/>
          <p:nvPr/>
        </p:nvSpPr>
        <p:spPr>
          <a:xfrm>
            <a:off x="1870749" y="1856200"/>
            <a:ext cx="5803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\ps7_cortexa9_0\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libsrc</a:t>
            </a:r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\standalone_v5_2\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src</a:t>
            </a:r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asm_vectors.s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EB38E404-CEB4-4B34-B70B-A28BB9938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261" y="2636301"/>
            <a:ext cx="4333877" cy="89839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9422E32-8FEB-4479-A3AB-1E3CB750D5D5}"/>
              </a:ext>
            </a:extLst>
          </p:cNvPr>
          <p:cNvCxnSpPr>
            <a:stCxn id="11" idx="3"/>
            <a:endCxn id="17" idx="2"/>
          </p:cNvCxnSpPr>
          <p:nvPr/>
        </p:nvCxnSpPr>
        <p:spPr>
          <a:xfrm flipV="1">
            <a:off x="9213850" y="3534700"/>
            <a:ext cx="768350" cy="196991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C0E7EAB2-0BDD-4BEC-BDCF-03BBD02F1B84}"/>
              </a:ext>
            </a:extLst>
          </p:cNvPr>
          <p:cNvSpPr/>
          <p:nvPr/>
        </p:nvSpPr>
        <p:spPr>
          <a:xfrm>
            <a:off x="6761403" y="2225532"/>
            <a:ext cx="531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\ps7_cortexa9_0\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libsrc</a:t>
            </a:r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\standalone_v5_2\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src</a:t>
            </a:r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vectors.c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21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0E69C56-5E39-45AA-A018-B9E67927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(8/13)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F1839E-E8B1-48F3-9A10-E40DC562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F9E983-480B-48C5-9E0F-D21C0DFBB5C0}" type="slidenum">
              <a:rPr lang="zh-TW" altLang="en-US" smtClean="0"/>
              <a:t>12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026F8D-A1C1-4498-9C62-E96A4650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994" y="1660497"/>
            <a:ext cx="5212178" cy="46534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7F2E588-677D-4964-B327-801CE607A54E}"/>
              </a:ext>
            </a:extLst>
          </p:cNvPr>
          <p:cNvSpPr/>
          <p:nvPr/>
        </p:nvSpPr>
        <p:spPr>
          <a:xfrm>
            <a:off x="3281993" y="3221976"/>
            <a:ext cx="4088625" cy="4341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BF73DE5-B8C8-482E-9456-84E15E450267}"/>
              </a:ext>
            </a:extLst>
          </p:cNvPr>
          <p:cNvSpPr txBox="1"/>
          <p:nvPr/>
        </p:nvSpPr>
        <p:spPr>
          <a:xfrm>
            <a:off x="2927857" y="1475831"/>
            <a:ext cx="633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\ps7_cortexa9_0\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libsrc</a:t>
            </a:r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\standalone_v5_2\include\ 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xscugic_hw.h</a:t>
            </a:r>
            <a:endParaRPr lang="zh-TW" altLang="en-US" dirty="0">
              <a:solidFill>
                <a:srgbClr val="FF0000"/>
              </a:solidFill>
              <a:latin typeface="-apple-system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61D1197-B03A-4282-A6DD-BAAD65B38724}"/>
              </a:ext>
            </a:extLst>
          </p:cNvPr>
          <p:cNvSpPr txBox="1"/>
          <p:nvPr/>
        </p:nvSpPr>
        <p:spPr>
          <a:xfrm>
            <a:off x="838198" y="1190191"/>
            <a:ext cx="3577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/>
              <a:t>GIC pending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025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0E69C56-5E39-45AA-A018-B9E67927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(9/13)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F1839E-E8B1-48F3-9A10-E40DC562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B798361-FCCB-463F-922D-A229511F0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35" y="2560394"/>
            <a:ext cx="11004130" cy="22055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9937CFD-BD23-4C8F-A60F-275722FD778D}"/>
              </a:ext>
            </a:extLst>
          </p:cNvPr>
          <p:cNvSpPr/>
          <p:nvPr/>
        </p:nvSpPr>
        <p:spPr>
          <a:xfrm>
            <a:off x="1103664" y="4119418"/>
            <a:ext cx="8917791" cy="4341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3AF44D-1604-4A24-A8D7-A266AB28CC17}"/>
              </a:ext>
            </a:extLst>
          </p:cNvPr>
          <p:cNvSpPr txBox="1"/>
          <p:nvPr/>
        </p:nvSpPr>
        <p:spPr>
          <a:xfrm>
            <a:off x="1653831" y="2637222"/>
            <a:ext cx="633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\ps7_cortexa9_0\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libsrc</a:t>
            </a:r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\standalone_v5_2\include\ 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xscugic_hw.h</a:t>
            </a:r>
            <a:endParaRPr lang="zh-TW" altLang="en-US" dirty="0">
              <a:solidFill>
                <a:srgbClr val="FF0000"/>
              </a:solidFill>
              <a:latin typeface="-apple-system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70A3087-8A21-4252-9E23-2AE5AD8CF0BD}"/>
              </a:ext>
            </a:extLst>
          </p:cNvPr>
          <p:cNvSpPr txBox="1"/>
          <p:nvPr/>
        </p:nvSpPr>
        <p:spPr>
          <a:xfrm>
            <a:off x="838198" y="11901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/>
              <a:t>GIC MASK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暫存器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3371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0E69C56-5E39-45AA-A018-B9E67927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(10/13)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F1839E-E8B1-48F3-9A10-E40DC562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8DB12EE-F73E-4165-A2DE-38D9DAB2F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471" y="1994606"/>
            <a:ext cx="7893058" cy="356077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A7E3AFD-332E-4C41-BE73-CEA9F571729B}"/>
              </a:ext>
            </a:extLst>
          </p:cNvPr>
          <p:cNvSpPr/>
          <p:nvPr/>
        </p:nvSpPr>
        <p:spPr>
          <a:xfrm>
            <a:off x="2221264" y="3666836"/>
            <a:ext cx="7821265" cy="2309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A1B081B-E346-41D0-B70F-F4BF2B41BDBE}"/>
              </a:ext>
            </a:extLst>
          </p:cNvPr>
          <p:cNvSpPr txBox="1"/>
          <p:nvPr/>
        </p:nvSpPr>
        <p:spPr>
          <a:xfrm>
            <a:off x="2927857" y="1516759"/>
            <a:ext cx="633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\ps7_cortexa9_0\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libsrc</a:t>
            </a:r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\standalone_v5_2\include\ 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xscugic_hw.h</a:t>
            </a:r>
            <a:endParaRPr lang="zh-TW" altLang="en-US" dirty="0">
              <a:solidFill>
                <a:srgbClr val="FF0000"/>
              </a:solidFill>
              <a:latin typeface="-apple-system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16117E-07F7-4BEC-97D3-D004DA8872F0}"/>
              </a:ext>
            </a:extLst>
          </p:cNvPr>
          <p:cNvSpPr txBox="1"/>
          <p:nvPr/>
        </p:nvSpPr>
        <p:spPr>
          <a:xfrm>
            <a:off x="838198" y="11901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/>
              <a:t>GIC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中斷編號暫存器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823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D3A26A4D-D49F-4D61-9C00-98F630F20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76" y="1771650"/>
            <a:ext cx="6077798" cy="4058216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(11/13)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52879B-16C4-4BFF-87C0-3246848D4D17}"/>
              </a:ext>
            </a:extLst>
          </p:cNvPr>
          <p:cNvSpPr txBox="1"/>
          <p:nvPr/>
        </p:nvSpPr>
        <p:spPr>
          <a:xfrm>
            <a:off x="5899539" y="230566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查看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GIC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配置，並初始化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B63030E-A474-4D04-B2FC-1B32081018B0}"/>
              </a:ext>
            </a:extLst>
          </p:cNvPr>
          <p:cNvSpPr txBox="1"/>
          <p:nvPr/>
        </p:nvSpPr>
        <p:spPr>
          <a:xfrm>
            <a:off x="2170546" y="271991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ARM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處理器中斷初始化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AF6F944-B3E2-4013-BE2E-E147917BE9CB}"/>
              </a:ext>
            </a:extLst>
          </p:cNvPr>
          <p:cNvSpPr txBox="1"/>
          <p:nvPr/>
        </p:nvSpPr>
        <p:spPr>
          <a:xfrm>
            <a:off x="838198" y="11901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軟體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中斷設定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A28465-9D55-4DAF-8CE3-A524A835AC0E}"/>
              </a:ext>
            </a:extLst>
          </p:cNvPr>
          <p:cNvSpPr/>
          <p:nvPr/>
        </p:nvSpPr>
        <p:spPr>
          <a:xfrm>
            <a:off x="687635" y="2295353"/>
            <a:ext cx="5220749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5E7881-9D77-4FBD-BE1B-46BD1F5EE552}"/>
              </a:ext>
            </a:extLst>
          </p:cNvPr>
          <p:cNvSpPr/>
          <p:nvPr/>
        </p:nvSpPr>
        <p:spPr>
          <a:xfrm>
            <a:off x="678790" y="3144471"/>
            <a:ext cx="5220749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D37C27-356D-4E71-BD51-385B059A8744}"/>
              </a:ext>
            </a:extLst>
          </p:cNvPr>
          <p:cNvSpPr/>
          <p:nvPr/>
        </p:nvSpPr>
        <p:spPr>
          <a:xfrm>
            <a:off x="678790" y="3559269"/>
            <a:ext cx="2988335" cy="2793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B8EAA72-8EA5-44CD-9F33-1C22716EB1ED}"/>
              </a:ext>
            </a:extLst>
          </p:cNvPr>
          <p:cNvSpPr/>
          <p:nvPr/>
        </p:nvSpPr>
        <p:spPr>
          <a:xfrm>
            <a:off x="678790" y="2876811"/>
            <a:ext cx="1491756" cy="2099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7D94D5A-E5AB-477E-BB4A-0A616DA5F25D}"/>
              </a:ext>
            </a:extLst>
          </p:cNvPr>
          <p:cNvSpPr txBox="1"/>
          <p:nvPr/>
        </p:nvSpPr>
        <p:spPr>
          <a:xfrm>
            <a:off x="5948726" y="2988440"/>
            <a:ext cx="386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給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IRQ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編號，將中斷控制器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GIC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ARM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處理器的硬體中斷訊號連接起來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9354B78-BE31-4AE7-BA2D-9A313804EC83}"/>
              </a:ext>
            </a:extLst>
          </p:cNvPr>
          <p:cNvSpPr txBox="1"/>
          <p:nvPr/>
        </p:nvSpPr>
        <p:spPr>
          <a:xfrm>
            <a:off x="3667125" y="3513803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開啟處理器中斷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3AB33A-2356-4536-9597-E38F4861B9D9}"/>
              </a:ext>
            </a:extLst>
          </p:cNvPr>
          <p:cNvSpPr/>
          <p:nvPr/>
        </p:nvSpPr>
        <p:spPr>
          <a:xfrm>
            <a:off x="678790" y="3942747"/>
            <a:ext cx="4382737" cy="4445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0B0E039-CAA7-4E90-984F-3E866383FF9C}"/>
              </a:ext>
            </a:extLst>
          </p:cNvPr>
          <p:cNvSpPr txBox="1"/>
          <p:nvPr/>
        </p:nvSpPr>
        <p:spPr>
          <a:xfrm>
            <a:off x="5061527" y="4004103"/>
            <a:ext cx="354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GIC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中斷與中斷服務程式連接</a:t>
            </a: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224030FB-EFBA-43A2-92E5-77A1FF409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490" y="5396573"/>
            <a:ext cx="3515216" cy="914528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597E7204-FCD7-4D90-B96B-874A2793AA9B}"/>
              </a:ext>
            </a:extLst>
          </p:cNvPr>
          <p:cNvSpPr/>
          <p:nvPr/>
        </p:nvSpPr>
        <p:spPr>
          <a:xfrm>
            <a:off x="678791" y="4441782"/>
            <a:ext cx="3292846" cy="2042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D9002B5-1345-486B-9F73-FE835FD2A281}"/>
              </a:ext>
            </a:extLst>
          </p:cNvPr>
          <p:cNvSpPr txBox="1"/>
          <p:nvPr/>
        </p:nvSpPr>
        <p:spPr>
          <a:xfrm>
            <a:off x="3996225" y="4414733"/>
            <a:ext cx="402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設定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AXI_GPIO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按鍵可以使能中斷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E1B2C5E-E2DE-4333-BFA2-646711273E24}"/>
              </a:ext>
            </a:extLst>
          </p:cNvPr>
          <p:cNvSpPr txBox="1"/>
          <p:nvPr/>
        </p:nvSpPr>
        <p:spPr>
          <a:xfrm>
            <a:off x="5813867" y="4811526"/>
            <a:ext cx="351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設定中斷優先權及中斷類型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314045D-D8F7-43E0-8C3E-27626C76BA29}"/>
              </a:ext>
            </a:extLst>
          </p:cNvPr>
          <p:cNvSpPr/>
          <p:nvPr/>
        </p:nvSpPr>
        <p:spPr>
          <a:xfrm>
            <a:off x="678790" y="4877062"/>
            <a:ext cx="4964627" cy="2042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C00934E-F155-4CAA-AB4C-E38CB60BDBA7}"/>
              </a:ext>
            </a:extLst>
          </p:cNvPr>
          <p:cNvSpPr txBox="1"/>
          <p:nvPr/>
        </p:nvSpPr>
        <p:spPr>
          <a:xfrm>
            <a:off x="3667124" y="5238253"/>
            <a:ext cx="435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開啟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AXI_GPIO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按鍵可以使能中斷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370AE37-AE77-42FC-8182-5FB04DE07C49}"/>
              </a:ext>
            </a:extLst>
          </p:cNvPr>
          <p:cNvSpPr/>
          <p:nvPr/>
        </p:nvSpPr>
        <p:spPr>
          <a:xfrm>
            <a:off x="678791" y="5293441"/>
            <a:ext cx="2988333" cy="3141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6B54E5F7-9D39-42D5-B2A9-52431A07D542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380490" y="4188769"/>
            <a:ext cx="1757608" cy="1207804"/>
          </a:xfrm>
          <a:prstGeom prst="bentConnector2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86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(12/13)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DF28B7-452E-4CD8-B8D4-77C141A61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145" y="1204432"/>
            <a:ext cx="3464272" cy="497469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DD16EA3-CEED-47D0-BE2C-FF009E9FC443}"/>
              </a:ext>
            </a:extLst>
          </p:cNvPr>
          <p:cNvSpPr txBox="1"/>
          <p:nvPr/>
        </p:nvSpPr>
        <p:spPr>
          <a:xfrm>
            <a:off x="838198" y="11901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軟體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主程式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392B9C-470E-4F70-BEB8-E64D94D50CCF}"/>
              </a:ext>
            </a:extLst>
          </p:cNvPr>
          <p:cNvSpPr txBox="1"/>
          <p:nvPr/>
        </p:nvSpPr>
        <p:spPr>
          <a:xfrm>
            <a:off x="7866034" y="34290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中斷程式，並讀取按鍵數值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D0A018-71BF-41AF-B8EF-4BF7EF3E2707}"/>
              </a:ext>
            </a:extLst>
          </p:cNvPr>
          <p:cNvSpPr/>
          <p:nvPr/>
        </p:nvSpPr>
        <p:spPr>
          <a:xfrm>
            <a:off x="4604245" y="3735674"/>
            <a:ext cx="3126591" cy="24434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7746A2D-8566-4D4B-9E52-EB95C291AA75}"/>
              </a:ext>
            </a:extLst>
          </p:cNvPr>
          <p:cNvSpPr txBox="1"/>
          <p:nvPr/>
        </p:nvSpPr>
        <p:spPr>
          <a:xfrm>
            <a:off x="7866034" y="3932875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讀取到，並執行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亮暗功能</a:t>
            </a:r>
          </a:p>
        </p:txBody>
      </p:sp>
    </p:spTree>
    <p:extLst>
      <p:ext uri="{BB962C8B-B14F-4D97-AF65-F5344CB8AC3E}">
        <p14:creationId xmlns:p14="http://schemas.microsoft.com/office/powerpoint/2010/main" val="1102528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/>
              <a:t>(13/13)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6696298-925A-4E9A-9EAD-D644CFBFB211}"/>
              </a:ext>
            </a:extLst>
          </p:cNvPr>
          <p:cNvSpPr txBox="1"/>
          <p:nvPr/>
        </p:nvSpPr>
        <p:spPr>
          <a:xfrm>
            <a:off x="838198" y="1190191"/>
            <a:ext cx="10515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https://drive.google.com/file/d/1wsEbCgxEByG2bOACEMfIHtTZ0nFg9alg/view?usp=sharing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4560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EGO-XZ7 Board Files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A8EB3F5-B83C-44B1-8A84-1359F4463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70" y="2338359"/>
            <a:ext cx="2534004" cy="247684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E7181EF-A7FF-49CE-AD7D-F88BC2C7B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326" y="1588655"/>
            <a:ext cx="2286727" cy="422532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C308F10-6AAE-49BE-B892-6007DBFF2AD6}"/>
              </a:ext>
            </a:extLst>
          </p:cNvPr>
          <p:cNvSpPr txBox="1"/>
          <p:nvPr/>
        </p:nvSpPr>
        <p:spPr>
          <a:xfrm>
            <a:off x="884542" y="1893455"/>
            <a:ext cx="212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EGO-XZ7</a:t>
            </a:r>
            <a:r>
              <a:rPr lang="zh-TW" altLang="en-US" dirty="0"/>
              <a:t> </a:t>
            </a:r>
            <a:r>
              <a:rPr lang="en-US" altLang="zh-TW" dirty="0"/>
              <a:t>DATASHEET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DD05831-8176-4F3C-A28B-B514358C1AFA}"/>
              </a:ext>
            </a:extLst>
          </p:cNvPr>
          <p:cNvSpPr txBox="1"/>
          <p:nvPr/>
        </p:nvSpPr>
        <p:spPr>
          <a:xfrm>
            <a:off x="3607026" y="1198406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Vivado</a:t>
            </a:r>
            <a:r>
              <a:rPr lang="en-US" altLang="zh-TW" dirty="0"/>
              <a:t>/data/boards/</a:t>
            </a:r>
            <a:r>
              <a:rPr lang="en-US" altLang="zh-TW" dirty="0" err="1"/>
              <a:t>board_files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B7A666-F7EA-4509-9E66-762A4C43135B}"/>
              </a:ext>
            </a:extLst>
          </p:cNvPr>
          <p:cNvSpPr/>
          <p:nvPr/>
        </p:nvSpPr>
        <p:spPr>
          <a:xfrm>
            <a:off x="884542" y="2447635"/>
            <a:ext cx="796475" cy="260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67F6F6-681E-4CC2-9516-21162C943EAD}"/>
              </a:ext>
            </a:extLst>
          </p:cNvPr>
          <p:cNvSpPr/>
          <p:nvPr/>
        </p:nvSpPr>
        <p:spPr>
          <a:xfrm>
            <a:off x="4266998" y="2798618"/>
            <a:ext cx="796475" cy="175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A385749-F4B3-4262-ACE5-01F18A3ECEED}"/>
              </a:ext>
            </a:extLst>
          </p:cNvPr>
          <p:cNvCxnSpPr>
            <a:cxnSpLocks/>
          </p:cNvCxnSpPr>
          <p:nvPr/>
        </p:nvCxnSpPr>
        <p:spPr>
          <a:xfrm>
            <a:off x="2752436" y="2595418"/>
            <a:ext cx="1431637" cy="2907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22DCB2-8BA7-472D-9A9C-B7002A12AAF5}"/>
              </a:ext>
            </a:extLst>
          </p:cNvPr>
          <p:cNvSpPr txBox="1"/>
          <p:nvPr/>
        </p:nvSpPr>
        <p:spPr>
          <a:xfrm>
            <a:off x="3215874" y="2338358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copy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3C7775E-D1E9-4FDC-85A4-CFF5C8E2C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352" y="1775393"/>
            <a:ext cx="4941756" cy="388420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D48915D-542E-4283-87DC-F053EF1EC5CA}"/>
              </a:ext>
            </a:extLst>
          </p:cNvPr>
          <p:cNvSpPr/>
          <p:nvPr/>
        </p:nvSpPr>
        <p:spPr>
          <a:xfrm>
            <a:off x="6885507" y="3800763"/>
            <a:ext cx="4624623" cy="346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AF9D40C-E738-4265-AEA2-B377CD6B8DC8}"/>
              </a:ext>
            </a:extLst>
          </p:cNvPr>
          <p:cNvSpPr txBox="1"/>
          <p:nvPr/>
        </p:nvSpPr>
        <p:spPr>
          <a:xfrm>
            <a:off x="7640092" y="3429000"/>
            <a:ext cx="208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選擇</a:t>
            </a:r>
            <a:r>
              <a:rPr lang="en-US" altLang="zh-TW" dirty="0">
                <a:solidFill>
                  <a:srgbClr val="FF0000"/>
                </a:solidFill>
              </a:rPr>
              <a:t>EGO-EX7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Board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2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SDK_LED</a:t>
            </a:r>
            <a:r>
              <a:rPr lang="zh-TW" altLang="en-US" dirty="0"/>
              <a:t> 範例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941EA3-CF2F-4573-8E90-6FB9755B1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28" y="1953477"/>
            <a:ext cx="9910143" cy="428719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BB8EDF9-FC61-4D97-9C89-13E4D96C1342}"/>
              </a:ext>
            </a:extLst>
          </p:cNvPr>
          <p:cNvSpPr txBox="1"/>
          <p:nvPr/>
        </p:nvSpPr>
        <p:spPr>
          <a:xfrm>
            <a:off x="838198" y="1190191"/>
            <a:ext cx="5257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SDK_LED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003CF44-3385-4CD5-BC5D-68DB5C46E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280" y="1632573"/>
            <a:ext cx="6020640" cy="174331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2A319B5-8336-4B7E-8F80-8D400E1179BA}"/>
              </a:ext>
            </a:extLst>
          </p:cNvPr>
          <p:cNvSpPr txBox="1"/>
          <p:nvPr/>
        </p:nvSpPr>
        <p:spPr>
          <a:xfrm>
            <a:off x="6211254" y="3242136"/>
            <a:ext cx="263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AXI GPIO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Address Range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CF1171E-0159-47CC-9F21-20AABE391AB9}"/>
              </a:ext>
            </a:extLst>
          </p:cNvPr>
          <p:cNvSpPr/>
          <p:nvPr/>
        </p:nvSpPr>
        <p:spPr>
          <a:xfrm>
            <a:off x="6095999" y="2984263"/>
            <a:ext cx="5135419" cy="257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24A2B0-FA77-42BF-BFA7-A0D17EC6FF0F}"/>
              </a:ext>
            </a:extLst>
          </p:cNvPr>
          <p:cNvSpPr/>
          <p:nvPr/>
        </p:nvSpPr>
        <p:spPr>
          <a:xfrm>
            <a:off x="268434" y="6376912"/>
            <a:ext cx="7600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5"/>
              </a:rPr>
              <a:t>ANAN030/</a:t>
            </a:r>
            <a:r>
              <a:rPr lang="en-US" altLang="zh-TW" dirty="0" err="1">
                <a:hlinkClick r:id="rId5"/>
              </a:rPr>
              <a:t>Vivado_Basic</a:t>
            </a:r>
            <a:r>
              <a:rPr lang="en-US" altLang="zh-TW" dirty="0">
                <a:hlinkClick r:id="rId5"/>
              </a:rPr>
              <a:t>: </a:t>
            </a:r>
            <a:r>
              <a:rPr lang="en-US" altLang="zh-TW" dirty="0" err="1">
                <a:hlinkClick r:id="rId5"/>
              </a:rPr>
              <a:t>Vivado</a:t>
            </a:r>
            <a:r>
              <a:rPr lang="en-US" altLang="zh-TW" dirty="0">
                <a:hlinkClick r:id="rId5"/>
              </a:rPr>
              <a:t> </a:t>
            </a:r>
            <a:r>
              <a:rPr lang="zh-TW" altLang="en-US" dirty="0">
                <a:hlinkClick r:id="rId5"/>
              </a:rPr>
              <a:t>和 </a:t>
            </a:r>
            <a:r>
              <a:rPr lang="en-US" altLang="zh-TW" dirty="0">
                <a:hlinkClick r:id="rId5"/>
              </a:rPr>
              <a:t>Xilinx SDK </a:t>
            </a:r>
            <a:r>
              <a:rPr lang="zh-TW" altLang="en-US" dirty="0">
                <a:hlinkClick r:id="rId5"/>
              </a:rPr>
              <a:t>基本操作 </a:t>
            </a:r>
            <a:r>
              <a:rPr lang="en-US" altLang="zh-TW" dirty="0">
                <a:hlinkClick r:id="rId5"/>
              </a:rPr>
              <a:t>(github.com)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39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52E025-269C-47AF-8999-23E11D4E93F3}"/>
              </a:ext>
            </a:extLst>
          </p:cNvPr>
          <p:cNvSpPr/>
          <p:nvPr/>
        </p:nvSpPr>
        <p:spPr>
          <a:xfrm>
            <a:off x="838200" y="1224282"/>
            <a:ext cx="105155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2022/05/13 ~ 2022/05/20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GPIO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Interupt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2022/04/15 ~ 2022/04/22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SDK_LED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範例控制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2022/04/08 ~ 2022/04/15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CRC3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變速功能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2022/03/11 ~ 2022/03/18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PingPong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2022/03/03 ~ 2022/03/11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PingPong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FSM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9CA12FA-821F-487F-8749-8247622B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860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SDK </a:t>
            </a:r>
            <a:r>
              <a:rPr lang="en-US" altLang="zh-TW" dirty="0" err="1"/>
              <a:t>main.c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79E89F1-164A-4F8D-B6AE-8910E9BA6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253" y="2613215"/>
            <a:ext cx="5363323" cy="140989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F807EC1-AC1D-4009-A51C-365B17BB0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25" y="2575895"/>
            <a:ext cx="1076475" cy="28579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2BC6CB8-6249-4AAC-B1A2-022ADD996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95" y="1230362"/>
            <a:ext cx="5701271" cy="500915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1E1288B-8A3C-4173-998A-F2ECE67C0BFD}"/>
              </a:ext>
            </a:extLst>
          </p:cNvPr>
          <p:cNvSpPr/>
          <p:nvPr/>
        </p:nvSpPr>
        <p:spPr>
          <a:xfrm>
            <a:off x="2493818" y="3931495"/>
            <a:ext cx="1607128" cy="257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FF07C5-22AF-4EB9-BC3C-87CD4891B985}"/>
              </a:ext>
            </a:extLst>
          </p:cNvPr>
          <p:cNvSpPr/>
          <p:nvPr/>
        </p:nvSpPr>
        <p:spPr>
          <a:xfrm>
            <a:off x="6317424" y="2899005"/>
            <a:ext cx="3537775" cy="285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04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https://drive.google.com/drive/folders/186ri1ZWFDvL_-92aNnkIX4_p-QDdo08N?usp=sharing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2469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16D03E9-6F79-4549-AF31-CD49153BFE87}"/>
              </a:ext>
            </a:extLst>
          </p:cNvPr>
          <p:cNvSpPr txBox="1"/>
          <p:nvPr/>
        </p:nvSpPr>
        <p:spPr>
          <a:xfrm>
            <a:off x="838198" y="1190191"/>
            <a:ext cx="5257802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idle_left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等待左玩家按下按鈕發球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idle_right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等待右玩家按下按鈕發球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serve_left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等待左玩家放開按鈕，開始對打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serve_right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等待右玩家放開按鈕，開始對打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moving_left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往左移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moving_right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往右移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left_win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當右玩家，漏接或提早，則左玩家勝利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right_win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當左玩家，漏接或提早，則右玩家勝利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DIV_CLK_Action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除頻器，為了在板子上，可以看到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位移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Dealy_Counter_Action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為了讓贏家顯示則延遲四秒顯示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LED_Action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CRC3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亂數產生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case_CRC3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依據亂數，給予不一樣除頻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0ED2CE6-DB24-4388-B185-7715955D1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167" y="1190191"/>
            <a:ext cx="4368328" cy="504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78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https://drive.google.com/file/d/18gRYrMBCHtoaTZJ8OqSH27_qF-gMOqqg/view?usp=sharing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0849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432B41-E0A7-45C1-A25D-8A51BD100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94" y="1253763"/>
            <a:ext cx="4775012" cy="49339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16D03E9-6F79-4549-AF31-CD49153BFE87}"/>
              </a:ext>
            </a:extLst>
          </p:cNvPr>
          <p:cNvSpPr txBox="1"/>
          <p:nvPr/>
        </p:nvSpPr>
        <p:spPr>
          <a:xfrm>
            <a:off x="838198" y="1190191"/>
            <a:ext cx="525780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idle_left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等待左玩家按下按鈕發球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idle_right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等待右玩家按下按鈕發球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serve_left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等待左玩家放開按鈕，開始對打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serve_right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等待右玩家放開按鈕，開始對打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moving_left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往左移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moving_right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往右移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left_win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當右玩家，漏接或提早，則左玩家勝利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right_win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當左玩家，漏接或提早，則右玩家勝利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DIV_CLK_Action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除頻器，為了在板子上，可以看到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位移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Dealy_Counter_Action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為了讓贏家顯示則延遲四秒顯示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LED_Action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3340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https://drive.google.com/file/d/1NX1_RaauJDHZa6ektj63UaYN7nSc5CdH/view?usp=sharing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4402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BD1109-B03D-481A-9D88-A47836BEC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81" y="1246414"/>
            <a:ext cx="7269437" cy="494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1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未設計等待獲勝方發球狀態。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當開關提早按下，則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會停下，若再按下發球方按鈕，則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會繼續移動。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腳位數太多，因此先拔掉輸出。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https://drive.google.com/file/d/1nIX1dnGeOrozzZbEsGorforhYJLXbA8w/view?usp=sharing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2468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198658-FE78-44D3-AF3E-A5158F85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CE2E8B-2BE4-439A-B15D-8F35CF3ED76E}"/>
              </a:ext>
            </a:extLst>
          </p:cNvPr>
          <p:cNvSpPr/>
          <p:nvPr/>
        </p:nvSpPr>
        <p:spPr>
          <a:xfrm>
            <a:off x="838200" y="1241494"/>
            <a:ext cx="7600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ANAN030/</a:t>
            </a:r>
            <a:r>
              <a:rPr lang="en-US" altLang="zh-TW" dirty="0" err="1">
                <a:hlinkClick r:id="rId3"/>
              </a:rPr>
              <a:t>Vivado_Basic</a:t>
            </a:r>
            <a:r>
              <a:rPr lang="en-US" altLang="zh-TW" dirty="0">
                <a:hlinkClick r:id="rId3"/>
              </a:rPr>
              <a:t>: </a:t>
            </a:r>
            <a:r>
              <a:rPr lang="en-US" altLang="zh-TW" dirty="0" err="1">
                <a:hlinkClick r:id="rId3"/>
              </a:rPr>
              <a:t>Vivado</a:t>
            </a:r>
            <a:r>
              <a:rPr lang="en-US" altLang="zh-TW" dirty="0">
                <a:hlinkClick r:id="rId3"/>
              </a:rPr>
              <a:t> </a:t>
            </a:r>
            <a:r>
              <a:rPr lang="zh-TW" altLang="en-US" dirty="0">
                <a:hlinkClick r:id="rId3"/>
              </a:rPr>
              <a:t>和 </a:t>
            </a:r>
            <a:r>
              <a:rPr lang="en-US" altLang="zh-TW" dirty="0">
                <a:hlinkClick r:id="rId3"/>
              </a:rPr>
              <a:t>Xilinx SDK </a:t>
            </a:r>
            <a:r>
              <a:rPr lang="zh-TW" altLang="en-US" dirty="0">
                <a:hlinkClick r:id="rId3"/>
              </a:rPr>
              <a:t>基本操作 </a:t>
            </a:r>
            <a:r>
              <a:rPr lang="en-US" altLang="zh-TW" dirty="0">
                <a:hlinkClick r:id="rId3"/>
              </a:rPr>
              <a:t>(github.com)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894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147A46B-62C6-4290-9FF3-E70031F1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en-US" altLang="zh-TW" dirty="0"/>
              <a:t>2022/05/13 ~ 2022/05/20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D6E14B-0DB0-41D5-923E-84B085EE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CA4CE73-34CF-48AA-A547-DEEC2BCCB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91" y="1260102"/>
            <a:ext cx="9236364" cy="502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4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功能需求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製作一個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PingPong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Game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，並用兩個開關來模擬雙方對打，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則顯示球當下位置。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雙方發球後，依照對方的正確擊球位置，則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移動方向，會依照擊球方向移動。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如果對手提早按下開關或太慢按下開關，則是我方獲勝，分數加一。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獲勝那方，之後擁有發球權。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新增功能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變速球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https://github.com/sd880602/SYSTEM-ON-CHIP-DESIGN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2249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D47BB14-8D48-4FA4-86B3-84085E9C8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49266"/>
            <a:ext cx="10515600" cy="1142080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6147A46B-62C6-4290-9FF3-E70031F1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2022/04/15 ~ 2022/04/22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D6E14B-0DB0-41D5-923E-84B085EE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080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BA9D5C-9E35-48A2-BCDA-59612874A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33566"/>
            <a:ext cx="10515600" cy="1173480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2D596D61-BA63-4935-8850-B2DDB532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2022/04/08 ~ 2022/04/15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D911C3-99AB-4F79-825D-E9C61926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573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2022/03/11 ~ 2022/03/18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538EB5-236F-4A2B-B868-01E1893C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406ED4-61BA-47A6-9E56-5AE75B158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12" y="1274618"/>
            <a:ext cx="8582175" cy="46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36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2022/03/03 ~ 2022/03/11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538EB5-236F-4A2B-B868-01E1893C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980A32-B921-41DD-8FD4-52A2A82938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" b="2789"/>
          <a:stretch/>
        </p:blipFill>
        <p:spPr>
          <a:xfrm>
            <a:off x="1795881" y="1344559"/>
            <a:ext cx="8600238" cy="458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6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198658-FE78-44D3-AF3E-A5158F85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1E3F0D-1402-4B87-9BC7-F5CF0FBEE42E}"/>
              </a:ext>
            </a:extLst>
          </p:cNvPr>
          <p:cNvSpPr/>
          <p:nvPr/>
        </p:nvSpPr>
        <p:spPr>
          <a:xfrm>
            <a:off x="838200" y="1184627"/>
            <a:ext cx="601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FPGA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Zynq-7000 AP SoC XC7Z020-CLG484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641D0E9-93FA-4B56-881E-9E9E24D3FB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2" b="8773"/>
          <a:stretch/>
        </p:blipFill>
        <p:spPr>
          <a:xfrm>
            <a:off x="3847582" y="1653461"/>
            <a:ext cx="4493234" cy="451657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EADE6F-555B-4C49-8ECC-11AB427DDF36}"/>
              </a:ext>
            </a:extLst>
          </p:cNvPr>
          <p:cNvSpPr/>
          <p:nvPr/>
        </p:nvSpPr>
        <p:spPr>
          <a:xfrm>
            <a:off x="8017163" y="4775200"/>
            <a:ext cx="323653" cy="1089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F515C8-F2C3-42BB-AECB-E64FD292C532}"/>
              </a:ext>
            </a:extLst>
          </p:cNvPr>
          <p:cNvSpPr/>
          <p:nvPr/>
        </p:nvSpPr>
        <p:spPr>
          <a:xfrm>
            <a:off x="6950363" y="4336474"/>
            <a:ext cx="323653" cy="318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196D89-C485-46F1-9A99-25272A349723}"/>
              </a:ext>
            </a:extLst>
          </p:cNvPr>
          <p:cNvSpPr/>
          <p:nvPr/>
        </p:nvSpPr>
        <p:spPr>
          <a:xfrm>
            <a:off x="6645182" y="4636656"/>
            <a:ext cx="323653" cy="318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317400-CA6D-4C2F-86EE-F7131C21B415}"/>
              </a:ext>
            </a:extLst>
          </p:cNvPr>
          <p:cNvSpPr/>
          <p:nvPr/>
        </p:nvSpPr>
        <p:spPr>
          <a:xfrm>
            <a:off x="7274016" y="4636656"/>
            <a:ext cx="323653" cy="318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063487F-9886-440B-BBB9-48DE94CDEB36}"/>
              </a:ext>
            </a:extLst>
          </p:cNvPr>
          <p:cNvSpPr txBox="1"/>
          <p:nvPr/>
        </p:nvSpPr>
        <p:spPr>
          <a:xfrm>
            <a:off x="6890325" y="3911746"/>
            <a:ext cx="479828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rst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445E600-8DDB-46CC-9D72-9CB3573B0B54}"/>
              </a:ext>
            </a:extLst>
          </p:cNvPr>
          <p:cNvSpPr txBox="1"/>
          <p:nvPr/>
        </p:nvSpPr>
        <p:spPr>
          <a:xfrm>
            <a:off x="6136295" y="4217573"/>
            <a:ext cx="544986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/>
              <a:t>left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348447A-CF7C-4EB5-B7DE-CB0EAFDFF038}"/>
              </a:ext>
            </a:extLst>
          </p:cNvPr>
          <p:cNvSpPr txBox="1"/>
          <p:nvPr/>
        </p:nvSpPr>
        <p:spPr>
          <a:xfrm>
            <a:off x="7579197" y="4281078"/>
            <a:ext cx="631931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/>
              <a:t>right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FCAC9AD-7B8F-4312-9C64-A840764B1186}"/>
              </a:ext>
            </a:extLst>
          </p:cNvPr>
          <p:cNvSpPr txBox="1"/>
          <p:nvPr/>
        </p:nvSpPr>
        <p:spPr>
          <a:xfrm>
            <a:off x="6757659" y="5193339"/>
            <a:ext cx="1224988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/>
              <a:t>led display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523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(1/13)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4AA016-F84F-4360-8028-B0ED7DF1249E}"/>
              </a:ext>
            </a:extLst>
          </p:cNvPr>
          <p:cNvSpPr/>
          <p:nvPr/>
        </p:nvSpPr>
        <p:spPr>
          <a:xfrm>
            <a:off x="838199" y="1258931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中斷的種類：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外部中斷（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External Interrupt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CPU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外的週邊元件所引起的。（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I/O Complete Interrupt, I/O Device error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內部中斷（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Internal Interrupt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不合法的用法所引起的，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CPU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本身所引發。（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Debug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Divide-by-zero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overflow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軟體中斷（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Software Interrupt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）：使用者程式在執行時，若需要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OS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提供服務時，會藉由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System Call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來呼叫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OS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執行對應的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ISR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，完成服務請求後，再將結果傳回給使用者程式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056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(2/13)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4A9C76E-4BFC-4C6C-9C45-ECDCD8D971EF}"/>
              </a:ext>
            </a:extLst>
          </p:cNvPr>
          <p:cNvSpPr txBox="1"/>
          <p:nvPr/>
        </p:nvSpPr>
        <p:spPr>
          <a:xfrm>
            <a:off x="838198" y="1190191"/>
            <a:ext cx="5257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Interrupt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3A617A3-35B6-4209-9835-7BD6C1010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86" y="1836016"/>
            <a:ext cx="5461425" cy="421048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F2EA2A3-74C4-40CA-888E-4422D9935F2B}"/>
              </a:ext>
            </a:extLst>
          </p:cNvPr>
          <p:cNvSpPr/>
          <p:nvPr/>
        </p:nvSpPr>
        <p:spPr>
          <a:xfrm>
            <a:off x="6410036" y="2012577"/>
            <a:ext cx="54614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中斷是指處理器接收到外圍硬體或軟體的信號，導致處理器通過一個執行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context switch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並處理該事件。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Interrupt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的處理流程：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暫停目前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process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執行並保存此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process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當時執行狀況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OS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根據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Interrupt ID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查尋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Interrupt vector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並取得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ISR (Interrupt Service Routine)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起始位址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ISR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執行完成，恢復先前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process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執行狀況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回到原先中斷前的執行</a:t>
            </a:r>
          </a:p>
        </p:txBody>
      </p:sp>
    </p:spTree>
    <p:extLst>
      <p:ext uri="{BB962C8B-B14F-4D97-AF65-F5344CB8AC3E}">
        <p14:creationId xmlns:p14="http://schemas.microsoft.com/office/powerpoint/2010/main" val="227056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80D6522-DBFE-4400-93CB-833B1C1C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(3/13)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69AE1C-2503-4FF6-8CD9-7C2EA819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Picture 2" descr="https://pic.firbug.com/1e1/ee37cbfc1c42150a319d.jpeg">
            <a:extLst>
              <a:ext uri="{FF2B5EF4-FFF2-40B4-BE49-F238E27FC236}">
                <a16:creationId xmlns:a16="http://schemas.microsoft.com/office/drawing/2014/main" id="{5036F8D6-33D3-416D-B1DB-D65EBEC3E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48" y="1764145"/>
            <a:ext cx="6770940" cy="435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66FEC6D-7A34-46EF-81F5-A0AD2A1B659D}"/>
              </a:ext>
            </a:extLst>
          </p:cNvPr>
          <p:cNvSpPr txBox="1"/>
          <p:nvPr/>
        </p:nvSpPr>
        <p:spPr>
          <a:xfrm>
            <a:off x="838198" y="1190191"/>
            <a:ext cx="5257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中斷流程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AB3ED1-27A8-4F72-ADF2-2F9A0B98A0A4}"/>
              </a:ext>
            </a:extLst>
          </p:cNvPr>
          <p:cNvSpPr/>
          <p:nvPr/>
        </p:nvSpPr>
        <p:spPr>
          <a:xfrm>
            <a:off x="4374096" y="3517537"/>
            <a:ext cx="1955122" cy="20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F34516D-4264-434F-B16A-082EA3F2C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811" y="2327564"/>
            <a:ext cx="4937979" cy="317006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D583C23-5385-4D88-BEC4-ECF8F98655D3}"/>
              </a:ext>
            </a:extLst>
          </p:cNvPr>
          <p:cNvSpPr/>
          <p:nvPr/>
        </p:nvSpPr>
        <p:spPr>
          <a:xfrm>
            <a:off x="7029811" y="4847608"/>
            <a:ext cx="4937979" cy="312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56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(4/13)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C274D29-AED2-44F6-9325-24E6AFE00CF7}"/>
              </a:ext>
            </a:extLst>
          </p:cNvPr>
          <p:cNvSpPr txBox="1"/>
          <p:nvPr/>
        </p:nvSpPr>
        <p:spPr>
          <a:xfrm>
            <a:off x="838198" y="11901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架構圖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85E3275-91A4-4D69-8322-625607F0C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96" y="1756058"/>
            <a:ext cx="8775604" cy="42083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C370A66-1117-400B-80E4-C2C2E6C9D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14" y="5110518"/>
            <a:ext cx="5792008" cy="1114581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6D5E865-FD20-4AAE-9E9D-3576AC93F2D6}"/>
              </a:ext>
            </a:extLst>
          </p:cNvPr>
          <p:cNvCxnSpPr>
            <a:cxnSpLocks/>
          </p:cNvCxnSpPr>
          <p:nvPr/>
        </p:nvCxnSpPr>
        <p:spPr>
          <a:xfrm flipH="1" flipV="1">
            <a:off x="8395855" y="3860245"/>
            <a:ext cx="1274619" cy="129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7A6152F-B07D-4408-B8EB-C8BFC542713B}"/>
              </a:ext>
            </a:extLst>
          </p:cNvPr>
          <p:cNvSpPr txBox="1"/>
          <p:nvPr/>
        </p:nvSpPr>
        <p:spPr>
          <a:xfrm>
            <a:off x="9670474" y="38602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中斷訊號</a:t>
            </a:r>
          </a:p>
        </p:txBody>
      </p:sp>
    </p:spTree>
    <p:extLst>
      <p:ext uri="{BB962C8B-B14F-4D97-AF65-F5344CB8AC3E}">
        <p14:creationId xmlns:p14="http://schemas.microsoft.com/office/powerpoint/2010/main" val="311275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0472E8AA-51D7-4059-87EF-4205B3A06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41" y="1683991"/>
            <a:ext cx="5634182" cy="4365634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(5/13)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F9E983-480B-48C5-9E0F-D21C0DFBB5C0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838794-43B6-4321-A3D6-10BE02368E13}"/>
              </a:ext>
            </a:extLst>
          </p:cNvPr>
          <p:cNvSpPr/>
          <p:nvPr/>
        </p:nvSpPr>
        <p:spPr>
          <a:xfrm>
            <a:off x="359697" y="4387273"/>
            <a:ext cx="848012" cy="1847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B0C463-D4B8-487D-BB55-C77E536FCAA0}"/>
              </a:ext>
            </a:extLst>
          </p:cNvPr>
          <p:cNvSpPr/>
          <p:nvPr/>
        </p:nvSpPr>
        <p:spPr>
          <a:xfrm>
            <a:off x="1524055" y="3558301"/>
            <a:ext cx="4221018" cy="176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21A962-970A-448E-98CC-B254E6A2D427}"/>
              </a:ext>
            </a:extLst>
          </p:cNvPr>
          <p:cNvSpPr/>
          <p:nvPr/>
        </p:nvSpPr>
        <p:spPr>
          <a:xfrm>
            <a:off x="1317968" y="3257159"/>
            <a:ext cx="780473" cy="176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192281-B213-42C6-9070-03A084D93E1C}"/>
              </a:ext>
            </a:extLst>
          </p:cNvPr>
          <p:cNvSpPr txBox="1"/>
          <p:nvPr/>
        </p:nvSpPr>
        <p:spPr>
          <a:xfrm>
            <a:off x="838198" y="11901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核心設定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F76CE28-ABB5-498E-B460-FA0460669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83991"/>
            <a:ext cx="5634181" cy="436563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D26B126-E275-4441-AABA-36A4CE507F9B}"/>
              </a:ext>
            </a:extLst>
          </p:cNvPr>
          <p:cNvSpPr/>
          <p:nvPr/>
        </p:nvSpPr>
        <p:spPr>
          <a:xfrm>
            <a:off x="6188308" y="3429000"/>
            <a:ext cx="785779" cy="219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815EF6D-C812-4070-A647-D7DC8009A021}"/>
              </a:ext>
            </a:extLst>
          </p:cNvPr>
          <p:cNvSpPr/>
          <p:nvPr/>
        </p:nvSpPr>
        <p:spPr>
          <a:xfrm>
            <a:off x="7333673" y="4645892"/>
            <a:ext cx="1828800" cy="184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29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129752</TotalTime>
  <Words>1244</Words>
  <Application>Microsoft Office PowerPoint</Application>
  <PresentationFormat>寬螢幕</PresentationFormat>
  <Paragraphs>240</Paragraphs>
  <Slides>33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2" baseType="lpstr">
      <vt:lpstr>-apple-system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TO DO LIST</vt:lpstr>
      <vt:lpstr>專案需求</vt:lpstr>
      <vt:lpstr>專案需求</vt:lpstr>
      <vt:lpstr>Interrupt範例 (1/13)</vt:lpstr>
      <vt:lpstr>Interrupt範例 (2/13)</vt:lpstr>
      <vt:lpstr>Interrupt範例 (3/13)</vt:lpstr>
      <vt:lpstr>Interrupt範例 (4/13)</vt:lpstr>
      <vt:lpstr>Interrupt範例 (5/13)</vt:lpstr>
      <vt:lpstr>Interrupt範例 (6/13)</vt:lpstr>
      <vt:lpstr>Interrupt範例 (7/13)</vt:lpstr>
      <vt:lpstr>Interrupt範例 (8/13)</vt:lpstr>
      <vt:lpstr>Interrupt範例 (9/13)</vt:lpstr>
      <vt:lpstr>Interrupt範例 (10/13)</vt:lpstr>
      <vt:lpstr>Interrupt範例 (11/13)</vt:lpstr>
      <vt:lpstr>Interrupt範例 (12/13)</vt:lpstr>
      <vt:lpstr>Interrupt範例 (13/13)</vt:lpstr>
      <vt:lpstr>EGO-XZ7 Board Files</vt:lpstr>
      <vt:lpstr>SDK_LED 範例</vt:lpstr>
      <vt:lpstr>SDK main.c</vt:lpstr>
      <vt:lpstr>當週進度</vt:lpstr>
      <vt:lpstr>架構圖</vt:lpstr>
      <vt:lpstr>當週進度</vt:lpstr>
      <vt:lpstr>架構圖</vt:lpstr>
      <vt:lpstr>當週進度</vt:lpstr>
      <vt:lpstr>架構圖</vt:lpstr>
      <vt:lpstr>當週進度</vt:lpstr>
      <vt:lpstr>參考資料</vt:lpstr>
      <vt:lpstr>2022/05/13 ~ 2022/05/20</vt:lpstr>
      <vt:lpstr>2022/04/15 ~ 2022/04/22</vt:lpstr>
      <vt:lpstr>2022/04/08 ~ 2022/04/15</vt:lpstr>
      <vt:lpstr>2022/03/11 ~ 2022/03/18</vt:lpstr>
      <vt:lpstr>2022/03/03 ~ 2022/03/11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帥哥</cp:lastModifiedBy>
  <cp:revision>2113</cp:revision>
  <dcterms:created xsi:type="dcterms:W3CDTF">2019-03-11T13:47:46Z</dcterms:created>
  <dcterms:modified xsi:type="dcterms:W3CDTF">2022-05-20T05:12:13Z</dcterms:modified>
</cp:coreProperties>
</file>