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60" r:id="rId5"/>
    <p:sldId id="259" r:id="rId6"/>
    <p:sldId id="262" r:id="rId7"/>
    <p:sldId id="263" r:id="rId8"/>
    <p:sldId id="265" r:id="rId9"/>
    <p:sldId id="266" r:id="rId10"/>
    <p:sldId id="267" r:id="rId11"/>
    <p:sldId id="268" r:id="rId12"/>
    <p:sldId id="269" r:id="rId13"/>
    <p:sldId id="270" r:id="rId14"/>
    <p:sldId id="271" r:id="rId15"/>
    <p:sldId id="264"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D41CB-7DEC-4094-AD60-4B8C6A019832}" v="1" dt="2024-03-13T06:40:46.576"/>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3/15/2024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3/15/2024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3/15/2024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3/15/2024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3/15/2024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3/15/2024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3/15/2024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3/15/2024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3/15/2024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3/15/2024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app.powerbi.com/groups/me/reports/fd3410d6-77ae-4b4f-b609-b22a81721404?pbi_source=PowerPoi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pp.powerbi.com/groups/me/reports/fd3410d6-77ae-4b4f-b609-b22a81721404?pbi_source=PowerPoint"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app.powerbi.com/groups/me/reports/fd3410d6-77ae-4b4f-b609-b22a81721404/?pbi_source=PowerPoint" TargetMode="Externa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hyperlink" Target="https://app.powerbi.com/groups/me/reports/239441b3-edcd-4b6e-b99f-4c5139398b6f/?pbi_source=PowerPoi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980728"/>
            <a:ext cx="4752528" cy="3177380"/>
          </a:xfrm>
        </p:spPr>
        <p:txBody>
          <a:bodyPr>
            <a:normAutofit/>
          </a:bodyPr>
          <a:lstStyle/>
          <a:p>
            <a:pPr algn="ctr"/>
            <a:r>
              <a:rPr lang="en-US" sz="4800" b="1" dirty="0">
                <a:ln>
                  <a:solidFill>
                    <a:schemeClr val="tx1">
                      <a:lumMod val="95000"/>
                      <a:lumOff val="5000"/>
                    </a:schemeClr>
                  </a:solidFill>
                </a:ln>
              </a:rPr>
              <a:t>HEART DISEASE DIAGNOSTIC ANALYSIS</a:t>
            </a:r>
          </a:p>
        </p:txBody>
      </p:sp>
      <p:sp>
        <p:nvSpPr>
          <p:cNvPr id="3" name="TextBox 2">
            <a:extLst>
              <a:ext uri="{FF2B5EF4-FFF2-40B4-BE49-F238E27FC236}">
                <a16:creationId xmlns:a16="http://schemas.microsoft.com/office/drawing/2014/main" id="{428980D9-C70F-9043-F02E-641E16892ABB}"/>
              </a:ext>
            </a:extLst>
          </p:cNvPr>
          <p:cNvSpPr txBox="1"/>
          <p:nvPr/>
        </p:nvSpPr>
        <p:spPr>
          <a:xfrm>
            <a:off x="1775520" y="4151009"/>
            <a:ext cx="1888366" cy="369332"/>
          </a:xfrm>
          <a:prstGeom prst="rect">
            <a:avLst/>
          </a:prstGeom>
          <a:noFill/>
        </p:spPr>
        <p:txBody>
          <a:bodyPr wrap="square">
            <a:spAutoFit/>
          </a:bodyPr>
          <a:lstStyle/>
          <a:p>
            <a:pPr algn="l"/>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View in Power BI</a:t>
            </a:r>
            <a:endParaRPr lang="en-US" dirty="0">
              <a:solidFill>
                <a:schemeClr val="tx1">
                  <a:lumMod val="95000"/>
                  <a:lumOff val="5000"/>
                </a:schemeClr>
              </a:solidFill>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Blood Sugar based on Gender</a:t>
            </a:r>
          </a:p>
        </p:txBody>
      </p:sp>
      <p:sp>
        <p:nvSpPr>
          <p:cNvPr id="5" name="TextBox 4">
            <a:extLst>
              <a:ext uri="{FF2B5EF4-FFF2-40B4-BE49-F238E27FC236}">
                <a16:creationId xmlns:a16="http://schemas.microsoft.com/office/drawing/2014/main" id="{784408AA-9659-1D2B-84BE-3EAC3FB080EF}"/>
              </a:ext>
            </a:extLst>
          </p:cNvPr>
          <p:cNvSpPr txBox="1"/>
          <p:nvPr/>
        </p:nvSpPr>
        <p:spPr>
          <a:xfrm>
            <a:off x="8472264" y="3261221"/>
            <a:ext cx="3096344" cy="646331"/>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Males have high number of Fasting Blood Sugar over 120</a:t>
            </a:r>
          </a:p>
        </p:txBody>
      </p:sp>
      <p:pic>
        <p:nvPicPr>
          <p:cNvPr id="8" name="Picture 7">
            <a:extLst>
              <a:ext uri="{FF2B5EF4-FFF2-40B4-BE49-F238E27FC236}">
                <a16:creationId xmlns:a16="http://schemas.microsoft.com/office/drawing/2014/main" id="{299D3F72-36D9-34F4-F2B8-8B8F9454C5B5}"/>
              </a:ext>
            </a:extLst>
          </p:cNvPr>
          <p:cNvPicPr>
            <a:picLocks noChangeAspect="1"/>
          </p:cNvPicPr>
          <p:nvPr/>
        </p:nvPicPr>
        <p:blipFill>
          <a:blip r:embed="rId2"/>
          <a:stretch>
            <a:fillRect/>
          </a:stretch>
        </p:blipFill>
        <p:spPr>
          <a:xfrm>
            <a:off x="839416" y="1988840"/>
            <a:ext cx="7128792" cy="4400550"/>
          </a:xfrm>
          <a:prstGeom prst="rect">
            <a:avLst/>
          </a:prstGeom>
        </p:spPr>
      </p:pic>
    </p:spTree>
    <p:extLst>
      <p:ext uri="{BB962C8B-B14F-4D97-AF65-F5344CB8AC3E}">
        <p14:creationId xmlns:p14="http://schemas.microsoft.com/office/powerpoint/2010/main" val="240042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 and Cholestrol Level based on Gender</a:t>
            </a:r>
          </a:p>
        </p:txBody>
      </p:sp>
      <p:sp>
        <p:nvSpPr>
          <p:cNvPr id="5" name="TextBox 4">
            <a:extLst>
              <a:ext uri="{FF2B5EF4-FFF2-40B4-BE49-F238E27FC236}">
                <a16:creationId xmlns:a16="http://schemas.microsoft.com/office/drawing/2014/main" id="{784408AA-9659-1D2B-84BE-3EAC3FB080EF}"/>
              </a:ext>
            </a:extLst>
          </p:cNvPr>
          <p:cNvSpPr txBox="1"/>
          <p:nvPr/>
        </p:nvSpPr>
        <p:spPr>
          <a:xfrm>
            <a:off x="1066800" y="5289201"/>
            <a:ext cx="4453136" cy="646331"/>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Blood Pressure Rate is almost equal in Males and Females</a:t>
            </a:r>
          </a:p>
        </p:txBody>
      </p:sp>
      <p:pic>
        <p:nvPicPr>
          <p:cNvPr id="4" name="Picture 3">
            <a:extLst>
              <a:ext uri="{FF2B5EF4-FFF2-40B4-BE49-F238E27FC236}">
                <a16:creationId xmlns:a16="http://schemas.microsoft.com/office/drawing/2014/main" id="{5CDD71BF-865A-0E01-BC48-CE4C13F3AB30}"/>
              </a:ext>
            </a:extLst>
          </p:cNvPr>
          <p:cNvPicPr>
            <a:picLocks noChangeAspect="1"/>
          </p:cNvPicPr>
          <p:nvPr/>
        </p:nvPicPr>
        <p:blipFill>
          <a:blip r:embed="rId2"/>
          <a:stretch>
            <a:fillRect/>
          </a:stretch>
        </p:blipFill>
        <p:spPr>
          <a:xfrm>
            <a:off x="676275" y="1700808"/>
            <a:ext cx="5241801" cy="3312368"/>
          </a:xfrm>
          <a:prstGeom prst="rect">
            <a:avLst/>
          </a:prstGeom>
        </p:spPr>
      </p:pic>
      <p:pic>
        <p:nvPicPr>
          <p:cNvPr id="8" name="Picture 7">
            <a:extLst>
              <a:ext uri="{FF2B5EF4-FFF2-40B4-BE49-F238E27FC236}">
                <a16:creationId xmlns:a16="http://schemas.microsoft.com/office/drawing/2014/main" id="{C3BA2F76-91CD-DE81-9294-594D0FBB563F}"/>
              </a:ext>
            </a:extLst>
          </p:cNvPr>
          <p:cNvPicPr>
            <a:picLocks noChangeAspect="1"/>
          </p:cNvPicPr>
          <p:nvPr/>
        </p:nvPicPr>
        <p:blipFill>
          <a:blip r:embed="rId3"/>
          <a:stretch>
            <a:fillRect/>
          </a:stretch>
        </p:blipFill>
        <p:spPr>
          <a:xfrm>
            <a:off x="6312024" y="1714128"/>
            <a:ext cx="5241801" cy="3299048"/>
          </a:xfrm>
          <a:prstGeom prst="rect">
            <a:avLst/>
          </a:prstGeom>
        </p:spPr>
      </p:pic>
      <p:sp>
        <p:nvSpPr>
          <p:cNvPr id="10" name="TextBox 9">
            <a:extLst>
              <a:ext uri="{FF2B5EF4-FFF2-40B4-BE49-F238E27FC236}">
                <a16:creationId xmlns:a16="http://schemas.microsoft.com/office/drawing/2014/main" id="{25AF7FB5-B64B-4188-6B37-8811D166EAC2}"/>
              </a:ext>
            </a:extLst>
          </p:cNvPr>
          <p:cNvSpPr txBox="1"/>
          <p:nvPr/>
        </p:nvSpPr>
        <p:spPr>
          <a:xfrm>
            <a:off x="6861261" y="5269157"/>
            <a:ext cx="4143325" cy="646331"/>
          </a:xfrm>
          <a:prstGeom prst="rect">
            <a:avLst/>
          </a:prstGeom>
          <a:noFill/>
        </p:spPr>
        <p:txBody>
          <a:bodyPr wrap="square">
            <a:spAutoFit/>
          </a:bodyPr>
          <a:lstStyle/>
          <a:p>
            <a:r>
              <a:rPr lang="en-US" b="0" dirty="0">
                <a:solidFill>
                  <a:schemeClr val="accent1">
                    <a:lumMod val="75000"/>
                  </a:schemeClr>
                </a:solidFill>
                <a:effectLst/>
                <a:latin typeface="Franklin Gothic Medium (Headings)"/>
              </a:rPr>
              <a:t>-&gt; females have little bit of higher cholesterol than males</a:t>
            </a:r>
          </a:p>
        </p:txBody>
      </p:sp>
    </p:spTree>
    <p:extLst>
      <p:ext uri="{BB962C8B-B14F-4D97-AF65-F5344CB8AC3E}">
        <p14:creationId xmlns:p14="http://schemas.microsoft.com/office/powerpoint/2010/main" val="378332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 and Cholestrol Level based on people affected by Heart Disease</a:t>
            </a:r>
          </a:p>
        </p:txBody>
      </p:sp>
      <p:sp>
        <p:nvSpPr>
          <p:cNvPr id="5" name="TextBox 4">
            <a:extLst>
              <a:ext uri="{FF2B5EF4-FFF2-40B4-BE49-F238E27FC236}">
                <a16:creationId xmlns:a16="http://schemas.microsoft.com/office/drawing/2014/main" id="{784408AA-9659-1D2B-84BE-3EAC3FB080EF}"/>
              </a:ext>
            </a:extLst>
          </p:cNvPr>
          <p:cNvSpPr txBox="1"/>
          <p:nvPr/>
        </p:nvSpPr>
        <p:spPr>
          <a:xfrm>
            <a:off x="1066800" y="5289201"/>
            <a:ext cx="4453136" cy="646331"/>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Higher Cholestrol Level causes Chances Of Heart Disease</a:t>
            </a:r>
          </a:p>
        </p:txBody>
      </p:sp>
      <p:sp>
        <p:nvSpPr>
          <p:cNvPr id="10" name="TextBox 9">
            <a:extLst>
              <a:ext uri="{FF2B5EF4-FFF2-40B4-BE49-F238E27FC236}">
                <a16:creationId xmlns:a16="http://schemas.microsoft.com/office/drawing/2014/main" id="{25AF7FB5-B64B-4188-6B37-8811D166EAC2}"/>
              </a:ext>
            </a:extLst>
          </p:cNvPr>
          <p:cNvSpPr txBox="1"/>
          <p:nvPr/>
        </p:nvSpPr>
        <p:spPr>
          <a:xfrm>
            <a:off x="6861261" y="5269157"/>
            <a:ext cx="4143325" cy="646331"/>
          </a:xfrm>
          <a:prstGeom prst="rect">
            <a:avLst/>
          </a:prstGeom>
          <a:noFill/>
        </p:spPr>
        <p:txBody>
          <a:bodyPr wrap="square">
            <a:spAutoFit/>
          </a:bodyPr>
          <a:lstStyle/>
          <a:p>
            <a:r>
              <a:rPr lang="en-US" b="0" dirty="0">
                <a:solidFill>
                  <a:schemeClr val="accent1">
                    <a:lumMod val="75000"/>
                  </a:schemeClr>
                </a:solidFill>
                <a:effectLst/>
                <a:latin typeface="Franklin Gothic Medium (Headings)"/>
              </a:rPr>
              <a:t>-&gt; Higher Blood Pressure Level results Chances Of Heart Disease</a:t>
            </a:r>
          </a:p>
        </p:txBody>
      </p:sp>
      <p:pic>
        <p:nvPicPr>
          <p:cNvPr id="6" name="Picture 5">
            <a:extLst>
              <a:ext uri="{FF2B5EF4-FFF2-40B4-BE49-F238E27FC236}">
                <a16:creationId xmlns:a16="http://schemas.microsoft.com/office/drawing/2014/main" id="{96B59A28-F000-9053-4A23-72E15889D700}"/>
              </a:ext>
            </a:extLst>
          </p:cNvPr>
          <p:cNvPicPr>
            <a:picLocks noChangeAspect="1"/>
          </p:cNvPicPr>
          <p:nvPr/>
        </p:nvPicPr>
        <p:blipFill>
          <a:blip r:embed="rId2"/>
          <a:stretch>
            <a:fillRect/>
          </a:stretch>
        </p:blipFill>
        <p:spPr>
          <a:xfrm>
            <a:off x="767408" y="1707468"/>
            <a:ext cx="5415508" cy="3299048"/>
          </a:xfrm>
          <a:prstGeom prst="rect">
            <a:avLst/>
          </a:prstGeom>
        </p:spPr>
      </p:pic>
      <p:pic>
        <p:nvPicPr>
          <p:cNvPr id="9" name="Picture 8">
            <a:extLst>
              <a:ext uri="{FF2B5EF4-FFF2-40B4-BE49-F238E27FC236}">
                <a16:creationId xmlns:a16="http://schemas.microsoft.com/office/drawing/2014/main" id="{40873CB6-F4E4-6926-9DF0-53E0F59CDEF5}"/>
              </a:ext>
            </a:extLst>
          </p:cNvPr>
          <p:cNvPicPr>
            <a:picLocks noChangeAspect="1"/>
          </p:cNvPicPr>
          <p:nvPr/>
        </p:nvPicPr>
        <p:blipFill>
          <a:blip r:embed="rId3"/>
          <a:stretch>
            <a:fillRect/>
          </a:stretch>
        </p:blipFill>
        <p:spPr>
          <a:xfrm>
            <a:off x="6384032" y="1766156"/>
            <a:ext cx="5241801" cy="3240360"/>
          </a:xfrm>
          <a:prstGeom prst="rect">
            <a:avLst/>
          </a:prstGeom>
        </p:spPr>
      </p:pic>
    </p:spTree>
    <p:extLst>
      <p:ext uri="{BB962C8B-B14F-4D97-AF65-F5344CB8AC3E}">
        <p14:creationId xmlns:p14="http://schemas.microsoft.com/office/powerpoint/2010/main" val="296511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with Angina based on Gender</a:t>
            </a:r>
          </a:p>
        </p:txBody>
      </p:sp>
      <p:sp>
        <p:nvSpPr>
          <p:cNvPr id="5" name="TextBox 4">
            <a:extLst>
              <a:ext uri="{FF2B5EF4-FFF2-40B4-BE49-F238E27FC236}">
                <a16:creationId xmlns:a16="http://schemas.microsoft.com/office/drawing/2014/main" id="{784408AA-9659-1D2B-84BE-3EAC3FB080EF}"/>
              </a:ext>
            </a:extLst>
          </p:cNvPr>
          <p:cNvSpPr txBox="1"/>
          <p:nvPr/>
        </p:nvSpPr>
        <p:spPr>
          <a:xfrm>
            <a:off x="994793" y="5281452"/>
            <a:ext cx="4741168" cy="1477328"/>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If you suffer from Angina, you may be concerned that exercise but seems like it will not make your symptoms worse.</a:t>
            </a:r>
          </a:p>
          <a:p>
            <a:br>
              <a:rPr lang="en-US" b="0" dirty="0">
                <a:solidFill>
                  <a:schemeClr val="accent1">
                    <a:lumMod val="75000"/>
                  </a:schemeClr>
                </a:solidFill>
                <a:effectLst/>
                <a:latin typeface="Franklin Gothic Medium (Headings)"/>
              </a:rPr>
            </a:br>
            <a:endParaRPr lang="en-US" b="0" dirty="0">
              <a:solidFill>
                <a:schemeClr val="accent1">
                  <a:lumMod val="75000"/>
                </a:schemeClr>
              </a:solidFill>
              <a:effectLst/>
              <a:latin typeface="Franklin Gothic Medium (Headings)"/>
            </a:endParaRPr>
          </a:p>
        </p:txBody>
      </p:sp>
      <p:sp>
        <p:nvSpPr>
          <p:cNvPr id="10" name="TextBox 9">
            <a:extLst>
              <a:ext uri="{FF2B5EF4-FFF2-40B4-BE49-F238E27FC236}">
                <a16:creationId xmlns:a16="http://schemas.microsoft.com/office/drawing/2014/main" id="{25AF7FB5-B64B-4188-6B37-8811D166EAC2}"/>
              </a:ext>
            </a:extLst>
          </p:cNvPr>
          <p:cNvSpPr txBox="1"/>
          <p:nvPr/>
        </p:nvSpPr>
        <p:spPr>
          <a:xfrm>
            <a:off x="6456040" y="5269157"/>
            <a:ext cx="5040559" cy="923330"/>
          </a:xfrm>
          <a:prstGeom prst="rect">
            <a:avLst/>
          </a:prstGeom>
          <a:noFill/>
        </p:spPr>
        <p:txBody>
          <a:bodyPr wrap="square">
            <a:spAutoFit/>
          </a:bodyPr>
          <a:lstStyle/>
          <a:p>
            <a:r>
              <a:rPr lang="en-US" b="0" dirty="0">
                <a:solidFill>
                  <a:schemeClr val="accent1">
                    <a:lumMod val="75000"/>
                  </a:schemeClr>
                </a:solidFill>
                <a:effectLst/>
                <a:latin typeface="Franklin Gothic Medium (Headings)"/>
              </a:rPr>
              <a:t>-&gt; Males do Exercise when having Angina</a:t>
            </a:r>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-&gt; Angina - A type of chest pain caused by reduced blood flow to the heart.</a:t>
            </a:r>
          </a:p>
        </p:txBody>
      </p:sp>
      <p:pic>
        <p:nvPicPr>
          <p:cNvPr id="6" name="Picture 5">
            <a:extLst>
              <a:ext uri="{FF2B5EF4-FFF2-40B4-BE49-F238E27FC236}">
                <a16:creationId xmlns:a16="http://schemas.microsoft.com/office/drawing/2014/main" id="{FBFE6358-36F7-3C17-1EDF-6CE6B49070A8}"/>
              </a:ext>
            </a:extLst>
          </p:cNvPr>
          <p:cNvPicPr>
            <a:picLocks noChangeAspect="1"/>
          </p:cNvPicPr>
          <p:nvPr/>
        </p:nvPicPr>
        <p:blipFill>
          <a:blip r:embed="rId2"/>
          <a:stretch>
            <a:fillRect/>
          </a:stretch>
        </p:blipFill>
        <p:spPr>
          <a:xfrm>
            <a:off x="645418" y="1844824"/>
            <a:ext cx="5400675" cy="3299048"/>
          </a:xfrm>
          <a:prstGeom prst="rect">
            <a:avLst/>
          </a:prstGeom>
        </p:spPr>
      </p:pic>
      <p:pic>
        <p:nvPicPr>
          <p:cNvPr id="9" name="Picture 8">
            <a:extLst>
              <a:ext uri="{FF2B5EF4-FFF2-40B4-BE49-F238E27FC236}">
                <a16:creationId xmlns:a16="http://schemas.microsoft.com/office/drawing/2014/main" id="{FA884FBA-4978-B5C7-79DE-65E9BCA611C0}"/>
              </a:ext>
            </a:extLst>
          </p:cNvPr>
          <p:cNvPicPr>
            <a:picLocks noChangeAspect="1"/>
          </p:cNvPicPr>
          <p:nvPr/>
        </p:nvPicPr>
        <p:blipFill>
          <a:blip r:embed="rId3"/>
          <a:stretch>
            <a:fillRect/>
          </a:stretch>
        </p:blipFill>
        <p:spPr>
          <a:xfrm>
            <a:off x="6184960" y="1844824"/>
            <a:ext cx="5495925" cy="3313681"/>
          </a:xfrm>
          <a:prstGeom prst="rect">
            <a:avLst/>
          </a:prstGeom>
        </p:spPr>
      </p:pic>
    </p:spTree>
    <p:extLst>
      <p:ext uri="{BB962C8B-B14F-4D97-AF65-F5344CB8AC3E}">
        <p14:creationId xmlns:p14="http://schemas.microsoft.com/office/powerpoint/2010/main" val="170015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09600" y="1828799"/>
            <a:ext cx="10887000" cy="4572001"/>
          </a:xfrm>
        </p:spPr>
        <p:txBody>
          <a:bodyPr>
            <a:normAutofit/>
          </a:bodyPr>
          <a:lstStyle/>
          <a:p>
            <a:pPr>
              <a:buFont typeface="Wingdings" panose="05000000000000000000" pitchFamily="2" charset="2"/>
              <a:buChar char="Ø"/>
            </a:pPr>
            <a:r>
              <a:rPr lang="en-US" sz="1600" b="0" dirty="0">
                <a:solidFill>
                  <a:schemeClr val="accent1">
                    <a:lumMod val="75000"/>
                  </a:schemeClr>
                </a:solidFill>
                <a:effectLst/>
                <a:latin typeface="Franklin Gothic Medium (Headings)"/>
              </a:rPr>
              <a:t>From the overall population, people having heart disease (51%) are greater than those who have heart disease(</a:t>
            </a:r>
            <a:r>
              <a:rPr lang="en-US" sz="1600" b="0">
                <a:solidFill>
                  <a:schemeClr val="accent1">
                    <a:lumMod val="75000"/>
                  </a:schemeClr>
                </a:solidFill>
                <a:effectLst/>
                <a:latin typeface="Franklin Gothic Medium (Headings)"/>
              </a:rPr>
              <a:t>49%)..</a:t>
            </a:r>
            <a:endParaRPr lang="en-IN" sz="1600" dirty="0">
              <a:solidFill>
                <a:schemeClr val="accent1">
                  <a:lumMod val="75000"/>
                </a:schemeClr>
              </a:solidFill>
              <a:latin typeface="Franklin Gothic Medium (Headings)"/>
            </a:endParaRPr>
          </a:p>
          <a:p>
            <a:pPr>
              <a:buFont typeface="Wingdings" panose="05000000000000000000" pitchFamily="2" charset="2"/>
              <a:buChar char="Ø"/>
            </a:pPr>
            <a:r>
              <a:rPr lang="en-US" sz="1600" b="0" dirty="0">
                <a:solidFill>
                  <a:schemeClr val="accent1">
                    <a:lumMod val="75000"/>
                  </a:schemeClr>
                </a:solidFill>
                <a:effectLst/>
                <a:latin typeface="Franklin Gothic Medium (Headings)"/>
              </a:rPr>
              <a:t>Elder Age People are most affected by Heart Disease and Middle Age People are mostly free from any kind of Heart Disease</a:t>
            </a:r>
            <a:r>
              <a:rPr lang="en-US" sz="1600" dirty="0">
                <a:solidFill>
                  <a:schemeClr val="accent1">
                    <a:lumMod val="75000"/>
                  </a:schemeClr>
                </a:solidFill>
                <a:latin typeface="Franklin Gothic Medium (Headings)"/>
              </a:rPr>
              <a:t>.</a:t>
            </a:r>
            <a:endParaRPr lang="en-US" sz="1600" b="0" dirty="0">
              <a:solidFill>
                <a:schemeClr val="accent1">
                  <a:lumMod val="75000"/>
                </a:schemeClr>
              </a:solidFill>
              <a:effectLst/>
              <a:latin typeface="Franklin Gothic Medium (Headings)"/>
            </a:endParaRPr>
          </a:p>
          <a:p>
            <a:pPr>
              <a:buFont typeface="Wingdings" panose="05000000000000000000" pitchFamily="2" charset="2"/>
              <a:buChar char="Ø"/>
            </a:pPr>
            <a:r>
              <a:rPr lang="en-US" sz="1600" b="0" dirty="0">
                <a:solidFill>
                  <a:schemeClr val="accent1">
                    <a:lumMod val="75000"/>
                  </a:schemeClr>
                </a:solidFill>
                <a:effectLst/>
                <a:latin typeface="Franklin Gothic Medium (Headings)"/>
              </a:rPr>
              <a:t>We can see that Males are mostly tend to have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It seems people having Non-Anginal chest pain have a higher chance of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Typical Angina Chest pain means neither causing nor exhibiting symptoms of Heart disease.</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We can see that a higher number of men are suffering from Typical Angina type of Chest Pain</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Males have high number of Fasting Blood Sugar over 120</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Blood Pressure Rate is almost equal in Males and Females but females have little bit of higher cholesterol than males</a:t>
            </a:r>
          </a:p>
          <a:p>
            <a:pPr>
              <a:buFont typeface="Wingdings" panose="05000000000000000000" pitchFamily="2" charset="2"/>
              <a:buChar char="Ø"/>
            </a:pPr>
            <a:r>
              <a:rPr lang="en-US" sz="1600" b="0" dirty="0">
                <a:solidFill>
                  <a:schemeClr val="accent1">
                    <a:lumMod val="75000"/>
                  </a:schemeClr>
                </a:solidFill>
                <a:effectLst/>
                <a:latin typeface="Franklin Gothic Medium (Headings)"/>
              </a:rPr>
              <a:t>Higher Cholestrol Level and Higher Blood Pressure Level  causes Chances Of Heart Disease</a:t>
            </a:r>
          </a:p>
          <a:p>
            <a:pPr>
              <a:buFont typeface="Wingdings" panose="05000000000000000000" pitchFamily="2" charset="2"/>
              <a:buChar char="Ø"/>
            </a:pPr>
            <a:endParaRPr lang="en-US" sz="1600" dirty="0"/>
          </a:p>
        </p:txBody>
      </p:sp>
    </p:spTree>
    <p:extLst>
      <p:ext uri="{BB962C8B-B14F-4D97-AF65-F5344CB8AC3E}">
        <p14:creationId xmlns:p14="http://schemas.microsoft.com/office/powerpoint/2010/main" val="104698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4955-37FD-6115-EEAE-7B07ECA6C6AF}"/>
              </a:ext>
            </a:extLst>
          </p:cNvPr>
          <p:cNvSpPr>
            <a:spLocks noGrp="1"/>
          </p:cNvSpPr>
          <p:nvPr>
            <p:ph type="title"/>
          </p:nvPr>
        </p:nvSpPr>
        <p:spPr>
          <a:xfrm>
            <a:off x="1127448" y="2276872"/>
            <a:ext cx="9853736" cy="1721196"/>
          </a:xfrm>
        </p:spPr>
        <p:txBody>
          <a:bodyPr>
            <a:normAutofit/>
          </a:bodyPr>
          <a:lstStyle/>
          <a:p>
            <a:pPr algn="ctr"/>
            <a:r>
              <a:rPr lang="en-IN" sz="7200" dirty="0"/>
              <a:t>DATA VISUALIZATION</a:t>
            </a:r>
            <a:br>
              <a:rPr lang="en-IN" sz="7200" dirty="0"/>
            </a:br>
            <a:r>
              <a:rPr lang="en-IN" sz="4000" dirty="0"/>
              <a:t>(HEART DISEASE DIAGNOSTIC ANALYSIS)</a:t>
            </a:r>
            <a:endParaRPr lang="en-IN" sz="7200" dirty="0"/>
          </a:p>
        </p:txBody>
      </p:sp>
      <p:sp>
        <p:nvSpPr>
          <p:cNvPr id="3" name="TextBox 2">
            <a:extLst>
              <a:ext uri="{FF2B5EF4-FFF2-40B4-BE49-F238E27FC236}">
                <a16:creationId xmlns:a16="http://schemas.microsoft.com/office/drawing/2014/main" id="{1D5BB642-C9D6-5A98-9CAF-6EDB8D2F427A}"/>
              </a:ext>
            </a:extLst>
          </p:cNvPr>
          <p:cNvSpPr txBox="1"/>
          <p:nvPr/>
        </p:nvSpPr>
        <p:spPr>
          <a:xfrm>
            <a:off x="4855706" y="3998068"/>
            <a:ext cx="1888366" cy="369332"/>
          </a:xfrm>
          <a:prstGeom prst="rect">
            <a:avLst/>
          </a:prstGeom>
          <a:noFill/>
        </p:spPr>
        <p:txBody>
          <a:bodyPr wrap="square">
            <a:spAutoFit/>
          </a:bodyPr>
          <a:lstStyle/>
          <a:p>
            <a:pPr algn="l"/>
            <a:r>
              <a:rPr lang="en-US" dirty="0">
                <a:solidFill>
                  <a:schemeClr val="bg2"/>
                </a:solidFill>
                <a:hlinkClick r:id="rId2">
                  <a:extLst>
                    <a:ext uri="{A12FA001-AC4F-418D-AE19-62706E023703}">
                      <ahyp:hlinkClr xmlns:ahyp="http://schemas.microsoft.com/office/drawing/2018/hyperlinkcolor" val="tx"/>
                    </a:ext>
                  </a:extLst>
                </a:hlinkClick>
              </a:rPr>
              <a:t>View in Power BI</a:t>
            </a:r>
            <a:endParaRPr lang="en-US" dirty="0">
              <a:solidFill>
                <a:schemeClr val="bg2"/>
              </a:solidFill>
            </a:endParaRP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title="This slide contains the following visuals: Heart Disease by Gender ,Heart Disease ,Age Distribution ,Chest Pain Experienced ,Blood Pressure, Cholestrol and Max Heart Rate By Age ,Blood Pressure, Cholestrol and Max Heart Rate by Heart Disease ,ST Depression by Age and Heart Disease ,slicer ,slicer ,textbox. Please refer to the notes on this slide for details">
            <a:hlinkClick r:id="rId2"/>
            <a:extLst>
              <a:ext uri="{FF2B5EF4-FFF2-40B4-BE49-F238E27FC236}">
                <a16:creationId xmlns:a16="http://schemas.microsoft.com/office/drawing/2014/main" id="{552E688B-DF0A-0492-B796-C90F9DED7978}"/>
              </a:ext>
            </a:extLst>
          </p:cNvPr>
          <p:cNvPicPr>
            <a:picLocks noChangeAspect="1"/>
          </p:cNvPicPr>
          <p:nvPr/>
        </p:nvPicPr>
        <p:blipFill>
          <a:blip r:embed="rId3"/>
          <a:stretch>
            <a:fillRect/>
          </a:stretch>
        </p:blipFill>
        <p:spPr>
          <a:xfrm>
            <a:off x="76200" y="0"/>
            <a:ext cx="12020550" cy="6858000"/>
          </a:xfrm>
          <a:prstGeom prst="rect">
            <a:avLst/>
          </a:prstGeom>
          <a:noFill/>
        </p:spPr>
      </p:pic>
      <p:pic>
        <p:nvPicPr>
          <p:cNvPr id="2" name="Picture" title="This slide contains the following visuals: Heart Disease by Gender ,Heart Disease ,Age Distribution ,Chest Pain Experienced ,Blood Pressure, Cholestrol and Max Heart Rate By Age ,Blood Pressure, Cholestrol and Max Heart Rate by Heart Disease ,ST Depression by Age and Heart Disease ,textbox. Please refer to the notes on this slide for details">
            <a:hlinkClick r:id="rId4"/>
            <a:extLst>
              <a:ext uri="{FF2B5EF4-FFF2-40B4-BE49-F238E27FC236}">
                <a16:creationId xmlns:a16="http://schemas.microsoft.com/office/drawing/2014/main" id="{7FA5BBE9-021C-E8C6-B4BB-DAB4F3B8F52C}"/>
              </a:ext>
            </a:extLst>
          </p:cNvPr>
          <p:cNvPicPr>
            <a:picLocks noChangeAspect="1"/>
          </p:cNvPicPr>
          <p:nvPr/>
        </p:nvPicPr>
        <p:blipFill>
          <a:blip r:embed="rId5"/>
          <a:stretch>
            <a:fillRect/>
          </a:stretch>
        </p:blipFill>
        <p:spPr>
          <a:xfrm>
            <a:off x="0" y="0"/>
            <a:ext cx="12192000" cy="6957392"/>
          </a:xfrm>
          <a:prstGeom prst="rect">
            <a:avLst/>
          </a:prstGeom>
          <a:noFill/>
        </p:spPr>
      </p:pic>
    </p:spTree>
    <p:extLst>
      <p:ext uri="{BB962C8B-B14F-4D97-AF65-F5344CB8AC3E}">
        <p14:creationId xmlns:p14="http://schemas.microsoft.com/office/powerpoint/2010/main" val="21372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29FE-6AF0-A2DB-E216-821AEC889C5E}"/>
              </a:ext>
            </a:extLst>
          </p:cNvPr>
          <p:cNvSpPr>
            <a:spLocks noGrp="1"/>
          </p:cNvSpPr>
          <p:nvPr>
            <p:ph type="title"/>
          </p:nvPr>
        </p:nvSpPr>
        <p:spPr>
          <a:xfrm>
            <a:off x="767408" y="2492896"/>
            <a:ext cx="10429800" cy="1361156"/>
          </a:xfrm>
        </p:spPr>
        <p:txBody>
          <a:bodyPr>
            <a:normAutofit/>
          </a:bodyPr>
          <a:lstStyle/>
          <a:p>
            <a:pPr algn="ctr"/>
            <a:r>
              <a:rPr lang="en-IN" sz="7200" dirty="0"/>
              <a:t>THANK YOU</a:t>
            </a:r>
          </a:p>
        </p:txBody>
      </p:sp>
    </p:spTree>
    <p:extLst>
      <p:ext uri="{BB962C8B-B14F-4D97-AF65-F5344CB8AC3E}">
        <p14:creationId xmlns:p14="http://schemas.microsoft.com/office/powerpoint/2010/main" val="298796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609600" y="1828799"/>
            <a:ext cx="10887000" cy="4572001"/>
          </a:xfrm>
        </p:spPr>
        <p:txBody>
          <a:bodyPr>
            <a:normAutofit/>
          </a:bodyPr>
          <a:lstStyle/>
          <a:p>
            <a:r>
              <a:rPr lang="en-US" sz="2000" dirty="0"/>
              <a:t>Health is real wealth in the pandemic time we all realized the brute effects of covid-19 on all irrespective of any status. You are required to analyze this health and medical data for better future preparation. </a:t>
            </a:r>
          </a:p>
          <a:p>
            <a:r>
              <a:rPr lang="en-US" sz="2000" dirty="0"/>
              <a:t>Do ETL: Extract- Transform and Load data from the heart disease diagnostic database You can perform EDA through python. The database extracts various information such as Heart disease rates, Heart disease by gender, by age. You can even compare attributes of the data set to extract necessary information. </a:t>
            </a:r>
          </a:p>
          <a:p>
            <a:r>
              <a:rPr lang="en-US" sz="2000" dirty="0"/>
              <a:t>Make the necessary dashboard with the best you can extract from the data. Use various visualization and features and make the best dashboard Find key metrics and factors and show the meaningful relationships between attributes. Do your own research and come up with your findings.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Percentage of People having Heart Disease</a:t>
            </a:r>
          </a:p>
        </p:txBody>
      </p:sp>
      <p:pic>
        <p:nvPicPr>
          <p:cNvPr id="7" name="Content Placeholder 6">
            <a:extLst>
              <a:ext uri="{FF2B5EF4-FFF2-40B4-BE49-F238E27FC236}">
                <a16:creationId xmlns:a16="http://schemas.microsoft.com/office/drawing/2014/main" id="{54DED7E0-31BD-8880-ECD9-CC93EA948CBC}"/>
              </a:ext>
            </a:extLst>
          </p:cNvPr>
          <p:cNvPicPr>
            <a:picLocks noGrp="1" noChangeAspect="1"/>
          </p:cNvPicPr>
          <p:nvPr>
            <p:ph idx="1"/>
          </p:nvPr>
        </p:nvPicPr>
        <p:blipFill>
          <a:blip r:embed="rId2"/>
          <a:stretch>
            <a:fillRect/>
          </a:stretch>
        </p:blipFill>
        <p:spPr>
          <a:xfrm>
            <a:off x="839416" y="1916832"/>
            <a:ext cx="7200800" cy="4572000"/>
          </a:xfrm>
        </p:spPr>
      </p:pic>
      <p:sp>
        <p:nvSpPr>
          <p:cNvPr id="8" name="TextBox 7">
            <a:extLst>
              <a:ext uri="{FF2B5EF4-FFF2-40B4-BE49-F238E27FC236}">
                <a16:creationId xmlns:a16="http://schemas.microsoft.com/office/drawing/2014/main" id="{8D641292-7945-6CFE-9E66-6B0F57176586}"/>
              </a:ext>
            </a:extLst>
          </p:cNvPr>
          <p:cNvSpPr txBox="1"/>
          <p:nvPr/>
        </p:nvSpPr>
        <p:spPr>
          <a:xfrm>
            <a:off x="8400256" y="3212976"/>
            <a:ext cx="3384376" cy="1477328"/>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From the overall population, people having heart disease (51%) are greater than those who have heart disease(49%)</a:t>
            </a:r>
          </a:p>
          <a:p>
            <a:endParaRPr lang="en-IN"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based on their Age</a:t>
            </a:r>
          </a:p>
        </p:txBody>
      </p:sp>
      <p:pic>
        <p:nvPicPr>
          <p:cNvPr id="11" name="Picture 10">
            <a:extLst>
              <a:ext uri="{FF2B5EF4-FFF2-40B4-BE49-F238E27FC236}">
                <a16:creationId xmlns:a16="http://schemas.microsoft.com/office/drawing/2014/main" id="{E648C9E8-F2C4-CF85-2F60-794A2093CD40}"/>
              </a:ext>
            </a:extLst>
          </p:cNvPr>
          <p:cNvPicPr>
            <a:picLocks noChangeAspect="1"/>
          </p:cNvPicPr>
          <p:nvPr/>
        </p:nvPicPr>
        <p:blipFill>
          <a:blip r:embed="rId2"/>
          <a:stretch>
            <a:fillRect/>
          </a:stretch>
        </p:blipFill>
        <p:spPr>
          <a:xfrm>
            <a:off x="0" y="1556792"/>
            <a:ext cx="8688288" cy="5301208"/>
          </a:xfrm>
          <a:prstGeom prst="rect">
            <a:avLst/>
          </a:prstGeom>
        </p:spPr>
      </p:pic>
      <p:sp>
        <p:nvSpPr>
          <p:cNvPr id="12" name="TextBox 11">
            <a:extLst>
              <a:ext uri="{FF2B5EF4-FFF2-40B4-BE49-F238E27FC236}">
                <a16:creationId xmlns:a16="http://schemas.microsoft.com/office/drawing/2014/main" id="{5575226E-DD90-078D-D286-E9562B9CCCD2}"/>
              </a:ext>
            </a:extLst>
          </p:cNvPr>
          <p:cNvSpPr txBox="1"/>
          <p:nvPr/>
        </p:nvSpPr>
        <p:spPr>
          <a:xfrm>
            <a:off x="8976320" y="2996952"/>
            <a:ext cx="2952328" cy="1754326"/>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In this section, the best analysis can be divided into the elderly, middle-aged, young people by looking at the age ranges.</a:t>
            </a:r>
          </a:p>
          <a:p>
            <a:endParaRPr lang="en-IN" dirty="0">
              <a:solidFill>
                <a:schemeClr val="accent1">
                  <a:lumMod val="75000"/>
                </a:schemeClr>
              </a:solidFill>
              <a:latin typeface="Franklin Gothic Medium (Headings)"/>
            </a:endParaRP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 Category</a:t>
            </a:r>
          </a:p>
        </p:txBody>
      </p:sp>
      <p:pic>
        <p:nvPicPr>
          <p:cNvPr id="10" name="Picture 9">
            <a:extLst>
              <a:ext uri="{FF2B5EF4-FFF2-40B4-BE49-F238E27FC236}">
                <a16:creationId xmlns:a16="http://schemas.microsoft.com/office/drawing/2014/main" id="{6B414F48-ADD1-92C5-7FBD-6C978893496D}"/>
              </a:ext>
            </a:extLst>
          </p:cNvPr>
          <p:cNvPicPr>
            <a:picLocks noChangeAspect="1"/>
          </p:cNvPicPr>
          <p:nvPr/>
        </p:nvPicPr>
        <p:blipFill>
          <a:blip r:embed="rId2"/>
          <a:stretch>
            <a:fillRect/>
          </a:stretch>
        </p:blipFill>
        <p:spPr>
          <a:xfrm>
            <a:off x="0" y="1556792"/>
            <a:ext cx="6096000" cy="5301208"/>
          </a:xfrm>
          <a:prstGeom prst="rect">
            <a:avLst/>
          </a:prstGeom>
        </p:spPr>
      </p:pic>
      <p:pic>
        <p:nvPicPr>
          <p:cNvPr id="12" name="Picture 11">
            <a:extLst>
              <a:ext uri="{FF2B5EF4-FFF2-40B4-BE49-F238E27FC236}">
                <a16:creationId xmlns:a16="http://schemas.microsoft.com/office/drawing/2014/main" id="{FA407038-1685-2E28-3D46-FE1B2A7A0CF9}"/>
              </a:ext>
            </a:extLst>
          </p:cNvPr>
          <p:cNvPicPr>
            <a:picLocks noChangeAspect="1"/>
          </p:cNvPicPr>
          <p:nvPr/>
        </p:nvPicPr>
        <p:blipFill>
          <a:blip r:embed="rId3"/>
          <a:stretch>
            <a:fillRect/>
          </a:stretch>
        </p:blipFill>
        <p:spPr>
          <a:xfrm>
            <a:off x="6096000" y="1556792"/>
            <a:ext cx="6096000" cy="5301208"/>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220"/>
            <a:ext cx="12432704" cy="1325563"/>
          </a:xfrm>
        </p:spPr>
        <p:txBody>
          <a:bodyPr>
            <a:normAutofit/>
          </a:bodyPr>
          <a:lstStyle/>
          <a:p>
            <a:r>
              <a:rPr lang="en-US" sz="3200" dirty="0"/>
              <a:t>Which age category people affected by Heart Disease mostly ? </a:t>
            </a:r>
          </a:p>
        </p:txBody>
      </p:sp>
      <p:pic>
        <p:nvPicPr>
          <p:cNvPr id="8" name="Picture 7">
            <a:extLst>
              <a:ext uri="{FF2B5EF4-FFF2-40B4-BE49-F238E27FC236}">
                <a16:creationId xmlns:a16="http://schemas.microsoft.com/office/drawing/2014/main" id="{4D9E7878-CB9C-5DA6-5A62-7D51C7691D09}"/>
              </a:ext>
            </a:extLst>
          </p:cNvPr>
          <p:cNvPicPr>
            <a:picLocks noChangeAspect="1"/>
          </p:cNvPicPr>
          <p:nvPr/>
        </p:nvPicPr>
        <p:blipFill>
          <a:blip r:embed="rId2"/>
          <a:stretch>
            <a:fillRect/>
          </a:stretch>
        </p:blipFill>
        <p:spPr>
          <a:xfrm>
            <a:off x="479376" y="1844824"/>
            <a:ext cx="7344816" cy="4543425"/>
          </a:xfrm>
          <a:prstGeom prst="rect">
            <a:avLst/>
          </a:prstGeom>
        </p:spPr>
      </p:pic>
      <p:sp>
        <p:nvSpPr>
          <p:cNvPr id="9" name="TextBox 8">
            <a:extLst>
              <a:ext uri="{FF2B5EF4-FFF2-40B4-BE49-F238E27FC236}">
                <a16:creationId xmlns:a16="http://schemas.microsoft.com/office/drawing/2014/main" id="{DFA94AB0-6A22-98BB-A769-D462BE3E71C4}"/>
              </a:ext>
            </a:extLst>
          </p:cNvPr>
          <p:cNvSpPr txBox="1"/>
          <p:nvPr/>
        </p:nvSpPr>
        <p:spPr>
          <a:xfrm>
            <a:off x="8112224" y="2564904"/>
            <a:ext cx="3240360" cy="1508105"/>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Elder Age People are most affected by Heart Disease and Middle Age People are mostly free from any kind of Heart Disease</a:t>
            </a:r>
            <a:r>
              <a:rPr lang="en-US" sz="2000" dirty="0">
                <a:solidFill>
                  <a:schemeClr val="accent1">
                    <a:lumMod val="75000"/>
                  </a:schemeClr>
                </a:solidFill>
                <a:latin typeface="Franklin Gothic Medium (Headings)"/>
              </a:rPr>
              <a:t>.</a:t>
            </a:r>
            <a:endParaRPr lang="en-US" b="0" dirty="0">
              <a:solidFill>
                <a:schemeClr val="accent1">
                  <a:lumMod val="75000"/>
                </a:schemeClr>
              </a:solidFill>
              <a:effectLst/>
              <a:latin typeface="Franklin Gothic Medium (Headings)"/>
            </a:endParaRP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Disease based on Gender</a:t>
            </a:r>
          </a:p>
        </p:txBody>
      </p:sp>
      <p:pic>
        <p:nvPicPr>
          <p:cNvPr id="4" name="Picture 3">
            <a:extLst>
              <a:ext uri="{FF2B5EF4-FFF2-40B4-BE49-F238E27FC236}">
                <a16:creationId xmlns:a16="http://schemas.microsoft.com/office/drawing/2014/main" id="{6B7E5EFB-D46B-499E-9772-E40E6E4EB249}"/>
              </a:ext>
            </a:extLst>
          </p:cNvPr>
          <p:cNvPicPr>
            <a:picLocks noChangeAspect="1"/>
          </p:cNvPicPr>
          <p:nvPr/>
        </p:nvPicPr>
        <p:blipFill>
          <a:blip r:embed="rId2"/>
          <a:stretch>
            <a:fillRect/>
          </a:stretch>
        </p:blipFill>
        <p:spPr>
          <a:xfrm>
            <a:off x="983432" y="1844824"/>
            <a:ext cx="7056784" cy="4543425"/>
          </a:xfrm>
          <a:prstGeom prst="rect">
            <a:avLst/>
          </a:prstGeom>
        </p:spPr>
      </p:pic>
      <p:sp>
        <p:nvSpPr>
          <p:cNvPr id="5" name="TextBox 4">
            <a:extLst>
              <a:ext uri="{FF2B5EF4-FFF2-40B4-BE49-F238E27FC236}">
                <a16:creationId xmlns:a16="http://schemas.microsoft.com/office/drawing/2014/main" id="{784408AA-9659-1D2B-84BE-3EAC3FB080EF}"/>
              </a:ext>
            </a:extLst>
          </p:cNvPr>
          <p:cNvSpPr txBox="1"/>
          <p:nvPr/>
        </p:nvSpPr>
        <p:spPr>
          <a:xfrm>
            <a:off x="8832304" y="3068960"/>
            <a:ext cx="2736304" cy="1200329"/>
          </a:xfrm>
          <a:prstGeom prst="rect">
            <a:avLst/>
          </a:prstGeom>
          <a:noFill/>
        </p:spPr>
        <p:txBody>
          <a:bodyPr wrap="square" rtlCol="0">
            <a:spAutoFit/>
          </a:bodyPr>
          <a:lstStyle/>
          <a:p>
            <a:r>
              <a:rPr lang="en-US" b="0" dirty="0">
                <a:solidFill>
                  <a:schemeClr val="accent1">
                    <a:lumMod val="75000"/>
                  </a:schemeClr>
                </a:solidFill>
                <a:effectLst/>
                <a:latin typeface="Franklin Gothic Medium (Headings)"/>
              </a:rPr>
              <a:t>-&gt; We can see that Males are mostly tend to have Heart Disease</a:t>
            </a:r>
          </a:p>
          <a:p>
            <a:endParaRPr lang="en-IN"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everyone Experienced Chest Pain</a:t>
            </a:r>
          </a:p>
        </p:txBody>
      </p:sp>
      <p:sp>
        <p:nvSpPr>
          <p:cNvPr id="5" name="TextBox 4">
            <a:extLst>
              <a:ext uri="{FF2B5EF4-FFF2-40B4-BE49-F238E27FC236}">
                <a16:creationId xmlns:a16="http://schemas.microsoft.com/office/drawing/2014/main" id="{784408AA-9659-1D2B-84BE-3EAC3FB080EF}"/>
              </a:ext>
            </a:extLst>
          </p:cNvPr>
          <p:cNvSpPr txBox="1"/>
          <p:nvPr/>
        </p:nvSpPr>
        <p:spPr>
          <a:xfrm>
            <a:off x="8688288" y="2204864"/>
            <a:ext cx="2880320" cy="3416320"/>
          </a:xfrm>
          <a:prstGeom prst="rect">
            <a:avLst/>
          </a:prstGeom>
          <a:noFill/>
        </p:spPr>
        <p:txBody>
          <a:bodyPr wrap="square" rtlCol="0">
            <a:spAutoFit/>
          </a:bodyPr>
          <a:lstStyle/>
          <a:p>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-&gt; It seems people having Non-Anginal chest pain have a higher chance of heart disease</a:t>
            </a:r>
          </a:p>
          <a:p>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-&gt; Typical Angina Chest pain means neither causing nor exhibiting symptoms of Heart disease.</a:t>
            </a:r>
          </a:p>
          <a:p>
            <a:endParaRPr lang="en-US" b="0" dirty="0">
              <a:solidFill>
                <a:schemeClr val="accent1">
                  <a:lumMod val="75000"/>
                </a:schemeClr>
              </a:solidFill>
              <a:effectLst/>
              <a:latin typeface="Franklin Gothic Medium (Headings)"/>
            </a:endParaRPr>
          </a:p>
        </p:txBody>
      </p:sp>
      <p:pic>
        <p:nvPicPr>
          <p:cNvPr id="6" name="Picture 5">
            <a:extLst>
              <a:ext uri="{FF2B5EF4-FFF2-40B4-BE49-F238E27FC236}">
                <a16:creationId xmlns:a16="http://schemas.microsoft.com/office/drawing/2014/main" id="{C5C2E054-26EE-B91D-D3FB-FEABAAD399C2}"/>
              </a:ext>
            </a:extLst>
          </p:cNvPr>
          <p:cNvPicPr>
            <a:picLocks noChangeAspect="1"/>
          </p:cNvPicPr>
          <p:nvPr/>
        </p:nvPicPr>
        <p:blipFill>
          <a:blip r:embed="rId2"/>
          <a:stretch>
            <a:fillRect/>
          </a:stretch>
        </p:blipFill>
        <p:spPr>
          <a:xfrm>
            <a:off x="767408" y="1772816"/>
            <a:ext cx="7488832" cy="4896544"/>
          </a:xfrm>
          <a:prstGeom prst="rect">
            <a:avLst/>
          </a:prstGeom>
        </p:spPr>
      </p:pic>
    </p:spTree>
    <p:extLst>
      <p:ext uri="{BB962C8B-B14F-4D97-AF65-F5344CB8AC3E}">
        <p14:creationId xmlns:p14="http://schemas.microsoft.com/office/powerpoint/2010/main" val="94462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Chest Pain based on Gender </a:t>
            </a:r>
          </a:p>
        </p:txBody>
      </p:sp>
      <p:sp>
        <p:nvSpPr>
          <p:cNvPr id="5" name="TextBox 4">
            <a:extLst>
              <a:ext uri="{FF2B5EF4-FFF2-40B4-BE49-F238E27FC236}">
                <a16:creationId xmlns:a16="http://schemas.microsoft.com/office/drawing/2014/main" id="{784408AA-9659-1D2B-84BE-3EAC3FB080EF}"/>
              </a:ext>
            </a:extLst>
          </p:cNvPr>
          <p:cNvSpPr txBox="1"/>
          <p:nvPr/>
        </p:nvSpPr>
        <p:spPr>
          <a:xfrm>
            <a:off x="8760296" y="2852936"/>
            <a:ext cx="2880320" cy="1754326"/>
          </a:xfrm>
          <a:prstGeom prst="rect">
            <a:avLst/>
          </a:prstGeom>
          <a:noFill/>
        </p:spPr>
        <p:txBody>
          <a:bodyPr wrap="square" rtlCol="0">
            <a:spAutoFit/>
          </a:bodyPr>
          <a:lstStyle/>
          <a:p>
            <a:br>
              <a:rPr lang="en-US" b="0" dirty="0">
                <a:solidFill>
                  <a:schemeClr val="accent1">
                    <a:lumMod val="75000"/>
                  </a:schemeClr>
                </a:solidFill>
                <a:effectLst/>
                <a:latin typeface="Franklin Gothic Medium (Headings)"/>
              </a:rPr>
            </a:br>
            <a:r>
              <a:rPr lang="en-US" b="0" dirty="0">
                <a:solidFill>
                  <a:schemeClr val="accent1">
                    <a:lumMod val="75000"/>
                  </a:schemeClr>
                </a:solidFill>
                <a:effectLst/>
                <a:latin typeface="Franklin Gothic Medium (Headings)"/>
              </a:rPr>
              <a:t>-&gt; We can see that a higher number of men are suffering from Typical Angina type of Chest Pain</a:t>
            </a:r>
          </a:p>
          <a:p>
            <a:endParaRPr lang="en-US" b="0" dirty="0">
              <a:solidFill>
                <a:schemeClr val="accent1">
                  <a:lumMod val="75000"/>
                </a:schemeClr>
              </a:solidFill>
              <a:effectLst/>
              <a:latin typeface="Franklin Gothic Medium (Headings)"/>
            </a:endParaRPr>
          </a:p>
        </p:txBody>
      </p:sp>
      <p:pic>
        <p:nvPicPr>
          <p:cNvPr id="4" name="Picture 3">
            <a:extLst>
              <a:ext uri="{FF2B5EF4-FFF2-40B4-BE49-F238E27FC236}">
                <a16:creationId xmlns:a16="http://schemas.microsoft.com/office/drawing/2014/main" id="{140F1C8D-7967-EDEA-2705-5A7D001F5C01}"/>
              </a:ext>
            </a:extLst>
          </p:cNvPr>
          <p:cNvPicPr>
            <a:picLocks noChangeAspect="1"/>
          </p:cNvPicPr>
          <p:nvPr/>
        </p:nvPicPr>
        <p:blipFill>
          <a:blip r:embed="rId2"/>
          <a:stretch>
            <a:fillRect/>
          </a:stretch>
        </p:blipFill>
        <p:spPr>
          <a:xfrm>
            <a:off x="911424" y="1772816"/>
            <a:ext cx="7355160" cy="4680520"/>
          </a:xfrm>
          <a:prstGeom prst="rect">
            <a:avLst/>
          </a:prstGeom>
        </p:spPr>
      </p:pic>
    </p:spTree>
    <p:extLst>
      <p:ext uri="{BB962C8B-B14F-4D97-AF65-F5344CB8AC3E}">
        <p14:creationId xmlns:p14="http://schemas.microsoft.com/office/powerpoint/2010/main" val="7416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95</TotalTime>
  <Words>619</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Franklin Gothic Medium</vt:lpstr>
      <vt:lpstr>Franklin Gothic Medium (Headings)</vt:lpstr>
      <vt:lpstr>Wingdings</vt:lpstr>
      <vt:lpstr>Medical Design 16x9</vt:lpstr>
      <vt:lpstr>HEART DISEASE DIAGNOSTIC ANALYSIS</vt:lpstr>
      <vt:lpstr>PROBLEM STATEMENT</vt:lpstr>
      <vt:lpstr>Percentage of People having Heart Disease</vt:lpstr>
      <vt:lpstr>Population based on their Age</vt:lpstr>
      <vt:lpstr>Age Category</vt:lpstr>
      <vt:lpstr>Which age category people affected by Heart Disease mostly ? </vt:lpstr>
      <vt:lpstr>Heart Disease based on Gender</vt:lpstr>
      <vt:lpstr>Is everyone Experienced Chest Pain</vt:lpstr>
      <vt:lpstr>Chest Pain based on Gender </vt:lpstr>
      <vt:lpstr>Blood Sugar based on Gender</vt:lpstr>
      <vt:lpstr>BP and Cholestrol Level based on Gender</vt:lpstr>
      <vt:lpstr>BP and Cholestrol Level based on people affected by Heart Disease</vt:lpstr>
      <vt:lpstr>Exercise with Angina based on Gender</vt:lpstr>
      <vt:lpstr>CONCLUSION</vt:lpstr>
      <vt:lpstr>DATA VISUALIZATION (HEART DISEASE DIAGNOSTIC ANALYSIS)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Libi Nandhini</dc:creator>
  <cp:lastModifiedBy>Libi Nandhini</cp:lastModifiedBy>
  <cp:revision>5</cp:revision>
  <dcterms:created xsi:type="dcterms:W3CDTF">2024-03-12T18:08:28Z</dcterms:created>
  <dcterms:modified xsi:type="dcterms:W3CDTF">2024-03-15T11:40:35Z</dcterms:modified>
</cp:coreProperties>
</file>