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92"/>
  </p:notesMasterIdLst>
  <p:handoutMasterIdLst>
    <p:handoutMasterId r:id="rId93"/>
  </p:handoutMasterIdLst>
  <p:sldIdLst>
    <p:sldId id="984" r:id="rId2"/>
    <p:sldId id="1038" r:id="rId3"/>
    <p:sldId id="1350" r:id="rId4"/>
    <p:sldId id="1351" r:id="rId5"/>
    <p:sldId id="1352" r:id="rId6"/>
    <p:sldId id="1353" r:id="rId7"/>
    <p:sldId id="1354" r:id="rId8"/>
    <p:sldId id="1355" r:id="rId9"/>
    <p:sldId id="1357" r:id="rId10"/>
    <p:sldId id="1356" r:id="rId11"/>
    <p:sldId id="1358" r:id="rId12"/>
    <p:sldId id="1359" r:id="rId13"/>
    <p:sldId id="1360" r:id="rId14"/>
    <p:sldId id="1361" r:id="rId15"/>
    <p:sldId id="1362" r:id="rId16"/>
    <p:sldId id="1363" r:id="rId17"/>
    <p:sldId id="1364" r:id="rId18"/>
    <p:sldId id="1365" r:id="rId19"/>
    <p:sldId id="1366" r:id="rId20"/>
    <p:sldId id="1367" r:id="rId21"/>
    <p:sldId id="1368" r:id="rId22"/>
    <p:sldId id="1369" r:id="rId23"/>
    <p:sldId id="1370" r:id="rId24"/>
    <p:sldId id="1371" r:id="rId25"/>
    <p:sldId id="1372" r:id="rId26"/>
    <p:sldId id="1373" r:id="rId27"/>
    <p:sldId id="1374" r:id="rId28"/>
    <p:sldId id="1375" r:id="rId29"/>
    <p:sldId id="1376" r:id="rId30"/>
    <p:sldId id="1377" r:id="rId31"/>
    <p:sldId id="1378" r:id="rId32"/>
    <p:sldId id="1379" r:id="rId33"/>
    <p:sldId id="1380" r:id="rId34"/>
    <p:sldId id="1381" r:id="rId35"/>
    <p:sldId id="1384" r:id="rId36"/>
    <p:sldId id="1385" r:id="rId37"/>
    <p:sldId id="1386" r:id="rId38"/>
    <p:sldId id="1387" r:id="rId39"/>
    <p:sldId id="1388" r:id="rId40"/>
    <p:sldId id="1389" r:id="rId41"/>
    <p:sldId id="1390" r:id="rId42"/>
    <p:sldId id="1391" r:id="rId43"/>
    <p:sldId id="1392" r:id="rId44"/>
    <p:sldId id="1393" r:id="rId45"/>
    <p:sldId id="1394" r:id="rId46"/>
    <p:sldId id="1395" r:id="rId47"/>
    <p:sldId id="1396" r:id="rId48"/>
    <p:sldId id="1397" r:id="rId49"/>
    <p:sldId id="1398" r:id="rId50"/>
    <p:sldId id="1399" r:id="rId51"/>
    <p:sldId id="1400" r:id="rId52"/>
    <p:sldId id="1401" r:id="rId53"/>
    <p:sldId id="1402" r:id="rId54"/>
    <p:sldId id="1403" r:id="rId55"/>
    <p:sldId id="1404" r:id="rId56"/>
    <p:sldId id="1405" r:id="rId57"/>
    <p:sldId id="1406" r:id="rId58"/>
    <p:sldId id="1407" r:id="rId59"/>
    <p:sldId id="1408" r:id="rId60"/>
    <p:sldId id="1409" r:id="rId61"/>
    <p:sldId id="1410" r:id="rId62"/>
    <p:sldId id="1411" r:id="rId63"/>
    <p:sldId id="1412" r:id="rId64"/>
    <p:sldId id="1413" r:id="rId65"/>
    <p:sldId id="1414" r:id="rId66"/>
    <p:sldId id="1415" r:id="rId67"/>
    <p:sldId id="1416" r:id="rId68"/>
    <p:sldId id="1417" r:id="rId69"/>
    <p:sldId id="1418" r:id="rId70"/>
    <p:sldId id="1419" r:id="rId71"/>
    <p:sldId id="1420" r:id="rId72"/>
    <p:sldId id="1421" r:id="rId73"/>
    <p:sldId id="1422" r:id="rId74"/>
    <p:sldId id="1423" r:id="rId75"/>
    <p:sldId id="1424" r:id="rId76"/>
    <p:sldId id="1425" r:id="rId77"/>
    <p:sldId id="1426" r:id="rId78"/>
    <p:sldId id="1427" r:id="rId79"/>
    <p:sldId id="1428" r:id="rId80"/>
    <p:sldId id="1429" r:id="rId81"/>
    <p:sldId id="1430" r:id="rId82"/>
    <p:sldId id="1438" r:id="rId83"/>
    <p:sldId id="1439" r:id="rId84"/>
    <p:sldId id="1431" r:id="rId85"/>
    <p:sldId id="1432" r:id="rId86"/>
    <p:sldId id="1433" r:id="rId87"/>
    <p:sldId id="1434" r:id="rId88"/>
    <p:sldId id="1435" r:id="rId89"/>
    <p:sldId id="1436" r:id="rId90"/>
    <p:sldId id="1437" r:id="rId91"/>
  </p:sldIdLst>
  <p:sldSz cx="9144000" cy="6858000" type="screen4x3"/>
  <p:notesSz cx="7315200" cy="9601200"/>
  <p:custDataLst>
    <p:tags r:id="rId94"/>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3388A9"/>
    <a:srgbClr val="000000"/>
    <a:srgbClr val="0B4E78"/>
    <a:srgbClr val="FCD5B5"/>
    <a:srgbClr val="0000FF"/>
    <a:srgbClr val="0070C0"/>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97133" autoAdjust="0"/>
  </p:normalViewPr>
  <p:slideViewPr>
    <p:cSldViewPr snapToGrid="0">
      <p:cViewPr>
        <p:scale>
          <a:sx n="70" d="100"/>
          <a:sy n="70" d="100"/>
        </p:scale>
        <p:origin x="-1572" y="-168"/>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402"/>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1483FDF6-E88D-4CD9-9BEB-7D6170B575E1}"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0EF1CCC8-6096-4B3A-A6B6-800E1C33A342}"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9CA1C25-5F45-4B2A-9F9B-B567A7423635}"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98BBD4E-9854-4A0D-9352-C59D5779EAE5}"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59C9EC3-F0BA-4509-8C81-D6AA40FC22F2}"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484B341E-3DBB-425C-9452-B5B4AB754541}"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053A2FE1-8F30-4499-B5E2-85023AC70027}"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0DB4D7C-DDAC-44D7-A7F4-63077C21C52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0024E55-46A0-4818-AF2B-6735796908EF}"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5F207F9D-F410-421D-A517-B58E01912B56}"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None/>
            </a:pPr>
            <a:r>
              <a:rPr lang="en-US" b="1" u="sng" smtClean="0"/>
              <a:t>Instructor Notes:</a:t>
            </a:r>
          </a:p>
          <a:p>
            <a:endParaRPr lang="en-US" smtClean="0"/>
          </a:p>
          <a:p>
            <a:r>
              <a:rPr lang="en-US" smtClean="0"/>
              <a:t>By the end of this course, participants should be able to:</a:t>
            </a:r>
          </a:p>
          <a:p>
            <a:pPr lvl="1"/>
            <a:r>
              <a:rPr lang="en-US" smtClean="0"/>
              <a:t>&lt;Obj1&gt;</a:t>
            </a:r>
          </a:p>
          <a:p>
            <a:pPr lvl="1"/>
            <a:r>
              <a:rPr lang="en-US" smtClean="0"/>
              <a:t>&lt;Obj 2&gt;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A97A6FB-99D4-4FCF-9A8A-5A03FD5E6BD0}"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9240D9A-F853-44EF-BDF4-74426E89F9DF}"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2DC2FD3-9055-4CD2-B679-454762F63A36}"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F161904-3865-46B8-933F-0EA246F64004}"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3762A2A-35F3-4B45-94BC-A6C7ADD60750}"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08E2408-E8EE-481B-8E36-AD9A652900A3}"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16ECDF9D-16E2-4818-9097-694CA33C57A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2035181-293A-4266-9B76-079A08DA055F}"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561FB8B-611E-42C0-BCC5-E97CF4D634D4}"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0D9CCFE9-28DA-4F01-AEB2-1D07CDD6D841}"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marL="228600" indent="-228600"/>
            <a:endParaRPr lang="en-US" smtClean="0"/>
          </a:p>
        </p:txBody>
      </p:sp>
      <p:sp>
        <p:nvSpPr>
          <p:cNvPr id="4" name="Slide Number Placeholder 3"/>
          <p:cNvSpPr>
            <a:spLocks noGrp="1"/>
          </p:cNvSpPr>
          <p:nvPr>
            <p:ph type="sldNum" sz="quarter" idx="5"/>
          </p:nvPr>
        </p:nvSpPr>
        <p:spPr/>
        <p:txBody>
          <a:bodyPr/>
          <a:lstStyle/>
          <a:p>
            <a:pPr>
              <a:defRPr/>
            </a:pPr>
            <a:fld id="{EC94C1F8-14C2-45D5-92A3-D1EBCBA5FD07}"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6BE260B-0013-49D9-AFE4-8CDE1CB5CFFB}"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61919CA-28C4-450B-AC85-45661468A0AE}"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297FD11-6B34-4443-BFC7-A78C5FE185C2}"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51E26D78-37E8-4039-8EE7-FEE2FCF3D15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B95A86B-4C23-48D3-A484-2FA7F16558B9}"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58D3E21F-35BE-4BEE-B10C-E7DE07D168E8}"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C6AEA020-AFE9-4661-BCFD-F37D7E05CC88}"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1D873B8B-7775-4F11-BFE9-14648722592E}"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5375A9B4-24CB-4D86-93C8-623AE6714785}"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3705D2FD-880A-4BB8-9C20-2501F8FD3043}"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9378554-D728-4B78-AAC1-49660170283F}"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40E9AC6A-A13F-4507-B5F8-80F4B6D1A8E3}"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AB386351-A701-488B-9CA9-8F290CF5A727}"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DFC7DC99-120E-418A-A5BC-D2CFEC2D7212}"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94CC4DD4-02C2-448C-A258-E8D23AFFAC3B}"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8781AA29-600F-480A-8BF2-F3C67AE08F66}"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A1DD292B-8EE7-4ABA-A3C3-80359DFF233E}"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87D07654-18A6-437A-A140-2D28BEDB8005}"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DB57F77B-BC80-4FF1-ADE5-FE1AAED33363}"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01A63883-4167-48CE-A3BE-0ADD34FE1AF9}"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5BEC479B-6778-4F7A-9A2D-A162B22763C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200ECE6-4195-4133-9241-8F56FE318F85}"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56D483A2-0AB1-436A-864E-F4330D51E010}"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C1268C47-7005-45C8-9099-F92B18037FB0}"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CE669426-2FE5-4A68-9B4B-4AA0690A63DC}"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92F0A33E-C39E-4210-8B75-53BD1003B85D}"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A00D2D07-F278-4114-9D04-23C4F073B615}"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BC67B6A7-69F6-49D2-A136-87DC30127E45}"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42CCDDA5-E6E0-4AE3-A7F1-765E127B3B60}"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87D60E6F-AE63-4279-8C20-39BD891A66A2}"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14A34CAD-AACA-480D-A05E-DF5DD6B8E512}"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6F2F8DC8-1EC1-42D5-9142-8A12C6D8769E}"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F220941B-DD12-4844-8021-5456AF82BD9C}"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00E47C72-3114-49F5-825C-9A7B739F0897}"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CA3723A4-9A10-4F44-B22D-D1D80CAA415E}"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marL="228600" indent="-228600"/>
            <a:endParaRPr lang="en-IN" smtClean="0"/>
          </a:p>
        </p:txBody>
      </p:sp>
      <p:sp>
        <p:nvSpPr>
          <p:cNvPr id="4" name="Slide Number Placeholder 3"/>
          <p:cNvSpPr>
            <a:spLocks noGrp="1"/>
          </p:cNvSpPr>
          <p:nvPr>
            <p:ph type="sldNum" sz="quarter" idx="5"/>
          </p:nvPr>
        </p:nvSpPr>
        <p:spPr/>
        <p:txBody>
          <a:bodyPr/>
          <a:lstStyle/>
          <a:p>
            <a:pPr>
              <a:defRPr/>
            </a:pPr>
            <a:fld id="{C54EDE3A-B222-4657-953D-01A6DD503317}"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F57BDA1F-4489-4C2A-BDA9-2DB11F259579}"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2C27E5BB-1EA8-4F28-A593-00471C3CA422}"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3B974404-2C11-49F3-A819-59642AD6B452}"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FB978F12-677D-4E97-B748-D307A9EFD9E7}"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70D10F66-9508-4D73-9F87-07CFE65A3835}"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E7A20237-FB61-4B1B-968F-E20EC7E483CE}"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marL="228600" indent="-228600"/>
            <a:endParaRPr lang="en-IN" smtClean="0"/>
          </a:p>
        </p:txBody>
      </p:sp>
      <p:sp>
        <p:nvSpPr>
          <p:cNvPr id="4" name="Slide Number Placeholder 3"/>
          <p:cNvSpPr>
            <a:spLocks noGrp="1"/>
          </p:cNvSpPr>
          <p:nvPr>
            <p:ph type="sldNum" sz="quarter" idx="5"/>
          </p:nvPr>
        </p:nvSpPr>
        <p:spPr/>
        <p:txBody>
          <a:bodyPr/>
          <a:lstStyle/>
          <a:p>
            <a:pPr>
              <a:defRPr/>
            </a:pPr>
            <a:fld id="{3918C517-4557-454C-B9CA-7CA4C345941F}"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BB05CDB-190D-49EC-AC2E-325B12F8BD5E}"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6E2484C4-4273-454F-A8C9-C4FD9A1E6058}"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14D74221-A8E8-46E4-BB76-1F4708FC4787}"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9A4434A2-821B-48BB-866B-448DEF70CD42}"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7250398E-E8A5-4436-A349-D7A713572947}"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9474E1CD-ABD9-40A9-8459-4CE9EDA496F9}"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7C471467-2B92-4E0C-9CA5-84651A8F28C0}"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EA7EF836-0554-4719-ADDE-A75C45F49C83}"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EA7EF836-0554-4719-ADDE-A75C45F49C83}"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01B6D83F-0101-4021-A8C7-F18E650217EF}"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BD296E8C-19DE-4DB7-BF86-81D745E90DC7}"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marL="228600" indent="-228600"/>
            <a:r>
              <a:rPr lang="en-US" smtClean="0"/>
              <a:t>Student already have learnt about type 2 SCDs in Module I. Therefore, you can start this topic by asking the following questions to students:</a:t>
            </a:r>
          </a:p>
          <a:p>
            <a:pPr marL="228600" indent="-228600">
              <a:buFontTx/>
              <a:buAutoNum type="arabicPeriod"/>
            </a:pPr>
            <a:r>
              <a:rPr lang="en-US" smtClean="0"/>
              <a:t>What are type 2 SCDs?</a:t>
            </a:r>
          </a:p>
          <a:p>
            <a:pPr marL="228600" indent="-228600">
              <a:buFontTx/>
              <a:buAutoNum type="arabicPeriod"/>
            </a:pPr>
            <a:r>
              <a:rPr lang="en-US" smtClean="0"/>
              <a:t>Given an example to explain type 2 SCDs.</a:t>
            </a:r>
          </a:p>
          <a:p>
            <a:pPr marL="228600" indent="-228600"/>
            <a:r>
              <a:rPr lang="en-US" smtClean="0"/>
              <a:t>This will recapitulate what they have learnt about type 2 SCD in Module 1. </a:t>
            </a:r>
          </a:p>
          <a:p>
            <a:pPr marL="228600" indent="-228600"/>
            <a:r>
              <a:rPr lang="en-US" smtClean="0"/>
              <a:t>Now explain the strategy to update the data into these dimension tables with help the example given in SG.</a:t>
            </a:r>
          </a:p>
          <a:p>
            <a:pPr marL="228600" indent="-228600"/>
            <a:r>
              <a:rPr lang="en-US" smtClean="0"/>
              <a:t>After explaining the examples, you can ask students to think of an example of a type 2 SCD and then tell the strategy to update the data into this dimension table.</a:t>
            </a:r>
          </a:p>
        </p:txBody>
      </p:sp>
      <p:sp>
        <p:nvSpPr>
          <p:cNvPr id="4" name="Slide Number Placeholder 3"/>
          <p:cNvSpPr>
            <a:spLocks noGrp="1"/>
          </p:cNvSpPr>
          <p:nvPr>
            <p:ph type="sldNum" sz="quarter" idx="5"/>
          </p:nvPr>
        </p:nvSpPr>
        <p:spPr/>
        <p:txBody>
          <a:bodyPr/>
          <a:lstStyle/>
          <a:p>
            <a:pPr>
              <a:defRPr/>
            </a:pPr>
            <a:fld id="{2321DCCC-E8B0-406F-A15A-2A87A7FA4C58}"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7AC7EEC3-DDCC-4C79-8E4B-4634DE7C8452}" type="slidenum">
              <a:rPr lang="en-US" smtClean="0"/>
              <a:pPr>
                <a:defRPr/>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7265EA49-6C3F-4C21-ACB0-FB138976A383}" type="slidenum">
              <a:rPr lang="en-US" smtClean="0"/>
              <a:pPr>
                <a:defRPr/>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1FD836ED-EFC2-4EC1-A6A1-2221D57DA538}" type="slidenum">
              <a:rPr lang="en-US" smtClean="0"/>
              <a:pPr>
                <a:defRPr/>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AB74A11-5537-4F0B-9C5D-6E7A64FC53F9}" type="slidenum">
              <a:rPr lang="en-US" smtClean="0"/>
              <a:pPr>
                <a:defRPr/>
              </a:pPr>
              <a:t>83</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738722CE-9471-4E71-A9AF-146044201BBE}" type="slidenum">
              <a:rPr lang="en-US" smtClean="0"/>
              <a:pPr>
                <a:defRPr/>
              </a:pPr>
              <a:t>84</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801FD177-9632-432B-B326-E0802F345C92}" type="slidenum">
              <a:rPr lang="en-US" smtClean="0"/>
              <a:pPr>
                <a:defRPr/>
              </a:pPr>
              <a:t>85</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801FD177-9632-432B-B326-E0802F345C92}" type="slidenum">
              <a:rPr lang="en-US" smtClean="0"/>
              <a:pPr>
                <a:defRPr/>
              </a:pPr>
              <a:t>86</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801FD177-9632-432B-B326-E0802F345C92}" type="slidenum">
              <a:rPr lang="en-US" smtClean="0"/>
              <a:pPr>
                <a:defRPr/>
              </a:pPr>
              <a:t>87</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801FD177-9632-432B-B326-E0802F345C92}" type="slidenum">
              <a:rPr lang="en-US" smtClean="0"/>
              <a:pPr>
                <a:defRPr/>
              </a:pPr>
              <a:t>88</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801FD177-9632-432B-B326-E0802F345C92}" type="slidenum">
              <a:rPr lang="en-US" smtClean="0"/>
              <a:pPr>
                <a:defRPr/>
              </a:pPr>
              <a:t>89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p:cNvSpPr>
            <a:spLocks noGrp="1"/>
          </p:cNvSpPr>
          <p:nvPr>
            <p:ph type="body" idx="1"/>
          </p:nvPr>
        </p:nvSpPr>
        <p:spPr>
          <a:xfrm>
            <a:off x="540095" y="4209757"/>
            <a:ext cx="5385560" cy="4722129"/>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1013600">
              <a:defRPr/>
            </a:pPr>
            <a:fld id="{EF5641BA-CF17-48F1-8117-B5334144922A}" type="slidenum">
              <a:rPr lang="en-US" smtClean="0"/>
              <a:pPr defTabSz="1013600">
                <a:defRPr/>
              </a:pPr>
              <a:t>9</a:t>
            </a:fld>
            <a:endParaRPr lang="en-US" dirty="0" smtClean="0"/>
          </a:p>
        </p:txBody>
      </p:sp>
      <p:sp>
        <p:nvSpPr>
          <p:cNvPr id="57348" name="Slide Image Placeholder 9"/>
          <p:cNvSpPr>
            <a:spLocks noGrp="1" noRot="1" noChangeAspect="1" noTextEdit="1"/>
          </p:cNvSpPr>
          <p:nvPr>
            <p:ph type="sldImg"/>
          </p:nvPr>
        </p:nvSpPr>
        <p:spPr>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801FD177-9632-432B-B326-E0802F345C92}" type="slidenum">
              <a:rPr lang="en-US" smtClean="0"/>
              <a:pPr>
                <a:defRPr/>
              </a:pPr>
              <a:t>90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6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7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8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9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0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1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2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3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4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5_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1"/>
                </a:solidFill>
              </a:defRPr>
            </a:lvl1pPr>
            <a:lvl2pPr marL="682625" indent="-225425">
              <a:defRPr sz="2000">
                <a:solidFill>
                  <a:schemeClr val="tx1"/>
                </a:solidFill>
              </a:defRPr>
            </a:lvl2pPr>
            <a:lvl3pPr>
              <a:defRPr lang="en-US" sz="1800" kern="1200" dirty="0" smtClean="0">
                <a:solidFill>
                  <a:schemeClr val="tx1"/>
                </a:solidFill>
                <a:latin typeface="Verdana" pitchFamily="34" charset="0"/>
                <a:ea typeface="Verdana" pitchFamily="34" charset="0"/>
                <a:cs typeface="Verdana" pitchFamily="34" charset="0"/>
              </a:defRPr>
            </a:lvl3pPr>
            <a:lvl4pPr>
              <a:defRPr sz="1600">
                <a:solidFill>
                  <a:schemeClr val="tx1"/>
                </a:solidFill>
              </a:defRPr>
            </a:lvl4pPr>
            <a:lvl5pPr>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 id="2147492090" r:id="rId7"/>
    <p:sldLayoutId id="2147492092" r:id="rId8"/>
    <p:sldLayoutId id="2147492094" r:id="rId9"/>
    <p:sldLayoutId id="2147492100" r:id="rId10"/>
    <p:sldLayoutId id="2147492101" r:id="rId11"/>
    <p:sldLayoutId id="2147492102" r:id="rId12"/>
    <p:sldLayoutId id="2147492103" r:id="rId13"/>
    <p:sldLayoutId id="2147492104" r:id="rId14"/>
    <p:sldLayoutId id="2147492105" r:id="rId15"/>
    <p:sldLayoutId id="2147492106" r:id="rId16"/>
    <p:sldLayoutId id="2147492107" r:id="rId17"/>
    <p:sldLayoutId id="2147492108" r:id="rId18"/>
    <p:sldLayoutId id="2147492109" r:id="rId19"/>
    <p:sldLayoutId id="2147492110" r:id="rId20"/>
    <p:sldLayoutId id="2147492111" r:id="rId21"/>
    <p:sldLayoutId id="2147492112" r:id="rId22"/>
    <p:sldLayoutId id="2147492113" r:id="rId23"/>
    <p:sldLayoutId id="2147492114" r:id="rId24"/>
    <p:sldLayoutId id="2147492115" r:id="rId25"/>
    <p:sldLayoutId id="2147492116" r:id="rId26"/>
    <p:sldLayoutId id="2147492117" r:id="rId27"/>
    <p:sldLayoutId id="2147492118" r:id="rId28"/>
    <p:sldLayoutId id="2147492119" r:id="rId29"/>
    <p:sldLayoutId id="2147492120" r:id="rId30"/>
    <p:sldLayoutId id="2147492121" r:id="rId31"/>
    <p:sldLayoutId id="2147492122" r:id="rId32"/>
    <p:sldLayoutId id="2147492123" r:id="rId33"/>
    <p:sldLayoutId id="2147492124" r:id="rId34"/>
    <p:sldLayoutId id="2147492125" r:id="rId35"/>
    <p:sldLayoutId id="2147492126" r:id="rId36"/>
    <p:sldLayoutId id="2147492127" r:id="rId37"/>
    <p:sldLayoutId id="2147492128" r:id="rId38"/>
    <p:sldLayoutId id="2147492129" r:id="rId39"/>
    <p:sldLayoutId id="2147492130" r:id="rId40"/>
    <p:sldLayoutId id="2147492131" r:id="rId41"/>
    <p:sldLayoutId id="2147492132" r:id="rId42"/>
    <p:sldLayoutId id="2147492133" r:id="rId43"/>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96766" y="1618593"/>
            <a:ext cx="8432800" cy="3124200"/>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eaLnBrk="1" hangingPunct="1">
              <a:lnSpc>
                <a:spcPct val="150000"/>
              </a:lnSpc>
              <a:buClr>
                <a:schemeClr val="tx2"/>
              </a:buClr>
              <a:buSzPct val="85000"/>
              <a:defRPr/>
            </a:pPr>
            <a:r>
              <a:rPr lang="en-US" sz="4400" dirty="0" smtClean="0">
                <a:latin typeface="Calibri" pitchFamily="34" charset="0"/>
                <a:ea typeface="+mn-ea"/>
                <a:cs typeface="Calibri" pitchFamily="34" charset="0"/>
              </a:rPr>
              <a:t>Course: Programming with </a:t>
            </a:r>
            <a:r>
              <a:rPr lang="en-US" sz="4400" smtClean="0">
                <a:latin typeface="Calibri" pitchFamily="34" charset="0"/>
                <a:ea typeface="+mn-ea"/>
                <a:cs typeface="Calibri" pitchFamily="34" charset="0"/>
              </a:rPr>
              <a:t>C#</a:t>
            </a:r>
          </a:p>
          <a:p>
            <a:pPr eaLnBrk="1" hangingPunct="1">
              <a:lnSpc>
                <a:spcPct val="150000"/>
              </a:lnSpc>
              <a:buClr>
                <a:schemeClr val="tx2"/>
              </a:buClr>
              <a:buSzPct val="85000"/>
              <a:defRPr/>
            </a:pPr>
            <a:r>
              <a:rPr lang="en-US" sz="4400" smtClean="0">
                <a:latin typeface="Calibri" pitchFamily="34" charset="0"/>
                <a:ea typeface="+mn-ea"/>
                <a:cs typeface="Calibri" pitchFamily="34" charset="0"/>
              </a:rPr>
              <a:t>Session</a:t>
            </a:r>
            <a:r>
              <a:rPr lang="en-US" sz="4400" dirty="0" smtClean="0">
                <a:latin typeface="Calibri" pitchFamily="34" charset="0"/>
                <a:ea typeface="+mn-ea"/>
                <a:cs typeface="Calibri" pitchFamily="34" charset="0"/>
              </a:rPr>
              <a:t>: .NET Framework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
            </a:r>
            <a:br>
              <a:rPr lang="en-US" sz="4000" b="0" dirty="0" smtClean="0">
                <a:latin typeface="Calibri" pitchFamily="34" charset="0"/>
                <a:cs typeface="Calibri" pitchFamily="34" charset="0"/>
              </a:rPr>
            </a:br>
            <a:r>
              <a:rPr lang="en-US" sz="4000" b="0" dirty="0" smtClean="0">
                <a:latin typeface="Calibri" pitchFamily="34" charset="0"/>
                <a:cs typeface="Calibri" pitchFamily="34" charset="0"/>
              </a:rPr>
              <a:t>Components of the .NET Framework</a:t>
            </a:r>
            <a:br>
              <a:rPr lang="en-US" sz="4000" b="0" dirty="0" smtClean="0">
                <a:latin typeface="Calibri" pitchFamily="34" charset="0"/>
                <a:cs typeface="Calibri" pitchFamily="34" charset="0"/>
              </a:rPr>
            </a:br>
            <a:endParaRPr lang="en-US" sz="4000" b="0" dirty="0" smtClean="0">
              <a:latin typeface="Calibri" pitchFamily="34" charset="0"/>
              <a:cs typeface="Calibri" pitchFamily="34" charset="0"/>
            </a:endParaRPr>
          </a:p>
        </p:txBody>
      </p:sp>
      <p:sp>
        <p:nvSpPr>
          <p:cNvPr id="5" name="Rectangle 3"/>
          <p:cNvSpPr>
            <a:spLocks noChangeArrowheads="1"/>
          </p:cNvSpPr>
          <p:nvPr/>
        </p:nvSpPr>
        <p:spPr bwMode="gray">
          <a:xfrm>
            <a:off x="263684" y="1340068"/>
            <a:ext cx="8616633" cy="389408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various components of the .NET Framework are: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Deployment framework (Built in visual studio)</a:t>
            </a:r>
          </a:p>
          <a:p>
            <a:pPr marL="741363" lvl="1"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Common Language Runtime</a:t>
            </a:r>
          </a:p>
          <a:p>
            <a:pPr marL="741363" lvl="1"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Class Library</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User and Program Interfaces</a:t>
            </a:r>
          </a:p>
          <a:p>
            <a:pPr marL="741363" lvl="1"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Development Framework (additional component)</a:t>
            </a:r>
          </a:p>
          <a:p>
            <a:pPr marL="741363" lvl="1"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Common Language Runtime</a:t>
            </a:r>
          </a:p>
          <a:p>
            <a:pPr marL="741363" lvl="1"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Class Library</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2"/>
          <p:cNvPicPr>
            <a:picLocks noChangeAspect="1" noChangeArrowheads="1"/>
          </p:cNvPicPr>
          <p:nvPr/>
        </p:nvPicPr>
        <p:blipFill>
          <a:blip r:embed="rId3"/>
          <a:stretch>
            <a:fillRect/>
          </a:stretch>
        </p:blipFill>
        <p:spPr bwMode="auto">
          <a:xfrm>
            <a:off x="2428875" y="2429314"/>
            <a:ext cx="4286250" cy="3848100"/>
          </a:xfrm>
          <a:prstGeom prst="rect">
            <a:avLst/>
          </a:prstGeom>
          <a:noFill/>
          <a:ln>
            <a:noFill/>
          </a:ln>
        </p:spPr>
      </p:pic>
      <p:sp>
        <p:nvSpPr>
          <p:cNvPr id="8" name="Rectangle 7"/>
          <p:cNvSpPr/>
          <p:nvPr/>
        </p:nvSpPr>
        <p:spPr>
          <a:xfrm>
            <a:off x="0" y="0"/>
            <a:ext cx="9144000" cy="64638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Components of the .NET Framework</a:t>
            </a:r>
          </a:p>
        </p:txBody>
      </p:sp>
      <p:sp>
        <p:nvSpPr>
          <p:cNvPr id="11" name="Rectangle 3"/>
          <p:cNvSpPr>
            <a:spLocks noChangeArrowheads="1"/>
          </p:cNvSpPr>
          <p:nvPr/>
        </p:nvSpPr>
        <p:spPr bwMode="gray">
          <a:xfrm>
            <a:off x="263684" y="1355835"/>
            <a:ext cx="8616633"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figure displays the various components of the .NET Framework.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60"/>
                                        </p:tgtEl>
                                        <p:attrNameLst>
                                          <p:attrName>style.visibility</p:attrName>
                                        </p:attrNameLst>
                                      </p:cBhvr>
                                      <p:to>
                                        <p:strVal val="visible"/>
                                      </p:to>
                                    </p:set>
                                    <p:anim calcmode="lin" valueType="num">
                                      <p:cBhvr additive="base">
                                        <p:cTn id="13" dur="500" fill="hold"/>
                                        <p:tgtEl>
                                          <p:spTgt spid="19460"/>
                                        </p:tgtEl>
                                        <p:attrNameLst>
                                          <p:attrName>ppt_x</p:attrName>
                                        </p:attrNameLst>
                                      </p:cBhvr>
                                      <p:tavLst>
                                        <p:tav tm="0">
                                          <p:val>
                                            <p:strVal val="0-#ppt_w/2"/>
                                          </p:val>
                                        </p:tav>
                                        <p:tav tm="100000">
                                          <p:val>
                                            <p:strVal val="#ppt_x"/>
                                          </p:val>
                                        </p:tav>
                                      </p:tavLst>
                                    </p:anim>
                                    <p:anim calcmode="lin" valueType="num">
                                      <p:cBhvr additive="base">
                                        <p:cTn id="14"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Components of the .NET Framework</a:t>
            </a:r>
          </a:p>
        </p:txBody>
      </p:sp>
      <p:sp>
        <p:nvSpPr>
          <p:cNvPr id="7" name="Rectangle 3"/>
          <p:cNvSpPr>
            <a:spLocks noChangeArrowheads="1"/>
          </p:cNvSpPr>
          <p:nvPr/>
        </p:nvSpPr>
        <p:spPr bwMode="gray">
          <a:xfrm>
            <a:off x="263684" y="1355836"/>
            <a:ext cx="8616633" cy="331075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Common Language Runtime (CLR):</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CLR is the </a:t>
            </a:r>
            <a:r>
              <a:rPr lang="en-US" sz="2000" b="0" dirty="0" err="1" smtClean="0"/>
              <a:t>RunTime</a:t>
            </a:r>
            <a:r>
              <a:rPr lang="en-US" sz="2000" b="0" dirty="0" smtClean="0"/>
              <a:t> where all programs in .NET are executed. (like JVM is </a:t>
            </a:r>
            <a:r>
              <a:rPr lang="en-US" sz="2000" b="0" dirty="0" err="1" smtClean="0"/>
              <a:t>RunTime</a:t>
            </a:r>
            <a:r>
              <a:rPr lang="en-US" sz="2000" b="0" dirty="0" smtClean="0"/>
              <a:t> in Java).</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CLR provides services such as code compilation, memory allocation, and garbage collection.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CLR allows the execution of code across different platforms by translating code into Intermediate Language (IL).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Components of the .NET Framework</a:t>
            </a:r>
          </a:p>
        </p:txBody>
      </p:sp>
      <p:sp>
        <p:nvSpPr>
          <p:cNvPr id="8" name="Rectangle 3"/>
          <p:cNvSpPr>
            <a:spLocks noChangeArrowheads="1"/>
          </p:cNvSpPr>
          <p:nvPr/>
        </p:nvSpPr>
        <p:spPr bwMode="gray">
          <a:xfrm>
            <a:off x="263684" y="1355837"/>
            <a:ext cx="8616633" cy="53602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IL is a low level language that the CLR understands. </a:t>
            </a:r>
          </a:p>
        </p:txBody>
      </p:sp>
      <p:sp>
        <p:nvSpPr>
          <p:cNvPr id="9" name="Rectangle 3"/>
          <p:cNvSpPr>
            <a:spLocks noChangeArrowheads="1"/>
          </p:cNvSpPr>
          <p:nvPr/>
        </p:nvSpPr>
        <p:spPr bwMode="gray">
          <a:xfrm>
            <a:off x="263684" y="1954924"/>
            <a:ext cx="8616633" cy="143466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IL is converted into machine language during execution by the JIT compiler. During JIT compilation, code is also checked for type safety. </a:t>
            </a:r>
          </a:p>
        </p:txBody>
      </p:sp>
      <p:sp>
        <p:nvSpPr>
          <p:cNvPr id="10" name="Rectangle 3"/>
          <p:cNvSpPr>
            <a:spLocks noChangeArrowheads="1"/>
          </p:cNvSpPr>
          <p:nvPr/>
        </p:nvSpPr>
        <p:spPr bwMode="gray">
          <a:xfrm>
            <a:off x="263684" y="3499955"/>
            <a:ext cx="8616633" cy="113511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Type safety ensures that objects are always accessed in a compatible way.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Components of the .NET Framework</a:t>
            </a:r>
          </a:p>
        </p:txBody>
      </p:sp>
      <p:sp>
        <p:nvSpPr>
          <p:cNvPr id="7" name="Rectangle 3"/>
          <p:cNvSpPr>
            <a:spLocks noChangeArrowheads="1"/>
          </p:cNvSpPr>
          <p:nvPr/>
        </p:nvSpPr>
        <p:spPr bwMode="gray">
          <a:xfrm>
            <a:off x="263684" y="1355837"/>
            <a:ext cx="8616633" cy="13558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CLR consists of a set of common rules followed by all the languages of the .NET Framework. This set of rules is known as Common Language Specification (CLS).</a:t>
            </a:r>
          </a:p>
        </p:txBody>
      </p:sp>
      <p:sp>
        <p:nvSpPr>
          <p:cNvPr id="8" name="Rectangle 3"/>
          <p:cNvSpPr>
            <a:spLocks noChangeArrowheads="1"/>
          </p:cNvSpPr>
          <p:nvPr/>
        </p:nvSpPr>
        <p:spPr bwMode="gray">
          <a:xfrm>
            <a:off x="263684" y="2806265"/>
            <a:ext cx="8616633" cy="8986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CLS enables an object or application to interact with the objects or applications of other languages. </a:t>
            </a:r>
          </a:p>
        </p:txBody>
      </p:sp>
      <p:sp>
        <p:nvSpPr>
          <p:cNvPr id="10" name="Rectangle 3"/>
          <p:cNvSpPr>
            <a:spLocks noChangeArrowheads="1"/>
          </p:cNvSpPr>
          <p:nvPr/>
        </p:nvSpPr>
        <p:spPr bwMode="gray">
          <a:xfrm>
            <a:off x="263684" y="3799492"/>
            <a:ext cx="8616633" cy="159231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classes that follow the rules specified by CLS are termed as CLS-compliant classes. The classes defined in the .NET Framework class library are CLS-compliant.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Components of the .NET Framework</a:t>
            </a:r>
          </a:p>
        </p:txBody>
      </p:sp>
      <p:sp>
        <p:nvSpPr>
          <p:cNvPr id="7" name="Rectangle 3"/>
          <p:cNvSpPr>
            <a:spLocks noChangeArrowheads="1"/>
          </p:cNvSpPr>
          <p:nvPr/>
        </p:nvSpPr>
        <p:spPr bwMode="gray">
          <a:xfrm>
            <a:off x="263684" y="1355837"/>
            <a:ext cx="8616633" cy="173420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One of the specifications defined in CLS is CTS, which provides a type system that is common across all languages. CTS define how data types are declared, used, and managed in the code at run time.</a:t>
            </a:r>
          </a:p>
        </p:txBody>
      </p:sp>
      <p:sp>
        <p:nvSpPr>
          <p:cNvPr id="8" name="Rectangle 3"/>
          <p:cNvSpPr>
            <a:spLocks noChangeArrowheads="1"/>
          </p:cNvSpPr>
          <p:nvPr/>
        </p:nvSpPr>
        <p:spPr bwMode="gray">
          <a:xfrm>
            <a:off x="263684" y="3153105"/>
            <a:ext cx="8616633" cy="145042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While executing the program, CLR:</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Identifies the process of compilation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Identifies the process of code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Components of the .NET Framework</a:t>
            </a:r>
          </a:p>
        </p:txBody>
      </p:sp>
      <p:sp>
        <p:nvSpPr>
          <p:cNvPr id="7" name="Rectangle 3"/>
          <p:cNvSpPr>
            <a:spLocks noChangeArrowheads="1"/>
          </p:cNvSpPr>
          <p:nvPr/>
        </p:nvSpPr>
        <p:spPr bwMode="gray">
          <a:xfrm>
            <a:off x="263684" y="1355837"/>
            <a:ext cx="8616633" cy="47138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Class Library:</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class library works with any .NET language, such as VB.NET, VC++ .NET, and VC#.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class library provides classes that can be used in the code to accomplish a range of common programming tasks, such as string management, data collection, database connectivity, and file access.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Framework class library comprises of:</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Namespaces</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Assemblies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Components of the .NET Framework</a:t>
            </a:r>
          </a:p>
        </p:txBody>
      </p:sp>
      <p:sp>
        <p:nvSpPr>
          <p:cNvPr id="7" name="Rectangle 3"/>
          <p:cNvSpPr>
            <a:spLocks noChangeArrowheads="1"/>
          </p:cNvSpPr>
          <p:nvPr/>
        </p:nvSpPr>
        <p:spPr bwMode="gray">
          <a:xfrm>
            <a:off x="263684" y="1355838"/>
            <a:ext cx="8616633" cy="41147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User and Program Interfaces: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At the presentation layer, .NET provides four types of user interfaces:</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Windows Forms</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Web Forms</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Console Applications</a:t>
            </a:r>
          </a:p>
          <a:p>
            <a:pPr marL="693738" lvl="1"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Mobile Emulators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.NET provides a program interface, Web Services, to communicate with remote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Components of the .NET Framework</a:t>
            </a:r>
          </a:p>
        </p:txBody>
      </p:sp>
      <p:sp>
        <p:nvSpPr>
          <p:cNvPr id="7" name="Rectangle 3"/>
          <p:cNvSpPr>
            <a:spLocks noChangeArrowheads="1"/>
          </p:cNvSpPr>
          <p:nvPr/>
        </p:nvSpPr>
        <p:spPr bwMode="gray">
          <a:xfrm>
            <a:off x="263684" y="1355838"/>
            <a:ext cx="8616633" cy="28062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Advantages of the .NET Framework:</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Consistent programming model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Multi-platform applications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Multi-language integration</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Automatic resource management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Ease of deployment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Visual Studio .NET IDE</a:t>
            </a:r>
          </a:p>
        </p:txBody>
      </p:sp>
      <p:sp>
        <p:nvSpPr>
          <p:cNvPr id="6" name="Rectangle 3"/>
          <p:cNvSpPr>
            <a:spLocks noChangeArrowheads="1"/>
          </p:cNvSpPr>
          <p:nvPr/>
        </p:nvSpPr>
        <p:spPr bwMode="gray">
          <a:xfrm>
            <a:off x="263684" y="1355837"/>
            <a:ext cx="8616633" cy="14031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Visual Studio .NET IDE provides you with a common interface for developing various kinds of projects for the .NET Framework. </a:t>
            </a:r>
          </a:p>
        </p:txBody>
      </p:sp>
      <p:sp>
        <p:nvSpPr>
          <p:cNvPr id="8" name="Rectangle 3"/>
          <p:cNvSpPr>
            <a:spLocks noChangeArrowheads="1"/>
          </p:cNvSpPr>
          <p:nvPr/>
        </p:nvSpPr>
        <p:spPr bwMode="gray">
          <a:xfrm>
            <a:off x="263684" y="2869327"/>
            <a:ext cx="8616633" cy="14031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IDE also provides you with a centralized location for designing the user interface for an application, writing code, and compiling and debugging the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63538" y="1343570"/>
            <a:ext cx="8393112" cy="4555093"/>
          </a:xfrm>
          <a:prstGeom prst="rect">
            <a:avLst/>
          </a:prstGeom>
          <a:noFill/>
        </p:spPr>
        <p:txBody>
          <a:bodyPr>
            <a:spAutoFit/>
          </a:bodyPr>
          <a:lstStyle/>
          <a:p>
            <a:pPr algn="l">
              <a:spcBef>
                <a:spcPts val="12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a:t>By the end of this session, you will be able to understand:</a:t>
            </a:r>
          </a:p>
          <a:p>
            <a:pPr marL="287338" indent="-287338" algn="l">
              <a:spcBef>
                <a:spcPts val="1200"/>
              </a:spcBef>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Introducing .NET Framework</a:t>
            </a:r>
          </a:p>
          <a:p>
            <a:pPr marL="287338" indent="-287338" algn="l">
              <a:spcBef>
                <a:spcPts val="1200"/>
              </a:spcBef>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Components of .NET Framework</a:t>
            </a:r>
          </a:p>
          <a:p>
            <a:pPr marL="287338" indent="-287338" algn="l">
              <a:spcBef>
                <a:spcPts val="1200"/>
              </a:spcBef>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Program execution in .NET</a:t>
            </a:r>
          </a:p>
          <a:p>
            <a:pPr marL="287338" indent="-287338" algn="l">
              <a:spcBef>
                <a:spcPts val="1200"/>
              </a:spcBef>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Getting started with Visual Studio 2012</a:t>
            </a:r>
          </a:p>
          <a:p>
            <a:pPr marL="287338" indent="-287338" algn="l">
              <a:spcBef>
                <a:spcPts val="1200"/>
              </a:spcBef>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C# Program structure</a:t>
            </a:r>
          </a:p>
          <a:p>
            <a:pPr marL="287338" indent="-287338" algn="l">
              <a:spcBef>
                <a:spcPts val="1200"/>
              </a:spcBef>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Use the operators</a:t>
            </a:r>
          </a:p>
          <a:p>
            <a:pPr marL="287338" indent="-287338" algn="l">
              <a:spcBef>
                <a:spcPts val="1200"/>
              </a:spcBef>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Use conditional constructs</a:t>
            </a:r>
          </a:p>
          <a:p>
            <a:pPr marL="287338" indent="-287338" algn="l">
              <a:spcBef>
                <a:spcPts val="1200"/>
              </a:spcBef>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Use looping constructs</a:t>
            </a:r>
          </a:p>
          <a:p>
            <a:pPr marL="287338" indent="-287338" algn="l">
              <a:spcBef>
                <a:spcPts val="1200"/>
              </a:spcBef>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t>Methods in C#</a:t>
            </a:r>
            <a:endParaRPr lang="en-US" sz="2000" b="0" dirty="0"/>
          </a:p>
        </p:txBody>
      </p:sp>
      <p:sp>
        <p:nvSpPr>
          <p:cNvPr id="16" name="Rectangle 15"/>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Objective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6" name="Rectangle 3"/>
          <p:cNvSpPr>
            <a:spLocks noChangeArrowheads="1"/>
          </p:cNvSpPr>
          <p:nvPr/>
        </p:nvSpPr>
        <p:spPr bwMode="gray">
          <a:xfrm>
            <a:off x="263684" y="1355837"/>
            <a:ext cx="8616633" cy="10562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Visual Studio .NET, an application can be made up of one or more items, such as files and folders.</a:t>
            </a:r>
          </a:p>
        </p:txBody>
      </p:sp>
      <p:sp>
        <p:nvSpPr>
          <p:cNvPr id="8" name="Rectangle 3"/>
          <p:cNvSpPr>
            <a:spLocks noChangeArrowheads="1"/>
          </p:cNvSpPr>
          <p:nvPr/>
        </p:nvSpPr>
        <p:spPr bwMode="gray">
          <a:xfrm>
            <a:off x="263684" y="2538251"/>
            <a:ext cx="8616633" cy="36891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organize these items efficiently, Visual Studio .NET has provided two types of containers:</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Project: It typically contains items that make up the application. These items are interrelated.</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Project file extension is .</a:t>
            </a:r>
            <a:r>
              <a:rPr lang="en-US" sz="2000" b="0" dirty="0" err="1" smtClean="0"/>
              <a:t>csproj</a:t>
            </a:r>
            <a:r>
              <a:rPr lang="en-US" sz="2000" b="0" dirty="0" smtClean="0"/>
              <a:t> / .</a:t>
            </a:r>
            <a:r>
              <a:rPr lang="en-US" sz="2000" b="0" dirty="0" err="1" smtClean="0"/>
              <a:t>vbproj</a:t>
            </a:r>
            <a:endParaRPr lang="en-US" sz="2000" b="0" dirty="0" smtClean="0"/>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Solution: It usually acts as a container for one or more projects.</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Solution file extension in .</a:t>
            </a:r>
            <a:r>
              <a:rPr lang="en-US" sz="2000" b="0" dirty="0" err="1" smtClean="0"/>
              <a:t>sln</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011910" y="2291911"/>
            <a:ext cx="5120180" cy="3557095"/>
            <a:chOff x="2988" y="5880"/>
            <a:chExt cx="5580" cy="4320"/>
          </a:xfrm>
        </p:grpSpPr>
        <p:sp>
          <p:nvSpPr>
            <p:cNvPr id="29701" name="Text Box 5"/>
            <p:cNvSpPr txBox="1">
              <a:spLocks noChangeArrowheads="1"/>
            </p:cNvSpPr>
            <p:nvPr/>
          </p:nvSpPr>
          <p:spPr bwMode="auto">
            <a:xfrm>
              <a:off x="2988" y="5880"/>
              <a:ext cx="2700" cy="4320"/>
            </a:xfrm>
            <a:prstGeom prst="rect">
              <a:avLst/>
            </a:prstGeom>
            <a:solidFill>
              <a:srgbClr val="FFFFFF"/>
            </a:solidFill>
            <a:ln w="9525">
              <a:solidFill>
                <a:srgbClr val="000000"/>
              </a:solidFill>
              <a:miter lim="800000"/>
              <a:headEnd/>
              <a:tailEnd/>
            </a:ln>
          </p:spPr>
          <p:txBody>
            <a:bodyPr/>
            <a:lstStyle/>
            <a:p>
              <a:r>
                <a:rPr lang="en-US"/>
                <a:t>Solution</a:t>
              </a:r>
            </a:p>
            <a:p>
              <a:endParaRPr lang="en-IN" sz="1200"/>
            </a:p>
            <a:p>
              <a:endParaRPr lang="en-IN" sz="1200"/>
            </a:p>
            <a:p>
              <a:endParaRPr lang="en-IN" sz="1200"/>
            </a:p>
            <a:p>
              <a:endParaRPr lang="en-IN"/>
            </a:p>
          </p:txBody>
        </p:sp>
        <p:sp>
          <p:nvSpPr>
            <p:cNvPr id="29702" name="Text Box 6"/>
            <p:cNvSpPr txBox="1">
              <a:spLocks noChangeArrowheads="1"/>
            </p:cNvSpPr>
            <p:nvPr/>
          </p:nvSpPr>
          <p:spPr bwMode="auto">
            <a:xfrm>
              <a:off x="3168" y="6420"/>
              <a:ext cx="2340" cy="540"/>
            </a:xfrm>
            <a:prstGeom prst="rect">
              <a:avLst/>
            </a:prstGeom>
            <a:solidFill>
              <a:srgbClr val="FFFFFF"/>
            </a:solidFill>
            <a:ln w="9525">
              <a:solidFill>
                <a:srgbClr val="000000"/>
              </a:solidFill>
              <a:miter lim="800000"/>
              <a:headEnd/>
              <a:tailEnd/>
            </a:ln>
          </p:spPr>
          <p:txBody>
            <a:bodyPr/>
            <a:lstStyle/>
            <a:p>
              <a:r>
                <a:rPr lang="en-US"/>
                <a:t>Project 1</a:t>
              </a:r>
              <a:endParaRPr lang="en-IN"/>
            </a:p>
          </p:txBody>
        </p:sp>
        <p:sp>
          <p:nvSpPr>
            <p:cNvPr id="29703" name="Text Box 7"/>
            <p:cNvSpPr txBox="1">
              <a:spLocks noChangeArrowheads="1"/>
            </p:cNvSpPr>
            <p:nvPr/>
          </p:nvSpPr>
          <p:spPr bwMode="auto">
            <a:xfrm>
              <a:off x="3168" y="7380"/>
              <a:ext cx="2340" cy="540"/>
            </a:xfrm>
            <a:prstGeom prst="rect">
              <a:avLst/>
            </a:prstGeom>
            <a:solidFill>
              <a:srgbClr val="FFFFFF"/>
            </a:solidFill>
            <a:ln w="9525">
              <a:solidFill>
                <a:srgbClr val="000000"/>
              </a:solidFill>
              <a:miter lim="800000"/>
              <a:headEnd/>
              <a:tailEnd/>
            </a:ln>
          </p:spPr>
          <p:txBody>
            <a:bodyPr/>
            <a:lstStyle/>
            <a:p>
              <a:r>
                <a:rPr lang="en-US"/>
                <a:t>Project 2</a:t>
              </a:r>
              <a:endParaRPr lang="en-IN"/>
            </a:p>
          </p:txBody>
        </p:sp>
        <p:sp>
          <p:nvSpPr>
            <p:cNvPr id="29704" name="AutoShape 8"/>
            <p:cNvSpPr>
              <a:spLocks noChangeArrowheads="1"/>
            </p:cNvSpPr>
            <p:nvPr/>
          </p:nvSpPr>
          <p:spPr bwMode="auto">
            <a:xfrm>
              <a:off x="3168" y="8100"/>
              <a:ext cx="2340" cy="1800"/>
            </a:xfrm>
            <a:prstGeom prst="flowChartMultidocument">
              <a:avLst/>
            </a:prstGeom>
            <a:solidFill>
              <a:srgbClr val="FFFFFF"/>
            </a:solidFill>
            <a:ln w="9525">
              <a:solidFill>
                <a:srgbClr val="000000"/>
              </a:solidFill>
              <a:miter lim="800000"/>
              <a:headEnd/>
              <a:tailEnd/>
            </a:ln>
          </p:spPr>
          <p:txBody>
            <a:bodyPr/>
            <a:lstStyle/>
            <a:p>
              <a:endParaRPr lang="en-IN"/>
            </a:p>
          </p:txBody>
        </p:sp>
        <p:sp>
          <p:nvSpPr>
            <p:cNvPr id="29705" name="Text Box 9"/>
            <p:cNvSpPr txBox="1">
              <a:spLocks noChangeArrowheads="1"/>
            </p:cNvSpPr>
            <p:nvPr/>
          </p:nvSpPr>
          <p:spPr bwMode="auto">
            <a:xfrm>
              <a:off x="3168" y="8460"/>
              <a:ext cx="1800" cy="720"/>
            </a:xfrm>
            <a:prstGeom prst="rect">
              <a:avLst/>
            </a:prstGeom>
            <a:noFill/>
            <a:ln w="9525">
              <a:noFill/>
              <a:miter lim="800000"/>
              <a:headEnd/>
              <a:tailEnd/>
            </a:ln>
          </p:spPr>
          <p:txBody>
            <a:bodyPr/>
            <a:lstStyle/>
            <a:p>
              <a:r>
                <a:rPr lang="en-US"/>
                <a:t>Miscellaneous Files</a:t>
              </a:r>
              <a:endParaRPr lang="en-IN"/>
            </a:p>
          </p:txBody>
        </p:sp>
        <p:sp>
          <p:nvSpPr>
            <p:cNvPr id="29706" name="Text Box 10"/>
            <p:cNvSpPr txBox="1">
              <a:spLocks noChangeArrowheads="1"/>
            </p:cNvSpPr>
            <p:nvPr/>
          </p:nvSpPr>
          <p:spPr bwMode="auto">
            <a:xfrm>
              <a:off x="6768" y="5940"/>
              <a:ext cx="1800" cy="1440"/>
            </a:xfrm>
            <a:prstGeom prst="rect">
              <a:avLst/>
            </a:prstGeom>
            <a:solidFill>
              <a:srgbClr val="FFFFFF"/>
            </a:solidFill>
            <a:ln w="9525">
              <a:solidFill>
                <a:srgbClr val="000000"/>
              </a:solidFill>
              <a:miter lim="800000"/>
              <a:headEnd/>
              <a:tailEnd/>
            </a:ln>
          </p:spPr>
          <p:txBody>
            <a:bodyPr/>
            <a:lstStyle/>
            <a:p>
              <a:r>
                <a:rPr lang="en-US"/>
                <a:t>Project 1</a:t>
              </a:r>
            </a:p>
            <a:p>
              <a:r>
                <a:rPr lang="en-US"/>
                <a:t>Items</a:t>
              </a:r>
            </a:p>
            <a:p>
              <a:endParaRPr lang="en-IN" sz="1200"/>
            </a:p>
            <a:p>
              <a:endParaRPr lang="en-IN" sz="1200"/>
            </a:p>
            <a:p>
              <a:endParaRPr lang="en-IN" sz="1200"/>
            </a:p>
            <a:p>
              <a:endParaRPr lang="en-IN"/>
            </a:p>
          </p:txBody>
        </p:sp>
        <p:sp>
          <p:nvSpPr>
            <p:cNvPr id="29707" name="AutoShape 11"/>
            <p:cNvSpPr>
              <a:spLocks noChangeArrowheads="1"/>
            </p:cNvSpPr>
            <p:nvPr/>
          </p:nvSpPr>
          <p:spPr bwMode="auto">
            <a:xfrm>
              <a:off x="7308" y="6660"/>
              <a:ext cx="900" cy="540"/>
            </a:xfrm>
            <a:prstGeom prst="flowChartMultidocument">
              <a:avLst/>
            </a:prstGeom>
            <a:solidFill>
              <a:srgbClr val="FFFFFF"/>
            </a:solidFill>
            <a:ln w="9525">
              <a:solidFill>
                <a:srgbClr val="000000"/>
              </a:solidFill>
              <a:miter lim="800000"/>
              <a:headEnd/>
              <a:tailEnd/>
            </a:ln>
          </p:spPr>
          <p:txBody>
            <a:bodyPr/>
            <a:lstStyle/>
            <a:p>
              <a:endParaRPr lang="en-IN"/>
            </a:p>
          </p:txBody>
        </p:sp>
        <p:sp>
          <p:nvSpPr>
            <p:cNvPr id="29708" name="Text Box 12"/>
            <p:cNvSpPr txBox="1">
              <a:spLocks noChangeArrowheads="1"/>
            </p:cNvSpPr>
            <p:nvPr/>
          </p:nvSpPr>
          <p:spPr bwMode="auto">
            <a:xfrm>
              <a:off x="6768" y="7560"/>
              <a:ext cx="1800" cy="1440"/>
            </a:xfrm>
            <a:prstGeom prst="rect">
              <a:avLst/>
            </a:prstGeom>
            <a:solidFill>
              <a:srgbClr val="FFFFFF"/>
            </a:solidFill>
            <a:ln w="9525">
              <a:solidFill>
                <a:srgbClr val="000000"/>
              </a:solidFill>
              <a:miter lim="800000"/>
              <a:headEnd/>
              <a:tailEnd/>
            </a:ln>
          </p:spPr>
          <p:txBody>
            <a:bodyPr/>
            <a:lstStyle/>
            <a:p>
              <a:r>
                <a:rPr lang="en-US"/>
                <a:t>Project 2</a:t>
              </a:r>
            </a:p>
            <a:p>
              <a:r>
                <a:rPr lang="en-US"/>
                <a:t>Items</a:t>
              </a:r>
            </a:p>
            <a:p>
              <a:endParaRPr lang="en-IN" sz="1200"/>
            </a:p>
            <a:p>
              <a:endParaRPr lang="en-IN" sz="1200"/>
            </a:p>
            <a:p>
              <a:endParaRPr lang="en-IN" sz="1200"/>
            </a:p>
            <a:p>
              <a:endParaRPr lang="en-IN"/>
            </a:p>
          </p:txBody>
        </p:sp>
        <p:sp>
          <p:nvSpPr>
            <p:cNvPr id="29709" name="AutoShape 13"/>
            <p:cNvSpPr>
              <a:spLocks noChangeArrowheads="1"/>
            </p:cNvSpPr>
            <p:nvPr/>
          </p:nvSpPr>
          <p:spPr bwMode="auto">
            <a:xfrm>
              <a:off x="7308" y="8280"/>
              <a:ext cx="720" cy="540"/>
            </a:xfrm>
            <a:prstGeom prst="flowChartMultidocument">
              <a:avLst/>
            </a:prstGeom>
            <a:solidFill>
              <a:srgbClr val="FFFFFF"/>
            </a:solidFill>
            <a:ln w="9525">
              <a:solidFill>
                <a:srgbClr val="000000"/>
              </a:solidFill>
              <a:miter lim="800000"/>
              <a:headEnd/>
              <a:tailEnd/>
            </a:ln>
          </p:spPr>
          <p:txBody>
            <a:bodyPr/>
            <a:lstStyle/>
            <a:p>
              <a:endParaRPr lang="en-IN"/>
            </a:p>
          </p:txBody>
        </p:sp>
        <p:sp>
          <p:nvSpPr>
            <p:cNvPr id="29710" name="AutoShape 14"/>
            <p:cNvSpPr>
              <a:spLocks noChangeArrowheads="1"/>
            </p:cNvSpPr>
            <p:nvPr/>
          </p:nvSpPr>
          <p:spPr bwMode="auto">
            <a:xfrm>
              <a:off x="5508" y="6660"/>
              <a:ext cx="1260" cy="180"/>
            </a:xfrm>
            <a:prstGeom prst="rightArrow">
              <a:avLst>
                <a:gd name="adj1" fmla="val 50000"/>
                <a:gd name="adj2" fmla="val 175000"/>
              </a:avLst>
            </a:prstGeom>
            <a:solidFill>
              <a:srgbClr val="FFFFFF"/>
            </a:solidFill>
            <a:ln w="9525">
              <a:solidFill>
                <a:srgbClr val="000000"/>
              </a:solidFill>
              <a:miter lim="800000"/>
              <a:headEnd/>
              <a:tailEnd/>
            </a:ln>
          </p:spPr>
          <p:txBody>
            <a:bodyPr/>
            <a:lstStyle/>
            <a:p>
              <a:endParaRPr lang="en-IN"/>
            </a:p>
          </p:txBody>
        </p:sp>
        <p:sp>
          <p:nvSpPr>
            <p:cNvPr id="29711" name="AutoShape 15"/>
            <p:cNvSpPr>
              <a:spLocks noChangeArrowheads="1"/>
            </p:cNvSpPr>
            <p:nvPr/>
          </p:nvSpPr>
          <p:spPr bwMode="auto">
            <a:xfrm>
              <a:off x="5508" y="7560"/>
              <a:ext cx="1260" cy="180"/>
            </a:xfrm>
            <a:prstGeom prst="rightArrow">
              <a:avLst>
                <a:gd name="adj1" fmla="val 50000"/>
                <a:gd name="adj2" fmla="val 175000"/>
              </a:avLst>
            </a:prstGeom>
            <a:solidFill>
              <a:srgbClr val="FFFFFF"/>
            </a:solidFill>
            <a:ln w="9525">
              <a:solidFill>
                <a:srgbClr val="000000"/>
              </a:solidFill>
              <a:miter lim="800000"/>
              <a:headEnd/>
              <a:tailEnd/>
            </a:ln>
          </p:spPr>
          <p:txBody>
            <a:bodyPr/>
            <a:lstStyle/>
            <a:p>
              <a:endParaRPr lang="en-IN"/>
            </a:p>
          </p:txBody>
        </p:sp>
      </p:grpSp>
      <p:sp>
        <p:nvSpPr>
          <p:cNvPr id="17" name="Rectangle 16"/>
          <p:cNvSpPr/>
          <p:nvPr/>
        </p:nvSpPr>
        <p:spPr>
          <a:xfrm>
            <a:off x="0" y="0"/>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19" name="Rectangle 3"/>
          <p:cNvSpPr>
            <a:spLocks noChangeArrowheads="1"/>
          </p:cNvSpPr>
          <p:nvPr/>
        </p:nvSpPr>
        <p:spPr bwMode="gray">
          <a:xfrm>
            <a:off x="263684" y="1355837"/>
            <a:ext cx="8616633" cy="5990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figure shows a solution with multiple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7" name="Rectangle 3"/>
          <p:cNvSpPr>
            <a:spLocks noChangeArrowheads="1"/>
          </p:cNvSpPr>
          <p:nvPr/>
        </p:nvSpPr>
        <p:spPr bwMode="gray">
          <a:xfrm>
            <a:off x="263684" y="1340071"/>
            <a:ext cx="8616633" cy="12927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buSzTx/>
            </a:pPr>
            <a:r>
              <a:rPr lang="en-US" sz="2000" b="0" dirty="0" smtClean="0"/>
              <a:t>To create a console application in Visual Studio, you need to create a project. To create a project, you need to perform the following steps</a:t>
            </a:r>
          </a:p>
        </p:txBody>
      </p:sp>
      <p:sp>
        <p:nvSpPr>
          <p:cNvPr id="8" name="Rectangle 3"/>
          <p:cNvSpPr>
            <a:spLocks noChangeArrowheads="1"/>
          </p:cNvSpPr>
          <p:nvPr/>
        </p:nvSpPr>
        <p:spPr bwMode="gray">
          <a:xfrm>
            <a:off x="263684" y="3689127"/>
            <a:ext cx="8616633" cy="14188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lvl="1" indent="-457200" algn="l">
              <a:lnSpc>
                <a:spcPct val="150000"/>
              </a:lnSpc>
            </a:pPr>
            <a:r>
              <a:rPr lang="en-US" sz="2000" b="0" dirty="0" smtClean="0"/>
              <a:t>2. Select Start </a:t>
            </a:r>
            <a:r>
              <a:rPr lang="en-US" sz="2000" b="0" dirty="0" smtClean="0">
                <a:sym typeface="Wingdings" pitchFamily="2" charset="2"/>
              </a:rPr>
              <a:t></a:t>
            </a:r>
            <a:r>
              <a:rPr lang="en-US" sz="2000" b="0" dirty="0" smtClean="0"/>
              <a:t> All Programs </a:t>
            </a:r>
            <a:r>
              <a:rPr lang="en-US" sz="2000" b="0" dirty="0" smtClean="0">
                <a:sym typeface="Wingdings" pitchFamily="2" charset="2"/>
              </a:rPr>
              <a:t></a:t>
            </a:r>
            <a:r>
              <a:rPr lang="en-US" sz="2000" b="0" dirty="0" smtClean="0"/>
              <a:t> Microsoft Visual Studio 2010 </a:t>
            </a:r>
            <a:r>
              <a:rPr lang="en-US" sz="2000" b="0" dirty="0" smtClean="0">
                <a:sym typeface="Wingdings" pitchFamily="2" charset="2"/>
              </a:rPr>
              <a:t></a:t>
            </a:r>
            <a:r>
              <a:rPr lang="en-US" sz="2000" b="0" dirty="0" smtClean="0"/>
              <a:t> Microsoft Visual Studio 2010. The Start Page - Microsoft Visual Studio window will be displayed. </a:t>
            </a:r>
          </a:p>
        </p:txBody>
      </p:sp>
      <p:sp>
        <p:nvSpPr>
          <p:cNvPr id="9" name="Rectangle 3"/>
          <p:cNvSpPr>
            <a:spLocks noChangeArrowheads="1"/>
          </p:cNvSpPr>
          <p:nvPr/>
        </p:nvSpPr>
        <p:spPr bwMode="gray">
          <a:xfrm>
            <a:off x="263684" y="2695906"/>
            <a:ext cx="8616633" cy="9143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buFont typeface="+mj-lt"/>
              <a:buAutoNum type="arabicPeriod"/>
            </a:pPr>
            <a:r>
              <a:rPr lang="en-US" sz="2000" b="0" dirty="0" smtClean="0"/>
              <a:t>Select </a:t>
            </a:r>
            <a:r>
              <a:rPr lang="en-US" sz="2000" b="0" dirty="0" err="1" smtClean="0"/>
              <a:t>File</a:t>
            </a:r>
            <a:r>
              <a:rPr lang="en-US" sz="2000" b="0" dirty="0" err="1" smtClean="0">
                <a:sym typeface="Wingdings" pitchFamily="2" charset="2"/>
              </a:rPr>
              <a:t></a:t>
            </a:r>
            <a:r>
              <a:rPr lang="en-US" sz="2000" b="0" dirty="0" err="1" smtClean="0"/>
              <a:t>New</a:t>
            </a:r>
            <a:r>
              <a:rPr lang="en-US" sz="2000" b="0" dirty="0" err="1" smtClean="0">
                <a:sym typeface="Wingdings" pitchFamily="2" charset="2"/>
              </a:rPr>
              <a:t></a:t>
            </a:r>
            <a:r>
              <a:rPr lang="en-US" sz="2000" b="0" dirty="0" err="1" smtClean="0"/>
              <a:t>Project</a:t>
            </a:r>
            <a:r>
              <a:rPr lang="en-US" sz="2000" b="0" dirty="0" smtClean="0"/>
              <a:t>. The New Project dialog box will be displayed. </a:t>
            </a:r>
            <a:endParaRPr lang="en-US" sz="900" b="0" dirty="0" smtClean="0"/>
          </a:p>
        </p:txBody>
      </p:sp>
      <p:sp>
        <p:nvSpPr>
          <p:cNvPr id="10" name="Rectangle 3"/>
          <p:cNvSpPr>
            <a:spLocks noChangeArrowheads="1"/>
          </p:cNvSpPr>
          <p:nvPr/>
        </p:nvSpPr>
        <p:spPr bwMode="gray">
          <a:xfrm>
            <a:off x="263684" y="5186855"/>
            <a:ext cx="8616633" cy="12454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buSzTx/>
            </a:pPr>
            <a:r>
              <a:rPr lang="en-US" sz="2000" b="0" dirty="0" smtClean="0"/>
              <a:t>3. In the New Project dialog box, select Visual C# from the Project Types pane and Console Application from the Templates pane. </a:t>
            </a:r>
            <a:endParaRPr lang="en-US" sz="9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7" name="Rectangle 3"/>
          <p:cNvSpPr>
            <a:spLocks noChangeArrowheads="1"/>
          </p:cNvSpPr>
          <p:nvPr/>
        </p:nvSpPr>
        <p:spPr bwMode="gray">
          <a:xfrm>
            <a:off x="263684" y="1340030"/>
            <a:ext cx="8616633" cy="5991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b="0" dirty="0" smtClean="0"/>
              <a:t>4. Specify the name of the application in the Name text box. </a:t>
            </a:r>
          </a:p>
        </p:txBody>
      </p:sp>
      <p:sp>
        <p:nvSpPr>
          <p:cNvPr id="8" name="Rectangle 3"/>
          <p:cNvSpPr>
            <a:spLocks noChangeArrowheads="1"/>
          </p:cNvSpPr>
          <p:nvPr/>
        </p:nvSpPr>
        <p:spPr bwMode="gray">
          <a:xfrm>
            <a:off x="263684" y="2017947"/>
            <a:ext cx="8616633" cy="13401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b="0" dirty="0" smtClean="0"/>
              <a:t>5. Specify the location where the new project is to be created in the Location combo box. You can use the Browse button to browse to the folder in which the new project is to be created. </a:t>
            </a:r>
          </a:p>
        </p:txBody>
      </p:sp>
      <p:sp>
        <p:nvSpPr>
          <p:cNvPr id="9" name="Rectangle 3"/>
          <p:cNvSpPr>
            <a:spLocks noChangeArrowheads="1"/>
          </p:cNvSpPr>
          <p:nvPr/>
        </p:nvSpPr>
        <p:spPr bwMode="gray">
          <a:xfrm>
            <a:off x="263684" y="3421079"/>
            <a:ext cx="8616633" cy="5991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b="0" dirty="0" smtClean="0"/>
              <a:t>6. Click the OK button.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35" descr="Region Capture"/>
          <p:cNvPicPr>
            <a:picLocks noChangeAspect="1" noChangeArrowheads="1"/>
          </p:cNvPicPr>
          <p:nvPr/>
        </p:nvPicPr>
        <p:blipFill>
          <a:blip r:embed="rId3"/>
          <a:srcRect/>
          <a:stretch>
            <a:fillRect/>
          </a:stretch>
        </p:blipFill>
        <p:spPr bwMode="auto">
          <a:xfrm>
            <a:off x="2318872" y="2941089"/>
            <a:ext cx="4474724" cy="3232023"/>
          </a:xfrm>
          <a:prstGeom prst="rect">
            <a:avLst/>
          </a:prstGeom>
          <a:noFill/>
          <a:ln w="9525">
            <a:noFill/>
            <a:miter lim="800000"/>
            <a:headEnd/>
            <a:tailEnd/>
          </a:ln>
        </p:spPr>
      </p:pic>
      <p:sp>
        <p:nvSpPr>
          <p:cNvPr id="6" name="Rectangle 5"/>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8" name="Rectangle 3"/>
          <p:cNvSpPr>
            <a:spLocks noChangeArrowheads="1"/>
          </p:cNvSpPr>
          <p:nvPr/>
        </p:nvSpPr>
        <p:spPr bwMode="gray">
          <a:xfrm>
            <a:off x="247918" y="1087782"/>
            <a:ext cx="8616633" cy="181307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dirty="0" smtClean="0"/>
              <a:t>User Interface Elements of Visual Studio .NET IDE: </a:t>
            </a:r>
          </a:p>
          <a:p>
            <a:pPr marL="236538" lvl="1" indent="-236538" algn="l">
              <a:lnSpc>
                <a:spcPct val="150000"/>
              </a:lnSpc>
              <a:buFont typeface="Arial" pitchFamily="34" charset="0"/>
              <a:buChar char="•"/>
            </a:pPr>
            <a:r>
              <a:rPr lang="en-US" sz="2000" b="0" dirty="0" smtClean="0"/>
              <a:t>When you work with a console application project in Visual Studio .NET, you can use the following main elements in Visual Studio .NET 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2"/>
                                        </p:tgtEl>
                                        <p:attrNameLst>
                                          <p:attrName>style.visibility</p:attrName>
                                        </p:attrNameLst>
                                      </p:cBhvr>
                                      <p:to>
                                        <p:strVal val="visible"/>
                                      </p:to>
                                    </p:set>
                                    <p:anim calcmode="lin" valueType="num">
                                      <p:cBhvr additive="base">
                                        <p:cTn id="13" dur="500" fill="hold"/>
                                        <p:tgtEl>
                                          <p:spTgt spid="32772"/>
                                        </p:tgtEl>
                                        <p:attrNameLst>
                                          <p:attrName>ppt_x</p:attrName>
                                        </p:attrNameLst>
                                      </p:cBhvr>
                                      <p:tavLst>
                                        <p:tav tm="0">
                                          <p:val>
                                            <p:strVal val="0-#ppt_w/2"/>
                                          </p:val>
                                        </p:tav>
                                        <p:tav tm="100000">
                                          <p:val>
                                            <p:strVal val="#ppt_x"/>
                                          </p:val>
                                        </p:tav>
                                      </p:tavLst>
                                    </p:anim>
                                    <p:anim calcmode="lin" valueType="num">
                                      <p:cBhvr additive="base">
                                        <p:cTn id="14"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4000" cy="83557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12" name="Rectangle 3"/>
          <p:cNvSpPr>
            <a:spLocks noChangeArrowheads="1"/>
          </p:cNvSpPr>
          <p:nvPr/>
        </p:nvSpPr>
        <p:spPr bwMode="gray">
          <a:xfrm>
            <a:off x="263684" y="1340031"/>
            <a:ext cx="8616633" cy="141893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dirty="0" smtClean="0"/>
              <a:t>Standard Toolbar:</a:t>
            </a:r>
          </a:p>
          <a:p>
            <a:pPr marL="236538" lvl="1" indent="-236538" algn="l">
              <a:lnSpc>
                <a:spcPct val="150000"/>
              </a:lnSpc>
              <a:buFont typeface="Arial" pitchFamily="34" charset="0"/>
              <a:buChar char="•"/>
            </a:pPr>
            <a:r>
              <a:rPr lang="en-US" sz="2000" b="0" dirty="0" smtClean="0"/>
              <a:t>The Standard toolbar is located below the menu bar. It provides shortcuts for menu commands.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gousya\Desktop\Picture1.png"/>
          <p:cNvPicPr>
            <a:picLocks noGrp="1" noChangeAspect="1" noChangeArrowheads="1"/>
          </p:cNvPicPr>
          <p:nvPr>
            <p:ph idx="1"/>
          </p:nvPr>
        </p:nvPicPr>
        <p:blipFill>
          <a:blip r:embed="rId3"/>
          <a:srcRect/>
          <a:stretch>
            <a:fillRect/>
          </a:stretch>
        </p:blipFill>
        <p:spPr>
          <a:xfrm>
            <a:off x="520263" y="1135117"/>
            <a:ext cx="8150772" cy="5268857"/>
          </a:xfrm>
          <a:ln>
            <a:solidFill>
              <a:schemeClr val="tx1">
                <a:lumMod val="95000"/>
                <a:lumOff val="5000"/>
              </a:schemeClr>
            </a:solidFill>
          </a:ln>
        </p:spPr>
      </p:pic>
      <p:sp>
        <p:nvSpPr>
          <p:cNvPr id="5" name="Rectangle 4"/>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7" name="Rectangle 3"/>
          <p:cNvSpPr>
            <a:spLocks noChangeArrowheads="1"/>
          </p:cNvSpPr>
          <p:nvPr/>
        </p:nvSpPr>
        <p:spPr bwMode="gray">
          <a:xfrm>
            <a:off x="263684" y="1340031"/>
            <a:ext cx="8616633" cy="33423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lvl="1" indent="-236538" algn="l">
              <a:lnSpc>
                <a:spcPct val="150000"/>
              </a:lnSpc>
            </a:pPr>
            <a:r>
              <a:rPr lang="en-US" sz="2000" dirty="0" smtClean="0"/>
              <a:t>The Start Page:</a:t>
            </a:r>
          </a:p>
          <a:p>
            <a:pPr marL="236538" lvl="1" indent="-236538" algn="l">
              <a:lnSpc>
                <a:spcPct val="150000"/>
              </a:lnSpc>
              <a:buFont typeface="Arial" pitchFamily="34" charset="0"/>
              <a:buChar char="•"/>
            </a:pPr>
            <a:r>
              <a:rPr lang="en-US" sz="2000" b="0" dirty="0" smtClean="0"/>
              <a:t>When you start Visual Studio .NET, it displays the </a:t>
            </a:r>
            <a:br>
              <a:rPr lang="en-US" sz="2000" b="0" dirty="0" smtClean="0"/>
            </a:br>
            <a:r>
              <a:rPr lang="en-US" sz="2000" b="0" dirty="0" smtClean="0"/>
              <a:t>Start Page- Microsoft Visual Studio.</a:t>
            </a:r>
          </a:p>
          <a:p>
            <a:pPr marL="236538" lvl="1" indent="-236538" algn="l">
              <a:lnSpc>
                <a:spcPct val="150000"/>
              </a:lnSpc>
              <a:buFont typeface="Arial" pitchFamily="34" charset="0"/>
              <a:buChar char="•"/>
            </a:pPr>
            <a:r>
              <a:rPr lang="en-US" sz="2000" b="0" dirty="0" smtClean="0"/>
              <a:t>The Start Page is the default home page for the browser provided within the Visual Studio .NET IDE. </a:t>
            </a:r>
          </a:p>
          <a:p>
            <a:pPr marL="236538" lvl="1" indent="-236538" algn="l">
              <a:lnSpc>
                <a:spcPct val="150000"/>
              </a:lnSpc>
              <a:buFont typeface="Arial" pitchFamily="34" charset="0"/>
              <a:buChar char="•"/>
            </a:pPr>
            <a:r>
              <a:rPr lang="en-US" sz="2000" b="0" dirty="0" smtClean="0"/>
              <a:t>This tab displays some of the recent projects and the last date of their modification. You can open any one of these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descr="sln"/>
          <p:cNvPicPr>
            <a:picLocks noChangeAspect="1" noChangeArrowheads="1"/>
          </p:cNvPicPr>
          <p:nvPr/>
        </p:nvPicPr>
        <p:blipFill>
          <a:blip r:embed="rId3"/>
          <a:srcRect/>
          <a:stretch>
            <a:fillRect/>
          </a:stretch>
        </p:blipFill>
        <p:spPr bwMode="auto">
          <a:xfrm>
            <a:off x="3138488" y="2837793"/>
            <a:ext cx="2867025" cy="3594541"/>
          </a:xfrm>
          <a:prstGeom prst="rect">
            <a:avLst/>
          </a:prstGeom>
          <a:noFill/>
          <a:ln w="9525">
            <a:noFill/>
            <a:miter lim="800000"/>
            <a:headEnd/>
            <a:tailEnd/>
          </a:ln>
        </p:spPr>
      </p:pic>
      <p:sp>
        <p:nvSpPr>
          <p:cNvPr id="6" name="Rectangle 5"/>
          <p:cNvSpPr/>
          <p:nvPr/>
        </p:nvSpPr>
        <p:spPr>
          <a:xfrm>
            <a:off x="0" y="0"/>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a:t>
            </a:r>
            <a:r>
              <a:rPr lang="en-US" sz="4000" b="0" dirty="0" smtClean="0">
                <a:latin typeface="+mj-lt"/>
              </a:rPr>
              <a:t> Projects and Solutions</a:t>
            </a:r>
          </a:p>
        </p:txBody>
      </p:sp>
      <p:sp>
        <p:nvSpPr>
          <p:cNvPr id="8" name="Rectangle 3"/>
          <p:cNvSpPr>
            <a:spLocks noChangeArrowheads="1"/>
          </p:cNvSpPr>
          <p:nvPr/>
        </p:nvSpPr>
        <p:spPr bwMode="gray">
          <a:xfrm>
            <a:off x="263684" y="1340031"/>
            <a:ext cx="8616633" cy="141893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dirty="0" smtClean="0"/>
              <a:t>The Solution Explorer Window:</a:t>
            </a:r>
          </a:p>
          <a:p>
            <a:pPr marL="236538" lvl="1" indent="-236538" algn="l">
              <a:lnSpc>
                <a:spcPct val="150000"/>
              </a:lnSpc>
              <a:buFont typeface="Arial" pitchFamily="34" charset="0"/>
              <a:buChar char="•"/>
            </a:pPr>
            <a:r>
              <a:rPr lang="en-US" sz="2000" b="0" dirty="0" smtClean="0"/>
              <a:t>The Solution Explorer window lists the solution name, the project name, and all the classes that are used in the project.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additive="base">
                                        <p:cTn id="13" dur="500" fill="hold"/>
                                        <p:tgtEl>
                                          <p:spTgt spid="36868"/>
                                        </p:tgtEl>
                                        <p:attrNameLst>
                                          <p:attrName>ppt_x</p:attrName>
                                        </p:attrNameLst>
                                      </p:cBhvr>
                                      <p:tavLst>
                                        <p:tav tm="0">
                                          <p:val>
                                            <p:strVal val="0-#ppt_w/2"/>
                                          </p:val>
                                        </p:tav>
                                        <p:tav tm="100000">
                                          <p:val>
                                            <p:strVal val="#ppt_x"/>
                                          </p:val>
                                        </p:tav>
                                      </p:tavLst>
                                    </p:anim>
                                    <p:anim calcmode="lin" valueType="num">
                                      <p:cBhvr additive="base">
                                        <p:cTn id="14"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18"/>
          <p:cNvPicPr>
            <a:picLocks noChangeAspect="1" noChangeArrowheads="1"/>
          </p:cNvPicPr>
          <p:nvPr/>
        </p:nvPicPr>
        <p:blipFill>
          <a:blip r:embed="rId3"/>
          <a:srcRect/>
          <a:stretch>
            <a:fillRect/>
          </a:stretch>
        </p:blipFill>
        <p:spPr bwMode="auto">
          <a:xfrm>
            <a:off x="921954" y="2855968"/>
            <a:ext cx="6860131" cy="3387177"/>
          </a:xfrm>
          <a:prstGeom prst="rect">
            <a:avLst/>
          </a:prstGeom>
          <a:noFill/>
          <a:ln w="9525">
            <a:noFill/>
            <a:miter lim="800000"/>
            <a:headEnd/>
            <a:tailEnd/>
          </a:ln>
        </p:spPr>
      </p:pic>
      <p:sp>
        <p:nvSpPr>
          <p:cNvPr id="6" name="Rectangle 5"/>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8" name="Rectangle 3"/>
          <p:cNvSpPr>
            <a:spLocks noChangeArrowheads="1"/>
          </p:cNvSpPr>
          <p:nvPr/>
        </p:nvSpPr>
        <p:spPr bwMode="gray">
          <a:xfrm>
            <a:off x="263684" y="1340031"/>
            <a:ext cx="8616633" cy="141893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dirty="0" smtClean="0"/>
              <a:t>The Output Window:</a:t>
            </a:r>
          </a:p>
          <a:p>
            <a:pPr marL="173038" lvl="1" indent="-173038" algn="l">
              <a:lnSpc>
                <a:spcPct val="150000"/>
              </a:lnSpc>
              <a:buFont typeface="Arial" pitchFamily="34" charset="0"/>
              <a:buChar char="•"/>
            </a:pPr>
            <a:r>
              <a:rPr lang="en-US" sz="2000" b="0" dirty="0" smtClean="0"/>
              <a:t>The Output window displays messages for the status of various features provided in the Visual Studio .NET 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892"/>
                                        </p:tgtEl>
                                        <p:attrNameLst>
                                          <p:attrName>style.visibility</p:attrName>
                                        </p:attrNameLst>
                                      </p:cBhvr>
                                      <p:to>
                                        <p:strVal val="visible"/>
                                      </p:to>
                                    </p:set>
                                    <p:anim calcmode="lin" valueType="num">
                                      <p:cBhvr additive="base">
                                        <p:cTn id="13" dur="500" fill="hold"/>
                                        <p:tgtEl>
                                          <p:spTgt spid="37892"/>
                                        </p:tgtEl>
                                        <p:attrNameLst>
                                          <p:attrName>ppt_x</p:attrName>
                                        </p:attrNameLst>
                                      </p:cBhvr>
                                      <p:tavLst>
                                        <p:tav tm="0">
                                          <p:val>
                                            <p:strVal val="0-#ppt_w/2"/>
                                          </p:val>
                                        </p:tav>
                                        <p:tav tm="100000">
                                          <p:val>
                                            <p:strVal val="#ppt_x"/>
                                          </p:val>
                                        </p:tav>
                                      </p:tavLst>
                                    </p:anim>
                                    <p:anim calcmode="lin" valueType="num">
                                      <p:cBhvr additive="base">
                                        <p:cTn id="14"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What is a Framework?</a:t>
            </a:r>
          </a:p>
        </p:txBody>
      </p:sp>
      <p:sp>
        <p:nvSpPr>
          <p:cNvPr id="5" name="Rectangle 3"/>
          <p:cNvSpPr>
            <a:spLocks noChangeArrowheads="1"/>
          </p:cNvSpPr>
          <p:nvPr/>
        </p:nvSpPr>
        <p:spPr bwMode="gray">
          <a:xfrm>
            <a:off x="263684" y="1355835"/>
            <a:ext cx="8616633" cy="52026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framework is a </a:t>
            </a:r>
            <a:r>
              <a:rPr lang="en-US" sz="2000" b="0" u="sng" dirty="0" smtClean="0"/>
              <a:t>software infrastructure</a:t>
            </a:r>
            <a:r>
              <a:rPr lang="en-US" sz="2000" b="0" dirty="0" smtClean="0"/>
              <a:t>.</a:t>
            </a:r>
          </a:p>
        </p:txBody>
      </p:sp>
      <p:sp>
        <p:nvSpPr>
          <p:cNvPr id="8" name="Rectangle 3"/>
          <p:cNvSpPr>
            <a:spLocks noChangeArrowheads="1"/>
          </p:cNvSpPr>
          <p:nvPr/>
        </p:nvSpPr>
        <p:spPr bwMode="gray">
          <a:xfrm>
            <a:off x="263684" y="1939159"/>
            <a:ext cx="8616633" cy="18130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framework is a software infrastructure in which a software that provides generic functionality can be selectively changed by adding user-written code to it, hence providing application-specific software.</a:t>
            </a:r>
          </a:p>
        </p:txBody>
      </p:sp>
      <p:sp>
        <p:nvSpPr>
          <p:cNvPr id="9" name="Rectangle 3"/>
          <p:cNvSpPr>
            <a:spLocks noChangeArrowheads="1"/>
          </p:cNvSpPr>
          <p:nvPr/>
        </p:nvSpPr>
        <p:spPr bwMode="gray">
          <a:xfrm>
            <a:off x="263684" y="3815255"/>
            <a:ext cx="8616633" cy="52026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Framework is used to develop or run or debug the application.</a:t>
            </a:r>
          </a:p>
        </p:txBody>
      </p:sp>
      <p:sp>
        <p:nvSpPr>
          <p:cNvPr id="11" name="Rectangle 3"/>
          <p:cNvSpPr>
            <a:spLocks noChangeArrowheads="1"/>
          </p:cNvSpPr>
          <p:nvPr/>
        </p:nvSpPr>
        <p:spPr bwMode="gray">
          <a:xfrm>
            <a:off x="263684" y="4398579"/>
            <a:ext cx="8616633" cy="13400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Once a framework is installed in the machine, we can continue the application development instead of developing it from the scratch.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11" descr="errorlist"/>
          <p:cNvPicPr>
            <a:picLocks noChangeAspect="1" noChangeArrowheads="1"/>
          </p:cNvPicPr>
          <p:nvPr/>
        </p:nvPicPr>
        <p:blipFill>
          <a:blip r:embed="rId3"/>
          <a:srcRect/>
          <a:stretch>
            <a:fillRect/>
          </a:stretch>
        </p:blipFill>
        <p:spPr bwMode="auto">
          <a:xfrm>
            <a:off x="739776" y="3821988"/>
            <a:ext cx="7664449" cy="2411374"/>
          </a:xfrm>
          <a:prstGeom prst="rect">
            <a:avLst/>
          </a:prstGeom>
          <a:noFill/>
          <a:ln w="9525">
            <a:solidFill>
              <a:schemeClr val="tx1"/>
            </a:solidFill>
            <a:miter lim="800000"/>
            <a:headEnd/>
            <a:tailEnd/>
          </a:ln>
        </p:spPr>
      </p:pic>
      <p:sp>
        <p:nvSpPr>
          <p:cNvPr id="6" name="Rectangle 5"/>
          <p:cNvSpPr/>
          <p:nvPr/>
        </p:nvSpPr>
        <p:spPr>
          <a:xfrm>
            <a:off x="0" y="0"/>
            <a:ext cx="9144000" cy="75674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8" name="Rectangle 3"/>
          <p:cNvSpPr>
            <a:spLocks noChangeArrowheads="1"/>
          </p:cNvSpPr>
          <p:nvPr/>
        </p:nvSpPr>
        <p:spPr bwMode="gray">
          <a:xfrm>
            <a:off x="263684" y="1340031"/>
            <a:ext cx="8616633" cy="2349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dirty="0" smtClean="0"/>
              <a:t>The Error List Window:</a:t>
            </a:r>
          </a:p>
          <a:p>
            <a:pPr marL="173038" lvl="1" indent="-173038" algn="l">
              <a:lnSpc>
                <a:spcPct val="150000"/>
              </a:lnSpc>
              <a:buFont typeface="Arial" pitchFamily="34" charset="0"/>
              <a:buChar char="•"/>
            </a:pPr>
            <a:r>
              <a:rPr lang="en-US" sz="2000" b="0" dirty="0" smtClean="0"/>
              <a:t>The Error List window displays a list of errors along with the source (the file and the line number) of the error. It helps you identify and locate problems that are detected automatically as you edit or compile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8916"/>
                                        </p:tgtEl>
                                        <p:attrNameLst>
                                          <p:attrName>style.visibility</p:attrName>
                                        </p:attrNameLst>
                                      </p:cBhvr>
                                      <p:to>
                                        <p:strVal val="visible"/>
                                      </p:to>
                                    </p:set>
                                    <p:anim calcmode="lin" valueType="num">
                                      <p:cBhvr additive="base">
                                        <p:cTn id="11" dur="500" fill="hold"/>
                                        <p:tgtEl>
                                          <p:spTgt spid="38916"/>
                                        </p:tgtEl>
                                        <p:attrNameLst>
                                          <p:attrName>ppt_x</p:attrName>
                                        </p:attrNameLst>
                                      </p:cBhvr>
                                      <p:tavLst>
                                        <p:tav tm="0">
                                          <p:val>
                                            <p:strVal val="0-#ppt_w/2"/>
                                          </p:val>
                                        </p:tav>
                                        <p:tav tm="100000">
                                          <p:val>
                                            <p:strVal val="#ppt_x"/>
                                          </p:val>
                                        </p:tav>
                                      </p:tavLst>
                                    </p:anim>
                                    <p:anim calcmode="lin" valueType="num">
                                      <p:cBhvr additive="base">
                                        <p:cTn id="12"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6"/>
          <p:cNvPicPr>
            <a:picLocks noChangeAspect="1" noChangeArrowheads="1"/>
          </p:cNvPicPr>
          <p:nvPr/>
        </p:nvPicPr>
        <p:blipFill>
          <a:blip r:embed="rId3"/>
          <a:srcRect/>
          <a:stretch>
            <a:fillRect/>
          </a:stretch>
        </p:blipFill>
        <p:spPr bwMode="auto">
          <a:xfrm>
            <a:off x="3509169" y="3628091"/>
            <a:ext cx="2125663" cy="2804239"/>
          </a:xfrm>
          <a:prstGeom prst="rect">
            <a:avLst/>
          </a:prstGeom>
          <a:noFill/>
          <a:ln w="9525">
            <a:noFill/>
            <a:miter lim="800000"/>
            <a:headEnd/>
            <a:tailEnd/>
          </a:ln>
        </p:spPr>
      </p:pic>
      <p:sp>
        <p:nvSpPr>
          <p:cNvPr id="6" name="Rectangle 5"/>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8" name="Rectangle 3"/>
          <p:cNvSpPr>
            <a:spLocks noChangeArrowheads="1"/>
          </p:cNvSpPr>
          <p:nvPr/>
        </p:nvSpPr>
        <p:spPr bwMode="gray">
          <a:xfrm>
            <a:off x="263684" y="1340031"/>
            <a:ext cx="8616633" cy="225450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dirty="0" smtClean="0"/>
              <a:t>The Class View Window:</a:t>
            </a:r>
          </a:p>
          <a:p>
            <a:pPr marL="173038" lvl="1" indent="-173038" algn="l">
              <a:lnSpc>
                <a:spcPct val="150000"/>
              </a:lnSpc>
              <a:buFont typeface="Arial" pitchFamily="34" charset="0"/>
              <a:buChar char="•"/>
            </a:pPr>
            <a:r>
              <a:rPr lang="en-US" sz="2000" b="0" dirty="0" smtClean="0"/>
              <a:t>The Class View window displays the classes, methods, and properties associated with a particular file. They are displayed in a hierarchical tree-view depicting the containership of these items.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9940"/>
                                        </p:tgtEl>
                                        <p:attrNameLst>
                                          <p:attrName>style.visibility</p:attrName>
                                        </p:attrNameLst>
                                      </p:cBhvr>
                                      <p:to>
                                        <p:strVal val="visible"/>
                                      </p:to>
                                    </p:set>
                                    <p:anim calcmode="lin" valueType="num">
                                      <p:cBhvr additive="base">
                                        <p:cTn id="13" dur="500" fill="hold"/>
                                        <p:tgtEl>
                                          <p:spTgt spid="39940"/>
                                        </p:tgtEl>
                                        <p:attrNameLst>
                                          <p:attrName>ppt_x</p:attrName>
                                        </p:attrNameLst>
                                      </p:cBhvr>
                                      <p:tavLst>
                                        <p:tav tm="0">
                                          <p:val>
                                            <p:strVal val="0-#ppt_w/2"/>
                                          </p:val>
                                        </p:tav>
                                        <p:tav tm="100000">
                                          <p:val>
                                            <p:strVal val="#ppt_x"/>
                                          </p:val>
                                        </p:tav>
                                      </p:tavLst>
                                    </p:anim>
                                    <p:anim calcmode="lin" valueType="num">
                                      <p:cBhvr additive="base">
                                        <p:cTn id="14" dur="500" fill="hold"/>
                                        <p:tgtEl>
                                          <p:spTgt spid="399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6"/>
          <p:cNvPicPr>
            <a:picLocks noChangeAspect="1" noChangeArrowheads="1"/>
          </p:cNvPicPr>
          <p:nvPr/>
        </p:nvPicPr>
        <p:blipFill>
          <a:blip r:embed="rId3"/>
          <a:srcRect/>
          <a:stretch>
            <a:fillRect/>
          </a:stretch>
        </p:blipFill>
        <p:spPr bwMode="auto">
          <a:xfrm>
            <a:off x="1738313" y="2752289"/>
            <a:ext cx="5667375" cy="3443560"/>
          </a:xfrm>
          <a:prstGeom prst="rect">
            <a:avLst/>
          </a:prstGeom>
          <a:noFill/>
          <a:ln w="9525">
            <a:noFill/>
            <a:miter lim="800000"/>
            <a:headEnd/>
            <a:tailEnd/>
          </a:ln>
        </p:spPr>
      </p:pic>
      <p:sp>
        <p:nvSpPr>
          <p:cNvPr id="6" name="Rectangle 5"/>
          <p:cNvSpPr/>
          <p:nvPr/>
        </p:nvSpPr>
        <p:spPr>
          <a:xfrm>
            <a:off x="0" y="0"/>
            <a:ext cx="9144000" cy="59909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Creating Projects and Solutions</a:t>
            </a:r>
          </a:p>
        </p:txBody>
      </p:sp>
      <p:sp>
        <p:nvSpPr>
          <p:cNvPr id="8" name="Rectangle 3"/>
          <p:cNvSpPr>
            <a:spLocks noChangeArrowheads="1"/>
          </p:cNvSpPr>
          <p:nvPr/>
        </p:nvSpPr>
        <p:spPr bwMode="gray">
          <a:xfrm>
            <a:off x="263684" y="1135080"/>
            <a:ext cx="8616633" cy="156082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lvl="1" indent="-284163" algn="l">
              <a:lnSpc>
                <a:spcPct val="150000"/>
              </a:lnSpc>
            </a:pPr>
            <a:r>
              <a:rPr lang="en-US" sz="2000" dirty="0" smtClean="0"/>
              <a:t>The Code Editor:</a:t>
            </a:r>
          </a:p>
          <a:p>
            <a:pPr marL="173038" lvl="1" indent="-173038" algn="l">
              <a:lnSpc>
                <a:spcPct val="150000"/>
              </a:lnSpc>
              <a:buFont typeface="Arial" pitchFamily="34" charset="0"/>
              <a:buChar char="•"/>
            </a:pPr>
            <a:r>
              <a:rPr lang="en-US" sz="2000" b="0" dirty="0" smtClean="0"/>
              <a:t>The code editor allows you to enter and edit code. You may use this editor to add code for your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964"/>
                                        </p:tgtEl>
                                        <p:attrNameLst>
                                          <p:attrName>style.visibility</p:attrName>
                                        </p:attrNameLst>
                                      </p:cBhvr>
                                      <p:to>
                                        <p:strVal val="visible"/>
                                      </p:to>
                                    </p:set>
                                    <p:anim calcmode="lin" valueType="num">
                                      <p:cBhvr additive="base">
                                        <p:cTn id="13" dur="500" fill="hold"/>
                                        <p:tgtEl>
                                          <p:spTgt spid="40964"/>
                                        </p:tgtEl>
                                        <p:attrNameLst>
                                          <p:attrName>ppt_x</p:attrName>
                                        </p:attrNameLst>
                                      </p:cBhvr>
                                      <p:tavLst>
                                        <p:tav tm="0">
                                          <p:val>
                                            <p:strVal val="0-#ppt_w/2"/>
                                          </p:val>
                                        </p:tav>
                                        <p:tav tm="100000">
                                          <p:val>
                                            <p:strVal val="#ppt_x"/>
                                          </p:val>
                                        </p:tav>
                                      </p:tavLst>
                                    </p:anim>
                                    <p:anim calcmode="lin" valueType="num">
                                      <p:cBhvr additive="base">
                                        <p:cTn id="14"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Compiling and Executing Project</a:t>
            </a:r>
          </a:p>
        </p:txBody>
      </p:sp>
      <p:sp>
        <p:nvSpPr>
          <p:cNvPr id="6" name="Rectangle 3"/>
          <p:cNvSpPr>
            <a:spLocks noChangeArrowheads="1"/>
          </p:cNvSpPr>
          <p:nvPr/>
        </p:nvSpPr>
        <p:spPr bwMode="gray">
          <a:xfrm>
            <a:off x="263684" y="1340032"/>
            <a:ext cx="8616633" cy="29008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81000" indent="-381000" algn="l">
              <a:lnSpc>
                <a:spcPct val="150000"/>
              </a:lnSpc>
              <a:buFont typeface="Arial" pitchFamily="34" charset="0"/>
              <a:buChar char="•"/>
              <a:defRPr/>
            </a:pPr>
            <a:r>
              <a:rPr lang="en-US" sz="2000" b="0" dirty="0" smtClean="0"/>
              <a:t>To compile and execute the application, you need to perform the following steps:</a:t>
            </a:r>
          </a:p>
          <a:p>
            <a:pPr marL="800100" lvl="1" indent="-342900" algn="l">
              <a:lnSpc>
                <a:spcPct val="150000"/>
              </a:lnSpc>
              <a:buFont typeface="Arial" charset="0"/>
              <a:buNone/>
              <a:defRPr/>
            </a:pPr>
            <a:r>
              <a:rPr lang="en-US" sz="2000" b="0" dirty="0" smtClean="0"/>
              <a:t>1. Select </a:t>
            </a:r>
            <a:r>
              <a:rPr lang="en-US" sz="2000" b="0" dirty="0" err="1" smtClean="0"/>
              <a:t>Build</a:t>
            </a:r>
            <a:r>
              <a:rPr lang="en-US" sz="2000" b="0" dirty="0" err="1" smtClean="0">
                <a:sym typeface="Wingdings" pitchFamily="2" charset="2"/>
              </a:rPr>
              <a:t></a:t>
            </a:r>
            <a:r>
              <a:rPr lang="en-US" sz="2000" b="0" dirty="0" err="1" smtClean="0"/>
              <a:t>Build</a:t>
            </a:r>
            <a:r>
              <a:rPr lang="en-US" sz="2000" b="0" dirty="0" smtClean="0"/>
              <a:t> Solution or press F6 to compile the application.</a:t>
            </a:r>
          </a:p>
          <a:p>
            <a:pPr marL="800100" lvl="1" indent="-342900" algn="l">
              <a:lnSpc>
                <a:spcPct val="150000"/>
              </a:lnSpc>
              <a:buFont typeface="Arial" charset="0"/>
              <a:buNone/>
              <a:defRPr/>
            </a:pPr>
            <a:r>
              <a:rPr lang="en-US" sz="2000" b="0" dirty="0" smtClean="0"/>
              <a:t>2. Select </a:t>
            </a:r>
            <a:r>
              <a:rPr lang="en-US" sz="2000" b="0" dirty="0" err="1" smtClean="0"/>
              <a:t>Debug</a:t>
            </a:r>
            <a:r>
              <a:rPr lang="en-US" sz="2000" b="0" dirty="0" err="1" smtClean="0">
                <a:sym typeface="Wingdings" pitchFamily="2" charset="2"/>
              </a:rPr>
              <a:t></a:t>
            </a:r>
            <a:r>
              <a:rPr lang="en-US" sz="2000" b="0" dirty="0" err="1" smtClean="0"/>
              <a:t>Start</a:t>
            </a:r>
            <a:r>
              <a:rPr lang="en-US" sz="2000" b="0" dirty="0" smtClean="0"/>
              <a:t> Debugging or press F5 to execute the application.</a:t>
            </a:r>
          </a:p>
          <a:p>
            <a:pPr algn="l">
              <a:lnSpc>
                <a:spcPct val="150000"/>
              </a:lnSpc>
              <a:defRPr/>
            </a:pP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Debugging Application</a:t>
            </a:r>
          </a:p>
        </p:txBody>
      </p:sp>
      <p:sp>
        <p:nvSpPr>
          <p:cNvPr id="9" name="Rectangle 3"/>
          <p:cNvSpPr>
            <a:spLocks noChangeArrowheads="1"/>
          </p:cNvSpPr>
          <p:nvPr/>
        </p:nvSpPr>
        <p:spPr bwMode="gray">
          <a:xfrm>
            <a:off x="263684" y="1355798"/>
            <a:ext cx="8616633" cy="29008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81000" indent="-381000" algn="l">
              <a:lnSpc>
                <a:spcPct val="150000"/>
              </a:lnSpc>
              <a:buFont typeface="Arial" pitchFamily="34" charset="0"/>
              <a:buChar char="•"/>
              <a:defRPr/>
            </a:pPr>
            <a:r>
              <a:rPr lang="en-US" sz="2000" b="0" dirty="0" smtClean="0"/>
              <a:t>To compile and execute the application, you need to perform the following steps:</a:t>
            </a:r>
          </a:p>
          <a:p>
            <a:pPr marL="800100" lvl="1" indent="-342900" algn="l">
              <a:lnSpc>
                <a:spcPct val="150000"/>
              </a:lnSpc>
              <a:buFont typeface="Arial" charset="0"/>
              <a:buNone/>
              <a:defRPr/>
            </a:pPr>
            <a:r>
              <a:rPr lang="en-US" sz="2000" b="0" dirty="0" smtClean="0"/>
              <a:t>1. Select </a:t>
            </a:r>
            <a:r>
              <a:rPr lang="en-US" sz="2000" b="0" dirty="0" err="1" smtClean="0"/>
              <a:t>Build</a:t>
            </a:r>
            <a:r>
              <a:rPr lang="en-US" sz="2000" b="0" dirty="0" err="1" smtClean="0">
                <a:sym typeface="Wingdings" pitchFamily="2" charset="2"/>
              </a:rPr>
              <a:t></a:t>
            </a:r>
            <a:r>
              <a:rPr lang="en-US" sz="2000" b="0" dirty="0" err="1" smtClean="0"/>
              <a:t>Build</a:t>
            </a:r>
            <a:r>
              <a:rPr lang="en-US" sz="2000" b="0" dirty="0" smtClean="0"/>
              <a:t> Solution or press F6 to compile the application.</a:t>
            </a:r>
          </a:p>
          <a:p>
            <a:pPr marL="800100" lvl="1" indent="-342900" algn="l">
              <a:lnSpc>
                <a:spcPct val="150000"/>
              </a:lnSpc>
              <a:buFont typeface="Arial" charset="0"/>
              <a:buNone/>
              <a:defRPr/>
            </a:pPr>
            <a:r>
              <a:rPr lang="en-US" sz="2000" b="0" dirty="0" smtClean="0"/>
              <a:t>2. Select </a:t>
            </a:r>
            <a:r>
              <a:rPr lang="en-US" sz="2000" b="0" dirty="0" err="1" smtClean="0"/>
              <a:t>Debug</a:t>
            </a:r>
            <a:r>
              <a:rPr lang="en-US" sz="2000" b="0" dirty="0" err="1" smtClean="0">
                <a:sym typeface="Wingdings" pitchFamily="2" charset="2"/>
              </a:rPr>
              <a:t></a:t>
            </a:r>
            <a:r>
              <a:rPr lang="en-US" sz="2000" b="0" dirty="0" err="1" smtClean="0"/>
              <a:t>Start</a:t>
            </a:r>
            <a:r>
              <a:rPr lang="en-US" sz="2000" b="0" dirty="0" smtClean="0"/>
              <a:t> Debugging or press F5 to execute the application.</a:t>
            </a:r>
            <a:endParaRPr lang="en-US" sz="9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6755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What is C#?</a:t>
            </a:r>
          </a:p>
        </p:txBody>
      </p:sp>
      <p:sp>
        <p:nvSpPr>
          <p:cNvPr id="5" name="Rectangle 3"/>
          <p:cNvSpPr>
            <a:spLocks noChangeArrowheads="1"/>
          </p:cNvSpPr>
          <p:nvPr/>
        </p:nvSpPr>
        <p:spPr bwMode="gray">
          <a:xfrm>
            <a:off x="322415" y="1076686"/>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 is a Object oriented programming language from Microsoft.</a:t>
            </a:r>
          </a:p>
        </p:txBody>
      </p:sp>
      <p:sp>
        <p:nvSpPr>
          <p:cNvPr id="7" name="Rectangle 3"/>
          <p:cNvSpPr>
            <a:spLocks noChangeArrowheads="1"/>
          </p:cNvSpPr>
          <p:nvPr/>
        </p:nvSpPr>
        <p:spPr bwMode="gray">
          <a:xfrm>
            <a:off x="322415" y="1676293"/>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 is pronounced as C-Sharp.</a:t>
            </a:r>
          </a:p>
        </p:txBody>
      </p:sp>
      <p:sp>
        <p:nvSpPr>
          <p:cNvPr id="8" name="Rectangle 3"/>
          <p:cNvSpPr>
            <a:spLocks noChangeArrowheads="1"/>
          </p:cNvSpPr>
          <p:nvPr/>
        </p:nvSpPr>
        <p:spPr bwMode="gray">
          <a:xfrm>
            <a:off x="322415" y="2245920"/>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is a used develops application programs.</a:t>
            </a:r>
          </a:p>
        </p:txBody>
      </p:sp>
      <p:sp>
        <p:nvSpPr>
          <p:cNvPr id="9" name="Rectangle 3"/>
          <p:cNvSpPr>
            <a:spLocks noChangeArrowheads="1"/>
          </p:cNvSpPr>
          <p:nvPr/>
        </p:nvSpPr>
        <p:spPr bwMode="gray">
          <a:xfrm>
            <a:off x="322415" y="2830536"/>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is a PURE OOPS language (fully secured).</a:t>
            </a:r>
          </a:p>
        </p:txBody>
      </p:sp>
      <p:sp>
        <p:nvSpPr>
          <p:cNvPr id="10" name="Rectangle 3"/>
          <p:cNvSpPr>
            <a:spLocks noChangeArrowheads="1"/>
          </p:cNvSpPr>
          <p:nvPr/>
        </p:nvSpPr>
        <p:spPr bwMode="gray">
          <a:xfrm>
            <a:off x="322415" y="3445133"/>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C#.NET is a language, which targets to .NET technology.</a:t>
            </a:r>
          </a:p>
        </p:txBody>
      </p:sp>
      <p:sp>
        <p:nvSpPr>
          <p:cNvPr id="11" name="Rectangle 3"/>
          <p:cNvSpPr>
            <a:spLocks noChangeArrowheads="1"/>
          </p:cNvSpPr>
          <p:nvPr/>
        </p:nvSpPr>
        <p:spPr bwMode="gray">
          <a:xfrm>
            <a:off x="322415" y="4014759"/>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is available in Visual Studio.</a:t>
            </a:r>
          </a:p>
        </p:txBody>
      </p:sp>
      <p:sp>
        <p:nvSpPr>
          <p:cNvPr id="12" name="Rectangle 3"/>
          <p:cNvSpPr>
            <a:spLocks noChangeArrowheads="1"/>
          </p:cNvSpPr>
          <p:nvPr/>
        </p:nvSpPr>
        <p:spPr bwMode="gray">
          <a:xfrm>
            <a:off x="322415" y="4644346"/>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t>Csc</a:t>
            </a:r>
            <a:r>
              <a:rPr lang="en-US" sz="2000" b="0" dirty="0" smtClean="0"/>
              <a:t> is the compiler for C#.</a:t>
            </a:r>
          </a:p>
        </p:txBody>
      </p:sp>
      <p:sp>
        <p:nvSpPr>
          <p:cNvPr id="14" name="Rectangle 3"/>
          <p:cNvSpPr>
            <a:spLocks noChangeArrowheads="1"/>
          </p:cNvSpPr>
          <p:nvPr/>
        </p:nvSpPr>
        <p:spPr bwMode="gray">
          <a:xfrm>
            <a:off x="322415" y="5228962"/>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compiled C# program generated .exe or .</a:t>
            </a:r>
            <a:r>
              <a:rPr lang="en-US" sz="2000" b="0" dirty="0" err="1" smtClean="0"/>
              <a:t>dll</a:t>
            </a:r>
            <a:r>
              <a:rPr lang="en-US" sz="2000" b="0" dirty="0" smtClean="0"/>
              <a:t>.</a:t>
            </a:r>
            <a:endParaRPr lang="en-US" sz="2000" b="0" dirty="0" err="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 Syntax</a:t>
            </a:r>
          </a:p>
        </p:txBody>
      </p:sp>
      <p:sp>
        <p:nvSpPr>
          <p:cNvPr id="5" name="Rectangle 3"/>
          <p:cNvSpPr>
            <a:spLocks noChangeArrowheads="1"/>
          </p:cNvSpPr>
          <p:nvPr/>
        </p:nvSpPr>
        <p:spPr bwMode="gray">
          <a:xfrm>
            <a:off x="262521" y="1360465"/>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 follows C and C++ syntax.</a:t>
            </a:r>
          </a:p>
        </p:txBody>
      </p:sp>
      <p:sp>
        <p:nvSpPr>
          <p:cNvPr id="7" name="Rectangle 3"/>
          <p:cNvSpPr>
            <a:spLocks noChangeArrowheads="1"/>
          </p:cNvSpPr>
          <p:nvPr/>
        </p:nvSpPr>
        <p:spPr bwMode="gray">
          <a:xfrm>
            <a:off x="262521" y="1930092"/>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 is Case Sensitive.</a:t>
            </a:r>
          </a:p>
        </p:txBody>
      </p:sp>
      <p:sp>
        <p:nvSpPr>
          <p:cNvPr id="8" name="Rectangle 3"/>
          <p:cNvSpPr>
            <a:spLocks noChangeArrowheads="1"/>
          </p:cNvSpPr>
          <p:nvPr/>
        </p:nvSpPr>
        <p:spPr bwMode="gray">
          <a:xfrm>
            <a:off x="262521" y="2499718"/>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Every Statement must terminate using semicolon (;).</a:t>
            </a:r>
          </a:p>
        </p:txBody>
      </p:sp>
      <p:sp>
        <p:nvSpPr>
          <p:cNvPr id="9" name="Rectangle 3"/>
          <p:cNvSpPr>
            <a:spLocks noChangeArrowheads="1"/>
          </p:cNvSpPr>
          <p:nvPr/>
        </p:nvSpPr>
        <p:spPr bwMode="gray">
          <a:xfrm>
            <a:off x="262521" y="3099325"/>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Execution starts using </a:t>
            </a:r>
            <a:r>
              <a:rPr lang="en-US" sz="2000" u="sng" dirty="0" smtClean="0"/>
              <a:t>Main()</a:t>
            </a:r>
            <a:r>
              <a:rPr lang="en-US" sz="2000" dirty="0" smtClean="0"/>
              <a:t> </a:t>
            </a:r>
            <a:r>
              <a:rPr lang="en-US" sz="2000" b="0" dirty="0" smtClean="0"/>
              <a:t>method</a:t>
            </a:r>
          </a:p>
        </p:txBody>
      </p:sp>
      <p:sp>
        <p:nvSpPr>
          <p:cNvPr id="10" name="Rectangle 3"/>
          <p:cNvSpPr>
            <a:spLocks noChangeArrowheads="1"/>
          </p:cNvSpPr>
          <p:nvPr/>
        </p:nvSpPr>
        <p:spPr bwMode="gray">
          <a:xfrm>
            <a:off x="262521" y="3683941"/>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is a high level language, used to develop application programs.</a:t>
            </a:r>
          </a:p>
        </p:txBody>
      </p:sp>
      <p:sp>
        <p:nvSpPr>
          <p:cNvPr id="11" name="Rectangle 3"/>
          <p:cNvSpPr>
            <a:spLocks noChangeArrowheads="1"/>
          </p:cNvSpPr>
          <p:nvPr/>
        </p:nvSpPr>
        <p:spPr bwMode="gray">
          <a:xfrm>
            <a:off x="262521" y="4313528"/>
            <a:ext cx="8616633" cy="8131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 Compiler: </a:t>
            </a:r>
            <a:r>
              <a:rPr lang="en-US" sz="2000" b="0" dirty="0" err="1" smtClean="0"/>
              <a:t>csc</a:t>
            </a:r>
            <a:r>
              <a:rPr lang="en-US" sz="2000" b="0" dirty="0" smtClean="0"/>
              <a:t> is a compiler, it converts C# code to IL Code(.NET under stable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Operators </a:t>
            </a:r>
          </a:p>
        </p:txBody>
      </p:sp>
      <p:sp>
        <p:nvSpPr>
          <p:cNvPr id="5" name="Rectangle 3"/>
          <p:cNvSpPr>
            <a:spLocks noChangeArrowheads="1"/>
          </p:cNvSpPr>
          <p:nvPr/>
        </p:nvSpPr>
        <p:spPr bwMode="gray">
          <a:xfrm>
            <a:off x="262521" y="1360465"/>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Applications use operators to process the data entered by a user.</a:t>
            </a:r>
          </a:p>
        </p:txBody>
      </p:sp>
      <p:sp>
        <p:nvSpPr>
          <p:cNvPr id="8" name="Rectangle 3"/>
          <p:cNvSpPr>
            <a:spLocks noChangeArrowheads="1"/>
          </p:cNvSpPr>
          <p:nvPr/>
        </p:nvSpPr>
        <p:spPr bwMode="gray">
          <a:xfrm>
            <a:off x="262521" y="1975061"/>
            <a:ext cx="8616633" cy="288175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Operators in C# can be classified as follows: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Arithmetic operators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Arithmetic Assignment operators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Unary operators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Comparison operators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Logical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164"/>
          <p:cNvGraphicFramePr>
            <a:graphicFrameLocks noGrp="1"/>
          </p:cNvGraphicFramePr>
          <p:nvPr/>
        </p:nvGraphicFramePr>
        <p:xfrm>
          <a:off x="276846" y="3269183"/>
          <a:ext cx="8587982" cy="2971941"/>
        </p:xfrm>
        <a:graphic>
          <a:graphicData uri="http://schemas.openxmlformats.org/drawingml/2006/table">
            <a:tbl>
              <a:tblPr/>
              <a:tblGrid>
                <a:gridCol w="1382086"/>
                <a:gridCol w="2358351"/>
                <a:gridCol w="4847545"/>
              </a:tblGrid>
              <a:tr h="2861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n-lt"/>
                          <a:cs typeface="Times New Roman" pitchFamily="18" charset="0"/>
                        </a:rPr>
                        <a:t>Operator</a:t>
                      </a:r>
                      <a:endParaRPr kumimoji="0" lang="en-US" sz="11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n-lt"/>
                          <a:cs typeface="Times New Roman" pitchFamily="18" charset="0"/>
                        </a:rPr>
                        <a:t>Description</a:t>
                      </a:r>
                      <a:endParaRPr kumimoji="0" lang="en-US" sz="11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n-lt"/>
                          <a:cs typeface="Times New Roman" pitchFamily="18" charset="0"/>
                        </a:rPr>
                        <a:t>Example</a:t>
                      </a:r>
                      <a:endParaRPr kumimoji="0" lang="en-US" sz="11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465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Used to add two numbers</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X=Y+Z;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If Y is equal to 20 and Z is equal to 2, X will have the value 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Used to subtract two numbers</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X=Y-Z;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If Y is equal to 20 and Z is equal to 2, X will have the value 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Used to multiply two numbers</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X=Y*Z;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If Y is equal to 20 and Z is equal to 2, X will have the value 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7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Used to divide one number by another</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X=Y/Z;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If Y is equal to 21 and Z is equal to 2, X will have the value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But, if Y is equal to 21.0 and Z is equal to 2, X will have the value 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cs typeface="Times New Roman" pitchFamily="18" charset="0"/>
                        </a:rPr>
                        <a:t>Used to divide two numbers and return the remainder</a:t>
                      </a:r>
                      <a:endParaRPr kumimoji="0" lang="en-US" sz="11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X=Y%Z;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ea typeface="Times New Roman" pitchFamily="18" charset="0"/>
                          <a:cs typeface="Courier New" pitchFamily="49" charset="0"/>
                        </a:rPr>
                        <a:t>If Y is equal to 21 and Z is equal to 2, X will contain the value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Arithmetic Operators</a:t>
            </a:r>
          </a:p>
        </p:txBody>
      </p:sp>
      <p:sp>
        <p:nvSpPr>
          <p:cNvPr id="6" name="Rectangle 3"/>
          <p:cNvSpPr>
            <a:spLocks noChangeArrowheads="1"/>
          </p:cNvSpPr>
          <p:nvPr/>
        </p:nvSpPr>
        <p:spPr bwMode="gray">
          <a:xfrm>
            <a:off x="262521" y="1360465"/>
            <a:ext cx="8616633" cy="903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Arithmetic operators are the symbols that are used to perform arithmetic operations on variables.</a:t>
            </a:r>
          </a:p>
        </p:txBody>
      </p:sp>
      <p:sp>
        <p:nvSpPr>
          <p:cNvPr id="8" name="Rectangle 3"/>
          <p:cNvSpPr>
            <a:spLocks noChangeArrowheads="1"/>
          </p:cNvSpPr>
          <p:nvPr/>
        </p:nvSpPr>
        <p:spPr bwMode="gray">
          <a:xfrm>
            <a:off x="262521" y="2319836"/>
            <a:ext cx="8616633" cy="903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table describes the commonly used arithmetic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14"/>
          <p:cNvGraphicFramePr>
            <a:graphicFrameLocks noGrp="1"/>
          </p:cNvGraphicFramePr>
          <p:nvPr/>
        </p:nvGraphicFramePr>
        <p:xfrm>
          <a:off x="252575" y="3016384"/>
          <a:ext cx="8573462" cy="3028012"/>
        </p:xfrm>
        <a:graphic>
          <a:graphicData uri="http://schemas.openxmlformats.org/drawingml/2006/table">
            <a:tbl>
              <a:tblPr/>
              <a:tblGrid>
                <a:gridCol w="1357170"/>
                <a:gridCol w="2711807"/>
                <a:gridCol w="4504485"/>
              </a:tblGrid>
              <a:tr h="318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n-lt"/>
                          <a:cs typeface="Times New Roman" pitchFamily="18" charset="0"/>
                        </a:rPr>
                        <a:t>Operator</a:t>
                      </a:r>
                      <a:endParaRPr kumimoji="0" lang="en-US" sz="12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n-lt"/>
                          <a:cs typeface="Times New Roman" pitchFamily="18" charset="0"/>
                        </a:rPr>
                        <a:t>Usage</a:t>
                      </a:r>
                      <a:endParaRPr kumimoji="0" lang="en-US" sz="12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n-lt"/>
                          <a:cs typeface="Times New Roman" pitchFamily="18" charset="0"/>
                        </a:rPr>
                        <a:t>Description</a:t>
                      </a:r>
                      <a:endParaRPr kumimoji="0" lang="en-US" sz="12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630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 = 5;</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n-lt"/>
                          <a:cs typeface="Times New Roman" pitchFamily="18" charset="0"/>
                        </a:rPr>
                        <a:t>Stores the value 5 in the variable X.</a:t>
                      </a:r>
                      <a:endParaRPr kumimoji="0" lang="en-US" sz="1200" b="0" i="0" u="none" strike="noStrike" cap="none" normalizeH="0" baseline="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2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Same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 = X + 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2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Same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 = X - 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2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Same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 = X * 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2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Same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 = X / 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2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Same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cs typeface="Times New Roman" pitchFamily="18" charset="0"/>
                        </a:rPr>
                        <a:t>X = X % Y;</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0" y="-1"/>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 Arithmetic Assignment Operators</a:t>
            </a:r>
          </a:p>
        </p:txBody>
      </p:sp>
      <p:sp>
        <p:nvSpPr>
          <p:cNvPr id="6" name="Rectangle 3"/>
          <p:cNvSpPr>
            <a:spLocks noChangeArrowheads="1"/>
          </p:cNvSpPr>
          <p:nvPr/>
        </p:nvSpPr>
        <p:spPr bwMode="gray">
          <a:xfrm>
            <a:off x="230990" y="1123982"/>
            <a:ext cx="8616633" cy="903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Arithmetic operators are the symbols that are used to perform arithmetic operations on variables.</a:t>
            </a:r>
          </a:p>
        </p:txBody>
      </p:sp>
      <p:sp>
        <p:nvSpPr>
          <p:cNvPr id="9" name="Rectangle 3"/>
          <p:cNvSpPr>
            <a:spLocks noChangeArrowheads="1"/>
          </p:cNvSpPr>
          <p:nvPr/>
        </p:nvSpPr>
        <p:spPr bwMode="gray">
          <a:xfrm>
            <a:off x="230990" y="2068362"/>
            <a:ext cx="8616633" cy="903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table describes the commonly used arithmetic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Introducing the .NET Framework</a:t>
            </a:r>
          </a:p>
        </p:txBody>
      </p:sp>
      <p:sp>
        <p:nvSpPr>
          <p:cNvPr id="5" name="Rectangle 3"/>
          <p:cNvSpPr>
            <a:spLocks noChangeArrowheads="1"/>
          </p:cNvSpPr>
          <p:nvPr/>
        </p:nvSpPr>
        <p:spPr bwMode="gray">
          <a:xfrm>
            <a:off x="263684" y="1355835"/>
            <a:ext cx="8616633"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.NET Framework, introduced by Microsoft, aims at integrating various programming languages and services. </a:t>
            </a:r>
          </a:p>
        </p:txBody>
      </p:sp>
      <p:sp>
        <p:nvSpPr>
          <p:cNvPr id="7" name="Rectangle 3"/>
          <p:cNvSpPr>
            <a:spLocks noChangeArrowheads="1"/>
          </p:cNvSpPr>
          <p:nvPr/>
        </p:nvSpPr>
        <p:spPr bwMode="gray">
          <a:xfrm>
            <a:off x="263684" y="2380593"/>
            <a:ext cx="8616633" cy="145042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.NET Framework is designed to make significant improvements in code reuse, code specialization, resource management, multi language development, security, deployment, and administration. </a:t>
            </a:r>
          </a:p>
        </p:txBody>
      </p:sp>
      <p:sp>
        <p:nvSpPr>
          <p:cNvPr id="9" name="Rectangle 3"/>
          <p:cNvSpPr>
            <a:spLocks noChangeArrowheads="1"/>
          </p:cNvSpPr>
          <p:nvPr/>
        </p:nvSpPr>
        <p:spPr bwMode="gray">
          <a:xfrm>
            <a:off x="263684" y="3894081"/>
            <a:ext cx="8616633" cy="145042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.NET Framework consists of all the technologies that help in creating and running robust, scalable, and distributed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55"/>
          <p:cNvGraphicFramePr>
            <a:graphicFrameLocks noGrp="1"/>
          </p:cNvGraphicFramePr>
          <p:nvPr/>
        </p:nvGraphicFramePr>
        <p:xfrm>
          <a:off x="261165" y="3337810"/>
          <a:ext cx="8619345" cy="2788920"/>
        </p:xfrm>
        <a:graphic>
          <a:graphicData uri="http://schemas.openxmlformats.org/drawingml/2006/table">
            <a:tbl>
              <a:tblPr/>
              <a:tblGrid>
                <a:gridCol w="1229194"/>
                <a:gridCol w="1618937"/>
                <a:gridCol w="1536466"/>
                <a:gridCol w="4234748"/>
              </a:tblGrid>
              <a:tr h="23657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Operator</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Usage</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Description</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Example</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11119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++Operand;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Preincrement</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Operand++; (</a:t>
                      </a: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Postincrement</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operator)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Used to increment the value of an operand by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Y =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If the initial value of X is 5, after the execution of the preceding statement, values of both X and Y will be 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Y =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If the initial value of X is 5, after the execution of the preceding statement, value of X will be 6 and the value of Y will be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19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--Operand;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Predecrement</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Operand--; (</a:t>
                      </a: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Postdecrement</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Used to decrement the value of an operand by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Y =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If the initial value of X is 5, after the execution of the preceding statement, values of X and Y will be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Y =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If the initial value of X is 5, after the execution of the preceding statement, value of X will be 4 and the value of Y will be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0" y="0"/>
            <a:ext cx="9144000" cy="81980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Unary Operators</a:t>
            </a:r>
          </a:p>
        </p:txBody>
      </p:sp>
      <p:sp>
        <p:nvSpPr>
          <p:cNvPr id="6" name="Rectangle 3"/>
          <p:cNvSpPr>
            <a:spLocks noChangeArrowheads="1"/>
          </p:cNvSpPr>
          <p:nvPr/>
        </p:nvSpPr>
        <p:spPr bwMode="gray">
          <a:xfrm>
            <a:off x="262521" y="1360465"/>
            <a:ext cx="8616633" cy="903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Unary operators are used to increment or decrement the value of an operand by 1.</a:t>
            </a:r>
          </a:p>
        </p:txBody>
      </p:sp>
      <p:sp>
        <p:nvSpPr>
          <p:cNvPr id="8" name="Rectangle 3"/>
          <p:cNvSpPr>
            <a:spLocks noChangeArrowheads="1"/>
          </p:cNvSpPr>
          <p:nvPr/>
        </p:nvSpPr>
        <p:spPr bwMode="gray">
          <a:xfrm>
            <a:off x="262521" y="2349816"/>
            <a:ext cx="8616633" cy="903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table explains the usage of the increment and decrement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81"/>
          <p:cNvGraphicFramePr>
            <a:graphicFrameLocks noGrp="1"/>
          </p:cNvGraphicFramePr>
          <p:nvPr/>
        </p:nvGraphicFramePr>
        <p:xfrm>
          <a:off x="290553" y="2932455"/>
          <a:ext cx="8529039" cy="3139440"/>
        </p:xfrm>
        <a:graphic>
          <a:graphicData uri="http://schemas.openxmlformats.org/drawingml/2006/table">
            <a:tbl>
              <a:tblPr/>
              <a:tblGrid>
                <a:gridCol w="1345314"/>
                <a:gridCol w="1473195"/>
                <a:gridCol w="2581888"/>
                <a:gridCol w="3128642"/>
              </a:tblGrid>
              <a:tr h="6915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Operator</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Usage</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Description</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Example </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(In the following examples, the value of X is assumed to be 20 and the value of Y is assumed to be 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4598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&lt;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expression1 &lt; expression2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Used to check whether expression1 is less than expression2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bool</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Result = X &lt;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Result will have the value 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6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expression1 &gt; expression2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Used to check whether expression1 is greater than expression2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bool</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Result = X &gt;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Result will have the value false.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8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&lt;=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expression1 &lt;= expression2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Used to check whether expression1 is less than or equal to expression2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bool</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Result = X &lt;=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Result will have the value 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8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expression1 &gt;= expression2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Used to check whether expression1 is greater than or equal to expression2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bool</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Result = X &gt;=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Result will have the value 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0" y="0"/>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Comparison(or)Relational Operators</a:t>
            </a:r>
          </a:p>
        </p:txBody>
      </p:sp>
      <p:sp>
        <p:nvSpPr>
          <p:cNvPr id="6" name="Rectangle 3"/>
          <p:cNvSpPr>
            <a:spLocks noChangeArrowheads="1"/>
          </p:cNvSpPr>
          <p:nvPr/>
        </p:nvSpPr>
        <p:spPr bwMode="gray">
          <a:xfrm>
            <a:off x="246756" y="982092"/>
            <a:ext cx="8616633" cy="903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These operators are used to compare two values and perform an action on the basis of the result of that comparison.</a:t>
            </a:r>
          </a:p>
        </p:txBody>
      </p:sp>
      <p:sp>
        <p:nvSpPr>
          <p:cNvPr id="9" name="Rectangle 3"/>
          <p:cNvSpPr>
            <a:spLocks noChangeArrowheads="1"/>
          </p:cNvSpPr>
          <p:nvPr/>
        </p:nvSpPr>
        <p:spPr bwMode="gray">
          <a:xfrm>
            <a:off x="246756" y="1971441"/>
            <a:ext cx="8616633" cy="903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table explains the usage of commonly used comparison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1"/>
          <p:cNvGraphicFramePr>
            <a:graphicFrameLocks noGrp="1"/>
          </p:cNvGraphicFramePr>
          <p:nvPr/>
        </p:nvGraphicFramePr>
        <p:xfrm>
          <a:off x="271362" y="1243757"/>
          <a:ext cx="8630483" cy="3742001"/>
        </p:xfrm>
        <a:graphic>
          <a:graphicData uri="http://schemas.openxmlformats.org/drawingml/2006/table">
            <a:tbl>
              <a:tblPr/>
              <a:tblGrid>
                <a:gridCol w="1015479"/>
                <a:gridCol w="1753849"/>
                <a:gridCol w="2185100"/>
                <a:gridCol w="3676055"/>
              </a:tblGrid>
              <a:tr h="13645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cs typeface="Times New Roman" pitchFamily="18" charset="0"/>
                        </a:rPr>
                        <a:t>Operator</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cs typeface="Times New Roman" pitchFamily="18" charset="0"/>
                        </a:rPr>
                        <a:t>Usage</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cs typeface="Times New Roman" pitchFamily="18" charset="0"/>
                        </a:rPr>
                        <a:t>Description</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cs typeface="Times New Roman" pitchFamily="18" charset="0"/>
                        </a:rPr>
                        <a:t>Example </a:t>
                      </a:r>
                      <a:endParaRPr kumimoji="0" lang="en-US" sz="1800" b="0" i="0" u="none" strike="noStrike" cap="none" normalizeH="0" baseline="0" dirty="0" smtClean="0">
                        <a:ln>
                          <a:noFill/>
                        </a:ln>
                        <a:solidFill>
                          <a:schemeClr val="tx1"/>
                        </a:solidFill>
                        <a:effectLst/>
                        <a:latin typeface="+mn-l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(In the following examples, the value of X is assumed to be 20 and the value of Y is assumed to be 25)</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10700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expression1 == expression2</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Used to check whether expression1 is equal to expression2</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bool</a:t>
                      </a:r>
                      <a:r>
                        <a:rPr kumimoji="0" lang="en-US" sz="1800" b="0" i="0" u="none" strike="noStrike" cap="none" normalizeH="0" baseline="0" dirty="0" smtClean="0">
                          <a:ln>
                            <a:noFill/>
                          </a:ln>
                          <a:solidFill>
                            <a:schemeClr val="tx1"/>
                          </a:solidFill>
                          <a:effectLst/>
                          <a:latin typeface="+mn-lt"/>
                          <a:cs typeface="Times New Roman" pitchFamily="18" charset="0"/>
                        </a:rPr>
                        <a:t>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Result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Result will have the value false.</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73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expression1 != expression2</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Used to check whether expression1 is not equal to expression2</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bool</a:t>
                      </a:r>
                      <a:r>
                        <a:rPr kumimoji="0" lang="en-US" sz="1800" b="0" i="0" u="none" strike="noStrike" cap="none" normalizeH="0" baseline="0" dirty="0" smtClean="0">
                          <a:ln>
                            <a:noFill/>
                          </a:ln>
                          <a:solidFill>
                            <a:schemeClr val="tx1"/>
                          </a:solidFill>
                          <a:effectLst/>
                          <a:latin typeface="+mn-lt"/>
                          <a:cs typeface="Times New Roman" pitchFamily="18" charset="0"/>
                        </a:rPr>
                        <a:t>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Result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cs typeface="Times New Roman" pitchFamily="18" charset="0"/>
                        </a:rPr>
                        <a:t>Result will have the value true.</a:t>
                      </a:r>
                      <a:endParaRPr kumimoji="0" lang="en-US" sz="18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0" y="0"/>
            <a:ext cx="9144000" cy="61485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Comparison Operators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21"/>
          <p:cNvGraphicFramePr>
            <a:graphicFrameLocks noGrp="1"/>
          </p:cNvGraphicFramePr>
          <p:nvPr/>
        </p:nvGraphicFramePr>
        <p:xfrm>
          <a:off x="323367" y="2878003"/>
          <a:ext cx="8558003" cy="3414767"/>
        </p:xfrm>
        <a:graphic>
          <a:graphicData uri="http://schemas.openxmlformats.org/drawingml/2006/table">
            <a:tbl>
              <a:tblPr/>
              <a:tblGrid>
                <a:gridCol w="1338316"/>
                <a:gridCol w="1715212"/>
                <a:gridCol w="1773890"/>
                <a:gridCol w="3730585"/>
              </a:tblGrid>
              <a:tr h="2983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Operator</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Usage</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Description</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Example</a:t>
                      </a:r>
                      <a:endPar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17962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&amp;&amp;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expression1 &amp;&amp; expression2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Returns true if both expression1 and expression2 are 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bool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string str1, str2;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str1 = “Korea”;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str2 = “France”;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Result= ((str1==“Korea”) &amp;&amp; (str2==“France”))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Console.WriteLine (Result .ToString());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Verdana" pitchFamily="34" charset="0"/>
                          <a:ea typeface="Verdana" pitchFamily="34" charset="0"/>
                          <a:cs typeface="Verdana" pitchFamily="34" charset="0"/>
                        </a:rPr>
                        <a:t>The message displays True because str1 has the value “Korea” and str2 has the value “France”.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01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expression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Returns true if the expression is 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bool</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int</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x =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Result=(!( x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Console.WriteLine</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r>
                        <a:rPr kumimoji="0" lang="en-US" sz="11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Result.ToString</a:t>
                      </a: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message displays True  because the expression used returns true.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Logical Operators</a:t>
            </a:r>
          </a:p>
        </p:txBody>
      </p:sp>
      <p:sp>
        <p:nvSpPr>
          <p:cNvPr id="7" name="Rectangle 3"/>
          <p:cNvSpPr>
            <a:spLocks noChangeArrowheads="1"/>
          </p:cNvSpPr>
          <p:nvPr/>
        </p:nvSpPr>
        <p:spPr bwMode="gray">
          <a:xfrm>
            <a:off x="294051" y="1060920"/>
            <a:ext cx="8616633" cy="903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Logical operators are used to evaluate expressions and return a Boolean value. </a:t>
            </a:r>
          </a:p>
        </p:txBody>
      </p:sp>
      <p:sp>
        <p:nvSpPr>
          <p:cNvPr id="8" name="Rectangle 3"/>
          <p:cNvSpPr>
            <a:spLocks noChangeArrowheads="1"/>
          </p:cNvSpPr>
          <p:nvPr/>
        </p:nvSpPr>
        <p:spPr bwMode="gray">
          <a:xfrm>
            <a:off x="294051" y="2068362"/>
            <a:ext cx="8616633" cy="60324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table explains the usage of logical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145"/>
          <p:cNvGraphicFramePr>
            <a:graphicFrameLocks noGrp="1"/>
          </p:cNvGraphicFramePr>
          <p:nvPr/>
        </p:nvGraphicFramePr>
        <p:xfrm>
          <a:off x="227826" y="1113589"/>
          <a:ext cx="8645576" cy="4073312"/>
        </p:xfrm>
        <a:graphic>
          <a:graphicData uri="http://schemas.openxmlformats.org/drawingml/2006/table">
            <a:tbl>
              <a:tblPr/>
              <a:tblGrid>
                <a:gridCol w="1150494"/>
                <a:gridCol w="1499017"/>
                <a:gridCol w="1991483"/>
                <a:gridCol w="4004582"/>
              </a:tblGrid>
              <a:tr h="3913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cs typeface="Times New Roman" pitchFamily="18" charset="0"/>
                        </a:rPr>
                        <a:t>Operator</a:t>
                      </a:r>
                      <a:endParaRPr kumimoji="0" lang="en-US" sz="1400" b="1"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cs typeface="Times New Roman" pitchFamily="18" charset="0"/>
                        </a:rPr>
                        <a:t>Usage</a:t>
                      </a:r>
                      <a:endParaRPr kumimoji="0" lang="en-US" sz="1400" b="1"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cs typeface="Times New Roman" pitchFamily="18" charset="0"/>
                        </a:rPr>
                        <a:t>Description</a:t>
                      </a:r>
                      <a:endParaRPr kumimoji="0" lang="en-US" sz="1400" b="1"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cs typeface="Times New Roman" pitchFamily="18" charset="0"/>
                        </a:rPr>
                        <a:t>Example</a:t>
                      </a:r>
                      <a:endParaRPr kumimoji="0" lang="en-US" sz="1400" b="1"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17124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a:t>
                      </a:r>
                      <a:endParaRPr kumimoji="0" lang="en-US" sz="14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expression1 || expression2</a:t>
                      </a:r>
                      <a:endParaRPr kumimoji="0" lang="en-US" sz="14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Returns true if either expression1 or expression2 or both of them are true.</a:t>
                      </a:r>
                      <a:endParaRPr kumimoji="0" lang="en-US" sz="14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bool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string str1, str2;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str1 = “Korea”;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str2 = “England”;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Result= ((str1==“Korea”) || (str2== “France”))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Console.WriteLine (Result .ToString());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mn-lt"/>
                          <a:cs typeface="Times New Roman" pitchFamily="18" charset="0"/>
                        </a:rPr>
                        <a:t>The message displays True  if either str1 has the  value “Korea” or str2 has the value “France”.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435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a:t>
                      </a:r>
                      <a:endParaRPr kumimoji="0" lang="en-US" sz="14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expression1 ^ expression2</a:t>
                      </a:r>
                      <a:endParaRPr kumimoji="0" lang="en-US" sz="14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Returns true if either expression1 or expression2 is true. It returns false if both expression1 and expression2 are true or if  both expression1 and expression2 are false.</a:t>
                      </a:r>
                      <a:endParaRPr kumimoji="0" lang="en-US" sz="14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n-lt"/>
                          <a:cs typeface="Times New Roman" pitchFamily="18" charset="0"/>
                        </a:rPr>
                        <a:t>bool</a:t>
                      </a:r>
                      <a:r>
                        <a:rPr kumimoji="0" lang="en-US" sz="1400" b="0" i="0" u="none" strike="noStrike" cap="none" normalizeH="0" baseline="0" dirty="0" smtClean="0">
                          <a:ln>
                            <a:noFill/>
                          </a:ln>
                          <a:solidFill>
                            <a:schemeClr val="tx1"/>
                          </a:solidFill>
                          <a:effectLst/>
                          <a:latin typeface="+mn-lt"/>
                          <a:cs typeface="Times New Roman" pitchFamily="18" charset="0"/>
                        </a:rPr>
                        <a:t>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string str1, str2;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str1 = “Korea”;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str2= “France”;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Result = (str1== “Korea”) ^ (str2== “France”);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n-lt"/>
                          <a:cs typeface="Times New Roman" pitchFamily="18" charset="0"/>
                        </a:rPr>
                        <a:t>Console.WriteLine</a:t>
                      </a:r>
                      <a:r>
                        <a:rPr kumimoji="0" lang="en-US" sz="1400" b="0" i="0" u="none" strike="noStrike" cap="none" normalizeH="0" baseline="0" dirty="0" smtClean="0">
                          <a:ln>
                            <a:noFill/>
                          </a:ln>
                          <a:solidFill>
                            <a:schemeClr val="tx1"/>
                          </a:solidFill>
                          <a:effectLst/>
                          <a:latin typeface="+mn-lt"/>
                          <a:cs typeface="Times New Roman" pitchFamily="18" charset="0"/>
                        </a:rPr>
                        <a:t> (Result .</a:t>
                      </a:r>
                      <a:r>
                        <a:rPr kumimoji="0" lang="en-US" sz="1400" b="0" i="0" u="none" strike="noStrike" cap="none" normalizeH="0" baseline="0" dirty="0" err="1" smtClean="0">
                          <a:ln>
                            <a:noFill/>
                          </a:ln>
                          <a:solidFill>
                            <a:schemeClr val="tx1"/>
                          </a:solidFill>
                          <a:effectLst/>
                          <a:latin typeface="+mn-lt"/>
                          <a:cs typeface="Times New Roman" pitchFamily="18" charset="0"/>
                        </a:rPr>
                        <a:t>ToString</a:t>
                      </a:r>
                      <a:r>
                        <a:rPr kumimoji="0" lang="en-US" sz="1400" b="0" i="0" u="none" strike="noStrike" cap="none" normalizeH="0" baseline="0" dirty="0" smtClean="0">
                          <a:ln>
                            <a:noFill/>
                          </a:ln>
                          <a:solidFill>
                            <a:schemeClr val="tx1"/>
                          </a:solidFill>
                          <a:effectLst/>
                          <a:latin typeface="+mn-lt"/>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The message False is displayed because both the expressions are true.</a:t>
                      </a:r>
                      <a:endParaRPr kumimoji="0" lang="en-US" sz="14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Logical Operators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74951" y="907127"/>
          <a:ext cx="8665211" cy="5735670"/>
        </p:xfrm>
        <a:graphic>
          <a:graphicData uri="http://schemas.openxmlformats.org/drawingml/2006/table">
            <a:tbl>
              <a:tblPr/>
              <a:tblGrid>
                <a:gridCol w="1877560"/>
                <a:gridCol w="6787651"/>
              </a:tblGrid>
              <a:tr h="279496">
                <a:tc>
                  <a:txBody>
                    <a:bodyPr/>
                    <a:lstStyle/>
                    <a:p>
                      <a:pPr marL="0" marR="0">
                        <a:lnSpc>
                          <a:spcPct val="115000"/>
                        </a:lnSpc>
                        <a:spcBef>
                          <a:spcPts val="0"/>
                        </a:spcBef>
                        <a:spcAft>
                          <a:spcPts val="0"/>
                        </a:spcAft>
                      </a:pPr>
                      <a:r>
                        <a:rPr lang="en-US" sz="1400" b="1" dirty="0">
                          <a:solidFill>
                            <a:srgbClr val="000000"/>
                          </a:solidFill>
                          <a:highlight>
                            <a:srgbClr val="FFFFFF"/>
                          </a:highlight>
                          <a:latin typeface="Consolas"/>
                          <a:ea typeface="Calibri"/>
                          <a:cs typeface="Times New Roman"/>
                        </a:rPr>
                        <a:t>Keywords</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000000"/>
                          </a:solidFill>
                          <a:highlight>
                            <a:srgbClr val="FFFFFF"/>
                          </a:highlight>
                          <a:latin typeface="Consolas"/>
                          <a:ea typeface="Calibri"/>
                          <a:cs typeface="Times New Roman"/>
                        </a:rPr>
                        <a:t>Functionality</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550">
                <a:tc>
                  <a:txBody>
                    <a:bodyPr/>
                    <a:lstStyle/>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using</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highlight>
                            <a:srgbClr val="FFFFFF"/>
                          </a:highlight>
                          <a:latin typeface="Consolas"/>
                          <a:ea typeface="Calibri"/>
                          <a:cs typeface="Times New Roman"/>
                        </a:rPr>
                        <a:t>This keyword is used import a library in current program</a:t>
                      </a:r>
                      <a:endParaRPr lang="en-US" sz="2000">
                        <a:latin typeface="Calibri"/>
                        <a:ea typeface="Calibri"/>
                        <a:cs typeface="Times New Roman"/>
                      </a:endParaRPr>
                    </a:p>
                    <a:p>
                      <a:pPr marL="0" marR="0">
                        <a:lnSpc>
                          <a:spcPct val="115000"/>
                        </a:lnSpc>
                        <a:spcBef>
                          <a:spcPts val="0"/>
                        </a:spcBef>
                        <a:spcAft>
                          <a:spcPts val="0"/>
                        </a:spcAft>
                      </a:pPr>
                      <a:r>
                        <a:rPr lang="en-US" sz="1400">
                          <a:solidFill>
                            <a:srgbClr val="000000"/>
                          </a:solidFill>
                          <a:highlight>
                            <a:srgbClr val="FFFFFF"/>
                          </a:highlight>
                          <a:latin typeface="Consolas"/>
                          <a:ea typeface="Calibri"/>
                          <a:cs typeface="Times New Roman"/>
                        </a:rPr>
                        <a:t>Ex: using System;</a:t>
                      </a:r>
                      <a:endParaRPr lang="en-US" sz="2000">
                        <a:latin typeface="Calibri"/>
                        <a:ea typeface="Calibri"/>
                        <a:cs typeface="Times New Roman"/>
                      </a:endParaRPr>
                    </a:p>
                    <a:p>
                      <a:pPr marL="0" marR="0">
                        <a:lnSpc>
                          <a:spcPct val="115000"/>
                        </a:lnSpc>
                        <a:spcBef>
                          <a:spcPts val="0"/>
                        </a:spcBef>
                        <a:spcAft>
                          <a:spcPts val="0"/>
                        </a:spcAft>
                      </a:pPr>
                      <a:r>
                        <a:rPr lang="en-US" sz="1400">
                          <a:solidFill>
                            <a:srgbClr val="000000"/>
                          </a:solidFill>
                          <a:highlight>
                            <a:srgbClr val="FFFFFF"/>
                          </a:highlight>
                          <a:latin typeface="Consolas"/>
                          <a:ea typeface="Calibri"/>
                          <a:cs typeface="Times New Roman"/>
                        </a:rPr>
                        <a:t>    using System.Data;</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2310">
                <a:tc>
                  <a:txBody>
                    <a:bodyPr/>
                    <a:lstStyle/>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namespace</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This keyword is used to group the classes (this is optional)</a:t>
                      </a:r>
                      <a:endParaRPr lang="en-US" sz="2000" dirty="0">
                        <a:latin typeface="Calibri"/>
                        <a:ea typeface="Calibri"/>
                        <a:cs typeface="Times New Roman"/>
                      </a:endParaRPr>
                    </a:p>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Note: By default a namespace will be created with the name given for the </a:t>
                      </a:r>
                      <a:r>
                        <a:rPr lang="en-US" sz="1400" dirty="0" smtClean="0">
                          <a:solidFill>
                            <a:srgbClr val="000000"/>
                          </a:solidFill>
                          <a:highlight>
                            <a:srgbClr val="FFFFFF"/>
                          </a:highlight>
                          <a:latin typeface="Consolas"/>
                          <a:ea typeface="Calibri"/>
                          <a:cs typeface="Times New Roman"/>
                        </a:rPr>
                        <a:t>project </a:t>
                      </a:r>
                      <a:r>
                        <a:rPr lang="en-US" sz="2000" dirty="0" smtClean="0">
                          <a:solidFill>
                            <a:srgbClr val="000000"/>
                          </a:solidFill>
                          <a:highlight>
                            <a:srgbClr val="FFFFFF"/>
                          </a:highlight>
                          <a:latin typeface="Consolas"/>
                          <a:ea typeface="Calibri"/>
                          <a:cs typeface="Times New Roman"/>
                        </a:rPr>
                        <a:t>When the project is create, a namespace gets added automatically with project name.</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8790">
                <a:tc>
                  <a:txBody>
                    <a:bodyPr/>
                    <a:lstStyle/>
                    <a:p>
                      <a:pPr marL="0" marR="0">
                        <a:lnSpc>
                          <a:spcPct val="115000"/>
                        </a:lnSpc>
                        <a:spcBef>
                          <a:spcPts val="0"/>
                        </a:spcBef>
                        <a:spcAft>
                          <a:spcPts val="0"/>
                        </a:spcAft>
                      </a:pPr>
                      <a:endParaRPr lang="en-US" sz="1400" dirty="0">
                        <a:solidFill>
                          <a:srgbClr val="000000"/>
                        </a:solidFill>
                        <a:highlight>
                          <a:srgbClr val="FFFFFF"/>
                        </a:highlight>
                        <a:latin typeface="Consolas"/>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9069">
                <a:tc>
                  <a:txBody>
                    <a:bodyPr/>
                    <a:lstStyle/>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Class</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This keyword is used to create a class </a:t>
                      </a:r>
                      <a:endParaRPr lang="en-US" sz="2000" dirty="0">
                        <a:latin typeface="Calibri"/>
                        <a:ea typeface="Calibri"/>
                        <a:cs typeface="Times New Roman"/>
                      </a:endParaRPr>
                    </a:p>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(A class is a user defined data type)</a:t>
                      </a:r>
                      <a:endParaRPr lang="en-US" sz="2000" dirty="0">
                        <a:latin typeface="Calibri"/>
                        <a:ea typeface="Calibri"/>
                        <a:cs typeface="Times New Roman"/>
                      </a:endParaRPr>
                    </a:p>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Note: a program can have any number of classes.</a:t>
                      </a:r>
                      <a:endParaRPr lang="en-US" sz="2000" dirty="0">
                        <a:latin typeface="Calibri"/>
                        <a:ea typeface="Calibri"/>
                        <a:cs typeface="Times New Roman"/>
                      </a:endParaRPr>
                    </a:p>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There should be one class with name Program and it should contain Main() method</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8790">
                <a:tc>
                  <a:txBody>
                    <a:bodyPr/>
                    <a:lstStyle/>
                    <a:p>
                      <a:pPr marL="0" marR="0">
                        <a:lnSpc>
                          <a:spcPct val="115000"/>
                        </a:lnSpc>
                        <a:spcBef>
                          <a:spcPts val="0"/>
                        </a:spcBef>
                        <a:spcAft>
                          <a:spcPts val="0"/>
                        </a:spcAft>
                      </a:pPr>
                      <a:r>
                        <a:rPr lang="en-US" sz="1400" dirty="0">
                          <a:solidFill>
                            <a:srgbClr val="000000"/>
                          </a:solidFill>
                          <a:highlight>
                            <a:srgbClr val="FFFFFF"/>
                          </a:highlight>
                          <a:latin typeface="Consolas"/>
                          <a:ea typeface="Calibri"/>
                          <a:cs typeface="Times New Roman"/>
                        </a:rPr>
                        <a:t>Main</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highlight>
                            <a:srgbClr val="FFFFFF"/>
                          </a:highlight>
                          <a:latin typeface="Consolas"/>
                          <a:ea typeface="Calibri"/>
                          <a:cs typeface="Times New Roman"/>
                        </a:rPr>
                        <a:t>This is the startup of .net program</a:t>
                      </a:r>
                      <a:endParaRPr lang="en-US" sz="2000">
                        <a:latin typeface="Calibri"/>
                        <a:ea typeface="Calibri"/>
                        <a:cs typeface="Times New Roman"/>
                      </a:endParaRPr>
                    </a:p>
                    <a:p>
                      <a:pPr marL="0" marR="0">
                        <a:lnSpc>
                          <a:spcPct val="115000"/>
                        </a:lnSpc>
                        <a:spcBef>
                          <a:spcPts val="0"/>
                        </a:spcBef>
                        <a:spcAft>
                          <a:spcPts val="0"/>
                        </a:spcAft>
                      </a:pPr>
                      <a:r>
                        <a:rPr lang="en-US" sz="1400">
                          <a:solidFill>
                            <a:srgbClr val="000000"/>
                          </a:solidFill>
                          <a:highlight>
                            <a:srgbClr val="FFFFFF"/>
                          </a:highlight>
                          <a:latin typeface="Consolas"/>
                          <a:ea typeface="Calibri"/>
                          <a:cs typeface="Times New Roman"/>
                        </a:rPr>
                        <a:t>Note: Main is case sensitive</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554">
                <a:tc>
                  <a:txBody>
                    <a:bodyPr/>
                    <a:lstStyle/>
                    <a:p>
                      <a:pPr marL="0" marR="0">
                        <a:lnSpc>
                          <a:spcPct val="115000"/>
                        </a:lnSpc>
                        <a:spcBef>
                          <a:spcPts val="0"/>
                        </a:spcBef>
                        <a:spcAft>
                          <a:spcPts val="0"/>
                        </a:spcAft>
                      </a:pPr>
                      <a:r>
                        <a:rPr lang="en-US" sz="1400" dirty="0" smtClean="0">
                          <a:solidFill>
                            <a:srgbClr val="000000"/>
                          </a:solidFill>
                          <a:highlight>
                            <a:srgbClr val="FFFFFF"/>
                          </a:highlight>
                          <a:latin typeface="Consolas"/>
                          <a:ea typeface="Calibri"/>
                          <a:cs typeface="Times New Roman"/>
                        </a:rPr>
                        <a:t>static </a:t>
                      </a:r>
                      <a:endParaRPr lang="en-US" sz="1400" dirty="0">
                        <a:solidFill>
                          <a:srgbClr val="000000"/>
                        </a:solidFill>
                        <a:highlight>
                          <a:srgbClr val="FFFFFF"/>
                        </a:highlight>
                        <a:latin typeface="Consolas"/>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solidFill>
                            <a:srgbClr val="000000"/>
                          </a:solidFill>
                          <a:highlight>
                            <a:srgbClr val="FFFFFF"/>
                          </a:highlight>
                          <a:latin typeface="Consolas"/>
                          <a:ea typeface="Calibri"/>
                          <a:cs typeface="Times New Roman"/>
                        </a:rPr>
                        <a:t>Used</a:t>
                      </a:r>
                      <a:r>
                        <a:rPr lang="en-US" sz="1400" baseline="0" dirty="0" smtClean="0">
                          <a:solidFill>
                            <a:srgbClr val="000000"/>
                          </a:solidFill>
                          <a:highlight>
                            <a:srgbClr val="FFFFFF"/>
                          </a:highlight>
                          <a:latin typeface="Consolas"/>
                          <a:ea typeface="Calibri"/>
                          <a:cs typeface="Times New Roman"/>
                        </a:rPr>
                        <a:t> to invoke method without creating object.</a:t>
                      </a:r>
                    </a:p>
                    <a:p>
                      <a:pPr marL="0" marR="0">
                        <a:lnSpc>
                          <a:spcPct val="115000"/>
                        </a:lnSpc>
                        <a:spcBef>
                          <a:spcPts val="0"/>
                        </a:spcBef>
                        <a:spcAft>
                          <a:spcPts val="0"/>
                        </a:spcAft>
                      </a:pPr>
                      <a:r>
                        <a:rPr lang="en-US" sz="1400" baseline="0" dirty="0" smtClean="0">
                          <a:solidFill>
                            <a:srgbClr val="000000"/>
                          </a:solidFill>
                          <a:highlight>
                            <a:srgbClr val="FFFFFF"/>
                          </a:highlight>
                          <a:latin typeface="Consolas"/>
                          <a:ea typeface="Calibri"/>
                          <a:cs typeface="Times New Roman"/>
                        </a:rPr>
                        <a:t>Note: C# Main method should be prefixed with static</a:t>
                      </a:r>
                      <a:endParaRPr lang="en-US" sz="1400" dirty="0">
                        <a:solidFill>
                          <a:srgbClr val="000000"/>
                        </a:solidFill>
                        <a:highlight>
                          <a:srgbClr val="FFFFFF"/>
                        </a:highlight>
                        <a:latin typeface="Consolas"/>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092">
                <a:tc>
                  <a:txBody>
                    <a:bodyPr/>
                    <a:lstStyle/>
                    <a:p>
                      <a:pPr marL="0" marR="0">
                        <a:lnSpc>
                          <a:spcPct val="115000"/>
                        </a:lnSpc>
                        <a:spcBef>
                          <a:spcPts val="0"/>
                        </a:spcBef>
                        <a:spcAft>
                          <a:spcPts val="0"/>
                        </a:spcAft>
                      </a:pPr>
                      <a:r>
                        <a:rPr lang="en-US" sz="1400" dirty="0" smtClean="0">
                          <a:solidFill>
                            <a:srgbClr val="000000"/>
                          </a:solidFill>
                          <a:highlight>
                            <a:srgbClr val="FFFFFF"/>
                          </a:highlight>
                          <a:latin typeface="Consolas"/>
                          <a:ea typeface="Calibri"/>
                          <a:cs typeface="Times New Roman"/>
                        </a:rPr>
                        <a:t>void </a:t>
                      </a:r>
                      <a:endParaRPr lang="en-US" sz="1400" dirty="0">
                        <a:solidFill>
                          <a:srgbClr val="000000"/>
                        </a:solidFill>
                        <a:highlight>
                          <a:srgbClr val="FFFFFF"/>
                        </a:highlight>
                        <a:latin typeface="Consolas"/>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solidFill>
                            <a:srgbClr val="000000"/>
                          </a:solidFill>
                          <a:highlight>
                            <a:srgbClr val="FFFFFF"/>
                          </a:highlight>
                          <a:latin typeface="Consolas"/>
                          <a:ea typeface="Calibri"/>
                          <a:cs typeface="Times New Roman"/>
                        </a:rPr>
                        <a:t>This keyword</a:t>
                      </a:r>
                      <a:r>
                        <a:rPr lang="en-US" sz="1400" baseline="0" dirty="0" smtClean="0">
                          <a:solidFill>
                            <a:srgbClr val="000000"/>
                          </a:solidFill>
                          <a:highlight>
                            <a:srgbClr val="FFFFFF"/>
                          </a:highlight>
                          <a:latin typeface="Consolas"/>
                          <a:ea typeface="Calibri"/>
                          <a:cs typeface="Times New Roman"/>
                        </a:rPr>
                        <a:t> is used to specify data type nothing in the return type</a:t>
                      </a:r>
                      <a:endParaRPr lang="en-US" sz="1400" dirty="0">
                        <a:solidFill>
                          <a:srgbClr val="000000"/>
                        </a:solidFill>
                        <a:highlight>
                          <a:srgbClr val="FFFFFF"/>
                        </a:highlight>
                        <a:latin typeface="Consolas"/>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Keywords to write C# program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1485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Conditional Constructs</a:t>
            </a:r>
          </a:p>
        </p:txBody>
      </p:sp>
      <p:sp>
        <p:nvSpPr>
          <p:cNvPr id="5" name="Rectangle 3"/>
          <p:cNvSpPr>
            <a:spLocks noChangeArrowheads="1"/>
          </p:cNvSpPr>
          <p:nvPr/>
        </p:nvSpPr>
        <p:spPr bwMode="gray">
          <a:xfrm>
            <a:off x="262521" y="1360465"/>
            <a:ext cx="8616633" cy="14426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Conditional constructs allow the selective execution of statements, depending on the value of expression associated with them.</a:t>
            </a:r>
          </a:p>
        </p:txBody>
      </p:sp>
      <p:sp>
        <p:nvSpPr>
          <p:cNvPr id="8" name="Rectangle 3"/>
          <p:cNvSpPr>
            <a:spLocks noChangeArrowheads="1"/>
          </p:cNvSpPr>
          <p:nvPr/>
        </p:nvSpPr>
        <p:spPr bwMode="gray">
          <a:xfrm>
            <a:off x="262521" y="2889462"/>
            <a:ext cx="8616633" cy="9480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comparison operators are required for evaluating the conditions.</a:t>
            </a:r>
          </a:p>
        </p:txBody>
      </p:sp>
      <p:sp>
        <p:nvSpPr>
          <p:cNvPr id="9" name="Rectangle 3"/>
          <p:cNvSpPr>
            <a:spLocks noChangeArrowheads="1"/>
          </p:cNvSpPr>
          <p:nvPr/>
        </p:nvSpPr>
        <p:spPr bwMode="gray">
          <a:xfrm>
            <a:off x="262521" y="3908792"/>
            <a:ext cx="8616633" cy="147267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various conditional constructs are: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if…else construct</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switch…case construct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332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The if…else Construct</a:t>
            </a:r>
          </a:p>
        </p:txBody>
      </p:sp>
      <p:sp>
        <p:nvSpPr>
          <p:cNvPr id="5" name="Rectangle 3"/>
          <p:cNvSpPr>
            <a:spLocks noChangeArrowheads="1"/>
          </p:cNvSpPr>
          <p:nvPr/>
        </p:nvSpPr>
        <p:spPr bwMode="gray">
          <a:xfrm>
            <a:off x="262521" y="1360465"/>
            <a:ext cx="8616633" cy="14426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if…else conditional construct is followed by a logical expression where data is compared and a decision is made on the basis of the result of the comparison.</a:t>
            </a:r>
          </a:p>
        </p:txBody>
      </p:sp>
      <p:sp>
        <p:nvSpPr>
          <p:cNvPr id="8" name="Rectangle 3"/>
          <p:cNvSpPr>
            <a:spLocks noChangeArrowheads="1"/>
          </p:cNvSpPr>
          <p:nvPr/>
        </p:nvSpPr>
        <p:spPr bwMode="gray">
          <a:xfrm>
            <a:off x="262521" y="2859481"/>
            <a:ext cx="8616633" cy="295670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is the syntax of the if…else construct: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if (expression)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statements;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else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statements;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8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The if…else Construct</a:t>
            </a:r>
          </a:p>
        </p:txBody>
      </p:sp>
      <p:sp>
        <p:nvSpPr>
          <p:cNvPr id="6" name="Rectangle 3"/>
          <p:cNvSpPr>
            <a:spLocks noChangeArrowheads="1"/>
          </p:cNvSpPr>
          <p:nvPr/>
        </p:nvSpPr>
        <p:spPr bwMode="gray">
          <a:xfrm>
            <a:off x="262521" y="1360465"/>
            <a:ext cx="8616633" cy="64821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if…else constructs can be nested inside each other. </a:t>
            </a:r>
          </a:p>
        </p:txBody>
      </p:sp>
      <p:sp>
        <p:nvSpPr>
          <p:cNvPr id="8" name="Rectangle 3"/>
          <p:cNvSpPr>
            <a:spLocks noChangeArrowheads="1"/>
          </p:cNvSpPr>
          <p:nvPr/>
        </p:nvSpPr>
        <p:spPr bwMode="gray">
          <a:xfrm>
            <a:off x="262521" y="2109973"/>
            <a:ext cx="8616633" cy="102297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When if…else construct is nested together, the construct is known as cascading if…else constructs.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The switch…case Construct</a:t>
            </a:r>
          </a:p>
        </p:txBody>
      </p:sp>
      <p:sp>
        <p:nvSpPr>
          <p:cNvPr id="5" name="Rectangle 3"/>
          <p:cNvSpPr>
            <a:spLocks noChangeArrowheads="1"/>
          </p:cNvSpPr>
          <p:nvPr/>
        </p:nvSpPr>
        <p:spPr bwMode="gray">
          <a:xfrm>
            <a:off x="239080" y="1108217"/>
            <a:ext cx="8616633" cy="10079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switch…case construct is used when there are multiple values for a variable.</a:t>
            </a:r>
          </a:p>
        </p:txBody>
      </p:sp>
      <p:sp>
        <p:nvSpPr>
          <p:cNvPr id="8" name="Rectangle 3"/>
          <p:cNvSpPr>
            <a:spLocks noChangeArrowheads="1"/>
          </p:cNvSpPr>
          <p:nvPr/>
        </p:nvSpPr>
        <p:spPr bwMode="gray">
          <a:xfrm>
            <a:off x="239080" y="2187508"/>
            <a:ext cx="8616633" cy="39910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is the syntax of the switch…case construct: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switch (</a:t>
            </a:r>
            <a:r>
              <a:rPr lang="en-US" sz="2000" b="0" dirty="0" err="1" smtClean="0">
                <a:latin typeface="Courier New" pitchFamily="49" charset="0"/>
                <a:cs typeface="Courier New" pitchFamily="49" charset="0"/>
              </a:rPr>
              <a:t>VariableName</a:t>
            </a: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case ConstantExpression_1:</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statements;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break;</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case ConstantExpression_2:</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statements;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break;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Introducing the .NET Framework</a:t>
            </a:r>
          </a:p>
        </p:txBody>
      </p:sp>
      <p:sp>
        <p:nvSpPr>
          <p:cNvPr id="6" name="Rectangle 3"/>
          <p:cNvSpPr>
            <a:spLocks noChangeArrowheads="1"/>
          </p:cNvSpPr>
          <p:nvPr/>
        </p:nvSpPr>
        <p:spPr bwMode="gray">
          <a:xfrm>
            <a:off x="263684" y="1355835"/>
            <a:ext cx="8616633" cy="20022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.NET suite consists of:</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.NET Products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.NET Services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.NET Framework</a:t>
            </a:r>
          </a:p>
        </p:txBody>
      </p:sp>
      <p:sp>
        <p:nvSpPr>
          <p:cNvPr id="8" name="Rectangle 3"/>
          <p:cNvSpPr>
            <a:spLocks noChangeArrowheads="1"/>
          </p:cNvSpPr>
          <p:nvPr/>
        </p:nvSpPr>
        <p:spPr bwMode="gray">
          <a:xfrm>
            <a:off x="263684" y="3436883"/>
            <a:ext cx="8616633" cy="646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Let us understand each component of the .NET suite in detail.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8827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The switch…case Construct</a:t>
            </a:r>
          </a:p>
        </p:txBody>
      </p:sp>
      <p:sp>
        <p:nvSpPr>
          <p:cNvPr id="7" name="Rectangle 3"/>
          <p:cNvSpPr>
            <a:spLocks noChangeArrowheads="1"/>
          </p:cNvSpPr>
          <p:nvPr/>
        </p:nvSpPr>
        <p:spPr bwMode="gray">
          <a:xfrm>
            <a:off x="254845" y="1330496"/>
            <a:ext cx="8616633" cy="3706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case </a:t>
            </a:r>
            <a:r>
              <a:rPr lang="en-US" sz="2000" b="0" dirty="0" err="1" smtClean="0">
                <a:latin typeface="Courier New" pitchFamily="49" charset="0"/>
                <a:cs typeface="Courier New" pitchFamily="49" charset="0"/>
              </a:rPr>
              <a:t>ConstantExpression_n</a:t>
            </a: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statements;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break;</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default: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statements;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break;</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508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Demo: Calculator Using Conditional Constructs Conditional Constructs</a:t>
            </a:r>
          </a:p>
        </p:txBody>
      </p:sp>
      <p:sp>
        <p:nvSpPr>
          <p:cNvPr id="5" name="Rectangle 3"/>
          <p:cNvSpPr>
            <a:spLocks noChangeArrowheads="1"/>
          </p:cNvSpPr>
          <p:nvPr/>
        </p:nvSpPr>
        <p:spPr bwMode="gray">
          <a:xfrm>
            <a:off x="254845" y="1660266"/>
            <a:ext cx="8616633" cy="318155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Problem Statement: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Write a program that emulates a calculator. The calculator should be able to perform the following mathematical operations: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Addition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Subtraction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Multiplication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Division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Loop Constructs</a:t>
            </a:r>
          </a:p>
        </p:txBody>
      </p:sp>
      <p:sp>
        <p:nvSpPr>
          <p:cNvPr id="5" name="Rectangle 3"/>
          <p:cNvSpPr>
            <a:spLocks noChangeArrowheads="1"/>
          </p:cNvSpPr>
          <p:nvPr/>
        </p:nvSpPr>
        <p:spPr bwMode="gray">
          <a:xfrm>
            <a:off x="254845" y="1360465"/>
            <a:ext cx="8616633" cy="10079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Loop are iteration control structures are used to execute one or more lines of code repetitively.</a:t>
            </a:r>
          </a:p>
        </p:txBody>
      </p:sp>
      <p:sp>
        <p:nvSpPr>
          <p:cNvPr id="8" name="Rectangle 3"/>
          <p:cNvSpPr>
            <a:spLocks noChangeArrowheads="1"/>
          </p:cNvSpPr>
          <p:nvPr/>
        </p:nvSpPr>
        <p:spPr bwMode="gray">
          <a:xfrm>
            <a:off x="254845" y="2364806"/>
            <a:ext cx="8616633" cy="253697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loop constructs are supported by C#:</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while loop</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do…while loop</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for loop</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a:t>
            </a:r>
            <a:r>
              <a:rPr lang="en-US" sz="2000" b="0" dirty="0" smtClean="0"/>
              <a:t>or </a:t>
            </a:r>
            <a:r>
              <a:rPr lang="en-US" sz="2000" b="0" dirty="0" smtClean="0"/>
              <a:t>each loop used in collections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The while Loop</a:t>
            </a:r>
          </a:p>
        </p:txBody>
      </p:sp>
      <p:sp>
        <p:nvSpPr>
          <p:cNvPr id="5" name="Rectangle 3"/>
          <p:cNvSpPr>
            <a:spLocks noChangeArrowheads="1"/>
          </p:cNvSpPr>
          <p:nvPr/>
        </p:nvSpPr>
        <p:spPr bwMode="gray">
          <a:xfrm>
            <a:off x="270611" y="1155514"/>
            <a:ext cx="8616633" cy="10079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while loop construct is used to execute a block of statements for a number of times.</a:t>
            </a:r>
          </a:p>
        </p:txBody>
      </p:sp>
      <p:sp>
        <p:nvSpPr>
          <p:cNvPr id="8" name="Rectangle 3"/>
          <p:cNvSpPr>
            <a:spLocks noChangeArrowheads="1"/>
          </p:cNvSpPr>
          <p:nvPr/>
        </p:nvSpPr>
        <p:spPr bwMode="gray">
          <a:xfrm>
            <a:off x="270611" y="2249797"/>
            <a:ext cx="8616633" cy="5432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While loop is an example of infinite loop.</a:t>
            </a:r>
          </a:p>
        </p:txBody>
      </p:sp>
      <p:sp>
        <p:nvSpPr>
          <p:cNvPr id="9" name="Rectangle 3"/>
          <p:cNvSpPr>
            <a:spLocks noChangeArrowheads="1"/>
          </p:cNvSpPr>
          <p:nvPr/>
        </p:nvSpPr>
        <p:spPr bwMode="gray">
          <a:xfrm>
            <a:off x="270611" y="2894374"/>
            <a:ext cx="8616633" cy="23570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is the syntax of the while loop construct: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while (expression)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statements;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
        <p:nvSpPr>
          <p:cNvPr id="11" name="Rectangle 3"/>
          <p:cNvSpPr>
            <a:spLocks noChangeArrowheads="1"/>
          </p:cNvSpPr>
          <p:nvPr/>
        </p:nvSpPr>
        <p:spPr bwMode="gray">
          <a:xfrm>
            <a:off x="1334912" y="5322780"/>
            <a:ext cx="7540040" cy="75314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Loop initialization and update are optional in while loop.</a:t>
            </a:r>
          </a:p>
        </p:txBody>
      </p:sp>
      <p:sp>
        <p:nvSpPr>
          <p:cNvPr id="12" name="Rectangle 11"/>
          <p:cNvSpPr/>
          <p:nvPr/>
        </p:nvSpPr>
        <p:spPr>
          <a:xfrm>
            <a:off x="285589" y="5312335"/>
            <a:ext cx="1004341" cy="74860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Note</a:t>
            </a:r>
            <a:endParaRPr lang="en-US" sz="2000"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do…while Loop</a:t>
            </a:r>
          </a:p>
        </p:txBody>
      </p:sp>
      <p:sp>
        <p:nvSpPr>
          <p:cNvPr id="5" name="Rectangle 3"/>
          <p:cNvSpPr>
            <a:spLocks noChangeArrowheads="1"/>
          </p:cNvSpPr>
          <p:nvPr/>
        </p:nvSpPr>
        <p:spPr bwMode="gray">
          <a:xfrm>
            <a:off x="207368" y="1092452"/>
            <a:ext cx="8616633" cy="5582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is an infinite loop.</a:t>
            </a:r>
          </a:p>
        </p:txBody>
      </p:sp>
      <p:sp>
        <p:nvSpPr>
          <p:cNvPr id="8" name="Rectangle 3"/>
          <p:cNvSpPr>
            <a:spLocks noChangeArrowheads="1"/>
          </p:cNvSpPr>
          <p:nvPr/>
        </p:nvSpPr>
        <p:spPr bwMode="gray">
          <a:xfrm>
            <a:off x="207368" y="1722038"/>
            <a:ext cx="8616633" cy="9779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do…while loop construct is not similar to the while loop construct.</a:t>
            </a:r>
          </a:p>
        </p:txBody>
      </p:sp>
      <p:sp>
        <p:nvSpPr>
          <p:cNvPr id="9" name="Rectangle 3"/>
          <p:cNvSpPr>
            <a:spLocks noChangeArrowheads="1"/>
          </p:cNvSpPr>
          <p:nvPr/>
        </p:nvSpPr>
        <p:spPr bwMode="gray">
          <a:xfrm>
            <a:off x="207368" y="2741370"/>
            <a:ext cx="8616633" cy="5282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Even the condition failed, the do..while loop will execute once.</a:t>
            </a:r>
          </a:p>
        </p:txBody>
      </p:sp>
      <p:sp>
        <p:nvSpPr>
          <p:cNvPr id="10" name="Rectangle 3"/>
          <p:cNvSpPr>
            <a:spLocks noChangeArrowheads="1"/>
          </p:cNvSpPr>
          <p:nvPr/>
        </p:nvSpPr>
        <p:spPr bwMode="gray">
          <a:xfrm>
            <a:off x="207368" y="3355967"/>
            <a:ext cx="8616633" cy="5282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do..while is an exit control loop.</a:t>
            </a:r>
          </a:p>
        </p:txBody>
      </p:sp>
      <p:sp>
        <p:nvSpPr>
          <p:cNvPr id="11" name="Rectangle 3"/>
          <p:cNvSpPr>
            <a:spLocks noChangeArrowheads="1"/>
          </p:cNvSpPr>
          <p:nvPr/>
        </p:nvSpPr>
        <p:spPr bwMode="gray">
          <a:xfrm>
            <a:off x="207368" y="3955574"/>
            <a:ext cx="8616633" cy="22071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is the syntax of the do…while loop construct: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do</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statements;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}while(expression);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959870" y="2215355"/>
            <a:ext cx="7237752" cy="3827489"/>
            <a:chOff x="2433" y="1920"/>
            <a:chExt cx="6194" cy="4334"/>
          </a:xfrm>
        </p:grpSpPr>
        <p:sp>
          <p:nvSpPr>
            <p:cNvPr id="31749" name="Text Box 5"/>
            <p:cNvSpPr txBox="1">
              <a:spLocks noChangeArrowheads="1"/>
            </p:cNvSpPr>
            <p:nvPr/>
          </p:nvSpPr>
          <p:spPr bwMode="auto">
            <a:xfrm>
              <a:off x="4413" y="4638"/>
              <a:ext cx="900" cy="432"/>
            </a:xfrm>
            <a:prstGeom prst="rect">
              <a:avLst/>
            </a:prstGeom>
            <a:solidFill>
              <a:srgbClr val="FFFFFF"/>
            </a:solidFill>
            <a:ln w="9525">
              <a:noFill/>
              <a:miter lim="800000"/>
              <a:headEnd/>
              <a:tailEnd/>
            </a:ln>
          </p:spPr>
          <p:txBody>
            <a:bodyPr/>
            <a:lstStyle/>
            <a:p>
              <a:r>
                <a:rPr lang="en-US" sz="1200"/>
                <a:t>False</a:t>
              </a:r>
            </a:p>
          </p:txBody>
        </p:sp>
        <p:sp>
          <p:nvSpPr>
            <p:cNvPr id="31750" name="Text Box 6"/>
            <p:cNvSpPr txBox="1">
              <a:spLocks noChangeArrowheads="1"/>
            </p:cNvSpPr>
            <p:nvPr/>
          </p:nvSpPr>
          <p:spPr bwMode="auto">
            <a:xfrm>
              <a:off x="2700" y="2003"/>
              <a:ext cx="985" cy="432"/>
            </a:xfrm>
            <a:prstGeom prst="rect">
              <a:avLst/>
            </a:prstGeom>
            <a:solidFill>
              <a:srgbClr val="FFFFFF"/>
            </a:solidFill>
            <a:ln w="9525">
              <a:noFill/>
              <a:miter lim="800000"/>
              <a:headEnd/>
              <a:tailEnd/>
            </a:ln>
          </p:spPr>
          <p:txBody>
            <a:bodyPr/>
            <a:lstStyle/>
            <a:p>
              <a:r>
                <a:rPr lang="en-US" sz="1200"/>
                <a:t>do while</a:t>
              </a:r>
            </a:p>
          </p:txBody>
        </p:sp>
        <p:grpSp>
          <p:nvGrpSpPr>
            <p:cNvPr id="3" name="Group 7"/>
            <p:cNvGrpSpPr>
              <a:grpSpLocks/>
            </p:cNvGrpSpPr>
            <p:nvPr/>
          </p:nvGrpSpPr>
          <p:grpSpPr bwMode="auto">
            <a:xfrm>
              <a:off x="5533" y="1920"/>
              <a:ext cx="3094" cy="4204"/>
              <a:chOff x="5173" y="1920"/>
              <a:chExt cx="3094" cy="4204"/>
            </a:xfrm>
          </p:grpSpPr>
          <p:sp>
            <p:nvSpPr>
              <p:cNvPr id="31762" name="Line 8"/>
              <p:cNvSpPr>
                <a:spLocks noChangeShapeType="1"/>
              </p:cNvSpPr>
              <p:nvPr/>
            </p:nvSpPr>
            <p:spPr bwMode="auto">
              <a:xfrm>
                <a:off x="6648" y="1920"/>
                <a:ext cx="1" cy="772"/>
              </a:xfrm>
              <a:prstGeom prst="line">
                <a:avLst/>
              </a:prstGeom>
              <a:noFill/>
              <a:ln w="9525">
                <a:solidFill>
                  <a:srgbClr val="000000"/>
                </a:solidFill>
                <a:round/>
                <a:headEnd/>
                <a:tailEnd type="triangle" w="sm" len="med"/>
              </a:ln>
            </p:spPr>
            <p:txBody>
              <a:bodyPr/>
              <a:lstStyle/>
              <a:p>
                <a:endParaRPr lang="en-US" sz="1200"/>
              </a:p>
            </p:txBody>
          </p:sp>
          <p:sp>
            <p:nvSpPr>
              <p:cNvPr id="31763" name="Line 9"/>
              <p:cNvSpPr>
                <a:spLocks noChangeShapeType="1"/>
              </p:cNvSpPr>
              <p:nvPr/>
            </p:nvSpPr>
            <p:spPr bwMode="auto">
              <a:xfrm>
                <a:off x="7432" y="3360"/>
                <a:ext cx="835" cy="0"/>
              </a:xfrm>
              <a:prstGeom prst="line">
                <a:avLst/>
              </a:prstGeom>
              <a:noFill/>
              <a:ln w="9525">
                <a:solidFill>
                  <a:srgbClr val="000000"/>
                </a:solidFill>
                <a:round/>
                <a:headEnd/>
                <a:tailEnd type="triangle" w="sm" len="med"/>
              </a:ln>
            </p:spPr>
            <p:txBody>
              <a:bodyPr/>
              <a:lstStyle/>
              <a:p>
                <a:endParaRPr lang="en-US" sz="1200"/>
              </a:p>
            </p:txBody>
          </p:sp>
          <p:sp>
            <p:nvSpPr>
              <p:cNvPr id="31764" name="Text Box 10"/>
              <p:cNvSpPr txBox="1">
                <a:spLocks noChangeArrowheads="1"/>
              </p:cNvSpPr>
              <p:nvPr/>
            </p:nvSpPr>
            <p:spPr bwMode="auto">
              <a:xfrm>
                <a:off x="7129" y="3561"/>
                <a:ext cx="1113" cy="432"/>
              </a:xfrm>
              <a:prstGeom prst="rect">
                <a:avLst/>
              </a:prstGeom>
              <a:solidFill>
                <a:srgbClr val="FFFFFF"/>
              </a:solidFill>
              <a:ln w="9525">
                <a:noFill/>
                <a:miter lim="800000"/>
                <a:headEnd/>
                <a:tailEnd/>
              </a:ln>
            </p:spPr>
            <p:txBody>
              <a:bodyPr/>
              <a:lstStyle/>
              <a:p>
                <a:r>
                  <a:rPr lang="en-US" sz="1200"/>
                  <a:t>False</a:t>
                </a:r>
              </a:p>
            </p:txBody>
          </p:sp>
          <p:sp>
            <p:nvSpPr>
              <p:cNvPr id="31765" name="Text Box 11"/>
              <p:cNvSpPr txBox="1">
                <a:spLocks noChangeArrowheads="1"/>
              </p:cNvSpPr>
              <p:nvPr/>
            </p:nvSpPr>
            <p:spPr bwMode="auto">
              <a:xfrm>
                <a:off x="5422" y="4281"/>
                <a:ext cx="1112" cy="432"/>
              </a:xfrm>
              <a:prstGeom prst="rect">
                <a:avLst/>
              </a:prstGeom>
              <a:solidFill>
                <a:srgbClr val="FFFFFF"/>
              </a:solidFill>
              <a:ln w="9525">
                <a:noFill/>
                <a:miter lim="800000"/>
                <a:headEnd/>
                <a:tailEnd/>
              </a:ln>
            </p:spPr>
            <p:txBody>
              <a:bodyPr/>
              <a:lstStyle/>
              <a:p>
                <a:r>
                  <a:rPr lang="en-US" sz="1200"/>
                  <a:t>True</a:t>
                </a:r>
              </a:p>
            </p:txBody>
          </p:sp>
          <p:sp>
            <p:nvSpPr>
              <p:cNvPr id="31766" name="Line 12"/>
              <p:cNvSpPr>
                <a:spLocks noChangeShapeType="1"/>
              </p:cNvSpPr>
              <p:nvPr/>
            </p:nvSpPr>
            <p:spPr bwMode="auto">
              <a:xfrm>
                <a:off x="6662" y="3832"/>
                <a:ext cx="1" cy="1042"/>
              </a:xfrm>
              <a:prstGeom prst="line">
                <a:avLst/>
              </a:prstGeom>
              <a:noFill/>
              <a:ln w="9525">
                <a:solidFill>
                  <a:srgbClr val="000000"/>
                </a:solidFill>
                <a:round/>
                <a:headEnd/>
                <a:tailEnd type="triangle" w="sm" len="med"/>
              </a:ln>
            </p:spPr>
            <p:txBody>
              <a:bodyPr/>
              <a:lstStyle/>
              <a:p>
                <a:endParaRPr lang="en-US" sz="1200"/>
              </a:p>
            </p:txBody>
          </p:sp>
          <p:sp>
            <p:nvSpPr>
              <p:cNvPr id="31767" name="Line 13"/>
              <p:cNvSpPr>
                <a:spLocks noChangeShapeType="1"/>
              </p:cNvSpPr>
              <p:nvPr/>
            </p:nvSpPr>
            <p:spPr bwMode="auto">
              <a:xfrm>
                <a:off x="6614" y="5576"/>
                <a:ext cx="1" cy="548"/>
              </a:xfrm>
              <a:prstGeom prst="line">
                <a:avLst/>
              </a:prstGeom>
              <a:noFill/>
              <a:ln w="9525">
                <a:solidFill>
                  <a:srgbClr val="000000"/>
                </a:solidFill>
                <a:round/>
                <a:headEnd/>
                <a:tailEnd type="triangle" w="sm" len="med"/>
              </a:ln>
            </p:spPr>
            <p:txBody>
              <a:bodyPr/>
              <a:lstStyle/>
              <a:p>
                <a:endParaRPr lang="en-US" sz="1200"/>
              </a:p>
            </p:txBody>
          </p:sp>
          <p:sp>
            <p:nvSpPr>
              <p:cNvPr id="31768" name="Rectangle 14"/>
              <p:cNvSpPr>
                <a:spLocks noChangeArrowheads="1"/>
              </p:cNvSpPr>
              <p:nvPr/>
            </p:nvSpPr>
            <p:spPr bwMode="auto">
              <a:xfrm>
                <a:off x="5966" y="4868"/>
                <a:ext cx="1337" cy="720"/>
              </a:xfrm>
              <a:prstGeom prst="rect">
                <a:avLst/>
              </a:prstGeom>
              <a:solidFill>
                <a:srgbClr val="FFFFFF"/>
              </a:solidFill>
              <a:ln w="9525">
                <a:solidFill>
                  <a:srgbClr val="000000"/>
                </a:solidFill>
                <a:miter lim="800000"/>
                <a:headEnd/>
                <a:tailEnd/>
              </a:ln>
            </p:spPr>
            <p:txBody>
              <a:bodyPr/>
              <a:lstStyle/>
              <a:p>
                <a:r>
                  <a:rPr lang="en-US" sz="1200"/>
                  <a:t>Execute body of Loop</a:t>
                </a:r>
              </a:p>
            </p:txBody>
          </p:sp>
          <p:sp>
            <p:nvSpPr>
              <p:cNvPr id="31769" name="AutoShape 15"/>
              <p:cNvSpPr>
                <a:spLocks noChangeArrowheads="1"/>
              </p:cNvSpPr>
              <p:nvPr/>
            </p:nvSpPr>
            <p:spPr bwMode="auto">
              <a:xfrm>
                <a:off x="5888" y="2678"/>
                <a:ext cx="1542" cy="1370"/>
              </a:xfrm>
              <a:prstGeom prst="diamond">
                <a:avLst/>
              </a:prstGeom>
              <a:solidFill>
                <a:srgbClr val="FFFFFF"/>
              </a:solidFill>
              <a:ln w="9525">
                <a:solidFill>
                  <a:srgbClr val="000000"/>
                </a:solidFill>
                <a:miter lim="800000"/>
                <a:headEnd/>
                <a:tailEnd/>
              </a:ln>
            </p:spPr>
            <p:txBody>
              <a:bodyPr/>
              <a:lstStyle/>
              <a:p>
                <a:endParaRPr lang="en-IN" sz="1200"/>
              </a:p>
            </p:txBody>
          </p:sp>
          <p:sp>
            <p:nvSpPr>
              <p:cNvPr id="31770" name="Text Box 16"/>
              <p:cNvSpPr txBox="1">
                <a:spLocks noChangeArrowheads="1"/>
              </p:cNvSpPr>
              <p:nvPr/>
            </p:nvSpPr>
            <p:spPr bwMode="auto">
              <a:xfrm>
                <a:off x="5883" y="3065"/>
                <a:ext cx="1526" cy="655"/>
              </a:xfrm>
              <a:prstGeom prst="rect">
                <a:avLst/>
              </a:prstGeom>
              <a:noFill/>
              <a:ln w="9525">
                <a:noFill/>
                <a:miter lim="800000"/>
                <a:headEnd/>
                <a:tailEnd/>
              </a:ln>
            </p:spPr>
            <p:txBody>
              <a:bodyPr/>
              <a:lstStyle/>
              <a:p>
                <a:r>
                  <a:rPr lang="en-US" sz="1200"/>
                  <a:t>Evaluate</a:t>
                </a:r>
              </a:p>
              <a:p>
                <a:r>
                  <a:rPr lang="en-US" sz="1200"/>
                  <a:t>Condition</a:t>
                </a:r>
              </a:p>
            </p:txBody>
          </p:sp>
          <p:sp>
            <p:nvSpPr>
              <p:cNvPr id="31771" name="Line 17"/>
              <p:cNvSpPr>
                <a:spLocks noChangeShapeType="1"/>
              </p:cNvSpPr>
              <p:nvPr/>
            </p:nvSpPr>
            <p:spPr bwMode="auto">
              <a:xfrm>
                <a:off x="5188" y="2146"/>
                <a:ext cx="1467" cy="1"/>
              </a:xfrm>
              <a:prstGeom prst="line">
                <a:avLst/>
              </a:prstGeom>
              <a:noFill/>
              <a:ln w="9525">
                <a:solidFill>
                  <a:srgbClr val="000000"/>
                </a:solidFill>
                <a:round/>
                <a:headEnd/>
                <a:tailEnd type="triangle" w="sm" len="med"/>
              </a:ln>
            </p:spPr>
            <p:txBody>
              <a:bodyPr/>
              <a:lstStyle/>
              <a:p>
                <a:endParaRPr lang="en-US" sz="1200"/>
              </a:p>
            </p:txBody>
          </p:sp>
          <p:sp>
            <p:nvSpPr>
              <p:cNvPr id="31772" name="Line 18"/>
              <p:cNvSpPr>
                <a:spLocks noChangeShapeType="1"/>
              </p:cNvSpPr>
              <p:nvPr/>
            </p:nvSpPr>
            <p:spPr bwMode="auto">
              <a:xfrm flipH="1">
                <a:off x="5178" y="6096"/>
                <a:ext cx="1435" cy="0"/>
              </a:xfrm>
              <a:prstGeom prst="line">
                <a:avLst/>
              </a:prstGeom>
              <a:noFill/>
              <a:ln w="9525">
                <a:solidFill>
                  <a:srgbClr val="000000"/>
                </a:solidFill>
                <a:round/>
                <a:headEnd/>
                <a:tailEnd type="triangle" w="med" len="med"/>
              </a:ln>
            </p:spPr>
            <p:txBody>
              <a:bodyPr/>
              <a:lstStyle/>
              <a:p>
                <a:endParaRPr lang="en-US" sz="1200"/>
              </a:p>
            </p:txBody>
          </p:sp>
          <p:sp>
            <p:nvSpPr>
              <p:cNvPr id="31773" name="Line 19"/>
              <p:cNvSpPr>
                <a:spLocks noChangeShapeType="1"/>
              </p:cNvSpPr>
              <p:nvPr/>
            </p:nvSpPr>
            <p:spPr bwMode="auto">
              <a:xfrm flipV="1">
                <a:off x="5173" y="2138"/>
                <a:ext cx="0" cy="3960"/>
              </a:xfrm>
              <a:prstGeom prst="line">
                <a:avLst/>
              </a:prstGeom>
              <a:noFill/>
              <a:ln w="9525">
                <a:solidFill>
                  <a:srgbClr val="000000"/>
                </a:solidFill>
                <a:round/>
                <a:headEnd/>
                <a:tailEnd type="triangle" w="med" len="med"/>
              </a:ln>
            </p:spPr>
            <p:txBody>
              <a:bodyPr/>
              <a:lstStyle/>
              <a:p>
                <a:endParaRPr lang="en-US" sz="1200"/>
              </a:p>
            </p:txBody>
          </p:sp>
        </p:grpSp>
        <p:sp>
          <p:nvSpPr>
            <p:cNvPr id="31752" name="Line 20"/>
            <p:cNvSpPr>
              <a:spLocks noChangeShapeType="1"/>
            </p:cNvSpPr>
            <p:nvPr/>
          </p:nvSpPr>
          <p:spPr bwMode="auto">
            <a:xfrm>
              <a:off x="4413" y="5020"/>
              <a:ext cx="865" cy="0"/>
            </a:xfrm>
            <a:prstGeom prst="line">
              <a:avLst/>
            </a:prstGeom>
            <a:noFill/>
            <a:ln w="9525">
              <a:solidFill>
                <a:srgbClr val="000000"/>
              </a:solidFill>
              <a:round/>
              <a:headEnd/>
              <a:tailEnd type="triangle" w="sm" len="med"/>
            </a:ln>
          </p:spPr>
          <p:txBody>
            <a:bodyPr/>
            <a:lstStyle/>
            <a:p>
              <a:endParaRPr lang="en-US" sz="1200"/>
            </a:p>
          </p:txBody>
        </p:sp>
        <p:sp>
          <p:nvSpPr>
            <p:cNvPr id="31753" name="Line 21"/>
            <p:cNvSpPr>
              <a:spLocks noChangeShapeType="1"/>
            </p:cNvSpPr>
            <p:nvPr/>
          </p:nvSpPr>
          <p:spPr bwMode="auto">
            <a:xfrm>
              <a:off x="3961" y="3280"/>
              <a:ext cx="1" cy="1094"/>
            </a:xfrm>
            <a:prstGeom prst="line">
              <a:avLst/>
            </a:prstGeom>
            <a:noFill/>
            <a:ln w="9525">
              <a:solidFill>
                <a:srgbClr val="000000"/>
              </a:solidFill>
              <a:round/>
              <a:headEnd/>
              <a:tailEnd type="stealth" w="sm" len="med"/>
            </a:ln>
          </p:spPr>
          <p:txBody>
            <a:bodyPr/>
            <a:lstStyle/>
            <a:p>
              <a:endParaRPr lang="en-US" sz="1200"/>
            </a:p>
          </p:txBody>
        </p:sp>
        <p:sp>
          <p:nvSpPr>
            <p:cNvPr id="31754" name="Line 22"/>
            <p:cNvSpPr>
              <a:spLocks noChangeShapeType="1"/>
            </p:cNvSpPr>
            <p:nvPr/>
          </p:nvSpPr>
          <p:spPr bwMode="auto">
            <a:xfrm>
              <a:off x="3974" y="5678"/>
              <a:ext cx="1" cy="576"/>
            </a:xfrm>
            <a:prstGeom prst="line">
              <a:avLst/>
            </a:prstGeom>
            <a:noFill/>
            <a:ln w="9525">
              <a:solidFill>
                <a:srgbClr val="000000"/>
              </a:solidFill>
              <a:round/>
              <a:headEnd/>
              <a:tailEnd type="triangle" w="sm" len="med"/>
            </a:ln>
          </p:spPr>
          <p:txBody>
            <a:bodyPr/>
            <a:lstStyle/>
            <a:p>
              <a:endParaRPr lang="en-US" sz="1200"/>
            </a:p>
          </p:txBody>
        </p:sp>
        <p:sp>
          <p:nvSpPr>
            <p:cNvPr id="31755" name="Text Box 23"/>
            <p:cNvSpPr txBox="1">
              <a:spLocks noChangeArrowheads="1"/>
            </p:cNvSpPr>
            <p:nvPr/>
          </p:nvSpPr>
          <p:spPr bwMode="auto">
            <a:xfrm>
              <a:off x="2674" y="5708"/>
              <a:ext cx="846" cy="432"/>
            </a:xfrm>
            <a:prstGeom prst="rect">
              <a:avLst/>
            </a:prstGeom>
            <a:solidFill>
              <a:srgbClr val="FFFFFF"/>
            </a:solidFill>
            <a:ln w="9525">
              <a:noFill/>
              <a:miter lim="800000"/>
              <a:headEnd/>
              <a:tailEnd/>
            </a:ln>
          </p:spPr>
          <p:txBody>
            <a:bodyPr/>
            <a:lstStyle/>
            <a:p>
              <a:r>
                <a:rPr lang="en-US" sz="1200"/>
                <a:t>True</a:t>
              </a:r>
            </a:p>
          </p:txBody>
        </p:sp>
        <p:sp>
          <p:nvSpPr>
            <p:cNvPr id="31756" name="Rectangle 24"/>
            <p:cNvSpPr>
              <a:spLocks noChangeArrowheads="1"/>
            </p:cNvSpPr>
            <p:nvPr/>
          </p:nvSpPr>
          <p:spPr bwMode="auto">
            <a:xfrm>
              <a:off x="3360" y="2561"/>
              <a:ext cx="1314" cy="859"/>
            </a:xfrm>
            <a:prstGeom prst="rect">
              <a:avLst/>
            </a:prstGeom>
            <a:solidFill>
              <a:srgbClr val="FFFFFF"/>
            </a:solidFill>
            <a:ln w="9525">
              <a:solidFill>
                <a:srgbClr val="000000"/>
              </a:solidFill>
              <a:miter lim="800000"/>
              <a:headEnd/>
              <a:tailEnd/>
            </a:ln>
          </p:spPr>
          <p:txBody>
            <a:bodyPr/>
            <a:lstStyle/>
            <a:p>
              <a:r>
                <a:rPr lang="en-US" sz="1200"/>
                <a:t>Execute body of Loop</a:t>
              </a:r>
            </a:p>
          </p:txBody>
        </p:sp>
        <p:sp>
          <p:nvSpPr>
            <p:cNvPr id="31757" name="Line 25"/>
            <p:cNvSpPr>
              <a:spLocks noChangeShapeType="1"/>
            </p:cNvSpPr>
            <p:nvPr/>
          </p:nvSpPr>
          <p:spPr bwMode="auto">
            <a:xfrm flipH="1">
              <a:off x="2433" y="6242"/>
              <a:ext cx="1551" cy="0"/>
            </a:xfrm>
            <a:prstGeom prst="line">
              <a:avLst/>
            </a:prstGeom>
            <a:noFill/>
            <a:ln w="9525">
              <a:solidFill>
                <a:srgbClr val="000000"/>
              </a:solidFill>
              <a:round/>
              <a:headEnd/>
              <a:tailEnd type="triangle" w="med" len="med"/>
            </a:ln>
          </p:spPr>
          <p:txBody>
            <a:bodyPr/>
            <a:lstStyle/>
            <a:p>
              <a:endParaRPr lang="en-US" sz="1200"/>
            </a:p>
          </p:txBody>
        </p:sp>
        <p:sp>
          <p:nvSpPr>
            <p:cNvPr id="31758" name="Line 26"/>
            <p:cNvSpPr>
              <a:spLocks noChangeShapeType="1"/>
            </p:cNvSpPr>
            <p:nvPr/>
          </p:nvSpPr>
          <p:spPr bwMode="auto">
            <a:xfrm flipV="1">
              <a:off x="2433" y="2291"/>
              <a:ext cx="0" cy="3960"/>
            </a:xfrm>
            <a:prstGeom prst="line">
              <a:avLst/>
            </a:prstGeom>
            <a:noFill/>
            <a:ln w="9525">
              <a:solidFill>
                <a:srgbClr val="000000"/>
              </a:solidFill>
              <a:round/>
              <a:headEnd/>
              <a:tailEnd type="triangle" w="med" len="med"/>
            </a:ln>
          </p:spPr>
          <p:txBody>
            <a:bodyPr/>
            <a:lstStyle/>
            <a:p>
              <a:endParaRPr lang="en-US" sz="1200"/>
            </a:p>
          </p:txBody>
        </p:sp>
        <p:sp>
          <p:nvSpPr>
            <p:cNvPr id="31759" name="AutoShape 27"/>
            <p:cNvSpPr>
              <a:spLocks noChangeArrowheads="1"/>
            </p:cNvSpPr>
            <p:nvPr/>
          </p:nvSpPr>
          <p:spPr bwMode="auto">
            <a:xfrm>
              <a:off x="3259" y="4350"/>
              <a:ext cx="1410" cy="1335"/>
            </a:xfrm>
            <a:prstGeom prst="diamond">
              <a:avLst/>
            </a:prstGeom>
            <a:solidFill>
              <a:srgbClr val="FFFFFF"/>
            </a:solidFill>
            <a:ln w="9525">
              <a:solidFill>
                <a:srgbClr val="000000"/>
              </a:solidFill>
              <a:miter lim="800000"/>
              <a:headEnd/>
              <a:tailEnd/>
            </a:ln>
          </p:spPr>
          <p:txBody>
            <a:bodyPr/>
            <a:lstStyle/>
            <a:p>
              <a:endParaRPr lang="en-IN" sz="1200"/>
            </a:p>
          </p:txBody>
        </p:sp>
        <p:sp>
          <p:nvSpPr>
            <p:cNvPr id="31760" name="Text Box 28"/>
            <p:cNvSpPr txBox="1">
              <a:spLocks noChangeArrowheads="1"/>
            </p:cNvSpPr>
            <p:nvPr/>
          </p:nvSpPr>
          <p:spPr bwMode="auto">
            <a:xfrm>
              <a:off x="3191" y="4700"/>
              <a:ext cx="1485" cy="694"/>
            </a:xfrm>
            <a:prstGeom prst="rect">
              <a:avLst/>
            </a:prstGeom>
            <a:noFill/>
            <a:ln w="9525">
              <a:noFill/>
              <a:miter lim="800000"/>
              <a:headEnd/>
              <a:tailEnd/>
            </a:ln>
          </p:spPr>
          <p:txBody>
            <a:bodyPr/>
            <a:lstStyle/>
            <a:p>
              <a:r>
                <a:rPr lang="en-US" sz="1200"/>
                <a:t>Evaluate</a:t>
              </a:r>
            </a:p>
            <a:p>
              <a:r>
                <a:rPr lang="en-US" sz="1200"/>
                <a:t>Condition</a:t>
              </a:r>
            </a:p>
          </p:txBody>
        </p:sp>
        <p:sp>
          <p:nvSpPr>
            <p:cNvPr id="31761" name="Line 29"/>
            <p:cNvSpPr>
              <a:spLocks noChangeShapeType="1"/>
            </p:cNvSpPr>
            <p:nvPr/>
          </p:nvSpPr>
          <p:spPr bwMode="auto">
            <a:xfrm>
              <a:off x="2438" y="2315"/>
              <a:ext cx="1525" cy="0"/>
            </a:xfrm>
            <a:prstGeom prst="line">
              <a:avLst/>
            </a:prstGeom>
            <a:noFill/>
            <a:ln w="9525">
              <a:solidFill>
                <a:srgbClr val="000000"/>
              </a:solidFill>
              <a:round/>
              <a:headEnd/>
              <a:tailEnd type="triangle" w="med" len="med"/>
            </a:ln>
          </p:spPr>
          <p:txBody>
            <a:bodyPr/>
            <a:lstStyle/>
            <a:p>
              <a:endParaRPr lang="en-US" sz="1200"/>
            </a:p>
          </p:txBody>
        </p:sp>
      </p:grpSp>
      <p:sp>
        <p:nvSpPr>
          <p:cNvPr id="31" name="Rectangle 30"/>
          <p:cNvSpPr/>
          <p:nvPr/>
        </p:nvSpPr>
        <p:spPr>
          <a:xfrm>
            <a:off x="0" y="0"/>
            <a:ext cx="9144000" cy="72521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do…while Loop</a:t>
            </a:r>
          </a:p>
        </p:txBody>
      </p:sp>
      <p:sp>
        <p:nvSpPr>
          <p:cNvPr id="32" name="Rectangle 3"/>
          <p:cNvSpPr>
            <a:spLocks noChangeArrowheads="1"/>
          </p:cNvSpPr>
          <p:nvPr/>
        </p:nvSpPr>
        <p:spPr bwMode="gray">
          <a:xfrm>
            <a:off x="270430" y="1092451"/>
            <a:ext cx="8616633" cy="9480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figure shows the difference between the do…while and while loop construct.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638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The for Loop</a:t>
            </a:r>
          </a:p>
        </p:txBody>
      </p:sp>
      <p:sp>
        <p:nvSpPr>
          <p:cNvPr id="5" name="Rectangle 3"/>
          <p:cNvSpPr>
            <a:spLocks noChangeArrowheads="1"/>
          </p:cNvSpPr>
          <p:nvPr/>
        </p:nvSpPr>
        <p:spPr bwMode="gray">
          <a:xfrm>
            <a:off x="270429" y="1092452"/>
            <a:ext cx="8616633" cy="9480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for loop structure is used to execute a block of statements for a specific number of times.</a:t>
            </a:r>
          </a:p>
        </p:txBody>
      </p:sp>
      <p:sp>
        <p:nvSpPr>
          <p:cNvPr id="8" name="Rectangle 3"/>
          <p:cNvSpPr>
            <a:spLocks noChangeArrowheads="1"/>
          </p:cNvSpPr>
          <p:nvPr/>
        </p:nvSpPr>
        <p:spPr bwMode="gray">
          <a:xfrm>
            <a:off x="270429" y="2111784"/>
            <a:ext cx="8616633" cy="5282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nl-NL" sz="2000" b="0" dirty="0" smtClean="0"/>
              <a:t>For loop is finite loop.</a:t>
            </a:r>
          </a:p>
        </p:txBody>
      </p:sp>
      <p:sp>
        <p:nvSpPr>
          <p:cNvPr id="9" name="Rectangle 3"/>
          <p:cNvSpPr>
            <a:spLocks noChangeArrowheads="1"/>
          </p:cNvSpPr>
          <p:nvPr/>
        </p:nvSpPr>
        <p:spPr bwMode="gray">
          <a:xfrm>
            <a:off x="270429" y="2756362"/>
            <a:ext cx="8616633" cy="5282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nl-NL" sz="2000" b="0" dirty="0" smtClean="0"/>
              <a:t>For loop is an entry control loop.</a:t>
            </a:r>
          </a:p>
        </p:txBody>
      </p:sp>
      <p:sp>
        <p:nvSpPr>
          <p:cNvPr id="10" name="Rectangle 3"/>
          <p:cNvSpPr>
            <a:spLocks noChangeArrowheads="1"/>
          </p:cNvSpPr>
          <p:nvPr/>
        </p:nvSpPr>
        <p:spPr bwMode="gray">
          <a:xfrm>
            <a:off x="270429" y="3385948"/>
            <a:ext cx="8616633" cy="24020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is the syntax of the for loop construct: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for (initialization; termination; update stmt)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statements;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2165018" y="2235299"/>
            <a:ext cx="3883025" cy="3847051"/>
            <a:chOff x="3580" y="1346"/>
            <a:chExt cx="2180" cy="2258"/>
          </a:xfrm>
        </p:grpSpPr>
        <p:sp>
          <p:nvSpPr>
            <p:cNvPr id="33797" name="Line 37"/>
            <p:cNvSpPr>
              <a:spLocks noChangeShapeType="1"/>
            </p:cNvSpPr>
            <p:nvPr/>
          </p:nvSpPr>
          <p:spPr bwMode="auto">
            <a:xfrm>
              <a:off x="4477" y="2888"/>
              <a:ext cx="1" cy="220"/>
            </a:xfrm>
            <a:prstGeom prst="line">
              <a:avLst/>
            </a:prstGeom>
            <a:noFill/>
            <a:ln w="9525">
              <a:solidFill>
                <a:srgbClr val="000000"/>
              </a:solidFill>
              <a:round/>
              <a:headEnd/>
              <a:tailEnd type="stealth" w="sm" len="med"/>
            </a:ln>
          </p:spPr>
          <p:txBody>
            <a:bodyPr/>
            <a:lstStyle/>
            <a:p>
              <a:endParaRPr lang="en-US"/>
            </a:p>
          </p:txBody>
        </p:sp>
        <p:grpSp>
          <p:nvGrpSpPr>
            <p:cNvPr id="3" name="Group 54"/>
            <p:cNvGrpSpPr>
              <a:grpSpLocks/>
            </p:cNvGrpSpPr>
            <p:nvPr/>
          </p:nvGrpSpPr>
          <p:grpSpPr bwMode="auto">
            <a:xfrm>
              <a:off x="3580" y="1346"/>
              <a:ext cx="2180" cy="2258"/>
              <a:chOff x="3580" y="1346"/>
              <a:chExt cx="2180" cy="2258"/>
            </a:xfrm>
          </p:grpSpPr>
          <p:sp>
            <p:nvSpPr>
              <p:cNvPr id="33799" name="AutoShape 41"/>
              <p:cNvSpPr>
                <a:spLocks noChangeArrowheads="1"/>
              </p:cNvSpPr>
              <p:nvPr/>
            </p:nvSpPr>
            <p:spPr bwMode="auto">
              <a:xfrm>
                <a:off x="4154" y="1846"/>
                <a:ext cx="638" cy="548"/>
              </a:xfrm>
              <a:prstGeom prst="diamond">
                <a:avLst/>
              </a:prstGeom>
              <a:solidFill>
                <a:srgbClr val="FFFFFF"/>
              </a:solidFill>
              <a:ln w="9525">
                <a:solidFill>
                  <a:srgbClr val="000000"/>
                </a:solidFill>
                <a:miter lim="800000"/>
                <a:headEnd/>
                <a:tailEnd/>
              </a:ln>
            </p:spPr>
            <p:txBody>
              <a:bodyPr/>
              <a:lstStyle/>
              <a:p>
                <a:endParaRPr lang="en-IN"/>
              </a:p>
            </p:txBody>
          </p:sp>
          <p:sp>
            <p:nvSpPr>
              <p:cNvPr id="33800" name="Line 43"/>
              <p:cNvSpPr>
                <a:spLocks noChangeShapeType="1"/>
              </p:cNvSpPr>
              <p:nvPr/>
            </p:nvSpPr>
            <p:spPr bwMode="auto">
              <a:xfrm>
                <a:off x="4469" y="2394"/>
                <a:ext cx="0" cy="219"/>
              </a:xfrm>
              <a:prstGeom prst="line">
                <a:avLst/>
              </a:prstGeom>
              <a:noFill/>
              <a:ln w="9525">
                <a:solidFill>
                  <a:srgbClr val="000000"/>
                </a:solidFill>
                <a:round/>
                <a:headEnd/>
                <a:tailEnd type="stealth" w="sm" len="med"/>
              </a:ln>
            </p:spPr>
            <p:txBody>
              <a:bodyPr/>
              <a:lstStyle/>
              <a:p>
                <a:endParaRPr lang="en-US"/>
              </a:p>
            </p:txBody>
          </p:sp>
          <p:grpSp>
            <p:nvGrpSpPr>
              <p:cNvPr id="4" name="Group 53"/>
              <p:cNvGrpSpPr>
                <a:grpSpLocks/>
              </p:cNvGrpSpPr>
              <p:nvPr/>
            </p:nvGrpSpPr>
            <p:grpSpPr bwMode="auto">
              <a:xfrm>
                <a:off x="3580" y="1346"/>
                <a:ext cx="2180" cy="2258"/>
                <a:chOff x="3580" y="1346"/>
                <a:chExt cx="2180" cy="2258"/>
              </a:xfrm>
            </p:grpSpPr>
            <p:sp>
              <p:nvSpPr>
                <p:cNvPr id="33802" name="Rectangle 34"/>
                <p:cNvSpPr>
                  <a:spLocks noChangeArrowheads="1"/>
                </p:cNvSpPr>
                <p:nvPr/>
              </p:nvSpPr>
              <p:spPr bwMode="auto">
                <a:xfrm>
                  <a:off x="4762" y="1913"/>
                  <a:ext cx="396" cy="173"/>
                </a:xfrm>
                <a:prstGeom prst="rect">
                  <a:avLst/>
                </a:prstGeom>
                <a:solidFill>
                  <a:srgbClr val="FFFFFF"/>
                </a:solidFill>
                <a:ln w="9525">
                  <a:noFill/>
                  <a:miter lim="800000"/>
                  <a:headEnd/>
                  <a:tailEnd/>
                </a:ln>
              </p:spPr>
              <p:txBody>
                <a:bodyPr/>
                <a:lstStyle/>
                <a:p>
                  <a:r>
                    <a:rPr lang="en-US" sz="900"/>
                    <a:t>False</a:t>
                  </a:r>
                  <a:endParaRPr lang="en-US"/>
                </a:p>
              </p:txBody>
            </p:sp>
            <p:sp>
              <p:nvSpPr>
                <p:cNvPr id="33803" name="Line 35"/>
                <p:cNvSpPr>
                  <a:spLocks noChangeShapeType="1"/>
                </p:cNvSpPr>
                <p:nvPr/>
              </p:nvSpPr>
              <p:spPr bwMode="auto">
                <a:xfrm>
                  <a:off x="4772" y="2120"/>
                  <a:ext cx="435" cy="0"/>
                </a:xfrm>
                <a:prstGeom prst="line">
                  <a:avLst/>
                </a:prstGeom>
                <a:noFill/>
                <a:ln w="9525">
                  <a:solidFill>
                    <a:srgbClr val="000000"/>
                  </a:solidFill>
                  <a:round/>
                  <a:headEnd/>
                  <a:tailEnd type="stealth" w="sm" len="med"/>
                </a:ln>
              </p:spPr>
              <p:txBody>
                <a:bodyPr/>
                <a:lstStyle/>
                <a:p>
                  <a:endParaRPr lang="en-US"/>
                </a:p>
              </p:txBody>
            </p:sp>
            <p:sp>
              <p:nvSpPr>
                <p:cNvPr id="33804" name="Text Box 38"/>
                <p:cNvSpPr txBox="1">
                  <a:spLocks noChangeArrowheads="1"/>
                </p:cNvSpPr>
                <p:nvPr/>
              </p:nvSpPr>
              <p:spPr bwMode="auto">
                <a:xfrm>
                  <a:off x="4222" y="1526"/>
                  <a:ext cx="522" cy="164"/>
                </a:xfrm>
                <a:prstGeom prst="rect">
                  <a:avLst/>
                </a:prstGeom>
                <a:solidFill>
                  <a:srgbClr val="FFFFFF"/>
                </a:solidFill>
                <a:ln w="9525">
                  <a:solidFill>
                    <a:srgbClr val="000000"/>
                  </a:solidFill>
                  <a:miter lim="800000"/>
                  <a:headEnd/>
                  <a:tailEnd/>
                </a:ln>
              </p:spPr>
              <p:txBody>
                <a:bodyPr/>
                <a:lstStyle/>
                <a:p>
                  <a:r>
                    <a:rPr lang="en-US" sz="900"/>
                    <a:t>Initialization</a:t>
                  </a:r>
                  <a:endParaRPr lang="en-US"/>
                </a:p>
              </p:txBody>
            </p:sp>
            <p:sp>
              <p:nvSpPr>
                <p:cNvPr id="33805" name="Line 39"/>
                <p:cNvSpPr>
                  <a:spLocks noChangeShapeType="1"/>
                </p:cNvSpPr>
                <p:nvPr/>
              </p:nvSpPr>
              <p:spPr bwMode="auto">
                <a:xfrm flipH="1">
                  <a:off x="4464" y="1346"/>
                  <a:ext cx="26" cy="194"/>
                </a:xfrm>
                <a:prstGeom prst="line">
                  <a:avLst/>
                </a:prstGeom>
                <a:noFill/>
                <a:ln w="9525">
                  <a:solidFill>
                    <a:srgbClr val="000000"/>
                  </a:solidFill>
                  <a:round/>
                  <a:headEnd/>
                  <a:tailEnd type="stealth" w="sm" len="med"/>
                </a:ln>
              </p:spPr>
              <p:txBody>
                <a:bodyPr/>
                <a:lstStyle/>
                <a:p>
                  <a:endParaRPr lang="en-US"/>
                </a:p>
              </p:txBody>
            </p:sp>
            <p:sp>
              <p:nvSpPr>
                <p:cNvPr id="33806" name="Text Box 42"/>
                <p:cNvSpPr txBox="1">
                  <a:spLocks noChangeArrowheads="1"/>
                </p:cNvSpPr>
                <p:nvPr/>
              </p:nvSpPr>
              <p:spPr bwMode="auto">
                <a:xfrm>
                  <a:off x="4144" y="1993"/>
                  <a:ext cx="632" cy="274"/>
                </a:xfrm>
                <a:prstGeom prst="rect">
                  <a:avLst/>
                </a:prstGeom>
                <a:noFill/>
                <a:ln w="9525">
                  <a:noFill/>
                  <a:miter lim="800000"/>
                  <a:headEnd/>
                  <a:tailEnd/>
                </a:ln>
              </p:spPr>
              <p:txBody>
                <a:bodyPr/>
                <a:lstStyle/>
                <a:p>
                  <a:r>
                    <a:rPr lang="en-US" sz="900" dirty="0"/>
                    <a:t>Evaluate</a:t>
                  </a:r>
                </a:p>
                <a:p>
                  <a:r>
                    <a:rPr lang="en-US" sz="900" dirty="0"/>
                    <a:t>Condition</a:t>
                  </a:r>
                  <a:endParaRPr lang="en-US" dirty="0"/>
                </a:p>
              </p:txBody>
            </p:sp>
            <p:sp>
              <p:nvSpPr>
                <p:cNvPr id="33807" name="Text Box 45"/>
                <p:cNvSpPr txBox="1">
                  <a:spLocks noChangeArrowheads="1"/>
                </p:cNvSpPr>
                <p:nvPr/>
              </p:nvSpPr>
              <p:spPr bwMode="auto">
                <a:xfrm>
                  <a:off x="4189" y="2638"/>
                  <a:ext cx="563" cy="243"/>
                </a:xfrm>
                <a:prstGeom prst="rect">
                  <a:avLst/>
                </a:prstGeom>
                <a:noFill/>
                <a:ln w="9525">
                  <a:noFill/>
                  <a:miter lim="800000"/>
                  <a:headEnd/>
                  <a:tailEnd/>
                </a:ln>
              </p:spPr>
              <p:txBody>
                <a:bodyPr/>
                <a:lstStyle/>
                <a:p>
                  <a:r>
                    <a:rPr lang="en-US" sz="900"/>
                    <a:t>Body of the for Loop</a:t>
                  </a:r>
                  <a:endParaRPr lang="en-US"/>
                </a:p>
              </p:txBody>
            </p:sp>
            <p:sp>
              <p:nvSpPr>
                <p:cNvPr id="33808" name="Line 46"/>
                <p:cNvSpPr>
                  <a:spLocks noChangeShapeType="1"/>
                </p:cNvSpPr>
                <p:nvPr/>
              </p:nvSpPr>
              <p:spPr bwMode="auto">
                <a:xfrm>
                  <a:off x="4479" y="3394"/>
                  <a:ext cx="1" cy="208"/>
                </a:xfrm>
                <a:prstGeom prst="line">
                  <a:avLst/>
                </a:prstGeom>
                <a:noFill/>
                <a:ln w="9525">
                  <a:solidFill>
                    <a:srgbClr val="000000"/>
                  </a:solidFill>
                  <a:round/>
                  <a:headEnd/>
                  <a:tailEnd type="stealth" w="sm" len="med"/>
                </a:ln>
              </p:spPr>
              <p:txBody>
                <a:bodyPr/>
                <a:lstStyle/>
                <a:p>
                  <a:endParaRPr lang="en-US"/>
                </a:p>
              </p:txBody>
            </p:sp>
            <p:sp>
              <p:nvSpPr>
                <p:cNvPr id="33809" name="Line 47"/>
                <p:cNvSpPr>
                  <a:spLocks noChangeShapeType="1"/>
                </p:cNvSpPr>
                <p:nvPr/>
              </p:nvSpPr>
              <p:spPr bwMode="auto">
                <a:xfrm flipV="1">
                  <a:off x="3584" y="1746"/>
                  <a:ext cx="0" cy="1858"/>
                </a:xfrm>
                <a:prstGeom prst="line">
                  <a:avLst/>
                </a:prstGeom>
                <a:noFill/>
                <a:ln w="9525">
                  <a:solidFill>
                    <a:srgbClr val="000000"/>
                  </a:solidFill>
                  <a:round/>
                  <a:headEnd/>
                  <a:tailEnd type="stealth" w="sm" len="med"/>
                </a:ln>
              </p:spPr>
              <p:txBody>
                <a:bodyPr/>
                <a:lstStyle/>
                <a:p>
                  <a:endParaRPr lang="en-US"/>
                </a:p>
              </p:txBody>
            </p:sp>
            <p:sp>
              <p:nvSpPr>
                <p:cNvPr id="33810" name="Rectangle 48"/>
                <p:cNvSpPr>
                  <a:spLocks noChangeArrowheads="1"/>
                </p:cNvSpPr>
                <p:nvPr/>
              </p:nvSpPr>
              <p:spPr bwMode="auto">
                <a:xfrm>
                  <a:off x="5200" y="1984"/>
                  <a:ext cx="560" cy="274"/>
                </a:xfrm>
                <a:prstGeom prst="rect">
                  <a:avLst/>
                </a:prstGeom>
                <a:solidFill>
                  <a:srgbClr val="FFFFFF"/>
                </a:solidFill>
                <a:ln w="9525">
                  <a:solidFill>
                    <a:srgbClr val="000000"/>
                  </a:solidFill>
                  <a:miter lim="800000"/>
                  <a:headEnd/>
                  <a:tailEnd/>
                </a:ln>
              </p:spPr>
              <p:txBody>
                <a:bodyPr/>
                <a:lstStyle/>
                <a:p>
                  <a:r>
                    <a:rPr lang="en-US" sz="900"/>
                    <a:t>Exit the for Loop</a:t>
                  </a:r>
                  <a:endParaRPr lang="en-US"/>
                </a:p>
              </p:txBody>
            </p:sp>
            <p:sp>
              <p:nvSpPr>
                <p:cNvPr id="33811" name="Text Box 49"/>
                <p:cNvSpPr txBox="1">
                  <a:spLocks noChangeArrowheads="1"/>
                </p:cNvSpPr>
                <p:nvPr/>
              </p:nvSpPr>
              <p:spPr bwMode="auto">
                <a:xfrm>
                  <a:off x="4136" y="3104"/>
                  <a:ext cx="697" cy="288"/>
                </a:xfrm>
                <a:prstGeom prst="rect">
                  <a:avLst/>
                </a:prstGeom>
                <a:noFill/>
                <a:ln w="9525">
                  <a:solidFill>
                    <a:srgbClr val="000000"/>
                  </a:solidFill>
                  <a:miter lim="800000"/>
                  <a:headEnd/>
                  <a:tailEnd/>
                </a:ln>
              </p:spPr>
              <p:txBody>
                <a:bodyPr/>
                <a:lstStyle/>
                <a:p>
                  <a:r>
                    <a:rPr lang="en-US" sz="900"/>
                    <a:t>Increment/ Decrement</a:t>
                  </a:r>
                  <a:endParaRPr lang="en-US"/>
                </a:p>
              </p:txBody>
            </p:sp>
            <p:sp>
              <p:nvSpPr>
                <p:cNvPr id="33812" name="Line 50"/>
                <p:cNvSpPr>
                  <a:spLocks noChangeShapeType="1"/>
                </p:cNvSpPr>
                <p:nvPr/>
              </p:nvSpPr>
              <p:spPr bwMode="auto">
                <a:xfrm flipH="1">
                  <a:off x="3580" y="3600"/>
                  <a:ext cx="904" cy="0"/>
                </a:xfrm>
                <a:prstGeom prst="line">
                  <a:avLst/>
                </a:prstGeom>
                <a:noFill/>
                <a:ln w="9525">
                  <a:solidFill>
                    <a:srgbClr val="000000"/>
                  </a:solidFill>
                  <a:round/>
                  <a:headEnd/>
                  <a:tailEnd type="triangle" w="med" len="med"/>
                </a:ln>
              </p:spPr>
              <p:txBody>
                <a:bodyPr/>
                <a:lstStyle/>
                <a:p>
                  <a:endParaRPr lang="en-US"/>
                </a:p>
              </p:txBody>
            </p:sp>
            <p:sp>
              <p:nvSpPr>
                <p:cNvPr id="33813" name="Line 51"/>
                <p:cNvSpPr>
                  <a:spLocks noChangeShapeType="1"/>
                </p:cNvSpPr>
                <p:nvPr/>
              </p:nvSpPr>
              <p:spPr bwMode="auto">
                <a:xfrm>
                  <a:off x="3600" y="1776"/>
                  <a:ext cx="892" cy="1"/>
                </a:xfrm>
                <a:prstGeom prst="line">
                  <a:avLst/>
                </a:prstGeom>
                <a:noFill/>
                <a:ln w="9525">
                  <a:solidFill>
                    <a:srgbClr val="000000"/>
                  </a:solidFill>
                  <a:round/>
                  <a:headEnd/>
                  <a:tailEnd type="stealth" w="sm" len="med"/>
                </a:ln>
              </p:spPr>
              <p:txBody>
                <a:bodyPr/>
                <a:lstStyle/>
                <a:p>
                  <a:endParaRPr lang="en-US"/>
                </a:p>
              </p:txBody>
            </p:sp>
          </p:grpSp>
        </p:grpSp>
      </p:grpSp>
      <p:sp>
        <p:nvSpPr>
          <p:cNvPr id="23" name="Rectangle 22"/>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The for Loop</a:t>
            </a:r>
          </a:p>
        </p:txBody>
      </p:sp>
      <p:sp>
        <p:nvSpPr>
          <p:cNvPr id="24" name="Rectangle 3"/>
          <p:cNvSpPr>
            <a:spLocks noChangeArrowheads="1"/>
          </p:cNvSpPr>
          <p:nvPr/>
        </p:nvSpPr>
        <p:spPr bwMode="gray">
          <a:xfrm>
            <a:off x="238899" y="1108217"/>
            <a:ext cx="8616633" cy="9480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figure shows the sequence of execution of a complete for loop construct.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52494" y="1060844"/>
          <a:ext cx="8589442" cy="2385828"/>
        </p:xfrm>
        <a:graphic>
          <a:graphicData uri="http://schemas.openxmlformats.org/drawingml/2006/table">
            <a:tbl>
              <a:tblPr/>
              <a:tblGrid>
                <a:gridCol w="228970"/>
                <a:gridCol w="4459276"/>
                <a:gridCol w="3901196"/>
              </a:tblGrid>
              <a:tr h="584964">
                <a:tc>
                  <a:txBody>
                    <a:bodyPr/>
                    <a:lstStyle/>
                    <a:p>
                      <a:pPr marL="0" marR="0">
                        <a:lnSpc>
                          <a:spcPct val="115000"/>
                        </a:lnSpc>
                        <a:spcBef>
                          <a:spcPts val="0"/>
                        </a:spcBef>
                        <a:spcAft>
                          <a:spcPts val="0"/>
                        </a:spcAft>
                      </a:pPr>
                      <a:endParaRPr lang="en-US" sz="18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highlight>
                            <a:srgbClr val="FFFFFF"/>
                          </a:highlight>
                          <a:latin typeface="Consolas"/>
                          <a:ea typeface="Calibri"/>
                          <a:cs typeface="Times New Roman"/>
                        </a:rPr>
                        <a:t>while loop Syntax</a:t>
                      </a:r>
                      <a:endParaRPr lang="en-US" sz="180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highlight>
                            <a:srgbClr val="FFFFFF"/>
                          </a:highlight>
                          <a:latin typeface="Consolas"/>
                          <a:ea typeface="Calibri"/>
                          <a:cs typeface="Times New Roman"/>
                        </a:rPr>
                        <a:t>while loop example</a:t>
                      </a:r>
                      <a:endParaRPr lang="en-US" sz="1800">
                        <a:latin typeface="Calibri"/>
                        <a:ea typeface="Calibri"/>
                        <a:cs typeface="Times New Roman"/>
                      </a:endParaRPr>
                    </a:p>
                    <a:p>
                      <a:pPr marL="0" marR="0">
                        <a:lnSpc>
                          <a:spcPct val="115000"/>
                        </a:lnSpc>
                        <a:spcBef>
                          <a:spcPts val="0"/>
                        </a:spcBef>
                        <a:spcAft>
                          <a:spcPts val="0"/>
                        </a:spcAft>
                      </a:pPr>
                      <a:r>
                        <a:rPr lang="en-US" sz="1800" b="1">
                          <a:solidFill>
                            <a:srgbClr val="000000"/>
                          </a:solidFill>
                          <a:highlight>
                            <a:srgbClr val="FFFFFF"/>
                          </a:highlight>
                          <a:latin typeface="Consolas"/>
                          <a:ea typeface="Calibri"/>
                          <a:cs typeface="Times New Roman"/>
                        </a:rPr>
                        <a:t>to display 1 to 10 numbers</a:t>
                      </a:r>
                      <a:endParaRPr lang="en-US" sz="180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4892">
                <a:tc>
                  <a:txBody>
                    <a:bodyPr/>
                    <a:lstStyle/>
                    <a:p>
                      <a:pPr marL="0" marR="0">
                        <a:lnSpc>
                          <a:spcPct val="115000"/>
                        </a:lnSpc>
                        <a:spcBef>
                          <a:spcPts val="0"/>
                        </a:spcBef>
                        <a:spcAft>
                          <a:spcPts val="0"/>
                        </a:spcAft>
                      </a:pPr>
                      <a:endParaRPr lang="en-US" sz="1800">
                        <a:solidFill>
                          <a:srgbClr val="000000"/>
                        </a:solidFill>
                        <a:highlight>
                          <a:srgbClr val="FFFFFF"/>
                        </a:highlight>
                        <a:latin typeface="Consolas"/>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while ( expression )</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        Statements;</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err="1">
                          <a:solidFill>
                            <a:srgbClr val="000000"/>
                          </a:solidFill>
                          <a:highlight>
                            <a:srgbClr val="FFFFFF"/>
                          </a:highlight>
                          <a:latin typeface="Consolas"/>
                          <a:ea typeface="Calibri"/>
                          <a:cs typeface="Times New Roman"/>
                        </a:rPr>
                        <a:t>int</a:t>
                      </a:r>
                      <a:r>
                        <a:rPr lang="en-US" sz="1800" dirty="0">
                          <a:solidFill>
                            <a:srgbClr val="000000"/>
                          </a:solidFill>
                          <a:highlight>
                            <a:srgbClr val="FFFFFF"/>
                          </a:highlight>
                          <a:latin typeface="Consolas"/>
                          <a:ea typeface="Calibri"/>
                          <a:cs typeface="Times New Roman"/>
                        </a:rPr>
                        <a:t> </a:t>
                      </a:r>
                      <a:r>
                        <a:rPr lang="en-US" sz="1800" dirty="0" err="1">
                          <a:solidFill>
                            <a:srgbClr val="000000"/>
                          </a:solidFill>
                          <a:highlight>
                            <a:srgbClr val="FFFFFF"/>
                          </a:highlight>
                          <a:latin typeface="Consolas"/>
                          <a:ea typeface="Calibri"/>
                          <a:cs typeface="Times New Roman"/>
                        </a:rPr>
                        <a:t>i</a:t>
                      </a:r>
                      <a:r>
                        <a:rPr lang="en-US" sz="1800" dirty="0">
                          <a:solidFill>
                            <a:srgbClr val="000000"/>
                          </a:solidFill>
                          <a:highlight>
                            <a:srgbClr val="FFFFFF"/>
                          </a:highlight>
                          <a:latin typeface="Consolas"/>
                          <a:ea typeface="Calibri"/>
                          <a:cs typeface="Times New Roman"/>
                        </a:rPr>
                        <a:t>=1;</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while ( </a:t>
                      </a:r>
                      <a:r>
                        <a:rPr lang="en-US" sz="1800" dirty="0" err="1">
                          <a:solidFill>
                            <a:srgbClr val="000000"/>
                          </a:solidFill>
                          <a:highlight>
                            <a:srgbClr val="FFFFFF"/>
                          </a:highlight>
                          <a:latin typeface="Consolas"/>
                          <a:ea typeface="Calibri"/>
                          <a:cs typeface="Times New Roman"/>
                        </a:rPr>
                        <a:t>i</a:t>
                      </a:r>
                      <a:r>
                        <a:rPr lang="en-US" sz="1800" dirty="0">
                          <a:solidFill>
                            <a:srgbClr val="000000"/>
                          </a:solidFill>
                          <a:highlight>
                            <a:srgbClr val="FFFFFF"/>
                          </a:highlight>
                          <a:latin typeface="Consolas"/>
                          <a:ea typeface="Calibri"/>
                          <a:cs typeface="Times New Roman"/>
                        </a:rPr>
                        <a:t>&lt;=10 )</a:t>
                      </a:r>
                      <a:endParaRPr lang="en-US" sz="1800" dirty="0">
                        <a:latin typeface="Calibri"/>
                        <a:ea typeface="Calibri"/>
                        <a:cs typeface="Times New Roman"/>
                      </a:endParaRPr>
                    </a:p>
                    <a:p>
                      <a:pPr marL="0" marR="0">
                        <a:lnSpc>
                          <a:spcPct val="115000"/>
                        </a:lnSpc>
                        <a:spcBef>
                          <a:spcPts val="0"/>
                        </a:spcBef>
                        <a:spcAft>
                          <a:spcPts val="0"/>
                        </a:spcAft>
                      </a:pPr>
                      <a:r>
                        <a:rPr lang="en-US" sz="1800" dirty="0" smtClean="0">
                          <a:solidFill>
                            <a:srgbClr val="000000"/>
                          </a:solidFill>
                          <a:highlight>
                            <a:srgbClr val="FFFFFF"/>
                          </a:highlight>
                          <a:latin typeface="Consolas"/>
                          <a:ea typeface="Calibri"/>
                          <a:cs typeface="Times New Roman"/>
                        </a:rPr>
                        <a:t>{      </a:t>
                      </a:r>
                      <a:r>
                        <a:rPr lang="en-US" sz="1800" dirty="0" err="1">
                          <a:solidFill>
                            <a:srgbClr val="000000"/>
                          </a:solidFill>
                          <a:highlight>
                            <a:srgbClr val="FFFFFF"/>
                          </a:highlight>
                          <a:latin typeface="Consolas"/>
                          <a:ea typeface="Calibri"/>
                          <a:cs typeface="Times New Roman"/>
                        </a:rPr>
                        <a:t>Console.WriteLine</a:t>
                      </a:r>
                      <a:r>
                        <a:rPr lang="en-US" sz="1800" dirty="0">
                          <a:solidFill>
                            <a:srgbClr val="000000"/>
                          </a:solidFill>
                          <a:highlight>
                            <a:srgbClr val="FFFFFF"/>
                          </a:highlight>
                          <a:latin typeface="Consolas"/>
                          <a:ea typeface="Calibri"/>
                          <a:cs typeface="Times New Roman"/>
                        </a:rPr>
                        <a:t>(</a:t>
                      </a:r>
                      <a:r>
                        <a:rPr lang="en-US" sz="1800" dirty="0" err="1">
                          <a:solidFill>
                            <a:srgbClr val="000000"/>
                          </a:solidFill>
                          <a:highlight>
                            <a:srgbClr val="FFFFFF"/>
                          </a:highlight>
                          <a:latin typeface="Consolas"/>
                          <a:ea typeface="Calibri"/>
                          <a:cs typeface="Times New Roman"/>
                        </a:rPr>
                        <a:t>i</a:t>
                      </a: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      </a:t>
                      </a:r>
                      <a:r>
                        <a:rPr lang="en-US" sz="1800" dirty="0" err="1">
                          <a:solidFill>
                            <a:srgbClr val="000000"/>
                          </a:solidFill>
                          <a:highlight>
                            <a:srgbClr val="FFFFFF"/>
                          </a:highlight>
                          <a:latin typeface="Consolas"/>
                          <a:ea typeface="Calibri"/>
                          <a:cs typeface="Times New Roman"/>
                        </a:rPr>
                        <a:t>i</a:t>
                      </a: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257304" y="3444118"/>
          <a:ext cx="8579821" cy="2839212"/>
        </p:xfrm>
        <a:graphic>
          <a:graphicData uri="http://schemas.openxmlformats.org/drawingml/2006/table">
            <a:tbl>
              <a:tblPr/>
              <a:tblGrid>
                <a:gridCol w="227763"/>
                <a:gridCol w="4435781"/>
                <a:gridCol w="3916277"/>
              </a:tblGrid>
              <a:tr h="415068">
                <a:tc>
                  <a:txBody>
                    <a:bodyPr/>
                    <a:lstStyle/>
                    <a:p>
                      <a:pPr marL="0" marR="0">
                        <a:lnSpc>
                          <a:spcPct val="115000"/>
                        </a:lnSpc>
                        <a:spcBef>
                          <a:spcPts val="0"/>
                        </a:spcBef>
                        <a:spcAft>
                          <a:spcPts val="0"/>
                        </a:spcAft>
                      </a:pPr>
                      <a:endParaRPr lang="en-US" sz="18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solidFill>
                            <a:srgbClr val="000000"/>
                          </a:solidFill>
                          <a:highlight>
                            <a:srgbClr val="FFFFFF"/>
                          </a:highlight>
                          <a:latin typeface="Consolas"/>
                          <a:ea typeface="Calibri"/>
                          <a:cs typeface="Times New Roman"/>
                        </a:rPr>
                        <a:t>do while loop Syntax</a:t>
                      </a:r>
                      <a:endParaRPr lang="en-US" sz="18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solidFill>
                            <a:srgbClr val="000000"/>
                          </a:solidFill>
                          <a:highlight>
                            <a:srgbClr val="FFFFFF"/>
                          </a:highlight>
                          <a:latin typeface="Consolas"/>
                          <a:ea typeface="Calibri"/>
                          <a:cs typeface="Times New Roman"/>
                        </a:rPr>
                        <a:t>do while loop example</a:t>
                      </a:r>
                      <a:endParaRPr lang="en-US" sz="1800" dirty="0">
                        <a:latin typeface="Calibri"/>
                        <a:ea typeface="Calibri"/>
                        <a:cs typeface="Times New Roman"/>
                      </a:endParaRPr>
                    </a:p>
                    <a:p>
                      <a:pPr marL="0" marR="0">
                        <a:lnSpc>
                          <a:spcPct val="115000"/>
                        </a:lnSpc>
                        <a:spcBef>
                          <a:spcPts val="0"/>
                        </a:spcBef>
                        <a:spcAft>
                          <a:spcPts val="0"/>
                        </a:spcAft>
                      </a:pPr>
                      <a:r>
                        <a:rPr lang="en-US" sz="1800" b="1" dirty="0">
                          <a:solidFill>
                            <a:srgbClr val="000000"/>
                          </a:solidFill>
                          <a:highlight>
                            <a:srgbClr val="FFFFFF"/>
                          </a:highlight>
                          <a:latin typeface="Consolas"/>
                          <a:ea typeface="Calibri"/>
                          <a:cs typeface="Times New Roman"/>
                        </a:rPr>
                        <a:t>to display 1 to 10 numbers</a:t>
                      </a:r>
                      <a:endParaRPr lang="en-US" sz="18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4994">
                <a:tc>
                  <a:txBody>
                    <a:bodyPr/>
                    <a:lstStyle/>
                    <a:p>
                      <a:pPr marL="0" marR="0">
                        <a:lnSpc>
                          <a:spcPct val="115000"/>
                        </a:lnSpc>
                        <a:spcBef>
                          <a:spcPts val="0"/>
                        </a:spcBef>
                        <a:spcAft>
                          <a:spcPts val="0"/>
                        </a:spcAft>
                      </a:pPr>
                      <a:endParaRPr lang="en-US" sz="1800">
                        <a:solidFill>
                          <a:srgbClr val="000000"/>
                        </a:solidFill>
                        <a:highlight>
                          <a:srgbClr val="FFFFFF"/>
                        </a:highlight>
                        <a:latin typeface="Consolas"/>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do</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        Statements;</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while ( expression );</a:t>
                      </a:r>
                      <a:endParaRPr lang="en-US" sz="18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err="1">
                          <a:solidFill>
                            <a:srgbClr val="000000"/>
                          </a:solidFill>
                          <a:highlight>
                            <a:srgbClr val="FFFFFF"/>
                          </a:highlight>
                          <a:latin typeface="Consolas"/>
                          <a:ea typeface="Calibri"/>
                          <a:cs typeface="Times New Roman"/>
                        </a:rPr>
                        <a:t>int</a:t>
                      </a:r>
                      <a:r>
                        <a:rPr lang="en-US" sz="1800" dirty="0">
                          <a:solidFill>
                            <a:srgbClr val="000000"/>
                          </a:solidFill>
                          <a:highlight>
                            <a:srgbClr val="FFFFFF"/>
                          </a:highlight>
                          <a:latin typeface="Consolas"/>
                          <a:ea typeface="Calibri"/>
                          <a:cs typeface="Times New Roman"/>
                        </a:rPr>
                        <a:t> </a:t>
                      </a:r>
                      <a:r>
                        <a:rPr lang="en-US" sz="1800" dirty="0" err="1">
                          <a:solidFill>
                            <a:srgbClr val="000000"/>
                          </a:solidFill>
                          <a:highlight>
                            <a:srgbClr val="FFFFFF"/>
                          </a:highlight>
                          <a:latin typeface="Consolas"/>
                          <a:ea typeface="Calibri"/>
                          <a:cs typeface="Times New Roman"/>
                        </a:rPr>
                        <a:t>i</a:t>
                      </a:r>
                      <a:r>
                        <a:rPr lang="en-US" sz="1800" dirty="0">
                          <a:solidFill>
                            <a:srgbClr val="000000"/>
                          </a:solidFill>
                          <a:highlight>
                            <a:srgbClr val="FFFFFF"/>
                          </a:highlight>
                          <a:latin typeface="Consolas"/>
                          <a:ea typeface="Calibri"/>
                          <a:cs typeface="Times New Roman"/>
                        </a:rPr>
                        <a:t>=1;</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do</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      </a:t>
                      </a:r>
                      <a:r>
                        <a:rPr lang="en-US" sz="1800" dirty="0" err="1">
                          <a:solidFill>
                            <a:srgbClr val="000000"/>
                          </a:solidFill>
                          <a:highlight>
                            <a:srgbClr val="FFFFFF"/>
                          </a:highlight>
                          <a:latin typeface="Consolas"/>
                          <a:ea typeface="Calibri"/>
                          <a:cs typeface="Times New Roman"/>
                        </a:rPr>
                        <a:t>Console.WriteLine</a:t>
                      </a:r>
                      <a:r>
                        <a:rPr lang="en-US" sz="1800" dirty="0">
                          <a:solidFill>
                            <a:srgbClr val="000000"/>
                          </a:solidFill>
                          <a:highlight>
                            <a:srgbClr val="FFFFFF"/>
                          </a:highlight>
                          <a:latin typeface="Consolas"/>
                          <a:ea typeface="Calibri"/>
                          <a:cs typeface="Times New Roman"/>
                        </a:rPr>
                        <a:t>(</a:t>
                      </a:r>
                      <a:r>
                        <a:rPr lang="en-US" sz="1800" dirty="0" err="1">
                          <a:solidFill>
                            <a:srgbClr val="000000"/>
                          </a:solidFill>
                          <a:highlight>
                            <a:srgbClr val="FFFFFF"/>
                          </a:highlight>
                          <a:latin typeface="Consolas"/>
                          <a:ea typeface="Calibri"/>
                          <a:cs typeface="Times New Roman"/>
                        </a:rPr>
                        <a:t>i</a:t>
                      </a: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      </a:t>
                      </a:r>
                      <a:r>
                        <a:rPr lang="en-US" sz="1800" dirty="0" err="1">
                          <a:solidFill>
                            <a:srgbClr val="000000"/>
                          </a:solidFill>
                          <a:highlight>
                            <a:srgbClr val="FFFFFF"/>
                          </a:highlight>
                          <a:latin typeface="Consolas"/>
                          <a:ea typeface="Calibri"/>
                          <a:cs typeface="Times New Roman"/>
                        </a:rPr>
                        <a:t>i</a:t>
                      </a: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a:t>
                      </a:r>
                      <a:endParaRPr lang="en-US" sz="1800" dirty="0">
                        <a:latin typeface="Calibri"/>
                        <a:ea typeface="Calibri"/>
                        <a:cs typeface="Times New Roman"/>
                      </a:endParaRPr>
                    </a:p>
                    <a:p>
                      <a:pPr marL="0" marR="0">
                        <a:lnSpc>
                          <a:spcPct val="115000"/>
                        </a:lnSpc>
                        <a:spcBef>
                          <a:spcPts val="0"/>
                        </a:spcBef>
                        <a:spcAft>
                          <a:spcPts val="0"/>
                        </a:spcAft>
                      </a:pPr>
                      <a:r>
                        <a:rPr lang="en-US" sz="1800" dirty="0">
                          <a:solidFill>
                            <a:srgbClr val="000000"/>
                          </a:solidFill>
                          <a:highlight>
                            <a:srgbClr val="FFFFFF"/>
                          </a:highlight>
                          <a:latin typeface="Consolas"/>
                          <a:ea typeface="Calibri"/>
                          <a:cs typeface="Times New Roman"/>
                        </a:rPr>
                        <a:t>while ( </a:t>
                      </a:r>
                      <a:r>
                        <a:rPr lang="en-US" sz="1800" dirty="0" err="1">
                          <a:solidFill>
                            <a:srgbClr val="000000"/>
                          </a:solidFill>
                          <a:highlight>
                            <a:srgbClr val="FFFFFF"/>
                          </a:highlight>
                          <a:latin typeface="Consolas"/>
                          <a:ea typeface="Calibri"/>
                          <a:cs typeface="Times New Roman"/>
                        </a:rPr>
                        <a:t>i</a:t>
                      </a:r>
                      <a:r>
                        <a:rPr lang="en-US" sz="1800" dirty="0">
                          <a:solidFill>
                            <a:srgbClr val="000000"/>
                          </a:solidFill>
                          <a:highlight>
                            <a:srgbClr val="FFFFFF"/>
                          </a:highlight>
                          <a:latin typeface="Consolas"/>
                          <a:ea typeface="Calibri"/>
                          <a:cs typeface="Times New Roman"/>
                        </a:rPr>
                        <a:t>&lt;=10 );</a:t>
                      </a:r>
                      <a:endParaRPr lang="en-US" sz="18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0" y="0"/>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L</a:t>
            </a:r>
            <a:r>
              <a:rPr lang="en-US" sz="4000" b="0" dirty="0" smtClean="0">
                <a:latin typeface="Calibri" pitchFamily="34" charset="0"/>
                <a:cs typeface="Calibri" pitchFamily="34" charset="0"/>
              </a:rPr>
              <a:t>oops </a:t>
            </a:r>
            <a:r>
              <a:rPr lang="en-US" sz="4000" b="0" dirty="0" smtClean="0">
                <a:latin typeface="Calibri" pitchFamily="34" charset="0"/>
                <a:cs typeface="Calibri" pitchFamily="34" charset="0"/>
              </a:rPr>
              <a:t>Syntax and Examples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55099" y="1367686"/>
          <a:ext cx="8615763" cy="2529826"/>
        </p:xfrm>
        <a:graphic>
          <a:graphicData uri="http://schemas.openxmlformats.org/drawingml/2006/table">
            <a:tbl>
              <a:tblPr/>
              <a:tblGrid>
                <a:gridCol w="229671"/>
                <a:gridCol w="4472941"/>
                <a:gridCol w="3913151"/>
              </a:tblGrid>
              <a:tr h="426706">
                <a:tc>
                  <a:txBody>
                    <a:bodyPr/>
                    <a:lstStyle/>
                    <a:p>
                      <a:pPr marL="0" marR="0">
                        <a:lnSpc>
                          <a:spcPct val="115000"/>
                        </a:lnSpc>
                        <a:spcBef>
                          <a:spcPts val="0"/>
                        </a:spcBef>
                        <a:spcAft>
                          <a:spcPts val="0"/>
                        </a:spcAft>
                      </a:pPr>
                      <a:endParaRPr lang="en-US" sz="20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solidFill>
                            <a:srgbClr val="000000"/>
                          </a:solidFill>
                          <a:highlight>
                            <a:srgbClr val="FFFFFF"/>
                          </a:highlight>
                          <a:latin typeface="Consolas"/>
                          <a:ea typeface="Calibri"/>
                          <a:cs typeface="Times New Roman"/>
                        </a:rPr>
                        <a:t>for loop syntax</a:t>
                      </a:r>
                      <a:endParaRPr lang="en-US" sz="20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a:solidFill>
                            <a:srgbClr val="000000"/>
                          </a:solidFill>
                          <a:highlight>
                            <a:srgbClr val="FFFFFF"/>
                          </a:highlight>
                          <a:latin typeface="Consolas"/>
                          <a:ea typeface="Calibri"/>
                          <a:cs typeface="Times New Roman"/>
                        </a:rPr>
                        <a:t>for loop example</a:t>
                      </a:r>
                      <a:endParaRPr lang="en-US" sz="200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73464">
                <a:tc>
                  <a:txBody>
                    <a:bodyPr/>
                    <a:lstStyle/>
                    <a:p>
                      <a:pPr marL="0" marR="0">
                        <a:lnSpc>
                          <a:spcPct val="115000"/>
                        </a:lnSpc>
                        <a:spcBef>
                          <a:spcPts val="0"/>
                        </a:spcBef>
                        <a:spcAft>
                          <a:spcPts val="0"/>
                        </a:spcAft>
                      </a:pPr>
                      <a:endParaRPr lang="en-US" sz="2000">
                        <a:solidFill>
                          <a:srgbClr val="000000"/>
                        </a:solidFill>
                        <a:highlight>
                          <a:srgbClr val="FFFFFF"/>
                        </a:highlight>
                        <a:latin typeface="Consolas"/>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solidFill>
                            <a:srgbClr val="000000"/>
                          </a:solidFill>
                          <a:highlight>
                            <a:srgbClr val="FFFFFF"/>
                          </a:highlight>
                          <a:latin typeface="Consolas"/>
                          <a:ea typeface="Calibri"/>
                          <a:cs typeface="Times New Roman"/>
                        </a:rPr>
                        <a:t>for ( </a:t>
                      </a:r>
                      <a:r>
                        <a:rPr lang="en-US" sz="2000" dirty="0" err="1">
                          <a:solidFill>
                            <a:srgbClr val="000000"/>
                          </a:solidFill>
                          <a:highlight>
                            <a:srgbClr val="FFFFFF"/>
                          </a:highlight>
                          <a:latin typeface="Consolas"/>
                          <a:ea typeface="Calibri"/>
                          <a:cs typeface="Times New Roman"/>
                        </a:rPr>
                        <a:t>initiazation</a:t>
                      </a:r>
                      <a:r>
                        <a:rPr lang="en-US" sz="2000" dirty="0">
                          <a:solidFill>
                            <a:srgbClr val="000000"/>
                          </a:solidFill>
                          <a:highlight>
                            <a:srgbClr val="FFFFFF"/>
                          </a:highlight>
                          <a:latin typeface="Consolas"/>
                          <a:ea typeface="Calibri"/>
                          <a:cs typeface="Times New Roman"/>
                        </a:rPr>
                        <a:t> ; expression ; </a:t>
                      </a:r>
                      <a:r>
                        <a:rPr lang="en-US" sz="2000" dirty="0" err="1">
                          <a:solidFill>
                            <a:srgbClr val="000000"/>
                          </a:solidFill>
                          <a:highlight>
                            <a:srgbClr val="FFFFFF"/>
                          </a:highlight>
                          <a:latin typeface="Consolas"/>
                          <a:ea typeface="Calibri"/>
                          <a:cs typeface="Times New Roman"/>
                        </a:rPr>
                        <a:t>updation</a:t>
                      </a:r>
                      <a:r>
                        <a:rPr lang="en-US" sz="2000" dirty="0">
                          <a:solidFill>
                            <a:srgbClr val="000000"/>
                          </a:solidFill>
                          <a:highlight>
                            <a:srgbClr val="FFFFFF"/>
                          </a:highlight>
                          <a:latin typeface="Consolas"/>
                          <a:ea typeface="Calibri"/>
                          <a:cs typeface="Times New Roman"/>
                        </a:rPr>
                        <a:t>)</a:t>
                      </a:r>
                      <a:endParaRPr lang="en-US" sz="2000" dirty="0">
                        <a:latin typeface="Calibri"/>
                        <a:ea typeface="Calibri"/>
                        <a:cs typeface="Times New Roman"/>
                      </a:endParaRPr>
                    </a:p>
                    <a:p>
                      <a:pPr marL="0" marR="0">
                        <a:lnSpc>
                          <a:spcPct val="115000"/>
                        </a:lnSpc>
                        <a:spcBef>
                          <a:spcPts val="0"/>
                        </a:spcBef>
                        <a:spcAft>
                          <a:spcPts val="0"/>
                        </a:spcAft>
                      </a:pPr>
                      <a:r>
                        <a:rPr lang="en-US" sz="2000" dirty="0">
                          <a:solidFill>
                            <a:srgbClr val="000000"/>
                          </a:solidFill>
                          <a:highlight>
                            <a:srgbClr val="FFFFFF"/>
                          </a:highlight>
                          <a:latin typeface="Consolas"/>
                          <a:ea typeface="Calibri"/>
                          <a:cs typeface="Times New Roman"/>
                        </a:rPr>
                        <a:t>{</a:t>
                      </a:r>
                      <a:endParaRPr lang="en-US" sz="2000" dirty="0">
                        <a:latin typeface="Calibri"/>
                        <a:ea typeface="Calibri"/>
                        <a:cs typeface="Times New Roman"/>
                      </a:endParaRPr>
                    </a:p>
                    <a:p>
                      <a:pPr marL="0" marR="0">
                        <a:lnSpc>
                          <a:spcPct val="115000"/>
                        </a:lnSpc>
                        <a:spcBef>
                          <a:spcPts val="0"/>
                        </a:spcBef>
                        <a:spcAft>
                          <a:spcPts val="0"/>
                        </a:spcAft>
                      </a:pPr>
                      <a:r>
                        <a:rPr lang="en-US" sz="2000" dirty="0">
                          <a:solidFill>
                            <a:srgbClr val="000000"/>
                          </a:solidFill>
                          <a:highlight>
                            <a:srgbClr val="FFFFFF"/>
                          </a:highlight>
                          <a:latin typeface="Consolas"/>
                          <a:ea typeface="Calibri"/>
                          <a:cs typeface="Times New Roman"/>
                        </a:rPr>
                        <a:t>       Statements;</a:t>
                      </a:r>
                      <a:endParaRPr lang="en-US" sz="2000" dirty="0">
                        <a:latin typeface="Calibri"/>
                        <a:ea typeface="Calibri"/>
                        <a:cs typeface="Times New Roman"/>
                      </a:endParaRPr>
                    </a:p>
                    <a:p>
                      <a:pPr marL="0" marR="0">
                        <a:lnSpc>
                          <a:spcPct val="115000"/>
                        </a:lnSpc>
                        <a:spcBef>
                          <a:spcPts val="0"/>
                        </a:spcBef>
                        <a:spcAft>
                          <a:spcPts val="0"/>
                        </a:spcAft>
                      </a:pPr>
                      <a:r>
                        <a:rPr lang="en-US" sz="2000" dirty="0">
                          <a:solidFill>
                            <a:srgbClr val="000000"/>
                          </a:solidFill>
                          <a:highlight>
                            <a:srgbClr val="FFFFFF"/>
                          </a:highlight>
                          <a:latin typeface="Consolas"/>
                          <a:ea typeface="Calibri"/>
                          <a:cs typeface="Times New Roman"/>
                        </a:rPr>
                        <a:t>}</a:t>
                      </a:r>
                      <a:endParaRPr lang="en-US" sz="20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solidFill>
                            <a:srgbClr val="000000"/>
                          </a:solidFill>
                          <a:highlight>
                            <a:srgbClr val="FFFFFF"/>
                          </a:highlight>
                          <a:latin typeface="Consolas"/>
                          <a:ea typeface="Calibri"/>
                          <a:cs typeface="Times New Roman"/>
                        </a:rPr>
                        <a:t>   </a:t>
                      </a:r>
                      <a:r>
                        <a:rPr lang="en-US" sz="2000" dirty="0">
                          <a:solidFill>
                            <a:srgbClr val="0000FF"/>
                          </a:solidFill>
                          <a:highlight>
                            <a:srgbClr val="FFFFFF"/>
                          </a:highlight>
                          <a:latin typeface="Consolas"/>
                          <a:ea typeface="Calibri"/>
                          <a:cs typeface="Times New Roman"/>
                        </a:rPr>
                        <a:t>for</a:t>
                      </a:r>
                      <a:r>
                        <a:rPr lang="en-US" sz="2000" dirty="0">
                          <a:solidFill>
                            <a:srgbClr val="000000"/>
                          </a:solidFill>
                          <a:highlight>
                            <a:srgbClr val="FFFFFF"/>
                          </a:highlight>
                          <a:latin typeface="Consolas"/>
                          <a:ea typeface="Calibri"/>
                          <a:cs typeface="Times New Roman"/>
                        </a:rPr>
                        <a:t> (</a:t>
                      </a:r>
                      <a:r>
                        <a:rPr lang="en-US" sz="2000" dirty="0" err="1">
                          <a:solidFill>
                            <a:srgbClr val="0000FF"/>
                          </a:solidFill>
                          <a:highlight>
                            <a:srgbClr val="FFFFFF"/>
                          </a:highlight>
                          <a:latin typeface="Consolas"/>
                          <a:ea typeface="Calibri"/>
                          <a:cs typeface="Times New Roman"/>
                        </a:rPr>
                        <a:t>int</a:t>
                      </a:r>
                      <a:r>
                        <a:rPr lang="en-US" sz="2000" dirty="0">
                          <a:solidFill>
                            <a:srgbClr val="000000"/>
                          </a:solidFill>
                          <a:highlight>
                            <a:srgbClr val="FFFFFF"/>
                          </a:highlight>
                          <a:latin typeface="Consolas"/>
                          <a:ea typeface="Calibri"/>
                          <a:cs typeface="Times New Roman"/>
                        </a:rPr>
                        <a:t> </a:t>
                      </a:r>
                      <a:r>
                        <a:rPr lang="en-US" sz="2000" dirty="0" err="1">
                          <a:solidFill>
                            <a:srgbClr val="000000"/>
                          </a:solidFill>
                          <a:highlight>
                            <a:srgbClr val="FFFFFF"/>
                          </a:highlight>
                          <a:latin typeface="Consolas"/>
                          <a:ea typeface="Calibri"/>
                          <a:cs typeface="Times New Roman"/>
                        </a:rPr>
                        <a:t>i</a:t>
                      </a:r>
                      <a:r>
                        <a:rPr lang="en-US" sz="2000" dirty="0">
                          <a:solidFill>
                            <a:srgbClr val="000000"/>
                          </a:solidFill>
                          <a:highlight>
                            <a:srgbClr val="FFFFFF"/>
                          </a:highlight>
                          <a:latin typeface="Consolas"/>
                          <a:ea typeface="Calibri"/>
                          <a:cs typeface="Times New Roman"/>
                        </a:rPr>
                        <a:t> = 1 ; </a:t>
                      </a:r>
                      <a:r>
                        <a:rPr lang="en-US" sz="2000" dirty="0" err="1">
                          <a:solidFill>
                            <a:srgbClr val="000000"/>
                          </a:solidFill>
                          <a:highlight>
                            <a:srgbClr val="FFFFFF"/>
                          </a:highlight>
                          <a:latin typeface="Consolas"/>
                          <a:ea typeface="Calibri"/>
                          <a:cs typeface="Times New Roman"/>
                        </a:rPr>
                        <a:t>i</a:t>
                      </a:r>
                      <a:r>
                        <a:rPr lang="en-US" sz="2000" dirty="0">
                          <a:solidFill>
                            <a:srgbClr val="000000"/>
                          </a:solidFill>
                          <a:highlight>
                            <a:srgbClr val="FFFFFF"/>
                          </a:highlight>
                          <a:latin typeface="Consolas"/>
                          <a:ea typeface="Calibri"/>
                          <a:cs typeface="Times New Roman"/>
                        </a:rPr>
                        <a:t> &lt;=10; </a:t>
                      </a:r>
                      <a:r>
                        <a:rPr lang="en-US" sz="2000" dirty="0" err="1">
                          <a:solidFill>
                            <a:srgbClr val="000000"/>
                          </a:solidFill>
                          <a:highlight>
                            <a:srgbClr val="FFFFFF"/>
                          </a:highlight>
                          <a:latin typeface="Consolas"/>
                          <a:ea typeface="Calibri"/>
                          <a:cs typeface="Times New Roman"/>
                        </a:rPr>
                        <a:t>i</a:t>
                      </a:r>
                      <a:r>
                        <a:rPr lang="en-US" sz="2000" dirty="0">
                          <a:solidFill>
                            <a:srgbClr val="000000"/>
                          </a:solidFill>
                          <a:highlight>
                            <a:srgbClr val="FFFFFF"/>
                          </a:highlight>
                          <a:latin typeface="Consolas"/>
                          <a:ea typeface="Calibri"/>
                          <a:cs typeface="Times New Roman"/>
                        </a:rPr>
                        <a:t>++)</a:t>
                      </a:r>
                      <a:endParaRPr lang="en-US" sz="2000" dirty="0">
                        <a:latin typeface="Calibri"/>
                        <a:ea typeface="Calibri"/>
                        <a:cs typeface="Times New Roman"/>
                      </a:endParaRPr>
                    </a:p>
                    <a:p>
                      <a:pPr marL="0" marR="0">
                        <a:lnSpc>
                          <a:spcPct val="115000"/>
                        </a:lnSpc>
                        <a:spcBef>
                          <a:spcPts val="0"/>
                        </a:spcBef>
                        <a:spcAft>
                          <a:spcPts val="0"/>
                        </a:spcAft>
                      </a:pPr>
                      <a:r>
                        <a:rPr lang="en-US" sz="2000" dirty="0">
                          <a:solidFill>
                            <a:srgbClr val="000000"/>
                          </a:solidFill>
                          <a:highlight>
                            <a:srgbClr val="FFFFFF"/>
                          </a:highlight>
                          <a:latin typeface="Consolas"/>
                          <a:ea typeface="Calibri"/>
                          <a:cs typeface="Times New Roman"/>
                        </a:rPr>
                        <a:t>        {</a:t>
                      </a:r>
                      <a:endParaRPr lang="en-US" sz="2000" dirty="0">
                        <a:latin typeface="Calibri"/>
                        <a:ea typeface="Calibri"/>
                        <a:cs typeface="Times New Roman"/>
                      </a:endParaRPr>
                    </a:p>
                    <a:p>
                      <a:pPr marL="0" marR="0">
                        <a:lnSpc>
                          <a:spcPct val="115000"/>
                        </a:lnSpc>
                        <a:spcBef>
                          <a:spcPts val="0"/>
                        </a:spcBef>
                        <a:spcAft>
                          <a:spcPts val="0"/>
                        </a:spcAft>
                      </a:pPr>
                      <a:r>
                        <a:rPr lang="en-US" sz="2000" dirty="0">
                          <a:solidFill>
                            <a:srgbClr val="000000"/>
                          </a:solidFill>
                          <a:highlight>
                            <a:srgbClr val="FFFFFF"/>
                          </a:highlight>
                          <a:latin typeface="Consolas"/>
                          <a:ea typeface="Calibri"/>
                          <a:cs typeface="Times New Roman"/>
                        </a:rPr>
                        <a:t>            </a:t>
                      </a:r>
                      <a:r>
                        <a:rPr lang="en-US" sz="2000" dirty="0" err="1">
                          <a:solidFill>
                            <a:srgbClr val="2B91AF"/>
                          </a:solidFill>
                          <a:highlight>
                            <a:srgbClr val="FFFFFF"/>
                          </a:highlight>
                          <a:latin typeface="Consolas"/>
                          <a:ea typeface="Calibri"/>
                          <a:cs typeface="Times New Roman"/>
                        </a:rPr>
                        <a:t>Console</a:t>
                      </a:r>
                      <a:r>
                        <a:rPr lang="en-US" sz="2000" dirty="0" err="1">
                          <a:solidFill>
                            <a:srgbClr val="000000"/>
                          </a:solidFill>
                          <a:highlight>
                            <a:srgbClr val="FFFFFF"/>
                          </a:highlight>
                          <a:latin typeface="Consolas"/>
                          <a:ea typeface="Calibri"/>
                          <a:cs typeface="Times New Roman"/>
                        </a:rPr>
                        <a:t>.WriteLine</a:t>
                      </a:r>
                      <a:r>
                        <a:rPr lang="en-US" sz="2000" dirty="0">
                          <a:solidFill>
                            <a:srgbClr val="000000"/>
                          </a:solidFill>
                          <a:highlight>
                            <a:srgbClr val="FFFFFF"/>
                          </a:highlight>
                          <a:latin typeface="Consolas"/>
                          <a:ea typeface="Calibri"/>
                          <a:cs typeface="Times New Roman"/>
                        </a:rPr>
                        <a:t>(</a:t>
                      </a:r>
                      <a:r>
                        <a:rPr lang="en-US" sz="2000" dirty="0" err="1">
                          <a:solidFill>
                            <a:srgbClr val="000000"/>
                          </a:solidFill>
                          <a:highlight>
                            <a:srgbClr val="FFFFFF"/>
                          </a:highlight>
                          <a:latin typeface="Consolas"/>
                          <a:ea typeface="Calibri"/>
                          <a:cs typeface="Times New Roman"/>
                        </a:rPr>
                        <a:t>i</a:t>
                      </a:r>
                      <a:r>
                        <a:rPr lang="en-US" sz="2000" dirty="0">
                          <a:solidFill>
                            <a:srgbClr val="000000"/>
                          </a:solidFill>
                          <a:highlight>
                            <a:srgbClr val="FFFFFF"/>
                          </a:highlight>
                          <a:latin typeface="Consolas"/>
                          <a:ea typeface="Calibri"/>
                          <a:cs typeface="Times New Roman"/>
                        </a:rPr>
                        <a:t>);</a:t>
                      </a:r>
                      <a:endParaRPr lang="en-US" sz="2000" dirty="0">
                        <a:latin typeface="Calibri"/>
                        <a:ea typeface="Calibri"/>
                        <a:cs typeface="Times New Roman"/>
                      </a:endParaRPr>
                    </a:p>
                    <a:p>
                      <a:pPr marL="0" marR="0">
                        <a:lnSpc>
                          <a:spcPct val="115000"/>
                        </a:lnSpc>
                        <a:spcBef>
                          <a:spcPts val="0"/>
                        </a:spcBef>
                        <a:spcAft>
                          <a:spcPts val="0"/>
                        </a:spcAft>
                      </a:pPr>
                      <a:r>
                        <a:rPr lang="en-US" sz="2000" dirty="0">
                          <a:solidFill>
                            <a:srgbClr val="000000"/>
                          </a:solidFill>
                          <a:highlight>
                            <a:srgbClr val="FFFFFF"/>
                          </a:highlight>
                          <a:latin typeface="Consolas"/>
                          <a:ea typeface="Calibri"/>
                          <a:cs typeface="Times New Roman"/>
                        </a:rPr>
                        <a:t>        }</a:t>
                      </a:r>
                      <a:endParaRPr lang="en-US" sz="200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0" y="0"/>
            <a:ext cx="9144000" cy="78827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L</a:t>
            </a:r>
            <a:r>
              <a:rPr lang="en-US" sz="4000" b="0" dirty="0" smtClean="0">
                <a:latin typeface="Calibri" pitchFamily="34" charset="0"/>
                <a:cs typeface="Calibri" pitchFamily="34" charset="0"/>
              </a:rPr>
              <a:t>oops </a:t>
            </a:r>
            <a:r>
              <a:rPr lang="en-US" sz="4000" b="0" dirty="0" smtClean="0">
                <a:latin typeface="Calibri" pitchFamily="34" charset="0"/>
                <a:cs typeface="Calibri" pitchFamily="34" charset="0"/>
              </a:rPr>
              <a:t>Syntax and Examples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Introducing the .NET Framework</a:t>
            </a:r>
          </a:p>
        </p:txBody>
      </p:sp>
      <p:sp>
        <p:nvSpPr>
          <p:cNvPr id="6" name="Rectangle 3"/>
          <p:cNvSpPr>
            <a:spLocks noChangeArrowheads="1"/>
          </p:cNvSpPr>
          <p:nvPr/>
        </p:nvSpPr>
        <p:spPr bwMode="gray">
          <a:xfrm>
            <a:off x="263684" y="1340069"/>
            <a:ext cx="8616633" cy="32161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.NET Products: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.NET products aim at allowing developers to create applications, which are capable of interacting seamlessly with each other.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All .NET products use extensible Markup Language (XML) for describing and exchanging data between applications.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example of a .NET product is Visual Studio .NET.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5686" y="1399231"/>
          <a:ext cx="8594589" cy="3470148"/>
        </p:xfrm>
        <a:graphic>
          <a:graphicData uri="http://schemas.openxmlformats.org/drawingml/2006/table">
            <a:tbl>
              <a:tblPr/>
              <a:tblGrid>
                <a:gridCol w="229107"/>
                <a:gridCol w="4461948"/>
                <a:gridCol w="3903534"/>
              </a:tblGrid>
              <a:tr h="598098">
                <a:tc>
                  <a:txBody>
                    <a:bodyPr/>
                    <a:lstStyle/>
                    <a:p>
                      <a:pPr marL="0" marR="0">
                        <a:lnSpc>
                          <a:spcPct val="115000"/>
                        </a:lnSpc>
                        <a:spcBef>
                          <a:spcPts val="0"/>
                        </a:spcBef>
                        <a:spcAft>
                          <a:spcPts val="0"/>
                        </a:spcAft>
                      </a:pPr>
                      <a:endParaRPr lang="en-US" sz="1800" b="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Difference between while and do while</a:t>
                      </a:r>
                      <a:endParaRPr lang="en-US" sz="1800" b="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0">
                          <a:solidFill>
                            <a:srgbClr val="000000"/>
                          </a:solidFill>
                          <a:highlight>
                            <a:srgbClr val="FFFFFF"/>
                          </a:highlight>
                          <a:latin typeface="Consolas"/>
                          <a:ea typeface="Calibri"/>
                          <a:cs typeface="Times New Roman"/>
                        </a:rPr>
                        <a:t>do while loop execute once even the condition failed.</a:t>
                      </a:r>
                      <a:endParaRPr lang="en-US" sz="1800" b="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413">
                <a:tc>
                  <a:txBody>
                    <a:bodyPr/>
                    <a:lstStyle/>
                    <a:p>
                      <a:pPr marL="0" marR="0">
                        <a:lnSpc>
                          <a:spcPct val="115000"/>
                        </a:lnSpc>
                        <a:spcBef>
                          <a:spcPts val="0"/>
                        </a:spcBef>
                        <a:spcAft>
                          <a:spcPts val="0"/>
                        </a:spcAft>
                      </a:pPr>
                      <a:endParaRPr lang="en-US" sz="1800" b="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0">
                          <a:solidFill>
                            <a:srgbClr val="000000"/>
                          </a:solidFill>
                          <a:highlight>
                            <a:srgbClr val="FFFFFF"/>
                          </a:highlight>
                          <a:latin typeface="Consolas"/>
                          <a:ea typeface="Calibri"/>
                          <a:cs typeface="Times New Roman"/>
                        </a:rPr>
                        <a:t>Display 11 to 10 using while loop</a:t>
                      </a:r>
                      <a:endParaRPr lang="en-US" sz="1800" b="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0">
                          <a:solidFill>
                            <a:srgbClr val="000000"/>
                          </a:solidFill>
                          <a:highlight>
                            <a:srgbClr val="FFFFFF"/>
                          </a:highlight>
                          <a:latin typeface="Consolas"/>
                          <a:ea typeface="Calibri"/>
                          <a:cs typeface="Times New Roman"/>
                        </a:rPr>
                        <a:t>Display 1 to 10 using do while loop</a:t>
                      </a:r>
                      <a:endParaRPr lang="en-US" sz="1800" b="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347">
                <a:tc>
                  <a:txBody>
                    <a:bodyPr/>
                    <a:lstStyle/>
                    <a:p>
                      <a:pPr marL="0" marR="0">
                        <a:lnSpc>
                          <a:spcPct val="115000"/>
                        </a:lnSpc>
                        <a:spcBef>
                          <a:spcPts val="0"/>
                        </a:spcBef>
                        <a:spcAft>
                          <a:spcPts val="0"/>
                        </a:spcAft>
                      </a:pPr>
                      <a:endParaRPr lang="en-US" sz="1800" b="0">
                        <a:solidFill>
                          <a:srgbClr val="000000"/>
                        </a:solidFill>
                        <a:highlight>
                          <a:srgbClr val="FFFFFF"/>
                        </a:highlight>
                        <a:latin typeface="Consolas"/>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0" dirty="0" err="1">
                          <a:solidFill>
                            <a:srgbClr val="0000FF"/>
                          </a:solidFill>
                          <a:highlight>
                            <a:srgbClr val="FFFFFF"/>
                          </a:highlight>
                          <a:latin typeface="Consolas"/>
                          <a:ea typeface="Calibri"/>
                          <a:cs typeface="Times New Roman"/>
                        </a:rPr>
                        <a:t>int</a:t>
                      </a:r>
                      <a:r>
                        <a:rPr lang="en-US" sz="1800" b="0" dirty="0">
                          <a:solidFill>
                            <a:srgbClr val="000000"/>
                          </a:solidFill>
                          <a:highlight>
                            <a:srgbClr val="FFFFFF"/>
                          </a:highlight>
                          <a:latin typeface="Consolas"/>
                          <a:ea typeface="Calibri"/>
                          <a:cs typeface="Times New Roman"/>
                        </a:rPr>
                        <a:t> </a:t>
                      </a:r>
                      <a:r>
                        <a:rPr lang="en-US" sz="1800" b="0" dirty="0" err="1">
                          <a:solidFill>
                            <a:srgbClr val="000000"/>
                          </a:solidFill>
                          <a:highlight>
                            <a:srgbClr val="FFFFFF"/>
                          </a:highlight>
                          <a:latin typeface="Consolas"/>
                          <a:ea typeface="Calibri"/>
                          <a:cs typeface="Times New Roman"/>
                        </a:rPr>
                        <a:t>i</a:t>
                      </a:r>
                      <a:r>
                        <a:rPr lang="en-US" sz="1800" b="0" dirty="0">
                          <a:solidFill>
                            <a:srgbClr val="000000"/>
                          </a:solidFill>
                          <a:highlight>
                            <a:srgbClr val="FFFFFF"/>
                          </a:highlight>
                          <a:latin typeface="Consolas"/>
                          <a:ea typeface="Calibri"/>
                          <a:cs typeface="Times New Roman"/>
                        </a:rPr>
                        <a:t> = 11;</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        </a:t>
                      </a:r>
                      <a:r>
                        <a:rPr lang="en-US" sz="1800" b="0" dirty="0">
                          <a:solidFill>
                            <a:srgbClr val="0000FF"/>
                          </a:solidFill>
                          <a:highlight>
                            <a:srgbClr val="FFFFFF"/>
                          </a:highlight>
                          <a:latin typeface="Consolas"/>
                          <a:ea typeface="Calibri"/>
                          <a:cs typeface="Times New Roman"/>
                        </a:rPr>
                        <a:t>while ( </a:t>
                      </a:r>
                      <a:r>
                        <a:rPr lang="en-US" sz="1800" b="0" dirty="0" err="1">
                          <a:solidFill>
                            <a:srgbClr val="0000FF"/>
                          </a:solidFill>
                          <a:highlight>
                            <a:srgbClr val="FFFFFF"/>
                          </a:highlight>
                          <a:latin typeface="Consolas"/>
                          <a:ea typeface="Calibri"/>
                          <a:cs typeface="Times New Roman"/>
                        </a:rPr>
                        <a:t>i</a:t>
                      </a:r>
                      <a:r>
                        <a:rPr lang="en-US" sz="1800" b="0" dirty="0">
                          <a:solidFill>
                            <a:srgbClr val="0000FF"/>
                          </a:solidFill>
                          <a:highlight>
                            <a:srgbClr val="FFFFFF"/>
                          </a:highlight>
                          <a:latin typeface="Consolas"/>
                          <a:ea typeface="Calibri"/>
                          <a:cs typeface="Times New Roman"/>
                        </a:rPr>
                        <a:t>&lt;=10)</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        {</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            </a:t>
                      </a:r>
                      <a:r>
                        <a:rPr lang="en-US" sz="1800" b="0" dirty="0" err="1">
                          <a:solidFill>
                            <a:srgbClr val="2B91AF"/>
                          </a:solidFill>
                          <a:highlight>
                            <a:srgbClr val="FFFFFF"/>
                          </a:highlight>
                          <a:latin typeface="Consolas"/>
                          <a:ea typeface="Calibri"/>
                          <a:cs typeface="Times New Roman"/>
                        </a:rPr>
                        <a:t>Console</a:t>
                      </a:r>
                      <a:r>
                        <a:rPr lang="en-US" sz="1800" b="0" dirty="0" err="1">
                          <a:solidFill>
                            <a:srgbClr val="000000"/>
                          </a:solidFill>
                          <a:highlight>
                            <a:srgbClr val="FFFFFF"/>
                          </a:highlight>
                          <a:latin typeface="Consolas"/>
                          <a:ea typeface="Calibri"/>
                          <a:cs typeface="Times New Roman"/>
                        </a:rPr>
                        <a:t>.WriteLine</a:t>
                      </a:r>
                      <a:r>
                        <a:rPr lang="en-US" sz="1800" b="0" dirty="0">
                          <a:solidFill>
                            <a:srgbClr val="000000"/>
                          </a:solidFill>
                          <a:highlight>
                            <a:srgbClr val="FFFFFF"/>
                          </a:highlight>
                          <a:latin typeface="Consolas"/>
                          <a:ea typeface="Calibri"/>
                          <a:cs typeface="Times New Roman"/>
                        </a:rPr>
                        <a:t>(</a:t>
                      </a:r>
                      <a:r>
                        <a:rPr lang="en-US" sz="1800" b="0" dirty="0" err="1">
                          <a:solidFill>
                            <a:srgbClr val="000000"/>
                          </a:solidFill>
                          <a:highlight>
                            <a:srgbClr val="FFFFFF"/>
                          </a:highlight>
                          <a:latin typeface="Consolas"/>
                          <a:ea typeface="Calibri"/>
                          <a:cs typeface="Times New Roman"/>
                        </a:rPr>
                        <a:t>i</a:t>
                      </a:r>
                      <a:r>
                        <a:rPr lang="en-US" sz="1800" b="0" dirty="0">
                          <a:solidFill>
                            <a:srgbClr val="000000"/>
                          </a:solidFill>
                          <a:highlight>
                            <a:srgbClr val="FFFFFF"/>
                          </a:highlight>
                          <a:latin typeface="Consolas"/>
                          <a:ea typeface="Calibri"/>
                          <a:cs typeface="Times New Roman"/>
                        </a:rPr>
                        <a:t>);</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            </a:t>
                      </a:r>
                      <a:r>
                        <a:rPr lang="en-US" sz="1800" b="0" dirty="0" err="1">
                          <a:solidFill>
                            <a:srgbClr val="000000"/>
                          </a:solidFill>
                          <a:highlight>
                            <a:srgbClr val="FFFFFF"/>
                          </a:highlight>
                          <a:latin typeface="Consolas"/>
                          <a:ea typeface="Calibri"/>
                          <a:cs typeface="Times New Roman"/>
                        </a:rPr>
                        <a:t>i</a:t>
                      </a:r>
                      <a:r>
                        <a:rPr lang="en-US" sz="1800" b="0" dirty="0">
                          <a:solidFill>
                            <a:srgbClr val="000000"/>
                          </a:solidFill>
                          <a:highlight>
                            <a:srgbClr val="FFFFFF"/>
                          </a:highlight>
                          <a:latin typeface="Consolas"/>
                          <a:ea typeface="Calibri"/>
                          <a:cs typeface="Times New Roman"/>
                        </a:rPr>
                        <a:t>++;</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        }</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      </a:t>
                      </a:r>
                      <a:endParaRPr lang="en-US" sz="1800" b="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0" dirty="0" err="1">
                          <a:solidFill>
                            <a:srgbClr val="000000"/>
                          </a:solidFill>
                          <a:highlight>
                            <a:srgbClr val="FFFFFF"/>
                          </a:highlight>
                          <a:latin typeface="Consolas"/>
                          <a:ea typeface="Calibri"/>
                          <a:cs typeface="Times New Roman"/>
                        </a:rPr>
                        <a:t>int</a:t>
                      </a:r>
                      <a:r>
                        <a:rPr lang="en-US" sz="1800" b="0" dirty="0">
                          <a:solidFill>
                            <a:srgbClr val="000000"/>
                          </a:solidFill>
                          <a:highlight>
                            <a:srgbClr val="FFFFFF"/>
                          </a:highlight>
                          <a:latin typeface="Consolas"/>
                          <a:ea typeface="Calibri"/>
                          <a:cs typeface="Times New Roman"/>
                        </a:rPr>
                        <a:t> </a:t>
                      </a:r>
                      <a:r>
                        <a:rPr lang="en-US" sz="1800" b="0" dirty="0" err="1">
                          <a:solidFill>
                            <a:srgbClr val="000000"/>
                          </a:solidFill>
                          <a:highlight>
                            <a:srgbClr val="FFFFFF"/>
                          </a:highlight>
                          <a:latin typeface="Consolas"/>
                          <a:ea typeface="Calibri"/>
                          <a:cs typeface="Times New Roman"/>
                        </a:rPr>
                        <a:t>i</a:t>
                      </a:r>
                      <a:r>
                        <a:rPr lang="en-US" sz="1800" b="0" dirty="0">
                          <a:solidFill>
                            <a:srgbClr val="000000"/>
                          </a:solidFill>
                          <a:highlight>
                            <a:srgbClr val="FFFFFF"/>
                          </a:highlight>
                          <a:latin typeface="Consolas"/>
                          <a:ea typeface="Calibri"/>
                          <a:cs typeface="Times New Roman"/>
                        </a:rPr>
                        <a:t>=11;</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do</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      </a:t>
                      </a:r>
                      <a:r>
                        <a:rPr lang="en-US" sz="1800" b="0" dirty="0" err="1">
                          <a:solidFill>
                            <a:srgbClr val="000000"/>
                          </a:solidFill>
                          <a:highlight>
                            <a:srgbClr val="FFFFFF"/>
                          </a:highlight>
                          <a:latin typeface="Consolas"/>
                          <a:ea typeface="Calibri"/>
                          <a:cs typeface="Times New Roman"/>
                        </a:rPr>
                        <a:t>Console.WriteLine</a:t>
                      </a:r>
                      <a:r>
                        <a:rPr lang="en-US" sz="1800" b="0" dirty="0">
                          <a:solidFill>
                            <a:srgbClr val="000000"/>
                          </a:solidFill>
                          <a:highlight>
                            <a:srgbClr val="FFFFFF"/>
                          </a:highlight>
                          <a:latin typeface="Consolas"/>
                          <a:ea typeface="Calibri"/>
                          <a:cs typeface="Times New Roman"/>
                        </a:rPr>
                        <a:t>(</a:t>
                      </a:r>
                      <a:r>
                        <a:rPr lang="en-US" sz="1800" b="0" dirty="0" err="1">
                          <a:solidFill>
                            <a:srgbClr val="000000"/>
                          </a:solidFill>
                          <a:highlight>
                            <a:srgbClr val="FFFFFF"/>
                          </a:highlight>
                          <a:latin typeface="Consolas"/>
                          <a:ea typeface="Calibri"/>
                          <a:cs typeface="Times New Roman"/>
                        </a:rPr>
                        <a:t>i</a:t>
                      </a:r>
                      <a:r>
                        <a:rPr lang="en-US" sz="1800" b="0" dirty="0">
                          <a:solidFill>
                            <a:srgbClr val="000000"/>
                          </a:solidFill>
                          <a:highlight>
                            <a:srgbClr val="FFFFFF"/>
                          </a:highlight>
                          <a:latin typeface="Consolas"/>
                          <a:ea typeface="Calibri"/>
                          <a:cs typeface="Times New Roman"/>
                        </a:rPr>
                        <a:t>);</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      </a:t>
                      </a:r>
                      <a:r>
                        <a:rPr lang="en-US" sz="1800" b="0" dirty="0" err="1">
                          <a:solidFill>
                            <a:srgbClr val="000000"/>
                          </a:solidFill>
                          <a:highlight>
                            <a:srgbClr val="FFFFFF"/>
                          </a:highlight>
                          <a:latin typeface="Consolas"/>
                          <a:ea typeface="Calibri"/>
                          <a:cs typeface="Times New Roman"/>
                        </a:rPr>
                        <a:t>i</a:t>
                      </a:r>
                      <a:r>
                        <a:rPr lang="en-US" sz="1800" b="0" dirty="0">
                          <a:solidFill>
                            <a:srgbClr val="000000"/>
                          </a:solidFill>
                          <a:highlight>
                            <a:srgbClr val="FFFFFF"/>
                          </a:highlight>
                          <a:latin typeface="Consolas"/>
                          <a:ea typeface="Calibri"/>
                          <a:cs typeface="Times New Roman"/>
                        </a:rPr>
                        <a:t>++;</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a:t>
                      </a:r>
                      <a:endParaRPr lang="en-US" sz="1800" b="0" dirty="0">
                        <a:latin typeface="Calibri"/>
                        <a:ea typeface="Calibri"/>
                        <a:cs typeface="Times New Roman"/>
                      </a:endParaRPr>
                    </a:p>
                    <a:p>
                      <a:pPr marL="0" marR="0">
                        <a:lnSpc>
                          <a:spcPct val="115000"/>
                        </a:lnSpc>
                        <a:spcBef>
                          <a:spcPts val="0"/>
                        </a:spcBef>
                        <a:spcAft>
                          <a:spcPts val="0"/>
                        </a:spcAft>
                      </a:pPr>
                      <a:r>
                        <a:rPr lang="en-US" sz="1800" b="0" dirty="0">
                          <a:solidFill>
                            <a:srgbClr val="000000"/>
                          </a:solidFill>
                          <a:highlight>
                            <a:srgbClr val="FFFFFF"/>
                          </a:highlight>
                          <a:latin typeface="Consolas"/>
                          <a:ea typeface="Calibri"/>
                          <a:cs typeface="Times New Roman"/>
                        </a:rPr>
                        <a:t>while ( </a:t>
                      </a:r>
                      <a:r>
                        <a:rPr lang="en-US" sz="1800" b="0" dirty="0" err="1">
                          <a:solidFill>
                            <a:srgbClr val="000000"/>
                          </a:solidFill>
                          <a:highlight>
                            <a:srgbClr val="FFFFFF"/>
                          </a:highlight>
                          <a:latin typeface="Consolas"/>
                          <a:ea typeface="Calibri"/>
                          <a:cs typeface="Times New Roman"/>
                        </a:rPr>
                        <a:t>i</a:t>
                      </a:r>
                      <a:r>
                        <a:rPr lang="en-US" sz="1800" b="0" dirty="0">
                          <a:solidFill>
                            <a:srgbClr val="000000"/>
                          </a:solidFill>
                          <a:highlight>
                            <a:srgbClr val="FFFFFF"/>
                          </a:highlight>
                          <a:latin typeface="Consolas"/>
                          <a:ea typeface="Calibri"/>
                          <a:cs typeface="Times New Roman"/>
                        </a:rPr>
                        <a:t>&lt;=10 );</a:t>
                      </a:r>
                      <a:endParaRPr lang="en-US" sz="1800" b="0" dirty="0">
                        <a:latin typeface="Calibri"/>
                        <a:ea typeface="Calibri"/>
                        <a:cs typeface="Times New Roman"/>
                      </a:endParaRPr>
                    </a:p>
                  </a:txBody>
                  <a:tcPr marL="68551" marR="68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Difference between while and do..while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22971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Demo: Fibonacci Series Using Loop Constructs </a:t>
            </a:r>
          </a:p>
        </p:txBody>
      </p:sp>
      <p:sp>
        <p:nvSpPr>
          <p:cNvPr id="7" name="Rectangle 3"/>
          <p:cNvSpPr>
            <a:spLocks noChangeArrowheads="1"/>
          </p:cNvSpPr>
          <p:nvPr/>
        </p:nvSpPr>
        <p:spPr bwMode="gray">
          <a:xfrm>
            <a:off x="254664" y="1375455"/>
            <a:ext cx="8616633" cy="5085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Write a program that generates the Fibonacci series up to 200.</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static void Main(string[] </a:t>
            </a:r>
            <a:r>
              <a:rPr lang="en-US" sz="1900" b="0" dirty="0" err="1" smtClean="0">
                <a:latin typeface="Courier New" pitchFamily="49" charset="0"/>
                <a:cs typeface="Courier New" pitchFamily="49" charset="0"/>
              </a:rPr>
              <a:t>args</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Console.Write</a:t>
            </a:r>
            <a:r>
              <a:rPr lang="en-US" sz="1900" b="0" dirty="0" smtClean="0">
                <a:latin typeface="Courier New" pitchFamily="49" charset="0"/>
                <a:cs typeface="Courier New" pitchFamily="49" charset="0"/>
              </a:rPr>
              <a:t>("Enter an integer :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n = Convert.ToInt32(</a:t>
            </a:r>
            <a:r>
              <a:rPr lang="en-US" sz="1900" b="0" dirty="0" err="1" smtClean="0">
                <a:latin typeface="Courier New" pitchFamily="49" charset="0"/>
                <a:cs typeface="Courier New" pitchFamily="49" charset="0"/>
              </a:rPr>
              <a:t>Console.ReadLine</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fact = 1;</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for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a:t>
            </a:r>
            <a:r>
              <a:rPr lang="en-US" sz="1900" b="0" dirty="0" smtClean="0">
                <a:latin typeface="Courier New" pitchFamily="49" charset="0"/>
                <a:cs typeface="Courier New" pitchFamily="49" charset="0"/>
              </a:rPr>
              <a:t> = n ; </a:t>
            </a:r>
            <a:r>
              <a:rPr lang="en-US" sz="1900" b="0" dirty="0" err="1" smtClean="0">
                <a:latin typeface="Courier New" pitchFamily="49" charset="0"/>
                <a:cs typeface="Courier New" pitchFamily="49" charset="0"/>
              </a:rPr>
              <a:t>i</a:t>
            </a:r>
            <a:r>
              <a:rPr lang="en-US" sz="1900" b="0" dirty="0" smtClean="0">
                <a:latin typeface="Courier New" pitchFamily="49" charset="0"/>
                <a:cs typeface="Courier New" pitchFamily="49" charset="0"/>
              </a:rPr>
              <a:t>&gt;=1; </a:t>
            </a:r>
            <a:r>
              <a:rPr lang="en-US" sz="1900" b="0" dirty="0" err="1" smtClean="0">
                <a:latin typeface="Courier New" pitchFamily="49" charset="0"/>
                <a:cs typeface="Courier New" pitchFamily="49" charset="0"/>
              </a:rPr>
              <a:t>i</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fact*=</a:t>
            </a:r>
            <a:r>
              <a:rPr lang="en-US" sz="1900" b="0" dirty="0" err="1" smtClean="0">
                <a:latin typeface="Courier New" pitchFamily="49" charset="0"/>
                <a:cs typeface="Courier New" pitchFamily="49" charset="0"/>
              </a:rPr>
              <a:t>i</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Console.WriteLine</a:t>
            </a:r>
            <a:r>
              <a:rPr lang="en-US" sz="1900" b="0" dirty="0" smtClean="0">
                <a:latin typeface="Courier New" pitchFamily="49" charset="0"/>
                <a:cs typeface="Courier New" pitchFamily="49" charset="0"/>
              </a:rPr>
              <a:t>("Factorial of {0} is{1}",</a:t>
            </a:r>
            <a:r>
              <a:rPr lang="en-US" sz="1900" b="0" dirty="0" err="1" smtClean="0">
                <a:latin typeface="Courier New" pitchFamily="49" charset="0"/>
                <a:cs typeface="Courier New" pitchFamily="49" charset="0"/>
              </a:rPr>
              <a:t>n,fact</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Console.ReadKey</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827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The break and continue Statements</a:t>
            </a:r>
          </a:p>
        </p:txBody>
      </p:sp>
      <p:sp>
        <p:nvSpPr>
          <p:cNvPr id="5" name="Rectangle 3"/>
          <p:cNvSpPr>
            <a:spLocks noChangeArrowheads="1"/>
          </p:cNvSpPr>
          <p:nvPr/>
        </p:nvSpPr>
        <p:spPr bwMode="gray">
          <a:xfrm>
            <a:off x="254664" y="1360465"/>
            <a:ext cx="8616633" cy="9480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break statement is used to exit from the loop and prevents the execution of the remaining loop. </a:t>
            </a:r>
          </a:p>
        </p:txBody>
      </p:sp>
      <p:sp>
        <p:nvSpPr>
          <p:cNvPr id="8" name="Rectangle 3"/>
          <p:cNvSpPr>
            <a:spLocks noChangeArrowheads="1"/>
          </p:cNvSpPr>
          <p:nvPr/>
        </p:nvSpPr>
        <p:spPr bwMode="gray">
          <a:xfrm>
            <a:off x="254664" y="2349815"/>
            <a:ext cx="8616633" cy="9480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continue statement is used to skip all the subsequent instructions and take the control back to the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Using Methods</a:t>
            </a:r>
          </a:p>
        </p:txBody>
      </p:sp>
      <p:sp>
        <p:nvSpPr>
          <p:cNvPr id="5" name="Rectangle 3"/>
          <p:cNvSpPr>
            <a:spLocks noChangeArrowheads="1"/>
          </p:cNvSpPr>
          <p:nvPr/>
        </p:nvSpPr>
        <p:spPr bwMode="gray">
          <a:xfrm>
            <a:off x="254664" y="1360465"/>
            <a:ext cx="8616633" cy="9480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method is a set of one or more program statements, which can be executed by referring to the method name.</a:t>
            </a:r>
          </a:p>
        </p:txBody>
      </p:sp>
      <p:sp>
        <p:nvSpPr>
          <p:cNvPr id="8" name="Rectangle 3"/>
          <p:cNvSpPr>
            <a:spLocks noChangeArrowheads="1"/>
          </p:cNvSpPr>
          <p:nvPr/>
        </p:nvSpPr>
        <p:spPr bwMode="gray">
          <a:xfrm>
            <a:off x="254664" y="2349815"/>
            <a:ext cx="8616633" cy="14876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To use methods, you need to:</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Define methods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Call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4097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Defining Methods</a:t>
            </a:r>
          </a:p>
        </p:txBody>
      </p:sp>
      <p:sp>
        <p:nvSpPr>
          <p:cNvPr id="5" name="Rectangle 3"/>
          <p:cNvSpPr>
            <a:spLocks noChangeArrowheads="1"/>
          </p:cNvSpPr>
          <p:nvPr/>
        </p:nvSpPr>
        <p:spPr bwMode="gray">
          <a:xfrm>
            <a:off x="254664" y="1360466"/>
            <a:ext cx="8616633" cy="5732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Defining a method means declaring the elements of its structure.</a:t>
            </a:r>
          </a:p>
        </p:txBody>
      </p:sp>
      <p:sp>
        <p:nvSpPr>
          <p:cNvPr id="8" name="Rectangle 3"/>
          <p:cNvSpPr>
            <a:spLocks noChangeArrowheads="1"/>
          </p:cNvSpPr>
          <p:nvPr/>
        </p:nvSpPr>
        <p:spPr bwMode="gray">
          <a:xfrm>
            <a:off x="254664" y="1990053"/>
            <a:ext cx="8616633" cy="2806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Consider the syntax of defining a method: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&lt;Access specifier&gt; &lt;Return Type&gt; &lt;Method Name&gt;(Parameter List)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Method Body</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Defining Methods</a:t>
            </a:r>
          </a:p>
        </p:txBody>
      </p:sp>
      <p:sp>
        <p:nvSpPr>
          <p:cNvPr id="6" name="Rectangle 3"/>
          <p:cNvSpPr>
            <a:spLocks noChangeArrowheads="1"/>
          </p:cNvSpPr>
          <p:nvPr/>
        </p:nvSpPr>
        <p:spPr bwMode="gray">
          <a:xfrm>
            <a:off x="254664" y="1360465"/>
            <a:ext cx="8616633" cy="96300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elements of the method declaration include the method name, the parameters list, the return type, and the method body.</a:t>
            </a:r>
          </a:p>
        </p:txBody>
      </p:sp>
      <p:sp>
        <p:nvSpPr>
          <p:cNvPr id="8" name="Rectangle 3"/>
          <p:cNvSpPr>
            <a:spLocks noChangeArrowheads="1"/>
          </p:cNvSpPr>
          <p:nvPr/>
        </p:nvSpPr>
        <p:spPr bwMode="gray">
          <a:xfrm>
            <a:off x="254664" y="2379796"/>
            <a:ext cx="8616633" cy="27168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are the elements of a method:</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Access specifier</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Return type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Method name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Parameter list</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Method body</a:t>
            </a:r>
          </a:p>
        </p:txBody>
      </p:sp>
      <p:sp>
        <p:nvSpPr>
          <p:cNvPr id="10" name="Rectangle 3"/>
          <p:cNvSpPr>
            <a:spLocks noChangeArrowheads="1"/>
          </p:cNvSpPr>
          <p:nvPr/>
        </p:nvSpPr>
        <p:spPr bwMode="gray">
          <a:xfrm>
            <a:off x="254664" y="5152977"/>
            <a:ext cx="8616633" cy="6482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Let us understand each of the element of the method declaration.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1485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Defining Methods</a:t>
            </a:r>
          </a:p>
        </p:txBody>
      </p:sp>
      <p:sp>
        <p:nvSpPr>
          <p:cNvPr id="7" name="Rectangle 3"/>
          <p:cNvSpPr>
            <a:spLocks noChangeArrowheads="1"/>
          </p:cNvSpPr>
          <p:nvPr/>
        </p:nvSpPr>
        <p:spPr bwMode="gray">
          <a:xfrm>
            <a:off x="254664" y="1360465"/>
            <a:ext cx="4197415" cy="127780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Defining a method means declaring the elements of its structure.</a:t>
            </a:r>
          </a:p>
        </p:txBody>
      </p:sp>
      <p:sp>
        <p:nvSpPr>
          <p:cNvPr id="9" name="Rectangle 3"/>
          <p:cNvSpPr>
            <a:spLocks noChangeArrowheads="1"/>
          </p:cNvSpPr>
          <p:nvPr/>
        </p:nvSpPr>
        <p:spPr bwMode="gray">
          <a:xfrm>
            <a:off x="269655" y="2709580"/>
            <a:ext cx="4197415" cy="37062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Consider the syntax of defining a method: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&lt;Access specifier&gt; &lt;Return Type&gt; &lt;Method Name&gt;(Parameter List)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Method Body</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p:txBody>
      </p:sp>
      <p:sp>
        <p:nvSpPr>
          <p:cNvPr id="10" name="Rectangle 3"/>
          <p:cNvSpPr>
            <a:spLocks noChangeArrowheads="1"/>
          </p:cNvSpPr>
          <p:nvPr/>
        </p:nvSpPr>
        <p:spPr bwMode="gray">
          <a:xfrm>
            <a:off x="4557011" y="2244889"/>
            <a:ext cx="4287186" cy="19523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determines the extent to which a variable or method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can be accessed from another class.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70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Methods</a:t>
            </a:r>
          </a:p>
        </p:txBody>
      </p:sp>
      <p:sp>
        <p:nvSpPr>
          <p:cNvPr id="8" name="Rectangle 3"/>
          <p:cNvSpPr>
            <a:spLocks noChangeArrowheads="1"/>
          </p:cNvSpPr>
          <p:nvPr/>
        </p:nvSpPr>
        <p:spPr bwMode="gray">
          <a:xfrm>
            <a:off x="254664" y="1360465"/>
            <a:ext cx="4197415" cy="127780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Defining a method means declaring the elements of its structure.</a:t>
            </a:r>
          </a:p>
        </p:txBody>
      </p:sp>
      <p:sp>
        <p:nvSpPr>
          <p:cNvPr id="9" name="Rectangle 3"/>
          <p:cNvSpPr>
            <a:spLocks noChangeArrowheads="1"/>
          </p:cNvSpPr>
          <p:nvPr/>
        </p:nvSpPr>
        <p:spPr bwMode="gray">
          <a:xfrm>
            <a:off x="269655" y="2709580"/>
            <a:ext cx="4197415" cy="37062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Consider the syntax of defining a method: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&lt;Access specifier&gt; &lt;Return Type&gt; &lt;Method Name&gt;(Parameter List)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Method Body</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p:txBody>
      </p:sp>
      <p:sp>
        <p:nvSpPr>
          <p:cNvPr id="10" name="Rectangle 3"/>
          <p:cNvSpPr>
            <a:spLocks noChangeArrowheads="1"/>
          </p:cNvSpPr>
          <p:nvPr/>
        </p:nvSpPr>
        <p:spPr bwMode="gray">
          <a:xfrm>
            <a:off x="4557011" y="2244889"/>
            <a:ext cx="4287186" cy="19523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method can return a value of any type. If the method is not returning any value, use void as the return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1485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Methods</a:t>
            </a:r>
          </a:p>
        </p:txBody>
      </p:sp>
      <p:sp>
        <p:nvSpPr>
          <p:cNvPr id="8" name="Rectangle 3"/>
          <p:cNvSpPr>
            <a:spLocks noChangeArrowheads="1"/>
          </p:cNvSpPr>
          <p:nvPr/>
        </p:nvSpPr>
        <p:spPr bwMode="gray">
          <a:xfrm>
            <a:off x="254664" y="1360465"/>
            <a:ext cx="4197415" cy="127780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Defining a method means declaring the elements of its structure.</a:t>
            </a:r>
          </a:p>
        </p:txBody>
      </p:sp>
      <p:sp>
        <p:nvSpPr>
          <p:cNvPr id="9" name="Rectangle 3"/>
          <p:cNvSpPr>
            <a:spLocks noChangeArrowheads="1"/>
          </p:cNvSpPr>
          <p:nvPr/>
        </p:nvSpPr>
        <p:spPr bwMode="gray">
          <a:xfrm>
            <a:off x="269655" y="2709580"/>
            <a:ext cx="4197415" cy="37062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Consider the syntax of defining a method: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&lt;Access specifier&gt; &lt;Return Type&gt; &lt;Method Name&gt;(Parameter List)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Method Body</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p:txBody>
      </p:sp>
      <p:sp>
        <p:nvSpPr>
          <p:cNvPr id="10" name="Rectangle 3"/>
          <p:cNvSpPr>
            <a:spLocks noChangeArrowheads="1"/>
          </p:cNvSpPr>
          <p:nvPr/>
        </p:nvSpPr>
        <p:spPr bwMode="gray">
          <a:xfrm>
            <a:off x="4557011" y="1918742"/>
            <a:ext cx="4287186" cy="28031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is a unique identifier and is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case-sensitive. The method name cannot be the same as the variable name or any other </a:t>
            </a:r>
            <a:br>
              <a:rPr lang="en-US" sz="2000" b="0" dirty="0" smtClean="0"/>
            </a:br>
            <a:r>
              <a:rPr lang="en-US" sz="2000" b="0" dirty="0" smtClean="0"/>
              <a:t>non-method item declared in the class.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Methods</a:t>
            </a:r>
          </a:p>
        </p:txBody>
      </p:sp>
      <p:sp>
        <p:nvSpPr>
          <p:cNvPr id="8" name="Rectangle 3"/>
          <p:cNvSpPr>
            <a:spLocks noChangeArrowheads="1"/>
          </p:cNvSpPr>
          <p:nvPr/>
        </p:nvSpPr>
        <p:spPr bwMode="gray">
          <a:xfrm>
            <a:off x="254664" y="1360465"/>
            <a:ext cx="4197415" cy="127780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Defining a method means declaring the elements of its structure.</a:t>
            </a:r>
          </a:p>
        </p:txBody>
      </p:sp>
      <p:sp>
        <p:nvSpPr>
          <p:cNvPr id="9" name="Rectangle 3"/>
          <p:cNvSpPr>
            <a:spLocks noChangeArrowheads="1"/>
          </p:cNvSpPr>
          <p:nvPr/>
        </p:nvSpPr>
        <p:spPr bwMode="gray">
          <a:xfrm>
            <a:off x="269655" y="2709580"/>
            <a:ext cx="4197415" cy="37062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Consider the syntax of defining a method: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&lt;Access specifier&gt; &lt;Return Type&gt; &lt;Method Name&gt;(Parameter List)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Method Body</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p:txBody>
      </p:sp>
      <p:sp>
        <p:nvSpPr>
          <p:cNvPr id="10" name="Rectangle 3"/>
          <p:cNvSpPr>
            <a:spLocks noChangeArrowheads="1"/>
          </p:cNvSpPr>
          <p:nvPr/>
        </p:nvSpPr>
        <p:spPr bwMode="gray">
          <a:xfrm>
            <a:off x="4557011" y="1918742"/>
            <a:ext cx="4287186" cy="28031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is used to pass and receive the data from a method. It is enclosed between parentheses. The parentheses are included even if there are no parameters.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Introducing the .NET Framework</a:t>
            </a:r>
          </a:p>
        </p:txBody>
      </p:sp>
      <p:sp>
        <p:nvSpPr>
          <p:cNvPr id="6" name="Rectangle 3"/>
          <p:cNvSpPr>
            <a:spLocks noChangeArrowheads="1"/>
          </p:cNvSpPr>
          <p:nvPr/>
        </p:nvSpPr>
        <p:spPr bwMode="gray">
          <a:xfrm>
            <a:off x="263684" y="1166649"/>
            <a:ext cx="8616633" cy="50764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.NET Services: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.NET helps you to create software as Web services. A Web Service is an application or business logic that is accessible through standard Internet protocols such as Hypertext Transfer Protocol (HTTP) and Simple Object Access Protocol (SOAP). You can identify the service by a Uniform Resource Locator (URL).</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Microsoft has come up with its own set of Web services, known as My Services.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service allows users to access data by linking calendars, phonebooks, address books, and personal references to the passport authentication 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Methods</a:t>
            </a:r>
          </a:p>
        </p:txBody>
      </p:sp>
      <p:sp>
        <p:nvSpPr>
          <p:cNvPr id="9" name="Rectangle 3"/>
          <p:cNvSpPr>
            <a:spLocks noChangeArrowheads="1"/>
          </p:cNvSpPr>
          <p:nvPr/>
        </p:nvSpPr>
        <p:spPr bwMode="gray">
          <a:xfrm>
            <a:off x="254664" y="1360465"/>
            <a:ext cx="4197415" cy="127780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Defining a method means declaring the elements of its structure.</a:t>
            </a:r>
          </a:p>
        </p:txBody>
      </p:sp>
      <p:sp>
        <p:nvSpPr>
          <p:cNvPr id="10" name="Rectangle 3"/>
          <p:cNvSpPr>
            <a:spLocks noChangeArrowheads="1"/>
          </p:cNvSpPr>
          <p:nvPr/>
        </p:nvSpPr>
        <p:spPr bwMode="gray">
          <a:xfrm>
            <a:off x="269655" y="2709580"/>
            <a:ext cx="4197415" cy="37062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Consider the syntax of defining a method: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&lt;Access specifier&gt; &lt;Return Type&gt; &lt;Method Name&gt;(Parameter List)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Method Body</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p:txBody>
      </p:sp>
      <p:sp>
        <p:nvSpPr>
          <p:cNvPr id="11" name="Rectangle 3"/>
          <p:cNvSpPr>
            <a:spLocks noChangeArrowheads="1"/>
          </p:cNvSpPr>
          <p:nvPr/>
        </p:nvSpPr>
        <p:spPr bwMode="gray">
          <a:xfrm>
            <a:off x="4557011" y="1918742"/>
            <a:ext cx="4287186" cy="28031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This contains the set of instructions needed to complete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required activity.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C# Method Parameters</a:t>
            </a:r>
          </a:p>
        </p:txBody>
      </p:sp>
      <p:sp>
        <p:nvSpPr>
          <p:cNvPr id="5" name="Rectangle 3"/>
          <p:cNvSpPr>
            <a:spLocks noChangeArrowheads="1"/>
          </p:cNvSpPr>
          <p:nvPr/>
        </p:nvSpPr>
        <p:spPr bwMode="gray">
          <a:xfrm>
            <a:off x="254664" y="1360465"/>
            <a:ext cx="8616633" cy="253697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 method can have four different kind of parameters</a:t>
            </a:r>
          </a:p>
          <a:p>
            <a:pPr marL="225425" indent="-225425" algn="l">
              <a:lnSpc>
                <a:spcPct val="150000"/>
              </a:lnSpc>
              <a:buFont typeface="Arial" pitchFamily="34" charset="0"/>
              <a:buChar char="•"/>
              <a:defRPr/>
            </a:pPr>
            <a:r>
              <a:rPr lang="en-US" sz="2000" b="0" dirty="0" smtClean="0">
                <a:latin typeface="Courier New" pitchFamily="49" charset="0"/>
                <a:cs typeface="Courier New" pitchFamily="49" charset="0"/>
              </a:rPr>
              <a:t>Default value type</a:t>
            </a:r>
          </a:p>
          <a:p>
            <a:pPr marL="225425" indent="-225425" algn="l">
              <a:lnSpc>
                <a:spcPct val="150000"/>
              </a:lnSpc>
              <a:buFont typeface="Arial" pitchFamily="34" charset="0"/>
              <a:buChar char="•"/>
              <a:defRPr/>
            </a:pPr>
            <a:r>
              <a:rPr lang="en-US" sz="2000" b="0" dirty="0" smtClean="0">
                <a:latin typeface="Courier New" pitchFamily="49" charset="0"/>
                <a:cs typeface="Courier New" pitchFamily="49" charset="0"/>
              </a:rPr>
              <a:t>Ref</a:t>
            </a:r>
          </a:p>
          <a:p>
            <a:pPr marL="225425" indent="-225425" algn="l">
              <a:lnSpc>
                <a:spcPct val="150000"/>
              </a:lnSpc>
              <a:buFont typeface="Arial" pitchFamily="34" charset="0"/>
              <a:buChar char="•"/>
              <a:defRPr/>
            </a:pPr>
            <a:r>
              <a:rPr lang="en-US" sz="2000" b="0" dirty="0" smtClean="0">
                <a:latin typeface="Courier New" pitchFamily="49" charset="0"/>
                <a:cs typeface="Courier New" pitchFamily="49" charset="0"/>
              </a:rPr>
              <a:t>Out</a:t>
            </a:r>
          </a:p>
          <a:p>
            <a:pPr marL="225425" indent="-225425" algn="l">
              <a:lnSpc>
                <a:spcPct val="150000"/>
              </a:lnSpc>
              <a:buFont typeface="Arial" pitchFamily="34" charset="0"/>
              <a:buChar char="•"/>
              <a:defRPr/>
            </a:pPr>
            <a:r>
              <a:rPr lang="en-US" sz="2000" b="0" dirty="0" err="1" smtClean="0">
                <a:latin typeface="Courier New" pitchFamily="49" charset="0"/>
                <a:cs typeface="Courier New" pitchFamily="49" charset="0"/>
              </a:rPr>
              <a:t>params</a:t>
            </a: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Calling Methods</a:t>
            </a:r>
          </a:p>
        </p:txBody>
      </p:sp>
      <p:sp>
        <p:nvSpPr>
          <p:cNvPr id="5" name="Rectangle 3"/>
          <p:cNvSpPr>
            <a:spLocks noChangeArrowheads="1"/>
          </p:cNvSpPr>
          <p:nvPr/>
        </p:nvSpPr>
        <p:spPr bwMode="gray">
          <a:xfrm>
            <a:off x="254664" y="1360465"/>
            <a:ext cx="8616633" cy="64821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After defining the method, you can execute it by calling it.</a:t>
            </a:r>
          </a:p>
        </p:txBody>
      </p:sp>
      <p:sp>
        <p:nvSpPr>
          <p:cNvPr id="8" name="Rectangle 3"/>
          <p:cNvSpPr>
            <a:spLocks noChangeArrowheads="1"/>
          </p:cNvSpPr>
          <p:nvPr/>
        </p:nvSpPr>
        <p:spPr bwMode="gray">
          <a:xfrm>
            <a:off x="254664" y="2079993"/>
            <a:ext cx="8616633" cy="64821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can call a method by using the name of the method.</a:t>
            </a:r>
          </a:p>
        </p:txBody>
      </p:sp>
      <p:sp>
        <p:nvSpPr>
          <p:cNvPr id="9" name="Rectangle 3"/>
          <p:cNvSpPr>
            <a:spLocks noChangeArrowheads="1"/>
          </p:cNvSpPr>
          <p:nvPr/>
        </p:nvSpPr>
        <p:spPr bwMode="gray">
          <a:xfrm>
            <a:off x="254664" y="2799521"/>
            <a:ext cx="8616633" cy="15925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method name is followed by parentheses even if the method call has no parameters, as shown in the following example: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latin typeface="Courier New" pitchFamily="49" charset="0"/>
                <a:cs typeface="Courier New" pitchFamily="49" charset="0"/>
              </a:rPr>
              <a:t>MethodName</a:t>
            </a: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Calling Methods</a:t>
            </a:r>
          </a:p>
        </p:txBody>
      </p:sp>
      <p:sp>
        <p:nvSpPr>
          <p:cNvPr id="5" name="Rectangle 3"/>
          <p:cNvSpPr>
            <a:spLocks noChangeArrowheads="1"/>
          </p:cNvSpPr>
          <p:nvPr/>
        </p:nvSpPr>
        <p:spPr bwMode="gray">
          <a:xfrm>
            <a:off x="238898" y="1123983"/>
            <a:ext cx="8616633" cy="5085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The method parameters are by default value type: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Following method example used to return sum of two numbers given in the parameter</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public static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Addition(</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a,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return (a +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static void Main(string[] </a:t>
            </a:r>
            <a:r>
              <a:rPr lang="en-US" sz="1900" b="0" dirty="0" err="1" smtClean="0">
                <a:latin typeface="Courier New" pitchFamily="49" charset="0"/>
                <a:cs typeface="Courier New" pitchFamily="49" charset="0"/>
              </a:rPr>
              <a:t>args</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result = Addition(5, 6);</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Console.WriteLine</a:t>
            </a:r>
            <a:r>
              <a:rPr lang="en-US" sz="1900" b="0" dirty="0" smtClean="0">
                <a:latin typeface="Courier New" pitchFamily="49" charset="0"/>
                <a:cs typeface="Courier New" pitchFamily="49" charset="0"/>
              </a:rPr>
              <a:t>("Result is : "+result);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Console.ReadKey</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638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Static Method</a:t>
            </a:r>
          </a:p>
        </p:txBody>
      </p:sp>
      <p:sp>
        <p:nvSpPr>
          <p:cNvPr id="5" name="Rectangle 3"/>
          <p:cNvSpPr>
            <a:spLocks noChangeArrowheads="1"/>
          </p:cNvSpPr>
          <p:nvPr/>
        </p:nvSpPr>
        <p:spPr bwMode="gray">
          <a:xfrm>
            <a:off x="270430" y="1123982"/>
            <a:ext cx="8616633" cy="50403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Static methods are method, can be invoked without creating objects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public static void Display()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("From Display");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static void Main(string[] </a:t>
            </a:r>
            <a:r>
              <a:rPr lang="en-US" sz="2000" b="0" dirty="0" err="1" smtClean="0">
                <a:latin typeface="Courier New" pitchFamily="49" charset="0"/>
                <a:cs typeface="Courier New" pitchFamily="49" charset="0"/>
              </a:rPr>
              <a:t>args</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Display();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Console.ReadKey</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Static Methods in other classes</a:t>
            </a:r>
          </a:p>
        </p:txBody>
      </p:sp>
      <p:sp>
        <p:nvSpPr>
          <p:cNvPr id="5" name="Rectangle 3"/>
          <p:cNvSpPr>
            <a:spLocks noChangeArrowheads="1"/>
          </p:cNvSpPr>
          <p:nvPr/>
        </p:nvSpPr>
        <p:spPr bwMode="gray">
          <a:xfrm>
            <a:off x="238898" y="1076686"/>
            <a:ext cx="8616633" cy="5085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Static methods in other classes can be invoked with class name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class </a:t>
            </a:r>
            <a:r>
              <a:rPr lang="en-US" sz="1900" b="0" dirty="0" err="1" smtClean="0">
                <a:latin typeface="Courier New" pitchFamily="49" charset="0"/>
                <a:cs typeface="Courier New" pitchFamily="49" charset="0"/>
              </a:rPr>
              <a:t>MyClass</a:t>
            </a:r>
            <a:endParaRPr lang="en-US" sz="1900" b="0" dirty="0" smtClean="0">
              <a:latin typeface="Courier New" pitchFamily="49" charset="0"/>
              <a:cs typeface="Courier New" pitchFamily="49" charset="0"/>
            </a:endParaRP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public static void </a:t>
            </a:r>
            <a:r>
              <a:rPr lang="en-US" sz="1900" b="0" dirty="0" err="1" smtClean="0">
                <a:latin typeface="Courier New" pitchFamily="49" charset="0"/>
                <a:cs typeface="Courier New" pitchFamily="49" charset="0"/>
              </a:rPr>
              <a:t>MyMethod</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Console.WriteLine</a:t>
            </a:r>
            <a:r>
              <a:rPr lang="en-US" sz="1900" b="0" dirty="0" smtClean="0">
                <a:latin typeface="Courier New" pitchFamily="49" charset="0"/>
                <a:cs typeface="Courier New" pitchFamily="49" charset="0"/>
              </a:rPr>
              <a:t>("From Method");</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static void Main(string[] </a:t>
            </a:r>
            <a:r>
              <a:rPr lang="en-US" sz="1900" b="0" dirty="0" err="1" smtClean="0">
                <a:latin typeface="Courier New" pitchFamily="49" charset="0"/>
                <a:cs typeface="Courier New" pitchFamily="49" charset="0"/>
              </a:rPr>
              <a:t>args</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MyClass.MyMethod</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Console.ReadKey</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Method with ref parameter</a:t>
            </a:r>
          </a:p>
        </p:txBody>
      </p:sp>
      <p:sp>
        <p:nvSpPr>
          <p:cNvPr id="5" name="Rectangle 3"/>
          <p:cNvSpPr>
            <a:spLocks noChangeArrowheads="1"/>
          </p:cNvSpPr>
          <p:nvPr/>
        </p:nvSpPr>
        <p:spPr bwMode="gray">
          <a:xfrm>
            <a:off x="254664" y="1360466"/>
            <a:ext cx="8616633" cy="41409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 parameter is used to send a reference of a variable to the function parameters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Using ref, the value can be modified in the definition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public static void Swap(</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a,int</a:t>
            </a:r>
            <a:r>
              <a:rPr lang="en-US" sz="2000" b="0" dirty="0" smtClean="0">
                <a:latin typeface="Courier New" pitchFamily="49" charset="0"/>
                <a:cs typeface="Courier New" pitchFamily="49" charset="0"/>
              </a:rPr>
              <a: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temp=a;</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b=temp;</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3557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Method with ref parameter</a:t>
            </a:r>
          </a:p>
        </p:txBody>
      </p:sp>
      <p:sp>
        <p:nvSpPr>
          <p:cNvPr id="5" name="Rectangle 3"/>
          <p:cNvSpPr>
            <a:spLocks noChangeArrowheads="1"/>
          </p:cNvSpPr>
          <p:nvPr/>
        </p:nvSpPr>
        <p:spPr bwMode="gray">
          <a:xfrm>
            <a:off x="254664" y="1360465"/>
            <a:ext cx="8616633" cy="38411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public static void Main()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 = 5, b = 6;</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("Values before swap: a={0}, b={1}",</a:t>
            </a:r>
            <a:r>
              <a:rPr lang="en-US" sz="2000" b="0" dirty="0" err="1" smtClean="0">
                <a:latin typeface="Courier New" pitchFamily="49" charset="0"/>
                <a:cs typeface="Courier New" pitchFamily="49" charset="0"/>
              </a:rPr>
              <a:t>a,b</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Swap(a,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("Values after swap: a={0}, b={1}", a,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Console.ReadKey</a:t>
            </a:r>
            <a:r>
              <a:rPr lang="en-US" sz="20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Method out parameter</a:t>
            </a:r>
          </a:p>
        </p:txBody>
      </p:sp>
      <p:sp>
        <p:nvSpPr>
          <p:cNvPr id="5" name="Rectangle 3"/>
          <p:cNvSpPr>
            <a:spLocks noChangeArrowheads="1"/>
          </p:cNvSpPr>
          <p:nvPr/>
        </p:nvSpPr>
        <p:spPr bwMode="gray">
          <a:xfrm>
            <a:off x="238899" y="1130725"/>
            <a:ext cx="8616633" cy="51865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Out parameters are used to initialize values in the method definition: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public static void Initialize(out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a,out</a:t>
            </a: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 = 1;</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b = 1;</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public static void Main()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a , b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Initialize(out a, out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Console.WriteLine</a:t>
            </a:r>
            <a:r>
              <a:rPr lang="en-US" sz="1900" b="0" dirty="0" smtClean="0">
                <a:latin typeface="Courier New" pitchFamily="49" charset="0"/>
                <a:cs typeface="Courier New" pitchFamily="49" charset="0"/>
              </a:rPr>
              <a:t>("Values after swap: a={0},b={1}", a, b);</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Console.ReadKey</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Method Out Parameter: Example-2</a:t>
            </a:r>
          </a:p>
        </p:txBody>
      </p:sp>
      <p:sp>
        <p:nvSpPr>
          <p:cNvPr id="5" name="Rectangle 3"/>
          <p:cNvSpPr>
            <a:spLocks noChangeArrowheads="1"/>
          </p:cNvSpPr>
          <p:nvPr/>
        </p:nvSpPr>
        <p:spPr bwMode="gray">
          <a:xfrm>
            <a:off x="254664" y="973070"/>
            <a:ext cx="8616633" cy="51865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Out parameter using </a:t>
            </a:r>
            <a:r>
              <a:rPr lang="en-US" sz="1900" b="0" dirty="0" err="1" smtClean="0"/>
              <a:t>int.TryParse</a:t>
            </a:r>
            <a:r>
              <a:rPr lang="en-US" sz="1900" b="0" dirty="0" smtClean="0"/>
              <a:t> method</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class Program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static void Main(string[] </a:t>
            </a:r>
            <a:r>
              <a:rPr lang="en-US" sz="1900" b="0" dirty="0" err="1" smtClean="0">
                <a:latin typeface="Courier New" pitchFamily="49" charset="0"/>
                <a:cs typeface="Courier New" pitchFamily="49" charset="0"/>
              </a:rPr>
              <a:t>args</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string s = "1a0";</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bool</a:t>
            </a:r>
            <a:r>
              <a:rPr lang="en-US" sz="1900" b="0" dirty="0" smtClean="0">
                <a:latin typeface="Courier New" pitchFamily="49" charset="0"/>
                <a:cs typeface="Courier New" pitchFamily="49" charset="0"/>
              </a:rPr>
              <a:t> status = </a:t>
            </a:r>
            <a:r>
              <a:rPr lang="en-US" sz="1900" b="0" dirty="0" err="1" smtClean="0">
                <a:latin typeface="Courier New" pitchFamily="49" charset="0"/>
                <a:cs typeface="Courier New" pitchFamily="49" charset="0"/>
              </a:rPr>
              <a:t>int.TryParse</a:t>
            </a:r>
            <a:r>
              <a:rPr lang="en-US" sz="1900" b="0" dirty="0" smtClean="0">
                <a:latin typeface="Courier New" pitchFamily="49" charset="0"/>
                <a:cs typeface="Courier New" pitchFamily="49" charset="0"/>
              </a:rPr>
              <a:t>(s, out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if( status)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Console.WriteLine</a:t>
            </a:r>
            <a:r>
              <a:rPr lang="en-US" sz="1900" b="0" dirty="0" smtClean="0">
                <a:latin typeface="Courier New" pitchFamily="49" charset="0"/>
                <a:cs typeface="Courier New" pitchFamily="49" charset="0"/>
              </a:rPr>
              <a:t>("n = {0}",n);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else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Console.WriteLine</a:t>
            </a:r>
            <a:r>
              <a:rPr lang="en-US" sz="1900" b="0" dirty="0" smtClean="0">
                <a:latin typeface="Courier New" pitchFamily="49" charset="0"/>
                <a:cs typeface="Courier New" pitchFamily="49" charset="0"/>
              </a:rPr>
              <a:t>("Failed to parse");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Console.ReadKey</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Introducing the .NET Framework</a:t>
            </a:r>
          </a:p>
        </p:txBody>
      </p:sp>
      <p:sp>
        <p:nvSpPr>
          <p:cNvPr id="6" name="Rectangle 3"/>
          <p:cNvSpPr>
            <a:spLocks noChangeArrowheads="1"/>
          </p:cNvSpPr>
          <p:nvPr/>
        </p:nvSpPr>
        <p:spPr bwMode="gray">
          <a:xfrm>
            <a:off x="263684" y="1340069"/>
            <a:ext cx="8616633" cy="338958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dirty="0" smtClean="0"/>
              <a:t>The .NET Framework:</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is the foundation for designing, developing, and deploying applications.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It is the core of the .NET infrastructure because it exists as a layer between the .NET applications and the underlying operating system. </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Let us understand the .NET Framework in detail.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Methods with Parameters</a:t>
            </a:r>
          </a:p>
        </p:txBody>
      </p:sp>
      <p:sp>
        <p:nvSpPr>
          <p:cNvPr id="5" name="Rectangle 3"/>
          <p:cNvSpPr>
            <a:spLocks noChangeArrowheads="1"/>
          </p:cNvSpPr>
          <p:nvPr/>
        </p:nvSpPr>
        <p:spPr bwMode="gray">
          <a:xfrm>
            <a:off x="254664" y="1081877"/>
            <a:ext cx="8616633" cy="47668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Output: The output parameters are used to pass the value out of the method. The following example shows the parameters passed by reference: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void </a:t>
            </a:r>
            <a:r>
              <a:rPr lang="en-US" sz="1900" b="0" dirty="0" err="1" smtClean="0">
                <a:latin typeface="Courier New" pitchFamily="49" charset="0"/>
                <a:cs typeface="Courier New" pitchFamily="49" charset="0"/>
              </a:rPr>
              <a:t>CalculateSum</a:t>
            </a:r>
            <a:r>
              <a:rPr lang="en-US" sz="1900" b="0" dirty="0" smtClean="0">
                <a:latin typeface="Courier New" pitchFamily="49" charset="0"/>
                <a:cs typeface="Courier New" pitchFamily="49" charset="0"/>
              </a:rPr>
              <a:t>(ref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num1,ref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num2, out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result){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result=num1+num2;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void Accept(){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val1=10;</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val2=2;</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recieveVal</a:t>
            </a:r>
            <a:r>
              <a:rPr lang="en-US" sz="19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CalculateSum</a:t>
            </a:r>
            <a:r>
              <a:rPr lang="en-US" sz="1900" b="0" dirty="0" smtClean="0">
                <a:latin typeface="Courier New" pitchFamily="49" charset="0"/>
                <a:cs typeface="Courier New" pitchFamily="49" charset="0"/>
              </a:rPr>
              <a:t>( ref val1,ref val2,outrecieveVal);</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8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Methods with Parameters</a:t>
            </a:r>
          </a:p>
        </p:txBody>
      </p:sp>
      <p:sp>
        <p:nvSpPr>
          <p:cNvPr id="6" name="Rectangle 3"/>
          <p:cNvSpPr>
            <a:spLocks noChangeArrowheads="1"/>
          </p:cNvSpPr>
          <p:nvPr/>
        </p:nvSpPr>
        <p:spPr bwMode="gray">
          <a:xfrm>
            <a:off x="254664" y="1033804"/>
            <a:ext cx="8616633" cy="5126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t>Reference: The parameters passed by reference does not creates a separate copy of the variable in the memory. A reference parameter stores the memory address of the data member passed. The following example shows the parameters passed by reference: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void </a:t>
            </a:r>
            <a:r>
              <a:rPr lang="en-US" sz="1900" b="0" dirty="0" err="1" smtClean="0">
                <a:latin typeface="Courier New" pitchFamily="49" charset="0"/>
                <a:cs typeface="Courier New" pitchFamily="49" charset="0"/>
              </a:rPr>
              <a:t>CalculateSum</a:t>
            </a:r>
            <a:r>
              <a:rPr lang="en-US" sz="1900" b="0" dirty="0" smtClean="0">
                <a:latin typeface="Courier New" pitchFamily="49" charset="0"/>
                <a:cs typeface="Courier New" pitchFamily="49" charset="0"/>
              </a:rPr>
              <a:t>( ref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num1,ref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num2){</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void Accept()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val1=10;</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int</a:t>
            </a:r>
            <a:r>
              <a:rPr lang="en-US" sz="1900" b="0" dirty="0" smtClean="0">
                <a:latin typeface="Courier New" pitchFamily="49" charset="0"/>
                <a:cs typeface="Courier New" pitchFamily="49" charset="0"/>
              </a:rPr>
              <a:t> val2=2;</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	</a:t>
            </a:r>
            <a:r>
              <a:rPr lang="en-US" sz="1900" b="0" dirty="0" err="1" smtClean="0">
                <a:latin typeface="Courier New" pitchFamily="49" charset="0"/>
                <a:cs typeface="Courier New" pitchFamily="49" charset="0"/>
              </a:rPr>
              <a:t>CalculateSum</a:t>
            </a:r>
            <a:r>
              <a:rPr lang="en-US" sz="1900" b="0" dirty="0" smtClean="0">
                <a:latin typeface="Courier New" pitchFamily="49" charset="0"/>
                <a:cs typeface="Courier New" pitchFamily="49" charset="0"/>
              </a:rPr>
              <a:t>( ref val1,ref val2);</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19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1485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
            </a:r>
            <a:br>
              <a:rPr lang="en-US" sz="4000" b="0" dirty="0" smtClean="0">
                <a:latin typeface="+mj-lt"/>
              </a:rPr>
            </a:br>
            <a:r>
              <a:rPr lang="en-US" sz="4000" b="0" dirty="0" smtClean="0">
                <a:latin typeface="+mj-lt"/>
              </a:rPr>
              <a:t>Summary</a:t>
            </a:r>
          </a:p>
          <a:p>
            <a:pPr fontAlgn="auto">
              <a:spcAft>
                <a:spcPts val="0"/>
              </a:spcAft>
              <a:buFont typeface="Arial" pitchFamily="34" charset="0"/>
              <a:buNone/>
              <a:defRPr/>
            </a:pPr>
            <a:endParaRPr lang="en-US" sz="4000" b="0" dirty="0" smtClean="0">
              <a:latin typeface="+mj-lt"/>
            </a:endParaRPr>
          </a:p>
        </p:txBody>
      </p:sp>
      <p:sp>
        <p:nvSpPr>
          <p:cNvPr id="9" name="Rectangle 3"/>
          <p:cNvSpPr>
            <a:spLocks noChangeArrowheads="1"/>
          </p:cNvSpPr>
          <p:nvPr/>
        </p:nvSpPr>
        <p:spPr bwMode="gray">
          <a:xfrm>
            <a:off x="295215" y="1213908"/>
            <a:ext cx="8616633" cy="436708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81000" indent="-381000" algn="l">
              <a:lnSpc>
                <a:spcPct val="150000"/>
              </a:lnSpc>
              <a:defRPr/>
            </a:pPr>
            <a:r>
              <a:rPr lang="en-US" sz="2000" b="0" dirty="0" smtClean="0"/>
              <a:t>In this session, you learned that:</a:t>
            </a:r>
          </a:p>
          <a:p>
            <a:pPr marL="381000" indent="-381000" algn="l">
              <a:lnSpc>
                <a:spcPct val="150000"/>
              </a:lnSpc>
              <a:buFont typeface="Arial" pitchFamily="34" charset="0"/>
              <a:buChar char="•"/>
              <a:defRPr/>
            </a:pPr>
            <a:r>
              <a:rPr lang="en-US" sz="2000" b="0" dirty="0" smtClean="0"/>
              <a:t>The .NET Framework is made up of many components, such as Common Language Specification (CLS), Common language Runtime (CLR), and Just-In-Time (JIT) compiler.</a:t>
            </a:r>
          </a:p>
          <a:p>
            <a:pPr marL="381000" indent="-381000" algn="l">
              <a:lnSpc>
                <a:spcPct val="150000"/>
              </a:lnSpc>
              <a:buFont typeface="Arial" pitchFamily="34" charset="0"/>
              <a:buChar char="•"/>
              <a:defRPr/>
            </a:pPr>
            <a:r>
              <a:rPr lang="en-US" sz="2000" b="0" dirty="0" smtClean="0"/>
              <a:t>CLS is a set of rules that are followed by all the languages of the .NET Framework.</a:t>
            </a:r>
          </a:p>
          <a:p>
            <a:pPr marL="381000" indent="-381000" algn="l">
              <a:lnSpc>
                <a:spcPct val="150000"/>
              </a:lnSpc>
              <a:buFont typeface="Arial" pitchFamily="34" charset="0"/>
              <a:buChar char="•"/>
              <a:defRPr/>
            </a:pPr>
            <a:r>
              <a:rPr lang="en-US" sz="2000" b="0" dirty="0" smtClean="0"/>
              <a:t>When a program is compiled using Visual Studio .NET the compiler translates the code into the Intermediate Language (IL) instead of machine language. </a:t>
            </a:r>
            <a:endParaRPr lang="en-US" sz="9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
            </a:r>
            <a:br>
              <a:rPr lang="en-US" sz="4000" b="0" dirty="0" smtClean="0">
                <a:latin typeface="+mj-lt"/>
              </a:rPr>
            </a:br>
            <a:r>
              <a:rPr lang="en-US" sz="4000" b="0" dirty="0" smtClean="0">
                <a:latin typeface="+mj-lt"/>
              </a:rPr>
              <a:t>Summary</a:t>
            </a:r>
          </a:p>
          <a:p>
            <a:pPr fontAlgn="auto">
              <a:spcAft>
                <a:spcPts val="0"/>
              </a:spcAft>
              <a:buFont typeface="Arial" pitchFamily="34" charset="0"/>
              <a:buNone/>
              <a:defRPr/>
            </a:pPr>
            <a:endParaRPr lang="en-US" sz="4000" b="0" dirty="0" smtClean="0">
              <a:latin typeface="+mj-lt"/>
            </a:endParaRPr>
          </a:p>
        </p:txBody>
      </p:sp>
      <p:sp>
        <p:nvSpPr>
          <p:cNvPr id="7" name="Rectangle 3"/>
          <p:cNvSpPr>
            <a:spLocks noChangeArrowheads="1"/>
          </p:cNvSpPr>
          <p:nvPr/>
        </p:nvSpPr>
        <p:spPr bwMode="gray">
          <a:xfrm>
            <a:off x="279449" y="1119316"/>
            <a:ext cx="8616633" cy="48085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81000" indent="-381000" algn="l">
              <a:lnSpc>
                <a:spcPct val="150000"/>
              </a:lnSpc>
              <a:buFont typeface="Arial" pitchFamily="34" charset="0"/>
              <a:buChar char="•"/>
              <a:defRPr/>
            </a:pPr>
            <a:r>
              <a:rPr lang="en-US" sz="2000" b="0" dirty="0" smtClean="0"/>
              <a:t>The Just-In-Time (JIT) compiler is used to translate code from IL into machine language.</a:t>
            </a:r>
          </a:p>
          <a:p>
            <a:pPr marL="381000" indent="-381000" algn="l">
              <a:lnSpc>
                <a:spcPct val="150000"/>
              </a:lnSpc>
              <a:buFont typeface="Arial" pitchFamily="34" charset="0"/>
              <a:buChar char="•"/>
              <a:defRPr/>
            </a:pPr>
            <a:r>
              <a:rPr lang="en-US" sz="2000" b="0" dirty="0" smtClean="0"/>
              <a:t>The Common Language Runtime (CLR) is the environment where all .NET applications are executed.</a:t>
            </a:r>
          </a:p>
          <a:p>
            <a:pPr marL="381000" indent="-381000" algn="l">
              <a:lnSpc>
                <a:spcPct val="150000"/>
              </a:lnSpc>
              <a:buFont typeface="Arial" pitchFamily="34" charset="0"/>
              <a:buChar char="•"/>
              <a:defRPr/>
            </a:pPr>
            <a:r>
              <a:rPr lang="en-US" sz="2000" b="0" dirty="0" smtClean="0"/>
              <a:t>The Visual Studio .NET Integrated Development Environment (IDE) provides you with a common interface for developing various kinds of applications for the .NET Framework.</a:t>
            </a:r>
          </a:p>
          <a:p>
            <a:pPr marL="381000" indent="-381000" algn="l">
              <a:lnSpc>
                <a:spcPct val="150000"/>
              </a:lnSpc>
              <a:buFont typeface="Arial" pitchFamily="34" charset="0"/>
              <a:buChar char="•"/>
              <a:defRPr/>
            </a:pPr>
            <a:r>
              <a:rPr lang="en-US" sz="2000" b="0" dirty="0" smtClean="0"/>
              <a:t>Visual Studio .NET provides two types of containers, projects and solutions to organize the constituents of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638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Summary</a:t>
            </a:r>
          </a:p>
        </p:txBody>
      </p:sp>
      <p:sp>
        <p:nvSpPr>
          <p:cNvPr id="5" name="Rectangle 3"/>
          <p:cNvSpPr>
            <a:spLocks noChangeArrowheads="1"/>
          </p:cNvSpPr>
          <p:nvPr/>
        </p:nvSpPr>
        <p:spPr bwMode="gray">
          <a:xfrm>
            <a:off x="223133" y="1191459"/>
            <a:ext cx="8616633" cy="51116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Abstraction is the process of reducing information content in order to retain only the relevant information for a particular purpose.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Encapsulation is the process of hiding all the details of an object that do not contribute to its essential characteristics.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access specifier is used to determine whether any other class or function can access the member variables and functions of a particular class.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public access specifier allows a class to expose its member variables and member functions to other functions and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3062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Summary</a:t>
            </a:r>
          </a:p>
        </p:txBody>
      </p:sp>
      <p:sp>
        <p:nvSpPr>
          <p:cNvPr id="6" name="Rectangle 3"/>
          <p:cNvSpPr>
            <a:spLocks noChangeArrowheads="1"/>
          </p:cNvSpPr>
          <p:nvPr/>
        </p:nvSpPr>
        <p:spPr bwMode="gray">
          <a:xfrm>
            <a:off x="238898" y="1108992"/>
            <a:ext cx="8616633" cy="51002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private access specifier allows a class to hide its member variables and member functions from other class functions and objects.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protected access specifier allows a class to hide its member variables and member functions from other class objects and functions, just like the private access specifier while implementing inheritance.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method is a set of one or more program statements that can be executed by referring to the method name.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Defining a method means declaring the elements of its structure.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1485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Summary</a:t>
            </a:r>
          </a:p>
        </p:txBody>
      </p:sp>
      <p:sp>
        <p:nvSpPr>
          <p:cNvPr id="6" name="Rectangle 3"/>
          <p:cNvSpPr>
            <a:spLocks noChangeArrowheads="1"/>
          </p:cNvSpPr>
          <p:nvPr/>
        </p:nvSpPr>
        <p:spPr bwMode="gray">
          <a:xfrm>
            <a:off x="254664" y="1123983"/>
            <a:ext cx="8616633" cy="478550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access modifiers that can be used with methods are public, protected, internal, protected internal, and private.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Parameters allow information to be passed into and out of a method. When you define a method, you can include a list of parameters in parentheses.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Parameters can be passed by using any one of the following parameters types:</a:t>
            </a:r>
          </a:p>
          <a:p>
            <a:pPr marL="682625" lvl="1"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Value</a:t>
            </a:r>
          </a:p>
          <a:p>
            <a:pPr marL="682625" lvl="1"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Reference</a:t>
            </a:r>
          </a:p>
          <a:p>
            <a:pPr marL="682625" lvl="1"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6215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Summary</a:t>
            </a:r>
          </a:p>
        </p:txBody>
      </p:sp>
      <p:sp>
        <p:nvSpPr>
          <p:cNvPr id="6" name="Rectangle 3"/>
          <p:cNvSpPr>
            <a:spLocks noChangeArrowheads="1"/>
          </p:cNvSpPr>
          <p:nvPr/>
        </p:nvSpPr>
        <p:spPr bwMode="gray">
          <a:xfrm>
            <a:off x="254664" y="1360467"/>
            <a:ext cx="8616633" cy="35563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Pass by value is the default mechanism for passing parameters in C#.</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reference parameter is a reference to a memory location of a data member.</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Output parameters are like reference parameters, except that they transfer data out of the method rather than into it.</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return statement is used to return the control to the caller.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Summary</a:t>
            </a:r>
          </a:p>
        </p:txBody>
      </p:sp>
      <p:sp>
        <p:nvSpPr>
          <p:cNvPr id="6" name="Rectangle 3"/>
          <p:cNvSpPr>
            <a:spLocks noChangeArrowheads="1"/>
          </p:cNvSpPr>
          <p:nvPr/>
        </p:nvSpPr>
        <p:spPr bwMode="gray">
          <a:xfrm>
            <a:off x="254664" y="1360466"/>
            <a:ext cx="8616633" cy="43208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Operators are used to compute and compare values and test multiple conditions.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use arithmetic operators to perform arithmetic operations on variables like addition, subtraction, multiplication, and division.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You can use arithmetic assignment operators to perform arithmetic operations and assign the result to a variable.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unary operators, such as the increment and decrement operators, operate on one operand.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368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Summary</a:t>
            </a:r>
          </a:p>
        </p:txBody>
      </p:sp>
      <p:sp>
        <p:nvSpPr>
          <p:cNvPr id="6" name="Rectangle 3"/>
          <p:cNvSpPr>
            <a:spLocks noChangeArrowheads="1"/>
          </p:cNvSpPr>
          <p:nvPr/>
        </p:nvSpPr>
        <p:spPr bwMode="gray">
          <a:xfrm>
            <a:off x="254664" y="1360466"/>
            <a:ext cx="8616633" cy="384112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Comparison operators are used to compare two values and perform an action on the basis of the result of the comparison. </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Logical operators are used to evaluate expressions and return a Boolean value.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Conditional constructs are used to allow the selective execution of statements. The conditional constructs in C# are:</a:t>
            </a:r>
          </a:p>
          <a:p>
            <a:pPr marL="682625" lvl="1"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if…else</a:t>
            </a:r>
          </a:p>
          <a:p>
            <a:pPr marL="682625" lvl="1"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switch…case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2290871" y="3359805"/>
            <a:ext cx="6553583" cy="869950"/>
            <a:chOff x="3067080" y="1269629"/>
            <a:chExt cx="5782630" cy="870236"/>
          </a:xfrm>
        </p:grpSpPr>
        <p:sp>
          <p:nvSpPr>
            <p:cNvPr id="18449" name="Rectangle 22"/>
            <p:cNvSpPr>
              <a:spLocks noChangeArrowheads="1"/>
            </p:cNvSpPr>
            <p:nvPr/>
          </p:nvSpPr>
          <p:spPr bwMode="gray">
            <a:xfrm>
              <a:off x="3067080" y="1295037"/>
              <a:ext cx="5782630" cy="78924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88000" rIns="36000" bIns="72000" anchor="ctr"/>
            <a:lstStyle/>
            <a:p>
              <a:pPr marL="115888" algn="just">
                <a:buClr>
                  <a:srgbClr val="292929"/>
                </a:buClr>
              </a:pPr>
              <a:r>
                <a:rPr lang="en-IN" sz="1800"/>
                <a:t>Powerful framework</a:t>
              </a:r>
              <a:endParaRPr lang="en-IN" sz="1800" b="0" noProof="1"/>
            </a:p>
          </p:txBody>
        </p:sp>
        <p:sp>
          <p:nvSpPr>
            <p:cNvPr id="32" name="Isosceles Triangle 31"/>
            <p:cNvSpPr/>
            <p:nvPr/>
          </p:nvSpPr>
          <p:spPr bwMode="auto">
            <a:xfrm rot="5400000">
              <a:off x="2768472" y="1588872"/>
              <a:ext cx="870236" cy="231750"/>
            </a:xfrm>
            <a:prstGeom prst="triangle">
              <a:avLst/>
            </a:prstGeom>
            <a:solidFill>
              <a:schemeClr val="accent1"/>
            </a:solidFill>
            <a:ln>
              <a:solidFill>
                <a:schemeClr val="tx2"/>
              </a:solid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endParaRPr lang="en-US" dirty="0"/>
            </a:p>
          </p:txBody>
        </p:sp>
      </p:grpSp>
      <p:grpSp>
        <p:nvGrpSpPr>
          <p:cNvPr id="3" name="Group 34"/>
          <p:cNvGrpSpPr>
            <a:grpSpLocks/>
          </p:cNvGrpSpPr>
          <p:nvPr/>
        </p:nvGrpSpPr>
        <p:grpSpPr bwMode="auto">
          <a:xfrm>
            <a:off x="2259340" y="1380413"/>
            <a:ext cx="6632411" cy="869950"/>
            <a:chOff x="3067080" y="1269629"/>
            <a:chExt cx="5782630" cy="870236"/>
          </a:xfrm>
        </p:grpSpPr>
        <p:sp>
          <p:nvSpPr>
            <p:cNvPr id="18447" name="Rectangle 35"/>
            <p:cNvSpPr>
              <a:spLocks noChangeArrowheads="1"/>
            </p:cNvSpPr>
            <p:nvPr/>
          </p:nvSpPr>
          <p:spPr bwMode="gray">
            <a:xfrm>
              <a:off x="3067080" y="1295037"/>
              <a:ext cx="5782630" cy="789246"/>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88000" rIns="36000" bIns="72000" anchor="ctr"/>
            <a:lstStyle/>
            <a:p>
              <a:pPr marL="168275" algn="just">
                <a:buClr>
                  <a:srgbClr val="292929"/>
                </a:buClr>
              </a:pPr>
              <a:r>
                <a:rPr lang="en-IN" sz="1800" dirty="0"/>
                <a:t>Multiple Language Support</a:t>
              </a:r>
              <a:endParaRPr lang="en-IN" sz="1800" b="0" noProof="1"/>
            </a:p>
          </p:txBody>
        </p:sp>
        <p:sp>
          <p:nvSpPr>
            <p:cNvPr id="37" name="Isosceles Triangle 36"/>
            <p:cNvSpPr/>
            <p:nvPr/>
          </p:nvSpPr>
          <p:spPr bwMode="auto">
            <a:xfrm rot="5400000">
              <a:off x="2768472" y="1588872"/>
              <a:ext cx="870236" cy="231750"/>
            </a:xfrm>
            <a:prstGeom prst="triangle">
              <a:avLst/>
            </a:prstGeom>
            <a:solidFill>
              <a:schemeClr val="accent1"/>
            </a:solidFill>
            <a:ln>
              <a:solidFill>
                <a:schemeClr val="tx2"/>
              </a:solid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endParaRPr lang="en-US" dirty="0"/>
            </a:p>
          </p:txBody>
        </p:sp>
      </p:grpSp>
      <p:grpSp>
        <p:nvGrpSpPr>
          <p:cNvPr id="4" name="Group 40"/>
          <p:cNvGrpSpPr>
            <a:grpSpLocks/>
          </p:cNvGrpSpPr>
          <p:nvPr/>
        </p:nvGrpSpPr>
        <p:grpSpPr bwMode="auto">
          <a:xfrm>
            <a:off x="2275106" y="2353550"/>
            <a:ext cx="6585114" cy="869950"/>
            <a:chOff x="3034253" y="3487635"/>
            <a:chExt cx="5779008" cy="870236"/>
          </a:xfrm>
        </p:grpSpPr>
        <p:sp>
          <p:nvSpPr>
            <p:cNvPr id="18445" name="Rectangle 38"/>
            <p:cNvSpPr>
              <a:spLocks noChangeArrowheads="1"/>
            </p:cNvSpPr>
            <p:nvPr/>
          </p:nvSpPr>
          <p:spPr bwMode="gray">
            <a:xfrm>
              <a:off x="3034253" y="3513043"/>
              <a:ext cx="5779008" cy="78924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88000" rIns="36000" bIns="72000" anchor="ctr"/>
            <a:lstStyle/>
            <a:p>
              <a:pPr marL="168275" algn="l">
                <a:buClr>
                  <a:srgbClr val="292929"/>
                </a:buClr>
              </a:pPr>
              <a:r>
                <a:rPr lang="en-IN" sz="1800"/>
                <a:t>Language interoperability</a:t>
              </a:r>
              <a:endParaRPr lang="en-IN" sz="1800" b="0" noProof="1"/>
            </a:p>
          </p:txBody>
        </p:sp>
        <p:sp>
          <p:nvSpPr>
            <p:cNvPr id="40" name="Isosceles Triangle 39"/>
            <p:cNvSpPr/>
            <p:nvPr/>
          </p:nvSpPr>
          <p:spPr bwMode="auto">
            <a:xfrm rot="5400000">
              <a:off x="2735635" y="3806887"/>
              <a:ext cx="870236" cy="231732"/>
            </a:xfrm>
            <a:prstGeom prst="triangle">
              <a:avLst/>
            </a:prstGeom>
            <a:solidFill>
              <a:schemeClr val="accent1"/>
            </a:solidFill>
            <a:ln>
              <a:solidFill>
                <a:schemeClr val="tx2"/>
              </a:solid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endParaRPr lang="en-US" dirty="0"/>
            </a:p>
          </p:txBody>
        </p:sp>
      </p:grpSp>
      <p:grpSp>
        <p:nvGrpSpPr>
          <p:cNvPr id="5" name="Group 41"/>
          <p:cNvGrpSpPr>
            <a:grpSpLocks/>
          </p:cNvGrpSpPr>
          <p:nvPr/>
        </p:nvGrpSpPr>
        <p:grpSpPr bwMode="auto">
          <a:xfrm>
            <a:off x="2290872" y="4364475"/>
            <a:ext cx="6553583" cy="869950"/>
            <a:chOff x="3034253" y="3487635"/>
            <a:chExt cx="5779008" cy="870236"/>
          </a:xfrm>
        </p:grpSpPr>
        <p:sp>
          <p:nvSpPr>
            <p:cNvPr id="18443" name="Rectangle 42"/>
            <p:cNvSpPr>
              <a:spLocks noChangeArrowheads="1"/>
            </p:cNvSpPr>
            <p:nvPr/>
          </p:nvSpPr>
          <p:spPr bwMode="gray">
            <a:xfrm>
              <a:off x="3034253" y="3512413"/>
              <a:ext cx="5779008" cy="789226"/>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88000" rIns="36000" bIns="72000" anchor="b"/>
            <a:lstStyle/>
            <a:p>
              <a:pPr marL="168275" algn="l">
                <a:buClr>
                  <a:srgbClr val="292929"/>
                </a:buClr>
              </a:pPr>
              <a:r>
                <a:rPr lang="en-IN" sz="1800"/>
                <a:t>1000s of libraries</a:t>
              </a:r>
              <a:endParaRPr lang="en-IN" sz="1800" b="0" noProof="1"/>
            </a:p>
          </p:txBody>
        </p:sp>
        <p:sp>
          <p:nvSpPr>
            <p:cNvPr id="44" name="Isosceles Triangle 43"/>
            <p:cNvSpPr/>
            <p:nvPr/>
          </p:nvSpPr>
          <p:spPr bwMode="auto">
            <a:xfrm rot="5400000">
              <a:off x="2735635" y="3806887"/>
              <a:ext cx="870236" cy="231732"/>
            </a:xfrm>
            <a:prstGeom prst="triangle">
              <a:avLst/>
            </a:prstGeom>
            <a:solidFill>
              <a:schemeClr val="accent1"/>
            </a:solidFill>
            <a:ln>
              <a:solidFill>
                <a:schemeClr val="tx2"/>
              </a:solid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endParaRPr lang="en-US" dirty="0"/>
            </a:p>
          </p:txBody>
        </p:sp>
      </p:grpSp>
      <p:grpSp>
        <p:nvGrpSpPr>
          <p:cNvPr id="6" name="Group 44"/>
          <p:cNvGrpSpPr>
            <a:grpSpLocks/>
          </p:cNvGrpSpPr>
          <p:nvPr/>
        </p:nvGrpSpPr>
        <p:grpSpPr bwMode="auto">
          <a:xfrm>
            <a:off x="2290870" y="5337612"/>
            <a:ext cx="6490521" cy="869950"/>
            <a:chOff x="3067080" y="1269629"/>
            <a:chExt cx="5782630" cy="870236"/>
          </a:xfrm>
        </p:grpSpPr>
        <p:sp>
          <p:nvSpPr>
            <p:cNvPr id="18441" name="Rectangle 45"/>
            <p:cNvSpPr>
              <a:spLocks noChangeArrowheads="1"/>
            </p:cNvSpPr>
            <p:nvPr/>
          </p:nvSpPr>
          <p:spPr bwMode="gray">
            <a:xfrm>
              <a:off x="3067080" y="1295037"/>
              <a:ext cx="5782630" cy="78924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288000" rIns="36000" bIns="72000" anchor="ctr"/>
            <a:lstStyle/>
            <a:p>
              <a:pPr marL="168275" algn="just">
                <a:buClr>
                  <a:srgbClr val="292929"/>
                </a:buClr>
              </a:pPr>
              <a:r>
                <a:rPr lang="en-IN" sz="1800" dirty="0"/>
                <a:t>Intelligent Application Software Visual Studio</a:t>
              </a:r>
              <a:endParaRPr lang="en-IN" sz="1800" b="0" noProof="1"/>
            </a:p>
          </p:txBody>
        </p:sp>
        <p:sp>
          <p:nvSpPr>
            <p:cNvPr id="47" name="Isosceles Triangle 46"/>
            <p:cNvSpPr/>
            <p:nvPr/>
          </p:nvSpPr>
          <p:spPr bwMode="auto">
            <a:xfrm rot="5400000">
              <a:off x="2768472" y="1588872"/>
              <a:ext cx="870236" cy="231750"/>
            </a:xfrm>
            <a:prstGeom prst="triangle">
              <a:avLst/>
            </a:prstGeom>
            <a:solidFill>
              <a:schemeClr val="accent1"/>
            </a:solidFill>
            <a:ln>
              <a:solidFill>
                <a:schemeClr val="tx2"/>
              </a:solid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endParaRPr lang="en-US" dirty="0"/>
            </a:p>
          </p:txBody>
        </p:sp>
      </p:grpSp>
      <p:pic>
        <p:nvPicPr>
          <p:cNvPr id="18440" name="Picture 19" descr="http://2.bp.blogspot.com/-5lCxI_i_1gg/Uio1CpvyHxI/AAAAAAAABFE/Ihpw1cpQthc/s1600/Microsoft_.NET_Logo.png"/>
          <p:cNvPicPr>
            <a:picLocks noChangeAspect="1" noChangeArrowheads="1"/>
          </p:cNvPicPr>
          <p:nvPr/>
        </p:nvPicPr>
        <p:blipFill>
          <a:blip r:embed="rId3"/>
          <a:stretch>
            <a:fillRect/>
          </a:stretch>
        </p:blipFill>
        <p:spPr bwMode="auto">
          <a:xfrm>
            <a:off x="309289" y="1573046"/>
            <a:ext cx="1913649" cy="1248981"/>
          </a:xfrm>
          <a:prstGeom prst="rect">
            <a:avLst/>
          </a:prstGeom>
          <a:noFill/>
          <a:ln>
            <a:noFill/>
          </a:ln>
        </p:spPr>
      </p:pic>
      <p:sp>
        <p:nvSpPr>
          <p:cNvPr id="19" name="Rectangle 18"/>
          <p:cNvSpPr/>
          <p:nvPr/>
        </p:nvSpPr>
        <p:spPr>
          <a:xfrm>
            <a:off x="0" y="0"/>
            <a:ext cx="9144000" cy="56755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Calibri" pitchFamily="34" charset="0"/>
                <a:cs typeface="Calibri" pitchFamily="34" charset="0"/>
              </a:rPr>
              <a:t>.NET Features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anim calcmode="lin" valueType="num">
                                      <p:cBhvr>
                                        <p:cTn id="20" dur="500" fill="hold"/>
                                        <p:tgtEl>
                                          <p:spTgt spid="2"/>
                                        </p:tgtEl>
                                        <p:attrNameLst>
                                          <p:attrName>ppt_x</p:attrName>
                                        </p:attrNameLst>
                                      </p:cBhvr>
                                      <p:tavLst>
                                        <p:tav tm="0">
                                          <p:val>
                                            <p:strVal val="#ppt_x"/>
                                          </p:val>
                                        </p:tav>
                                        <p:tav tm="100000">
                                          <p:val>
                                            <p:strVal val="#ppt_x"/>
                                          </p:val>
                                        </p:tav>
                                      </p:tavLst>
                                    </p:anim>
                                    <p:anim calcmode="lin" valueType="num">
                                      <p:cBhvr>
                                        <p:cTn id="21" dur="5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7791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Summary</a:t>
            </a:r>
          </a:p>
        </p:txBody>
      </p:sp>
      <p:sp>
        <p:nvSpPr>
          <p:cNvPr id="6" name="Rectangle 3"/>
          <p:cNvSpPr>
            <a:spLocks noChangeArrowheads="1"/>
          </p:cNvSpPr>
          <p:nvPr/>
        </p:nvSpPr>
        <p:spPr bwMode="gray">
          <a:xfrm>
            <a:off x="254664" y="1360466"/>
            <a:ext cx="8616633" cy="384112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Looping constructs are used when you want a section of a program to be repeated a certain number of times. C# offers the following looping constructs:</a:t>
            </a:r>
          </a:p>
          <a:p>
            <a:pPr marL="682625" lvl="1"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while</a:t>
            </a:r>
          </a:p>
          <a:p>
            <a:pPr marL="682625" lvl="1"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do…while</a:t>
            </a:r>
          </a:p>
          <a:p>
            <a:pPr marL="682625" lvl="1"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for</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break and continue statements are used to control the program flow within a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35383</TotalTime>
  <Words>6040</Words>
  <Application>Microsoft Office PowerPoint</Application>
  <PresentationFormat>On-screen Show (4:3)</PresentationFormat>
  <Paragraphs>946</Paragraphs>
  <Slides>90</Slides>
  <Notes>90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2" baseType="lpstr">
      <vt:lpstr>4_TS_ILT_Sl1Template1_PPT_20_12_10_V1</vt:lpstr>
      <vt:lpstr>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HP</cp:lastModifiedBy>
  <cp:revision>1916</cp:revision>
  <dcterms:created xsi:type="dcterms:W3CDTF">2008-06-23T11:45:25Z</dcterms:created>
  <dcterms:modified xsi:type="dcterms:W3CDTF">2015-09-15T18:34:35Z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3F59A082-2FD6-4067-96E9-41A511EC7F55</vt:lpwstr>
  </property>
  <property fmtid="{D5CDD505-2E9C-101B-9397-08002B2CF9AE}" pid="6" name="ArticulateProjectFull">
    <vt:lpwstr>D:\Talent-Sprint- Learning Project\SQL\SQL_Presentations\Ver a\Finished ILTs\Session 1\ver-a\SEF_SQL_S1_Ver-a.ppta</vt:lpwstr>
  </property>
</Properties>
</file>