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63" r:id="rId7"/>
    <p:sldId id="266" r:id="rId8"/>
    <p:sldId id="267" r:id="rId9"/>
    <p:sldId id="268" r:id="rId10"/>
    <p:sldId id="269" r:id="rId11"/>
    <p:sldId id="271" r:id="rId12"/>
    <p:sldId id="287" r:id="rId13"/>
    <p:sldId id="288" r:id="rId14"/>
    <p:sldId id="289" r:id="rId15"/>
    <p:sldId id="290" r:id="rId16"/>
    <p:sldId id="291" r:id="rId17"/>
    <p:sldId id="295" r:id="rId18"/>
    <p:sldId id="296" r:id="rId19"/>
    <p:sldId id="297" r:id="rId20"/>
    <p:sldId id="298" r:id="rId21"/>
    <p:sldId id="307" r:id="rId22"/>
    <p:sldId id="308" r:id="rId23"/>
    <p:sldId id="30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6223" autoAdjust="0"/>
    <p:restoredTop sz="94660"/>
  </p:normalViewPr>
  <p:slideViewPr>
    <p:cSldViewPr snapToGrid="0">
      <p:cViewPr>
        <p:scale>
          <a:sx n="70" d="100"/>
          <a:sy n="70" d="100"/>
        </p:scale>
        <p:origin x="-282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912-A9EA-46BB-A26F-BFDA1B1E962E}" type="datetimeFigureOut">
              <a:rPr lang="en-IN" smtClean="0"/>
              <a:pPr/>
              <a:t>16-09-2015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1FF-608C-4B3F-A926-895016E0D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965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EFEB-A963-416F-9733-4901103E7735}" type="datetime1">
              <a:rPr lang="en-IN" smtClean="0"/>
              <a:pPr/>
              <a:t>16-09-2015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062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D693-7206-4B34-8CDE-89CE2AD20792}" type="datetime1">
              <a:rPr lang="en-IN" smtClean="0"/>
              <a:pPr/>
              <a:t>16-09-2015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213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9912-3391-4742-938A-0C57809430F2}" type="datetime1">
              <a:rPr lang="en-IN" smtClean="0"/>
              <a:pPr/>
              <a:t>16-09-2015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7129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18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00" y="1511726"/>
            <a:ext cx="11006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EFE1-179E-4A47-B0AB-88D58D0A392D}" type="datetime1">
              <a:rPr lang="en-IN" smtClean="0"/>
              <a:pPr/>
              <a:t>16-09-2015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478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57AF-A0DA-4425-8CB1-69D12F3DDB2B}" type="datetime1">
              <a:rPr lang="en-IN" smtClean="0"/>
              <a:pPr/>
              <a:t>16-09-2015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11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F2B7-BF99-4DE9-9BE5-BEF49F22DFC4}" type="datetime1">
              <a:rPr lang="en-IN" smtClean="0"/>
              <a:pPr/>
              <a:t>16-09-2015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22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74D9B-B21C-46FD-B570-90874094DF35}" type="datetime1">
              <a:rPr lang="en-IN" smtClean="0"/>
              <a:pPr/>
              <a:t>16-09-2015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054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300B-EF18-46CE-A857-339E01EA675E}" type="datetime1">
              <a:rPr lang="en-IN" smtClean="0"/>
              <a:pPr/>
              <a:t>16-09-2015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57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458D-2F32-4C0C-93DF-6735DE55A604}" type="datetime1">
              <a:rPr lang="en-IN" smtClean="0"/>
              <a:pPr/>
              <a:t>16-09-2015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3287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E76C-31CA-4C93-A782-1231EF5E24BD}" type="datetime1">
              <a:rPr lang="en-IN" smtClean="0"/>
              <a:pPr/>
              <a:t>16-09-2015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35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6067-A09A-46E9-8491-5123F491FA77}" type="datetime1">
              <a:rPr lang="en-IN" smtClean="0"/>
              <a:pPr/>
              <a:t>16-09-2015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293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B87B1-3F6A-406D-9DA3-98D5EEFE3494}" type="datetime1">
              <a:rPr lang="en-IN" smtClean="0"/>
              <a:pPr/>
              <a:t>16-09-2015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255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1850" y="1364776"/>
            <a:ext cx="10515600" cy="2756849"/>
          </a:xfrm>
          <a:solidFill>
            <a:srgbClr val="3388A9"/>
          </a:solidFill>
        </p:spPr>
        <p:txBody>
          <a:bodyPr>
            <a:noAutofit/>
          </a:bodyPr>
          <a:lstStyle/>
          <a:p>
            <a:pPr>
              <a:defRPr/>
            </a:pPr>
            <a:r>
              <a:rPr lang="en-US" sz="4400" b="1" smtClean="0">
                <a:cs typeface="Arial" charset="0"/>
              </a:rPr>
              <a:t>Course: </a:t>
            </a:r>
            <a:r>
              <a:rPr lang="en-US" sz="4400" b="1" dirty="0" smtClean="0">
                <a:cs typeface="Arial" charset="0"/>
              </a:rPr>
              <a:t>Programming with C#</a:t>
            </a:r>
            <a:r>
              <a:rPr lang="en-US" sz="4400" b="1" smtClean="0">
                <a:cs typeface="Arial" charset="0"/>
              </a:rPr>
              <a:t/>
            </a:r>
            <a:br>
              <a:rPr lang="en-US" sz="4400" b="1" smtClean="0">
                <a:cs typeface="Arial" charset="0"/>
              </a:rPr>
            </a:br>
            <a:r>
              <a:rPr lang="en-US" sz="4400" b="1" smtClean="0">
                <a:cs typeface="Arial" charset="0"/>
              </a:rPr>
              <a:t>Session: </a:t>
            </a:r>
            <a:r>
              <a:rPr lang="en-US" sz="4400" b="1" dirty="0" smtClean="0">
                <a:cs typeface="Arial" charset="0"/>
              </a:rPr>
              <a:t>Life Cycle of Object</a:t>
            </a:r>
            <a:br>
              <a:rPr lang="en-US" sz="4400" b="1" dirty="0" smtClean="0">
                <a:cs typeface="Arial" charset="0"/>
              </a:rPr>
            </a:br>
            <a:endParaRPr lang="en-IN" sz="44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56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>Identifying the Life Cycle of an Object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501254" y="1246653"/>
            <a:ext cx="4670593" cy="529062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15888" lvl="1" indent="-233363" algn="l">
              <a:buFont typeface="Arial" charset="0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("Inner Block Begins ");</a:t>
            </a:r>
          </a:p>
          <a:p>
            <a:pPr marL="115888" lvl="1" indent="-233363" algn="l">
              <a:buFont typeface="Arial" charset="0"/>
              <a:buNone/>
            </a:pP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TestCalculator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 Calc2 = new </a:t>
            </a: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TestCalculator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15888" lvl="1" indent="-233363" algn="l">
              <a:buFont typeface="Arial" charset="0"/>
              <a:buNone/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	                </a:t>
            </a: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("Inner Block Ends");</a:t>
            </a:r>
          </a:p>
          <a:p>
            <a:pPr marL="115888" lvl="1" indent="-233363" algn="l">
              <a:buFont typeface="Arial" charset="0"/>
              <a:buNone/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	            }</a:t>
            </a:r>
          </a:p>
          <a:p>
            <a:pPr marL="115888" lvl="1" indent="-233363" algn="l">
              <a:buFont typeface="Arial" charset="0"/>
              <a:buNone/>
            </a:pP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("Main() ends");</a:t>
            </a:r>
          </a:p>
          <a:p>
            <a:pPr marL="115888" lvl="1" indent="-233363" algn="l">
              <a:buFont typeface="Arial" charset="0"/>
              <a:buNone/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	          </a:t>
            </a:r>
          </a:p>
          <a:p>
            <a:pPr marL="115888" lvl="1" indent="-233363" algn="l">
              <a:buFont typeface="Arial" charset="0"/>
              <a:buNone/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	        }</a:t>
            </a:r>
          </a:p>
          <a:p>
            <a:pPr marL="115888" lvl="1" indent="-233363" algn="l">
              <a:buFont typeface="Arial" charset="0"/>
              <a:buNone/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	    }</a:t>
            </a:r>
          </a:p>
          <a:p>
            <a:pPr marL="115888" lvl="1" indent="-233363" algn="l">
              <a:buFont typeface="Arial" charset="0"/>
              <a:buNone/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6292949" y="2517305"/>
            <a:ext cx="4827624" cy="213658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Calc2 object has block scope. Therefore, its constructor is executed after the inner block begins.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Object-Oriented Methodology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914400" y="1885978"/>
            <a:ext cx="10167582" cy="108782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Object orientation is a software development methodology that is based on modeling a real-world system.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914400" y="3068391"/>
            <a:ext cx="10208525" cy="52026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An object oriented program consists of classes and objects.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887104" y="3714777"/>
            <a:ext cx="10263117" cy="52026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Let us understand the terms—class and objects.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Classes in C#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955343" y="1408306"/>
            <a:ext cx="9911783" cy="456941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Consider the following code example, which defines a class: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public class Hello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sz="2800" b="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err="1" smtClean="0">
                <a:latin typeface="Courier New" pitchFamily="49" charset="0"/>
                <a:cs typeface="Courier New" pitchFamily="49" charset="0"/>
              </a:rPr>
              <a:t>System.Console.WriteLine</a:t>
            </a: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("Hello, World! \n");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Classes in C#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759174" y="1255594"/>
            <a:ext cx="4016654" cy="514520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public class Hello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sz="2800" b="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err="1" smtClean="0">
                <a:latin typeface="Courier New" pitchFamily="49" charset="0"/>
                <a:cs typeface="Courier New" pitchFamily="49" charset="0"/>
              </a:rPr>
              <a:t>System.Console.WriteLine</a:t>
            </a: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("Hello, World! \n");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gray">
          <a:xfrm>
            <a:off x="5905505" y="2739840"/>
            <a:ext cx="4535032" cy="151975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The class Keyword is used to declare a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Classes in C#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705970" y="1340067"/>
            <a:ext cx="4342813" cy="497884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public class Hello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sz="2800" b="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err="1" smtClean="0">
                <a:latin typeface="Courier New" pitchFamily="49" charset="0"/>
                <a:cs typeface="Courier New" pitchFamily="49" charset="0"/>
              </a:rPr>
              <a:t>System.Console.WriteLine</a:t>
            </a: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("Hello, World! \n");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gray">
          <a:xfrm>
            <a:off x="6178459" y="2601309"/>
            <a:ext cx="4917171" cy="141418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The class Name is used as an identifier for a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Classes in C#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132764" y="1449249"/>
            <a:ext cx="4724950" cy="492425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public class Hello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sz="2800" b="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err="1" smtClean="0">
                <a:latin typeface="Courier New" pitchFamily="49" charset="0"/>
                <a:cs typeface="Courier New" pitchFamily="49" charset="0"/>
              </a:rPr>
              <a:t>System.Console.WriteLine</a:t>
            </a: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("Hello, World! \n");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gray">
          <a:xfrm>
            <a:off x="6028333" y="2708373"/>
            <a:ext cx="5394843" cy="21092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The Main() Function is the entry point of an application is used to create objects and invoke member functions.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Classes in C#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446662" y="1340066"/>
            <a:ext cx="4438347" cy="50334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public class Hello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sz="2800" b="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err="1" smtClean="0">
                <a:latin typeface="Courier New" pitchFamily="49" charset="0"/>
                <a:cs typeface="Courier New" pitchFamily="49" charset="0"/>
              </a:rPr>
              <a:t>System.Console.WriteLine</a:t>
            </a: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("Hello, World! \n");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gray">
          <a:xfrm>
            <a:off x="6080161" y="2722019"/>
            <a:ext cx="5206538" cy="175030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err="1" smtClean="0"/>
              <a:t>System.Console.WriteLine</a:t>
            </a:r>
            <a:r>
              <a:rPr lang="en-US" sz="2800" b="0" dirty="0" smtClean="0"/>
              <a:t>()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Displays the enclosed text on the screen.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Declaring and Initializing Variables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064526" y="1201004"/>
            <a:ext cx="4804012" cy="530897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Consider the following example of declaring and initializing a variable: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0" dirty="0" err="1" smtClean="0">
                <a:latin typeface="Courier New" pitchFamily="49" charset="0"/>
                <a:cs typeface="Courier New" pitchFamily="49" charset="0"/>
              </a:rPr>
              <a:t>class_rank</a:t>
            </a: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=2;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gray">
          <a:xfrm>
            <a:off x="5935152" y="1217970"/>
            <a:ext cx="4873875" cy="527600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Data Types in C#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Represents the kind of data stored in a variable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C# provides you with various built-in data types, such as:</a:t>
            </a:r>
          </a:p>
          <a:p>
            <a:pPr marL="236538" indent="-236538" algn="l"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char</a:t>
            </a:r>
          </a:p>
          <a:p>
            <a:pPr marL="236538" indent="-236538" algn="l"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err="1" smtClean="0"/>
              <a:t>int</a:t>
            </a:r>
            <a:endParaRPr lang="en-US" sz="2800" b="0" dirty="0" smtClean="0"/>
          </a:p>
          <a:p>
            <a:pPr marL="236538" indent="-236538" algn="l"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float</a:t>
            </a:r>
          </a:p>
          <a:p>
            <a:pPr marL="236538" indent="-236538" algn="l"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double</a:t>
            </a:r>
          </a:p>
          <a:p>
            <a:pPr marL="236538" indent="-236538" algn="l"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err="1" smtClean="0"/>
              <a:t>bool</a:t>
            </a:r>
            <a:endParaRPr lang="en-US" sz="2800" b="0" dirty="0" smtClean="0"/>
          </a:p>
          <a:p>
            <a:pPr marL="236538" indent="-236538" algn="l"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Types in C#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914400" y="1722205"/>
            <a:ext cx="10276765" cy="29954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Let us now understand the various data types with the help of examples.</a:t>
            </a:r>
          </a:p>
          <a:p>
            <a:pPr lvl="1" algn="l"/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string Name = “Peter”</a:t>
            </a:r>
          </a:p>
          <a:p>
            <a:pPr lvl="1" algn="l"/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float Marks =  23</a:t>
            </a:r>
          </a:p>
          <a:p>
            <a:pPr lvl="1" algn="l"/>
            <a:r>
              <a:rPr lang="en-US" sz="28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 Age =  83.56</a:t>
            </a:r>
          </a:p>
          <a:p>
            <a:pPr lvl="1" algn="l"/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char Vowel = ‘a’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Declaring and Initializing Variables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082051" y="5746600"/>
            <a:ext cx="286716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2000" b="0" dirty="0"/>
              <a:t>Memory Allocation in Value Type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gray">
          <a:xfrm>
            <a:off x="2018481" y="1269242"/>
            <a:ext cx="4197804" cy="516826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Consider the following example of declaring and initializing a variable: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0" dirty="0" err="1" smtClean="0">
                <a:latin typeface="Courier New" pitchFamily="49" charset="0"/>
                <a:cs typeface="Courier New" pitchFamily="49" charset="0"/>
              </a:rPr>
              <a:t>class_rank</a:t>
            </a: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=2;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gray">
          <a:xfrm>
            <a:off x="6441978" y="1321016"/>
            <a:ext cx="4312458" cy="179067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Data types in C#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following types of data types are supported by C#:</a:t>
            </a:r>
          </a:p>
          <a:p>
            <a:pPr marL="284163" indent="-284163" algn="l"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Value types</a:t>
            </a:r>
          </a:p>
        </p:txBody>
      </p:sp>
      <p:grpSp>
        <p:nvGrpSpPr>
          <p:cNvPr id="15" name="Group 5"/>
          <p:cNvGrpSpPr>
            <a:grpSpLocks/>
          </p:cNvGrpSpPr>
          <p:nvPr/>
        </p:nvGrpSpPr>
        <p:grpSpPr bwMode="auto">
          <a:xfrm>
            <a:off x="7076364" y="3401704"/>
            <a:ext cx="2900149" cy="1524000"/>
            <a:chOff x="1980" y="9720"/>
            <a:chExt cx="4140" cy="1620"/>
          </a:xfrm>
        </p:grpSpPr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1980" y="9720"/>
              <a:ext cx="4140" cy="16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dirty="0"/>
                <a:t>			   Num</a:t>
              </a:r>
              <a:endParaRPr lang="en-US" dirty="0"/>
            </a:p>
            <a:p>
              <a:endParaRPr lang="en-US" sz="1200" dirty="0"/>
            </a:p>
            <a:p>
              <a:r>
                <a:rPr lang="en-US" sz="1200" dirty="0"/>
                <a:t>	</a:t>
              </a:r>
              <a:endParaRPr lang="en-US" dirty="0"/>
            </a:p>
            <a:p>
              <a:r>
                <a:rPr lang="en-US" sz="1200" dirty="0"/>
                <a:t>			</a:t>
              </a:r>
              <a:r>
                <a:rPr lang="en-US" dirty="0"/>
                <a:t>                      Memory allocated</a:t>
              </a:r>
            </a:p>
            <a:p>
              <a:endParaRPr lang="en-US" dirty="0"/>
            </a:p>
            <a:p>
              <a:r>
                <a:rPr lang="en-US" dirty="0"/>
                <a:t>Variable declared and Initialized</a:t>
              </a: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2160" y="9900"/>
              <a:ext cx="1260" cy="10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100"/>
                <a:t>int Num;</a:t>
              </a:r>
            </a:p>
            <a:p>
              <a:r>
                <a:rPr lang="en-US" sz="1100"/>
                <a:t>Num=5;</a:t>
              </a:r>
              <a:endParaRPr lang="en-US" sz="2400"/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4320" y="10080"/>
              <a:ext cx="72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  </a:t>
              </a:r>
              <a:r>
                <a:rPr lang="en-US" sz="1100"/>
                <a:t>5</a:t>
              </a:r>
              <a:endParaRPr 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Objective</a:t>
            </a:r>
            <a:endParaRPr lang="en-IN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8" name="Content Placeholder 7"/>
          <p:cNvSpPr txBox="1">
            <a:spLocks noGrp="1"/>
          </p:cNvSpPr>
          <p:nvPr>
            <p:ph idx="1"/>
          </p:nvPr>
        </p:nvSpPr>
        <p:spPr>
          <a:xfrm>
            <a:off x="551600" y="1511726"/>
            <a:ext cx="11006920" cy="4786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spcBef>
                <a:spcPts val="500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400" b="0" dirty="0"/>
              <a:t>By the end of this session, you will be able </a:t>
            </a:r>
            <a:r>
              <a:rPr lang="en-US" sz="2400" b="0" dirty="0" smtClean="0"/>
              <a:t>to:</a:t>
            </a:r>
            <a:endParaRPr lang="en-US" sz="2400" b="0" dirty="0"/>
          </a:p>
          <a:p>
            <a:pPr marL="347472" indent="-347472" algn="l"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0" dirty="0" smtClean="0">
                <a:cs typeface="Arial" pitchFamily="34" charset="0"/>
              </a:rPr>
              <a:t>Implement constructors</a:t>
            </a:r>
          </a:p>
          <a:p>
            <a:pPr marL="347472" indent="-347472" algn="l"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0" dirty="0" smtClean="0">
                <a:cs typeface="Arial" pitchFamily="34" charset="0"/>
              </a:rPr>
              <a:t>Implement destructors</a:t>
            </a:r>
          </a:p>
          <a:p>
            <a:pPr marL="347472" indent="-347472" algn="l"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0" dirty="0" smtClean="0">
                <a:cs typeface="Arial" pitchFamily="34" charset="0"/>
              </a:rPr>
              <a:t>Identify the life cycle of an object</a:t>
            </a:r>
          </a:p>
          <a:p>
            <a:pPr marL="347472" indent="-347472" algn="l"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0" dirty="0" smtClean="0">
                <a:cs typeface="Arial" pitchFamily="34" charset="0"/>
              </a:rPr>
              <a:t>Describe polymorphism</a:t>
            </a:r>
          </a:p>
          <a:p>
            <a:pPr marL="347472" indent="-347472" algn="l"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0" dirty="0" smtClean="0">
                <a:cs typeface="Arial" pitchFamily="34" charset="0"/>
              </a:rPr>
              <a:t>Implement function overloading</a:t>
            </a:r>
          </a:p>
          <a:p>
            <a:pPr marL="347472" indent="-347472" algn="l"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0" dirty="0" smtClean="0">
                <a:cs typeface="Arial" pitchFamily="34" charset="0"/>
              </a:rPr>
              <a:t>Identify need for operator overloading</a:t>
            </a:r>
          </a:p>
          <a:p>
            <a:pPr marL="347472" indent="-347472" algn="l"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0" dirty="0" smtClean="0">
                <a:cs typeface="Arial" pitchFamily="34" charset="0"/>
              </a:rPr>
              <a:t>Explain features of the object-oriented methodology</a:t>
            </a:r>
          </a:p>
          <a:p>
            <a:pPr marL="347472" indent="-347472" algn="l"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0" dirty="0" smtClean="0">
                <a:cs typeface="Arial" pitchFamily="34" charset="0"/>
              </a:rPr>
              <a:t>Describe the phases of the object-oriented methodology</a:t>
            </a:r>
          </a:p>
          <a:p>
            <a:pPr marL="347472" indent="-347472" algn="l"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0" dirty="0" smtClean="0">
                <a:cs typeface="Arial" pitchFamily="34" charset="0"/>
              </a:rPr>
              <a:t>Define classes in C#</a:t>
            </a:r>
          </a:p>
          <a:p>
            <a:pPr marL="347472" indent="-347472" algn="l"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0" dirty="0" smtClean="0">
                <a:cs typeface="Arial" pitchFamily="34" charset="0"/>
              </a:rPr>
              <a:t>Declare variables</a:t>
            </a:r>
          </a:p>
          <a:p>
            <a:pPr marL="347472" indent="-347472" algn="l"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0" dirty="0" smtClean="0">
                <a:cs typeface="Arial" pitchFamily="34" charset="0"/>
              </a:rPr>
              <a:t>Write and execute C# programs</a:t>
            </a:r>
          </a:p>
        </p:txBody>
      </p:sp>
    </p:spTree>
    <p:extLst>
      <p:ext uri="{BB962C8B-B14F-4D97-AF65-F5344CB8AC3E}">
        <p14:creationId xmlns="" xmlns:p14="http://schemas.microsoft.com/office/powerpoint/2010/main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Declaring and Initializing Variables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20</a:t>
            </a:fld>
            <a:endParaRPr lang="en-IN"/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350993" y="3343310"/>
            <a:ext cx="3447393" cy="2197735"/>
            <a:chOff x="3060" y="3719"/>
            <a:chExt cx="4140" cy="3461"/>
          </a:xfrm>
        </p:grpSpPr>
        <p:sp>
          <p:nvSpPr>
            <p:cNvPr id="5" name="Rectangle 11"/>
            <p:cNvSpPr>
              <a:spLocks noChangeArrowheads="1"/>
            </p:cNvSpPr>
            <p:nvPr/>
          </p:nvSpPr>
          <p:spPr bwMode="auto">
            <a:xfrm>
              <a:off x="3060" y="3719"/>
              <a:ext cx="4140" cy="34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  <a:p>
              <a:r>
                <a:rPr lang="en-US" dirty="0" smtClean="0"/>
                <a:t>             string </a:t>
              </a:r>
              <a:r>
                <a:rPr lang="en-US" dirty="0" err="1"/>
                <a:t>Str</a:t>
              </a:r>
              <a:r>
                <a:rPr lang="en-US" dirty="0"/>
                <a:t>=“Hello”;</a:t>
              </a:r>
            </a:p>
            <a:p>
              <a:endParaRPr lang="en-US" dirty="0"/>
            </a:p>
            <a:p>
              <a:r>
                <a:rPr lang="en-US" dirty="0"/>
                <a:t>	    </a:t>
              </a:r>
              <a:r>
                <a:rPr lang="en-US" dirty="0" smtClean="0"/>
                <a:t>                 </a:t>
              </a:r>
              <a:r>
                <a:rPr lang="en-US" dirty="0" err="1" smtClean="0"/>
                <a:t>Str</a:t>
              </a:r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 smtClean="0"/>
                <a:t>         0        </a:t>
              </a:r>
              <a:r>
                <a:rPr lang="en-US" dirty="0"/>
                <a:t>1     </a:t>
              </a:r>
              <a:r>
                <a:rPr lang="en-US" dirty="0" smtClean="0"/>
                <a:t> </a:t>
              </a:r>
              <a:r>
                <a:rPr lang="en-US" dirty="0"/>
                <a:t>2     </a:t>
              </a:r>
              <a:r>
                <a:rPr lang="en-US" dirty="0" smtClean="0"/>
                <a:t> </a:t>
              </a:r>
              <a:r>
                <a:rPr lang="en-US" dirty="0"/>
                <a:t>3       </a:t>
              </a:r>
              <a:r>
                <a:rPr lang="en-US" dirty="0" smtClean="0"/>
                <a:t>4</a:t>
              </a:r>
              <a:r>
                <a:rPr lang="en-US" dirty="0"/>
                <a:t>	</a:t>
              </a:r>
            </a:p>
          </p:txBody>
        </p:sp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>
              <a:off x="3600" y="5860"/>
              <a:ext cx="540" cy="5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dirty="0"/>
                <a:t>H</a:t>
              </a:r>
            </a:p>
          </p:txBody>
        </p:sp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4156" y="5860"/>
              <a:ext cx="540" cy="5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4713" y="5860"/>
              <a:ext cx="540" cy="5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dirty="0"/>
                <a:t>L</a:t>
              </a:r>
            </a:p>
          </p:txBody>
        </p:sp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5253" y="5860"/>
              <a:ext cx="540" cy="5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dirty="0"/>
                <a:t>L</a:t>
              </a:r>
            </a:p>
            <a:p>
              <a:endParaRPr lang="en-US" dirty="0"/>
            </a:p>
          </p:txBody>
        </p:sp>
        <p:sp>
          <p:nvSpPr>
            <p:cNvPr id="10" name="Rectangle 16"/>
            <p:cNvSpPr>
              <a:spLocks noChangeArrowheads="1"/>
            </p:cNvSpPr>
            <p:nvPr/>
          </p:nvSpPr>
          <p:spPr bwMode="auto">
            <a:xfrm>
              <a:off x="5793" y="5860"/>
              <a:ext cx="540" cy="5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dirty="0"/>
                <a:t>O</a:t>
              </a:r>
            </a:p>
          </p:txBody>
        </p:sp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289" y="5213"/>
              <a:ext cx="1192" cy="4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dirty="0" smtClean="0"/>
                <a:t>Address</a:t>
              </a:r>
              <a:endParaRPr lang="en-US" dirty="0"/>
            </a:p>
          </p:txBody>
        </p:sp>
      </p:grp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6356092" y="5682952"/>
            <a:ext cx="336111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2000" b="0" dirty="0"/>
              <a:t>Memory Allocation of the String Type Variable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gray">
          <a:xfrm>
            <a:off x="1540809" y="1201003"/>
            <a:ext cx="4316199" cy="519556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Consider the following example of declaring and initializing a variable: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0" dirty="0" err="1" smtClean="0">
                <a:latin typeface="Courier New" pitchFamily="49" charset="0"/>
                <a:cs typeface="Courier New" pitchFamily="49" charset="0"/>
              </a:rPr>
              <a:t>class_rank</a:t>
            </a: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=2;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gray">
          <a:xfrm>
            <a:off x="6046193" y="1398894"/>
            <a:ext cx="4083269" cy="179726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Data types in C#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following types of data types are supported by C#: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1730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Reference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Compiling and Executing C# Program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846162" y="1995202"/>
            <a:ext cx="10072048" cy="89863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After writing the program in a Notepad, you need to compile and execute it to get the desired output.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gray">
          <a:xfrm>
            <a:off x="846161" y="2988430"/>
            <a:ext cx="10072047" cy="89863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The compiler converts the source code that you write into the machine code, which the computer can understand.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Compiling and Executing C# Program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22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900752" y="1353757"/>
            <a:ext cx="9990161" cy="89863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following steps are needed to compile and execute a C# program.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gray">
          <a:xfrm>
            <a:off x="900752" y="2331221"/>
            <a:ext cx="9990161" cy="56751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1. Save the code written in the Notepad with an extension .cs.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900752" y="3009136"/>
            <a:ext cx="9990161" cy="277468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342900" indent="-342900" algn="l">
              <a:lnSpc>
                <a:spcPct val="150000"/>
              </a:lnSpc>
              <a:defRPr/>
            </a:pPr>
            <a:r>
              <a:rPr lang="en-US" sz="2400" b="0" dirty="0" smtClean="0"/>
              <a:t>2.	To compile the code, you need to go to the Visual Studio 2010 Command Prompt window. Select </a:t>
            </a:r>
            <a:r>
              <a:rPr lang="en-US" sz="2400" b="0" dirty="0" err="1" smtClean="0"/>
              <a:t>Start</a:t>
            </a:r>
            <a:r>
              <a:rPr lang="en-US" sz="2400" b="0" dirty="0" err="1" smtClean="0">
                <a:sym typeface="Wingdings" pitchFamily="2" charset="2"/>
              </a:rPr>
              <a:t></a:t>
            </a:r>
            <a:r>
              <a:rPr lang="en-US" sz="2400" b="0" dirty="0" err="1" smtClean="0"/>
              <a:t>All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Programs</a:t>
            </a:r>
            <a:r>
              <a:rPr lang="en-US" sz="2400" b="0" dirty="0" err="1" smtClean="0">
                <a:sym typeface="Wingdings" pitchFamily="2" charset="2"/>
              </a:rPr>
              <a:t>Microsoft</a:t>
            </a:r>
            <a:r>
              <a:rPr lang="en-US" sz="2400" b="0" dirty="0" smtClean="0">
                <a:sym typeface="Wingdings" pitchFamily="2" charset="2"/>
              </a:rPr>
              <a:t> </a:t>
            </a:r>
            <a:r>
              <a:rPr lang="en-US" sz="2400" b="0" dirty="0" smtClean="0"/>
              <a:t>Visual Studio 2010</a:t>
            </a:r>
            <a:r>
              <a:rPr lang="en-US" sz="2400" b="0" dirty="0" smtClean="0">
                <a:sym typeface="Wingdings" pitchFamily="2" charset="2"/>
              </a:rPr>
              <a:t></a:t>
            </a:r>
            <a:r>
              <a:rPr lang="en-US" sz="2400" b="0" dirty="0" smtClean="0"/>
              <a:t>Visual Studio </a:t>
            </a:r>
            <a:r>
              <a:rPr lang="en-US" sz="2400" b="0" dirty="0" err="1" smtClean="0"/>
              <a:t>Tools</a:t>
            </a:r>
            <a:r>
              <a:rPr lang="en-US" sz="2400" b="0" dirty="0" err="1" smtClean="0">
                <a:sym typeface="Wingdings" pitchFamily="2" charset="2"/>
              </a:rPr>
              <a:t></a:t>
            </a:r>
            <a:r>
              <a:rPr lang="en-US" sz="2400" b="0" dirty="0" err="1" smtClean="0"/>
              <a:t>Visual</a:t>
            </a:r>
            <a:r>
              <a:rPr lang="en-US" sz="2400" b="0" dirty="0" smtClean="0"/>
              <a:t> Studio 2010 Command Prompt. The Visual Studio 2010 Command Prompt window is displayed to compile the program.</a:t>
            </a:r>
            <a:endParaRPr lang="en-IN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Compiling and Executing C# Program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23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955343" y="2477097"/>
            <a:ext cx="10058399" cy="89863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4. Compile the program file by using the following command: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err="1" smtClean="0"/>
              <a:t>csc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ExecuteClass.cs</a:t>
            </a:r>
            <a:endParaRPr lang="en-US" sz="2400" b="0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gray">
          <a:xfrm>
            <a:off x="968991" y="3461853"/>
            <a:ext cx="10058399" cy="137160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5. To execute the code, type the following in the command prompt: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ExecuteClass.exe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955343" y="1449291"/>
            <a:ext cx="10058399" cy="95271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3. In the Visual Studio 2010 Command Prompt window, move to the location where the programs file is saved.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Constructors and destructors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776534" y="1492313"/>
            <a:ext cx="10646642" cy="183774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These are called as special methods because of following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Exist with the same name of the class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Invokes implicitly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is a Constructors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968991" y="1478665"/>
            <a:ext cx="10112991" cy="94593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A constructor is a special type of method that is invoked when you create a new instance of a class.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968991" y="2471894"/>
            <a:ext cx="10112991" cy="56755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A constructor is used to initialize class members of the class.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968991" y="3118280"/>
            <a:ext cx="10112991" cy="10562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The name of a constructor is the same as the name of the class that contains it.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968991" y="4253397"/>
            <a:ext cx="10112991" cy="10562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Constructor contain statements in order to complete object creation formalities.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Types of Constructors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682388" y="1405719"/>
            <a:ext cx="10631606" cy="451740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The two types of constructors are: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1" dirty="0" smtClean="0"/>
              <a:t>Instance constructors: </a:t>
            </a:r>
            <a:r>
              <a:rPr lang="en-US" sz="2800" b="0" dirty="0" smtClean="0"/>
              <a:t>They are called whenever an instance of a class is created. These constructors are used to initialize the data members of the class.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1" dirty="0" smtClean="0"/>
              <a:t>Static constructors: </a:t>
            </a:r>
            <a:r>
              <a:rPr lang="en-US" sz="2800" b="0" dirty="0" smtClean="0"/>
              <a:t>They are used to initialize the static variables of a class. These variables are created using static keyword and they store values that can be shared by all the instances of a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Implementing Destructors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078174" y="1642438"/>
            <a:ext cx="9758148" cy="94593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Destructors are special methods that are used to release the instance of a class from memory.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091822" y="2667198"/>
            <a:ext cx="9730852" cy="55179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A class can have only one destructor.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078174" y="3313583"/>
            <a:ext cx="9771796" cy="100899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The purpose of the destructor is to perform the required memory cleanup action.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1064526" y="4401404"/>
            <a:ext cx="9771796" cy="100899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The .NET Framework automatically runs the destructor to destroy objects in the memory.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Identifying the Life Cycle of an Object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846161" y="1241946"/>
            <a:ext cx="10372299" cy="540451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buSzTx/>
              <a:buFont typeface="Verdana" pitchFamily="34" charset="0"/>
              <a:buNone/>
              <a:defRPr/>
            </a:pPr>
            <a:r>
              <a:rPr lang="en-US" sz="2400" b="0" dirty="0" smtClean="0"/>
              <a:t>Let us understand the life cycle of an object with the help of the following code:</a:t>
            </a:r>
          </a:p>
          <a:p>
            <a:pPr marL="15875" indent="-233363" algn="l">
              <a:buFont typeface="Arial" charset="0"/>
              <a:buNone/>
              <a:defRPr/>
            </a:pPr>
            <a:r>
              <a:rPr lang="en-US" sz="2400" b="0" dirty="0" smtClean="0"/>
              <a:t>using System;</a:t>
            </a:r>
          </a:p>
          <a:p>
            <a:pPr marL="15875" indent="-233363" algn="l">
              <a:buFont typeface="Arial" charset="0"/>
              <a:buNone/>
              <a:defRPr/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//Life Cycle of an Object</a:t>
            </a:r>
          </a:p>
          <a:p>
            <a:pPr algn="l">
              <a:buFont typeface="Verdana" pitchFamily="34" charset="0"/>
              <a:buNone/>
              <a:defRPr/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pPr algn="l">
              <a:buFont typeface="Verdana" pitchFamily="34" charset="0"/>
              <a:buNone/>
              <a:defRPr/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MyClass</a:t>
            </a:r>
            <a:endParaRPr lang="en-US" sz="2400" b="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Font typeface="Verdana" pitchFamily="34" charset="0"/>
              <a:buNone/>
              <a:defRPr/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buFont typeface="Verdana" pitchFamily="34" charset="0"/>
              <a:buNone/>
              <a:defRPr/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l">
              <a:buFont typeface="Verdana" pitchFamily="34" charset="0"/>
              <a:buNone/>
              <a:defRPr/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algn="l">
              <a:buFont typeface="Verdana" pitchFamily="34" charset="0"/>
              <a:buNone/>
              <a:defRPr/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("Constructor Invoked");</a:t>
            </a:r>
          </a:p>
          <a:p>
            <a:pPr algn="l">
              <a:buFont typeface="Verdana" pitchFamily="34" charset="0"/>
              <a:buNone/>
              <a:defRPr/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algn="l">
              <a:buFont typeface="Verdana" pitchFamily="34" charset="0"/>
              <a:buNone/>
              <a:defRPr/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    ~</a:t>
            </a: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l">
              <a:buFont typeface="Verdana" pitchFamily="34" charset="0"/>
              <a:buNone/>
              <a:defRPr/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algn="l">
              <a:buFont typeface="Verdana" pitchFamily="34" charset="0"/>
              <a:buNone/>
              <a:defRPr/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("Destructor invoked");</a:t>
            </a:r>
          </a:p>
          <a:p>
            <a:pPr algn="l">
              <a:buFont typeface="Verdana" pitchFamily="34" charset="0"/>
              <a:buNone/>
              <a:defRPr/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algn="l">
              <a:buFont typeface="Verdana" pitchFamily="34" charset="0"/>
              <a:buNone/>
              <a:defRPr/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Identifying the Life Cycle of an Object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910642" y="1705969"/>
            <a:ext cx="8616633" cy="31253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buFont typeface="Verdana" pitchFamily="34" charset="0"/>
              <a:buNone/>
              <a:defRPr/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class Program</a:t>
            </a:r>
          </a:p>
          <a:p>
            <a:pPr algn="l">
              <a:buFont typeface="Verdana" pitchFamily="34" charset="0"/>
              <a:buNone/>
              <a:defRPr/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buFont typeface="Verdana" pitchFamily="34" charset="0"/>
              <a:buNone/>
              <a:defRPr/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    public static void Main()</a:t>
            </a:r>
          </a:p>
          <a:p>
            <a:pPr algn="l">
              <a:buFont typeface="Verdana" pitchFamily="34" charset="0"/>
              <a:buNone/>
              <a:defRPr/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algn="l">
              <a:buFont typeface="Verdana" pitchFamily="34" charset="0"/>
              <a:buNone/>
              <a:defRPr/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>
              <a:buFont typeface="Verdana" pitchFamily="34" charset="0"/>
              <a:buNone/>
              <a:defRPr/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Console.ReadKey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>
              <a:buFont typeface="Verdana" pitchFamily="34" charset="0"/>
              <a:buNone/>
              <a:defRPr/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algn="l">
              <a:buFont typeface="Verdana" pitchFamily="34" charset="0"/>
              <a:buNone/>
              <a:defRPr/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Identifying the Life Cycle of an Object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351128" y="1260302"/>
            <a:ext cx="4575058" cy="501766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457200" lvl="2" indent="-233363" algn="l">
              <a:buFont typeface="Arial" charset="0"/>
              <a:buNone/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TestCalculator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457200" lvl="2" indent="-233363" algn="l">
              <a:buFont typeface="Arial" charset="0"/>
              <a:buNone/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685800" lvl="3" indent="-233363" algn="l">
              <a:buFont typeface="Wingdings" pitchFamily="2" charset="2"/>
              <a:buNone/>
            </a:pP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 ("Destructor Invoked");</a:t>
            </a:r>
          </a:p>
          <a:p>
            <a:pPr marL="457200" lvl="2" indent="-233363" algn="l">
              <a:buFont typeface="Arial" charset="0"/>
              <a:buNone/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lvl="2" indent="-233363" algn="l">
              <a:buFont typeface="Arial" charset="0"/>
              <a:buNone/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457200" lvl="2" indent="-233363" algn="l">
              <a:buFont typeface="Arial" charset="0"/>
              <a:buNone/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685800" lvl="3" indent="-233363" algn="l">
              <a:buFont typeface="Wingdings" pitchFamily="2" charset="2"/>
              <a:buNone/>
            </a:pP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("Main() Begins");</a:t>
            </a:r>
          </a:p>
          <a:p>
            <a:pPr marL="685800" lvl="3" indent="-233363" algn="l">
              <a:buFont typeface="Wingdings" pitchFamily="2" charset="2"/>
              <a:buNone/>
            </a:pP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TestCalculator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 Calc1 = new </a:t>
            </a: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TestCalculator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5978382" y="1357951"/>
            <a:ext cx="4653224" cy="158359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destructor of all the object is invoked when the garbage collector is invoked.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5978381" y="3016154"/>
            <a:ext cx="4612282" cy="30534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Calc1 object has function scope. Therefore, its constructor is executed after the execution of Main() begins.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Session_Tempalate (4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ession_Tempalate.potx" id="{65ADF94A-9A78-48FF-A53B-D1B6AFC02DF8}" vid="{B6F29B00-256F-46B9-B3FF-00D706D120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Session_Tempalate (4)</Template>
  <TotalTime>88</TotalTime>
  <Words>1003</Words>
  <Application>Microsoft Office PowerPoint</Application>
  <PresentationFormat>Custom</PresentationFormat>
  <Paragraphs>219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Session_Tempalate (4)</vt:lpstr>
      <vt:lpstr>Course: Programming with C# Session: Life Cycle of Object </vt:lpstr>
      <vt:lpstr>Objective</vt:lpstr>
      <vt:lpstr> Constructors and destructors </vt:lpstr>
      <vt:lpstr> What is a Constructors  </vt:lpstr>
      <vt:lpstr> Types of Constructors  </vt:lpstr>
      <vt:lpstr> Implementing Destructors  </vt:lpstr>
      <vt:lpstr> Identifying the Life Cycle of an Object  </vt:lpstr>
      <vt:lpstr> Identifying the Life Cycle of an Object  </vt:lpstr>
      <vt:lpstr> Identifying the Life Cycle of an Object  </vt:lpstr>
      <vt:lpstr>Identifying the Life Cycle of an Object </vt:lpstr>
      <vt:lpstr> Object-Oriented Methodology </vt:lpstr>
      <vt:lpstr> Classes in C# </vt:lpstr>
      <vt:lpstr> Classes in C# </vt:lpstr>
      <vt:lpstr> Classes in C# </vt:lpstr>
      <vt:lpstr> Classes in C# </vt:lpstr>
      <vt:lpstr> Classes in C# </vt:lpstr>
      <vt:lpstr> Declaring and Initializing Variables </vt:lpstr>
      <vt:lpstr> Data Types in C# </vt:lpstr>
      <vt:lpstr> Declaring and Initializing Variables </vt:lpstr>
      <vt:lpstr> Declaring and Initializing Variables </vt:lpstr>
      <vt:lpstr> Compiling and Executing C# Program </vt:lpstr>
      <vt:lpstr> Compiling and Executing C# Program  </vt:lpstr>
      <vt:lpstr> Compiling and Executing C# Program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: Programming with C#  Session : Life Cycle of Object</dc:title>
  <dc:creator>Tsuser</dc:creator>
  <cp:lastModifiedBy>HP</cp:lastModifiedBy>
  <cp:revision>14</cp:revision>
  <dcterms:created xsi:type="dcterms:W3CDTF">2015-08-24T09:34:38Z</dcterms:created>
  <dcterms:modified xsi:type="dcterms:W3CDTF">2015-09-15T18:57:48Z</dcterms:modified>
</cp:coreProperties>
</file>