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7"/>
  </p:notesMasterIdLst>
  <p:handoutMasterIdLst>
    <p:handoutMasterId r:id="rId28"/>
  </p:handoutMasterIdLst>
  <p:sldIdLst>
    <p:sldId id="984" r:id="rId2"/>
    <p:sldId id="1038" r:id="rId3"/>
    <p:sldId id="1153" r:id="rId4"/>
    <p:sldId id="1158" r:id="rId5"/>
    <p:sldId id="1159" r:id="rId6"/>
    <p:sldId id="1228" r:id="rId7"/>
    <p:sldId id="1226" r:id="rId8"/>
    <p:sldId id="1225" r:id="rId9"/>
    <p:sldId id="1224" r:id="rId10"/>
    <p:sldId id="1235" r:id="rId11"/>
    <p:sldId id="1227" r:id="rId12"/>
    <p:sldId id="1162" r:id="rId13"/>
    <p:sldId id="1155" r:id="rId14"/>
    <p:sldId id="1168" r:id="rId15"/>
    <p:sldId id="1169" r:id="rId16"/>
    <p:sldId id="1170" r:id="rId17"/>
    <p:sldId id="1171" r:id="rId18"/>
    <p:sldId id="1218" r:id="rId19"/>
    <p:sldId id="1219" r:id="rId20"/>
    <p:sldId id="1229" r:id="rId21"/>
    <p:sldId id="1230" r:id="rId22"/>
    <p:sldId id="1231" r:id="rId23"/>
    <p:sldId id="1232" r:id="rId24"/>
    <p:sldId id="1233" r:id="rId25"/>
    <p:sldId id="1234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  <a:srgbClr val="77933C"/>
    <a:srgbClr val="FCD5B5"/>
    <a:srgbClr val="F79646"/>
    <a:srgbClr val="2B3616"/>
    <a:srgbClr val="1B2E45"/>
    <a:srgbClr val="2E3917"/>
    <a:srgbClr val="502604"/>
    <a:srgbClr val="28321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45" autoAdjust="0"/>
    <p:restoredTop sz="93369" autoAdjust="0"/>
  </p:normalViewPr>
  <p:slideViewPr>
    <p:cSldViewPr snapToGrid="0">
      <p:cViewPr>
        <p:scale>
          <a:sx n="70" d="100"/>
          <a:sy n="70" d="100"/>
        </p:scale>
        <p:origin x="-1350" y="-16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586" y="37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94206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F55D93-E606-4025-B5D8-C59E171E1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82955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171061520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5AC9215-5398-4276-A6C2-67CB1A68E86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83972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6A5A915B-3790-4E14-A1F0-7BC92236CA82}" type="slidenum">
              <a:rPr lang="en-US" smtClean="0"/>
              <a:pPr defTabSz="1013600">
                <a:defRPr/>
              </a:pPr>
              <a:t>11</a:t>
            </a:fld>
            <a:endParaRPr lang="en-US" dirty="0" smtClean="0"/>
          </a:p>
        </p:txBody>
      </p:sp>
      <p:sp>
        <p:nvSpPr>
          <p:cNvPr id="931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12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5B2CF364-B632-49F0-BFFF-F684B2D1D963}" type="slidenum">
              <a:rPr lang="en-US" smtClean="0"/>
              <a:pPr defTabSz="1013600">
                <a:defRPr/>
              </a:pPr>
              <a:t>13</a:t>
            </a:fld>
            <a:endParaRPr lang="en-US" dirty="0" smtClean="0"/>
          </a:p>
        </p:txBody>
      </p:sp>
      <p:sp>
        <p:nvSpPr>
          <p:cNvPr id="1013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FCD37D66-85E3-4F84-9D54-1D65BD1DBED3}" type="slidenum">
              <a:rPr lang="en-US" smtClean="0"/>
              <a:pPr defTabSz="1013600">
                <a:defRPr/>
              </a:pPr>
              <a:t>14</a:t>
            </a:fld>
            <a:endParaRPr lang="en-US" dirty="0" smtClean="0"/>
          </a:p>
        </p:txBody>
      </p:sp>
      <p:sp>
        <p:nvSpPr>
          <p:cNvPr id="10650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E3278465-DFDB-4892-BAE0-662BECAD4BCB}" type="slidenum">
              <a:rPr lang="en-US" smtClean="0"/>
              <a:pPr defTabSz="1013600">
                <a:defRPr/>
              </a:pPr>
              <a:t>15</a:t>
            </a:fld>
            <a:endParaRPr lang="en-US" dirty="0" smtClean="0"/>
          </a:p>
        </p:txBody>
      </p:sp>
      <p:sp>
        <p:nvSpPr>
          <p:cNvPr id="10752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9F90B77-1550-411D-BC6D-A7B11AF2737E}" type="slidenum">
              <a:rPr lang="en-US" smtClean="0"/>
              <a:pPr defTabSz="1013600">
                <a:defRPr/>
              </a:pPr>
              <a:t>16</a:t>
            </a:fld>
            <a:endParaRPr lang="en-US" dirty="0" smtClean="0"/>
          </a:p>
        </p:txBody>
      </p:sp>
      <p:sp>
        <p:nvSpPr>
          <p:cNvPr id="10854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8001BD5-02DC-4DDD-B017-3AEF76D13CA2}" type="slidenum">
              <a:rPr lang="en-US" smtClean="0"/>
              <a:pPr defTabSz="1013600">
                <a:defRPr/>
              </a:pPr>
              <a:t>17</a:t>
            </a:fld>
            <a:endParaRPr lang="en-US" dirty="0" smtClean="0"/>
          </a:p>
        </p:txBody>
      </p:sp>
      <p:sp>
        <p:nvSpPr>
          <p:cNvPr id="1095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354FEE6-6BAB-459B-AAB5-AA8FB7A3E541}" type="slidenum">
              <a:rPr lang="en-US" smtClean="0"/>
              <a:pPr defTabSz="1013600">
                <a:defRPr/>
              </a:pPr>
              <a:t>18</a:t>
            </a:fld>
            <a:endParaRPr lang="en-US" dirty="0" smtClean="0"/>
          </a:p>
        </p:txBody>
      </p:sp>
      <p:sp>
        <p:nvSpPr>
          <p:cNvPr id="1157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D7F68985-B820-4A16-A512-14C13C511D9D}" type="slidenum">
              <a:rPr lang="en-US" smtClean="0"/>
              <a:pPr defTabSz="1013600">
                <a:defRPr/>
              </a:pPr>
              <a:t>19</a:t>
            </a:fld>
            <a:endParaRPr lang="en-US" dirty="0" smtClean="0"/>
          </a:p>
        </p:txBody>
      </p:sp>
      <p:sp>
        <p:nvSpPr>
          <p:cNvPr id="1167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45339246-7EE8-4F62-9ED1-8B54D9DDDD73}" type="slidenum">
              <a:rPr lang="en-US" smtClean="0"/>
              <a:pPr defTabSz="1013600">
                <a:defRPr/>
              </a:pPr>
              <a:t>3</a:t>
            </a:fld>
            <a:endParaRPr lang="en-US" dirty="0" smtClean="0"/>
          </a:p>
        </p:txBody>
      </p:sp>
      <p:sp>
        <p:nvSpPr>
          <p:cNvPr id="911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82EF230E-C4BB-4E77-BCA6-74ADEEAF4FF2}" type="slidenum">
              <a:rPr lang="en-US" smtClean="0"/>
              <a:pPr defTabSz="1013600">
                <a:defRPr/>
              </a:pPr>
              <a:t>4</a:t>
            </a:fld>
            <a:endParaRPr lang="en-US" dirty="0" smtClean="0"/>
          </a:p>
        </p:txBody>
      </p:sp>
      <p:sp>
        <p:nvSpPr>
          <p:cNvPr id="942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16CA509-EB09-41E6-A71F-F3941EA8D918}" type="slidenum">
              <a:rPr lang="en-US" smtClean="0"/>
              <a:pPr defTabSz="1013600">
                <a:defRPr/>
              </a:pPr>
              <a:t>5</a:t>
            </a:fld>
            <a:endParaRPr lang="en-US" dirty="0" smtClean="0"/>
          </a:p>
        </p:txBody>
      </p:sp>
      <p:sp>
        <p:nvSpPr>
          <p:cNvPr id="962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716CA509-EB09-41E6-A71F-F3941EA8D918}" type="slidenum">
              <a:rPr lang="en-US" smtClean="0"/>
              <a:pPr defTabSz="1013600">
                <a:defRPr/>
              </a:pPr>
              <a:t>7</a:t>
            </a:fld>
            <a:endParaRPr lang="en-US" dirty="0" smtClean="0"/>
          </a:p>
        </p:txBody>
      </p:sp>
      <p:sp>
        <p:nvSpPr>
          <p:cNvPr id="962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2186F46-D4BC-4C77-9C75-BFB8EA3C5ABF}" type="slidenum">
              <a:rPr lang="en-US" smtClean="0"/>
              <a:pPr defTabSz="1013600">
                <a:defRPr/>
              </a:pPr>
              <a:t>8</a:t>
            </a:fld>
            <a:endParaRPr lang="en-US" dirty="0" smtClean="0"/>
          </a:p>
        </p:txBody>
      </p:sp>
      <p:sp>
        <p:nvSpPr>
          <p:cNvPr id="993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9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xfrm>
            <a:off x="539750" y="4210050"/>
            <a:ext cx="5386388" cy="4721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B85D728B-75B4-410F-B475-D7A8BE20B467}" type="slidenum">
              <a:rPr lang="en-US" smtClean="0"/>
              <a:pPr defTabSz="1013600">
                <a:defRPr/>
              </a:pPr>
              <a:t>10</a:t>
            </a:fld>
            <a:endParaRPr lang="en-US" dirty="0" smtClean="0"/>
          </a:p>
        </p:txBody>
      </p:sp>
      <p:sp>
        <p:nvSpPr>
          <p:cNvPr id="983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163844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544" r:id="rId1"/>
    <p:sldLayoutId id="2147491545" r:id="rId2"/>
    <p:sldLayoutId id="2147491546" r:id="rId3"/>
    <p:sldLayoutId id="2147491547" r:id="rId4"/>
    <p:sldLayoutId id="2147491548" r:id="rId5"/>
    <p:sldLayoutId id="214749154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01718" y="2161874"/>
            <a:ext cx="8432800" cy="2082580"/>
          </a:xfrm>
          <a:prstGeom prst="rect">
            <a:avLst/>
          </a:prstGeom>
          <a:solidFill>
            <a:srgbClr val="3388A9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Course: 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Programming with C#</a:t>
            </a: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Session: 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Assembly</a:t>
            </a:r>
            <a:endParaRPr lang="en-US" sz="4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3684" y="1688911"/>
            <a:ext cx="8616633" cy="348017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Install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into GAC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	GACUTIL –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ReddyLibrary.dll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GAC:Global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Assembly Cache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This is the path/location for the libraries, these libraries can be consumed from any application without creating copy.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The path for GAC:</a:t>
            </a:r>
            <a:endParaRPr lang="en-US" sz="1800" b="0" dirty="0" smtClean="0">
              <a:cs typeface="Arial" pitchFamily="34" charset="0"/>
            </a:endParaRPr>
          </a:p>
          <a:p>
            <a:pPr marL="12573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C:\windows\Assembly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12573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C:\Windows\Microsoft.NET\assembly\GAC_MSIL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 txBox="1">
            <a:spLocks/>
          </p:cNvSpPr>
          <p:nvPr/>
        </p:nvSpPr>
        <p:spPr bwMode="auto">
          <a:xfrm>
            <a:off x="0" y="-1"/>
            <a:ext cx="9144000" cy="764275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Advantages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63684" y="1879983"/>
            <a:ext cx="8616633" cy="95875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Same assembly can be used any number of times.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It can be accessible from other assemblies and exe files.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84" y="1524717"/>
            <a:ext cx="20186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l"/>
            <a:r>
              <a:rPr lang="en-US" sz="1800" dirty="0" smtClean="0">
                <a:solidFill>
                  <a:schemeClr val="bg1"/>
                </a:solidFill>
              </a:rPr>
              <a:t>Reusability: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63684" y="3353940"/>
            <a:ext cx="8616633" cy="4947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The assembly can be extended as per the programmer requirement.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263684" y="4404813"/>
            <a:ext cx="8616633" cy="5356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The classes or types in assembly is secured, since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.net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is based oops.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684" y="2998676"/>
            <a:ext cx="20186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l"/>
            <a:r>
              <a:rPr lang="en-US" sz="1800" dirty="0" smtClean="0">
                <a:solidFill>
                  <a:schemeClr val="bg1"/>
                </a:solidFill>
              </a:rPr>
              <a:t>Extendibility: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684" y="4035901"/>
            <a:ext cx="20186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l"/>
            <a:r>
              <a:rPr lang="en-US" sz="1800" dirty="0" smtClean="0">
                <a:solidFill>
                  <a:schemeClr val="bg1"/>
                </a:solidFill>
              </a:rPr>
              <a:t>Security: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 txBox="1">
            <a:spLocks/>
          </p:cNvSpPr>
          <p:nvPr/>
        </p:nvSpPr>
        <p:spPr bwMode="auto">
          <a:xfrm>
            <a:off x="0" y="0"/>
            <a:ext cx="9144000" cy="709684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 Contents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MyAssembly.dll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96642" y="3560651"/>
            <a:ext cx="3567681" cy="26757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77332" y="1443254"/>
            <a:ext cx="8616633" cy="172302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Types of metadata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Assembly Metadata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MSIL Code</a:t>
            </a:r>
          </a:p>
          <a:p>
            <a:pPr marL="342900" lvl="2" indent="-342900" algn="l" eaLnBrk="0" hangingPunct="0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</a:tabLst>
              <a:defRPr/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Resources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 txBox="1">
            <a:spLocks/>
          </p:cNvSpPr>
          <p:nvPr/>
        </p:nvSpPr>
        <p:spPr bwMode="auto">
          <a:xfrm>
            <a:off x="0" y="-1"/>
            <a:ext cx="9144000" cy="859809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Assembly Contains?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63684" y="1497842"/>
            <a:ext cx="8616633" cy="44389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Manifest</a:t>
            </a:r>
            <a:r>
              <a:rPr lang="en-US" sz="1800" b="0" dirty="0" smtClean="0"/>
              <a:t>: In </a:t>
            </a:r>
            <a:r>
              <a:rPr lang="en-US" sz="1800" b="0" dirty="0" smtClean="0"/>
              <a:t>contains Metadata (Information about information) like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Assembly Name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Assembly Version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Information about all assemblies might depend upon this assembly, etc.,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Intermediate Language Code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.NET assemblies contain code in CIL, which is usually generated from a CLI language, and then compiled into machine language at run time by the CLR just-in-time compiler.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0" dirty="0" smtClean="0"/>
              <a:t>Using some tools we can see the IL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 txBox="1">
            <a:spLocks/>
          </p:cNvSpPr>
          <p:nvPr/>
        </p:nvSpPr>
        <p:spPr bwMode="auto">
          <a:xfrm>
            <a:off x="0" y="0"/>
            <a:ext cx="9144000" cy="818866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Types of Assembly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3684" y="1497842"/>
            <a:ext cx="8616633" cy="44389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1313" lvl="0" indent="-341313" algn="l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Private Assembly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The Assembly which is used by a single application is called as private assembly. A Private assembly is created as the default assembly while compiling.</a:t>
            </a:r>
          </a:p>
          <a:p>
            <a:pPr marL="341313" lvl="0" indent="-341313" algn="l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Shared Assembly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Assembly which is used by more multiple  applications located on the file systems.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Although  shared assemblies enable other software to use them.</a:t>
            </a:r>
          </a:p>
          <a:p>
            <a:pPr lvl="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Write about </a:t>
            </a:r>
            <a:r>
              <a:rPr lang="en-US" sz="1800" b="0" dirty="0" err="1" smtClean="0">
                <a:solidFill>
                  <a:srgbClr val="FF0000"/>
                </a:solidFill>
              </a:rPr>
              <a:t>gac</a:t>
            </a:r>
            <a:r>
              <a:rPr lang="en-US" sz="1800" b="0" dirty="0" smtClean="0">
                <a:solidFill>
                  <a:srgbClr val="FF0000"/>
                </a:solidFill>
              </a:rPr>
              <a:t>!! Connection to the next slide is wrong, </a:t>
            </a:r>
            <a:r>
              <a:rPr lang="en-US" sz="1800" b="0" dirty="0" err="1" smtClean="0">
                <a:solidFill>
                  <a:srgbClr val="FF0000"/>
                </a:solidFill>
              </a:rPr>
              <a:t>gac</a:t>
            </a:r>
            <a:r>
              <a:rPr lang="en-US" sz="1800" b="0" dirty="0" smtClean="0">
                <a:solidFill>
                  <a:srgbClr val="FF0000"/>
                </a:solidFill>
              </a:rPr>
              <a:t> is used to store shared files. </a:t>
            </a:r>
            <a:endParaRPr lang="en-US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 txBox="1">
            <a:spLocks/>
          </p:cNvSpPr>
          <p:nvPr/>
        </p:nvSpPr>
        <p:spPr bwMode="auto">
          <a:xfrm>
            <a:off x="0" y="0"/>
            <a:ext cx="9144000" cy="736979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GAC?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32438" y="3752850"/>
            <a:ext cx="2895600" cy="436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000" b="0" kern="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63638" y="3481388"/>
            <a:ext cx="3811587" cy="4523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18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63684" y="1415955"/>
            <a:ext cx="8616633" cy="402609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GAC(Global Assembly Cache)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It is a repository of all assemblies exist in </a:t>
            </a:r>
            <a:r>
              <a:rPr lang="en-US" sz="1800" dirty="0" err="1" smtClean="0"/>
              <a:t>.net</a:t>
            </a:r>
            <a:endParaRPr lang="en-US" sz="1800" dirty="0" smtClean="0"/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The libraries installed in GAC are accessible in the application in the current operating system.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GAC locations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Update 3.5 version of framework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C:\windows\assembly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Updated after  4.0 version is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C:\windows\microsoft.net\assembly</a:t>
            </a:r>
            <a:endParaRPr lang="en-US" sz="1800" b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 Manifest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63684" y="2145584"/>
            <a:ext cx="8616633" cy="25668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It contains metadata (metadata refers to data about data).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Contains 4 blocks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Identity: </a:t>
            </a:r>
            <a:r>
              <a:rPr lang="en-US" sz="1800" b="0" dirty="0" smtClean="0"/>
              <a:t>name, version, culture, strong name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File List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Reference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0" dirty="0" smtClean="0"/>
              <a:t>Strong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 txBox="1">
            <a:spLocks/>
          </p:cNvSpPr>
          <p:nvPr/>
        </p:nvSpPr>
        <p:spPr bwMode="auto">
          <a:xfrm>
            <a:off x="156754" y="260804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Strong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ame?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986" y="4244453"/>
            <a:ext cx="8582297" cy="193941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63684" y="1486553"/>
            <a:ext cx="8616633" cy="14340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sz="1800" b="0" dirty="0" smtClean="0"/>
              <a:t>Strong names can also called </a:t>
            </a:r>
            <a:r>
              <a:rPr lang="en-US" sz="1800" b="0" dirty="0" err="1" smtClean="0"/>
              <a:t>sn</a:t>
            </a:r>
            <a:r>
              <a:rPr lang="en-US" sz="1800" b="0" dirty="0" smtClean="0"/>
              <a:t>. are the unique names which creates a unique identity for the assembly, and can prevent assembly conflicts.</a:t>
            </a:r>
          </a:p>
          <a:p>
            <a:pPr marL="0" lvl="1" algn="l" eaLnBrk="0" hangingPunct="0">
              <a:lnSpc>
                <a:spcPct val="150000"/>
              </a:lnSpc>
              <a:defRPr/>
            </a:pPr>
            <a:r>
              <a:rPr lang="en-US" sz="2000" b="0" dirty="0" smtClean="0">
                <a:solidFill>
                  <a:srgbClr val="FF0000"/>
                </a:solidFill>
              </a:rPr>
              <a:t>Strong name exist with .</a:t>
            </a:r>
            <a:r>
              <a:rPr lang="en-US" sz="2000" b="0" dirty="0" err="1" smtClean="0">
                <a:solidFill>
                  <a:srgbClr val="FF0000"/>
                </a:solidFill>
              </a:rPr>
              <a:t>snk</a:t>
            </a:r>
            <a:r>
              <a:rPr lang="en-US" sz="2000" b="0" dirty="0" smtClean="0">
                <a:solidFill>
                  <a:srgbClr val="FF0000"/>
                </a:solidFill>
              </a:rPr>
              <a:t> extension</a:t>
            </a:r>
            <a:endParaRPr lang="en-US" sz="1600" b="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90979" y="3056046"/>
            <a:ext cx="8616633" cy="187079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/>
              <a:t>Note: Strong name provide a unique identity and not security. </a:t>
            </a:r>
          </a:p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How to create a strong name?</a:t>
            </a:r>
          </a:p>
          <a:p>
            <a:pPr lvl="1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strong name using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snk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command</a:t>
            </a:r>
          </a:p>
          <a:p>
            <a:pPr lvl="1" algn="l">
              <a:lnSpc>
                <a:spcPct val="150000"/>
              </a:lnSpc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–k mylibrary.snk</a:t>
            </a:r>
            <a:endParaRPr lang="en-US" sz="1800" b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 Assembly 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1791" y="1872302"/>
            <a:ext cx="8229600" cy="32918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50037" y="2346383"/>
            <a:ext cx="8616633" cy="1455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Global assembly cache is nothing but a special disk  folder where all the shared assemblies will be kept. 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It is located under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&gt;drive&gt;:\WinNT\Assembly folder</a:t>
            </a: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Create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63684" y="2133811"/>
            <a:ext cx="8616633" cy="259037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Class libraries are used to create assembly</a:t>
            </a:r>
          </a:p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Open visual studio</a:t>
            </a:r>
          </a:p>
          <a:p>
            <a:pPr lvl="2" indent="-342900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File-&gt;new-&gt;project</a:t>
            </a:r>
          </a:p>
          <a:p>
            <a:pPr lvl="2" indent="-342900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Console application-&gt;class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libraires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The file extension of class in library is .</a:t>
            </a:r>
            <a:r>
              <a:rPr lang="en-US" sz="1800" b="0" dirty="0" err="1" smtClean="0"/>
              <a:t>cs</a:t>
            </a:r>
            <a:endParaRPr lang="en-US" sz="1800" b="0" dirty="0" smtClean="0"/>
          </a:p>
          <a:p>
            <a:pPr indent="-342900" algn="l">
              <a:lnSpc>
                <a:spcPct val="150000"/>
              </a:lnSpc>
            </a:pPr>
            <a:r>
              <a:rPr lang="en-US" sz="1800" b="0" dirty="0" smtClean="0"/>
              <a:t>After build, it generates .</a:t>
            </a:r>
            <a:r>
              <a:rPr lang="en-US" sz="1800" b="0" dirty="0" err="1" smtClean="0"/>
              <a:t>dll</a:t>
            </a: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3364" y="1294647"/>
            <a:ext cx="8671486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indent="-231775" algn="l">
              <a:spcBef>
                <a:spcPts val="600"/>
              </a:spcBef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By the end of this session, you will be able to understand: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What is an Assembly?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Types of Assemblies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How to Create a Class Library?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How to consume existing assemblies?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err="1" smtClean="0">
                <a:latin typeface="+mn-lt"/>
                <a:cs typeface="Arial" pitchFamily="34" charset="0"/>
              </a:rPr>
              <a:t>StrongName</a:t>
            </a:r>
            <a:endParaRPr lang="en-US" sz="2800" b="0" dirty="0" smtClean="0">
              <a:latin typeface="+mn-lt"/>
              <a:cs typeface="Arial" pitchFamily="34" charset="0"/>
            </a:endParaRP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GAC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Installing Assembly into GAC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Locating Shared Assembly</a:t>
            </a:r>
          </a:p>
          <a:p>
            <a:pPr marL="231775" indent="-231775" algn="l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dirty="0" smtClean="0">
                <a:latin typeface="+mn-lt"/>
                <a:cs typeface="Arial" pitchFamily="34" charset="0"/>
              </a:rPr>
              <a:t>Demo</a:t>
            </a:r>
            <a:endParaRPr lang="en-US" sz="2800" b="0" dirty="0">
              <a:latin typeface="+mn-lt"/>
              <a:cs typeface="Arial" pitchFamily="34" charset="0"/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 bwMode="auto">
          <a:xfrm>
            <a:off x="0" y="0"/>
            <a:ext cx="9144000" cy="709684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Objective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Create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66" y="1377548"/>
            <a:ext cx="4465807" cy="483209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namespace MyLibrary1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class Number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static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(n * n);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static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Reverse(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rev = 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 = 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while (n &gt; 0)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d = n % 10;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rev = rev * 10 + d;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n / =10;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rev;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4526" y="2064454"/>
            <a:ext cx="4053840" cy="34582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1313" indent="-341313" algn="l">
              <a:lnSpc>
                <a:spcPct val="150000"/>
              </a:lnSpc>
              <a:buFont typeface="Arial" pitchFamily="34" charset="0"/>
              <a:buChar char="•"/>
              <a:tabLst>
                <a:tab pos="341313" algn="l"/>
              </a:tabLst>
            </a:pPr>
            <a:r>
              <a:rPr lang="en-US" sz="1800" b="0" dirty="0" smtClean="0"/>
              <a:t>This library creates a class contains two static methods, which can integer as input and return square or reverse.</a:t>
            </a:r>
          </a:p>
          <a:p>
            <a:pPr marL="341313" indent="-341313" algn="l">
              <a:lnSpc>
                <a:spcPct val="150000"/>
              </a:lnSpc>
              <a:buFont typeface="Arial" pitchFamily="34" charset="0"/>
              <a:buChar char="•"/>
              <a:tabLst>
                <a:tab pos="341313" algn="l"/>
              </a:tabLst>
            </a:pPr>
            <a:r>
              <a:rPr lang="en-US" sz="1800" b="0" dirty="0" smtClean="0"/>
              <a:t>This library can be consumed from any project  by adding reference and import its namespace.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 to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Build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63684" y="2213633"/>
            <a:ext cx="8616633" cy="24307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Once the assembly is created, it should build.</a:t>
            </a:r>
          </a:p>
          <a:p>
            <a:pPr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Once the assembly is build, it generates .</a:t>
            </a:r>
            <a:r>
              <a:rPr lang="en-US" sz="1800" b="0" dirty="0" err="1" smtClean="0"/>
              <a:t>dll</a:t>
            </a:r>
            <a:endParaRPr lang="en-US" sz="1800" b="0" dirty="0" smtClean="0"/>
          </a:p>
          <a:p>
            <a:pPr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To build assembly</a:t>
            </a:r>
          </a:p>
          <a:p>
            <a:pPr lvl="3" indent="-342900" algn="l">
              <a:lnSpc>
                <a:spcPct val="150000"/>
              </a:lnSpc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BuildMenu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/Build</a:t>
            </a:r>
          </a:p>
          <a:p>
            <a:pPr lvl="3" indent="-342900"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Short cut key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Ctrl+shift+b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Consume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5247" y="2577993"/>
            <a:ext cx="8616633" cy="170201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Follow the steps to consume library:</a:t>
            </a:r>
          </a:p>
          <a:p>
            <a:pPr marL="800100" lvl="1" indent="-342900" algn="l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1800" b="0" dirty="0" smtClean="0"/>
              <a:t>Right click on References in the project of solutions explorer(where you want to consume)</a:t>
            </a:r>
          </a:p>
          <a:p>
            <a:pPr marL="800100" lvl="1" indent="-342900" algn="l">
              <a:lnSpc>
                <a:spcPct val="150000"/>
              </a:lnSpc>
              <a:buFont typeface="Verdana" pitchFamily="34" charset="0"/>
              <a:buChar char="−"/>
            </a:pPr>
            <a:r>
              <a:rPr lang="en-US" sz="1800" b="0" dirty="0" smtClean="0"/>
              <a:t>Add reference and select the 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using </a:t>
            </a:r>
            <a:r>
              <a:rPr lang="en-US" sz="1800" b="0" dirty="0" err="1" smtClean="0"/>
              <a:t>MyLibray</a:t>
            </a:r>
            <a:r>
              <a:rPr lang="en-US" sz="1800" b="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 to Consume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95247" y="1475044"/>
            <a:ext cx="8616633" cy="48165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using MyLibrary1;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static void Main()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Number.Square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(5));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Number.Reverse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(456));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Assemblyinfo.cs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5247" y="1475044"/>
            <a:ext cx="8616633" cy="4543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It is a file contains information about current assembly.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The information like name, description, version, etc. 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More details about its content reading the comments that are included in it.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Assembly can </a:t>
            </a:r>
            <a:r>
              <a:rPr lang="en-US" sz="1800" b="0" dirty="0" smtClean="0"/>
              <a:t>be deleted, if delete, your assembly will be compiled with no information,  i.e., in the Details tab of the file properties you will see no name, no description, version 0.0.0.0, etc.</a:t>
            </a: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The value associated with assembly: </a:t>
            </a:r>
            <a:r>
              <a:rPr lang="en-US" sz="1800" b="0" dirty="0" err="1" smtClean="0"/>
              <a:t>Guid</a:t>
            </a:r>
            <a:r>
              <a:rPr lang="en-US" sz="1800" b="0" dirty="0" smtClean="0"/>
              <a:t> is the ID that will identify the assembly if it will be exposed as a COM object. So, if your assembly isn't COM-exposed, you don't need this. It is randomly generate. In any case, normally, you don't need to modify it.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Steps </a:t>
            </a:r>
            <a:r>
              <a:rPr lang="en-US" sz="4000" b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US" sz="4000" b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Install </a:t>
            </a: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Assembly GAC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5247" y="1475044"/>
            <a:ext cx="8616633" cy="4543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800" b="0" dirty="0" smtClean="0"/>
              <a:t>GAC: Global Assembly Cache. </a:t>
            </a:r>
          </a:p>
          <a:p>
            <a:pPr algn="l"/>
            <a:r>
              <a:rPr lang="en-US" sz="1800" b="0" dirty="0" smtClean="0"/>
              <a:t>If an assembly installed in GAC, one copy of assembly can be used in all the applications.</a:t>
            </a:r>
          </a:p>
          <a:p>
            <a:pPr algn="l"/>
            <a:r>
              <a:rPr lang="en-US" sz="1800" b="0" dirty="0" smtClean="0"/>
              <a:t>Step1:	Provide </a:t>
            </a:r>
            <a:r>
              <a:rPr lang="en-US" sz="1800" b="0" dirty="0" err="1" smtClean="0"/>
              <a:t>strongname</a:t>
            </a:r>
            <a:r>
              <a:rPr lang="en-US" sz="1800" b="0" dirty="0" smtClean="0"/>
              <a:t> and Add Strong name to .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(Library)</a:t>
            </a:r>
          </a:p>
          <a:p>
            <a:pPr algn="l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StrongName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Version + public/private key + Culture</a:t>
            </a:r>
          </a:p>
          <a:p>
            <a:pPr lvl="0" algn="l"/>
            <a:r>
              <a:rPr lang="en-US" sz="1800" b="0" dirty="0" smtClean="0"/>
              <a:t>Open visual studio command prompt (Run as Administrator)</a:t>
            </a:r>
          </a:p>
          <a:p>
            <a:pPr lvl="0" algn="l"/>
            <a:r>
              <a:rPr lang="en-US" sz="1800" b="0" dirty="0" smtClean="0"/>
              <a:t>Change location to .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(Class library)</a:t>
            </a:r>
          </a:p>
          <a:p>
            <a:pPr lvl="1" algn="l"/>
            <a:r>
              <a:rPr lang="en-US" sz="1800" b="0" dirty="0" smtClean="0"/>
              <a:t>Create strong name using </a:t>
            </a:r>
            <a:r>
              <a:rPr lang="en-US" sz="1800" b="0" dirty="0" err="1" smtClean="0"/>
              <a:t>snk</a:t>
            </a:r>
            <a:r>
              <a:rPr lang="en-US" sz="1800" b="0" dirty="0" smtClean="0"/>
              <a:t> command</a:t>
            </a:r>
          </a:p>
          <a:p>
            <a:pPr lvl="1" algn="l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–k mylibrary.snk</a:t>
            </a:r>
          </a:p>
          <a:p>
            <a:pPr lvl="1" algn="l"/>
            <a:r>
              <a:rPr lang="en-US" sz="1800" b="0" dirty="0" smtClean="0"/>
              <a:t>Add assembly key file to .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in </a:t>
            </a:r>
            <a:r>
              <a:rPr lang="en-US" sz="1800" b="0" dirty="0" err="1" smtClean="0"/>
              <a:t>AssemblyInfo.cs</a:t>
            </a:r>
            <a:r>
              <a:rPr lang="en-US" sz="1800" b="0" dirty="0" smtClean="0"/>
              <a:t> </a:t>
            </a:r>
          </a:p>
          <a:p>
            <a:pPr lvl="1" algn="l"/>
            <a:r>
              <a:rPr lang="en-US" sz="1800" b="0" dirty="0" smtClean="0"/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AssemblyKeyFile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("d:\\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\\bin\\debug\\Mycal.snk")]</a:t>
            </a:r>
          </a:p>
          <a:p>
            <a:pPr lvl="0" algn="l"/>
            <a:r>
              <a:rPr lang="en-US" sz="1800" b="0" dirty="0" smtClean="0"/>
              <a:t>Install </a:t>
            </a:r>
            <a:r>
              <a:rPr lang="en-US" sz="1800" b="0" dirty="0" err="1" smtClean="0"/>
              <a:t>dll</a:t>
            </a:r>
            <a:r>
              <a:rPr lang="en-US" sz="1800" b="0" dirty="0" smtClean="0"/>
              <a:t> into GAC</a:t>
            </a:r>
          </a:p>
          <a:p>
            <a:pPr algn="l"/>
            <a:r>
              <a:rPr lang="en-US" sz="1800" b="0" dirty="0" smtClean="0"/>
              <a:t>GACUTIL –</a:t>
            </a:r>
            <a:r>
              <a:rPr lang="en-US" sz="1800" b="0" dirty="0" err="1" smtClean="0"/>
              <a:t>i</a:t>
            </a:r>
            <a:r>
              <a:rPr lang="en-US" sz="1800" b="0" dirty="0" smtClean="0"/>
              <a:t> ReddyLibrary.dll 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 txBox="1">
            <a:spLocks/>
          </p:cNvSpPr>
          <p:nvPr/>
        </p:nvSpPr>
        <p:spPr bwMode="auto">
          <a:xfrm>
            <a:off x="0" y="0"/>
            <a:ext cx="9144000" cy="723331"/>
          </a:xfrm>
          <a:prstGeom prst="rect">
            <a:avLst/>
          </a:prstGeom>
          <a:solidFill>
            <a:srgbClr val="3388A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is an Assembly?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95247" y="901835"/>
            <a:ext cx="8616633" cy="4543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 assembly is a logical unit of </a:t>
            </a: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NET</a:t>
            </a: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compilation.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It is a pre-compiled code that can be processed by the .NET runtime environment</a:t>
            </a:r>
            <a:endParaRPr lang="en-US" sz="2400" b="0" dirty="0" smtClean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An application output file in .NET is an assembly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Assemblies are a pre-compiled units and ready to use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Assemblies are two types: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Process assemblies (.EXE) 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Library assemblies (.DLL).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When you compile your source code by default the exe/</a:t>
            </a:r>
            <a:r>
              <a:rPr lang="en-US" sz="2400" b="0" dirty="0" err="1" smtClean="0">
                <a:latin typeface="+mn-lt"/>
              </a:rPr>
              <a:t>dll</a:t>
            </a:r>
            <a:r>
              <a:rPr lang="en-US" sz="2400" b="0" dirty="0" smtClean="0">
                <a:latin typeface="+mn-lt"/>
              </a:rPr>
              <a:t> generated is actually an assembly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Every Assembly file contains information about itself. This information is called as Assembly Manifest.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It is a file generated using .NET CLR (Windows Forms)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dirty="0" smtClean="0">
                <a:latin typeface="+mn-lt"/>
              </a:rPr>
              <a:t>An assembly can be 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Executable File (.exe)</a:t>
            </a:r>
          </a:p>
          <a:p>
            <a:pPr marL="800100" lvl="1" indent="-342900" algn="l">
              <a:buFont typeface="Verdana" pitchFamily="34" charset="0"/>
              <a:buChar char="−"/>
            </a:pPr>
            <a:r>
              <a:rPr lang="en-US" sz="2400" b="0" dirty="0" smtClean="0">
                <a:latin typeface="+mn-lt"/>
              </a:rPr>
              <a:t>Class Library (.</a:t>
            </a:r>
            <a:r>
              <a:rPr lang="en-US" sz="2400" b="0" dirty="0" err="1" smtClean="0">
                <a:latin typeface="+mn-lt"/>
              </a:rPr>
              <a:t>dll</a:t>
            </a:r>
            <a:r>
              <a:rPr lang="en-US" sz="2400" b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863725" y="976313"/>
            <a:ext cx="5511800" cy="2725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40" rIns="90000" bIns="45000"/>
          <a:lstStyle/>
          <a:p>
            <a:pPr algn="l" fontAlgn="auto">
              <a:spcBef>
                <a:spcPts val="575"/>
              </a:spcBef>
              <a:spcAft>
                <a:spcPts val="575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IN" sz="1800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339" y="581145"/>
          <a:ext cx="8778240" cy="5922689"/>
        </p:xfrm>
        <a:graphic>
          <a:graphicData uri="http://schemas.openxmlformats.org/drawingml/2006/table">
            <a:tbl>
              <a:tblPr/>
              <a:tblGrid>
                <a:gridCol w="4389120"/>
                <a:gridCol w="4389120"/>
              </a:tblGrid>
              <a:tr h="434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 Executable File (.exe)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Class Library (.dll)</a:t>
                      </a:r>
                      <a:endParaRPr lang="en-US" sz="240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the standalone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the library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Executable files are applications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Library files are library 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executed individually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cannot execute individually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This is created, by using Main() method in the 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This is will be created, without Main() method in the 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files, cannot be imported to another 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 files can be imported to another library or another exe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It runs in all operating systems, which contains CLR installed in it.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It runs in all projects while contains the source of .dll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called as executable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These are called as library files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63684" y="968992"/>
            <a:ext cx="8616633" cy="513155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0" dirty="0" smtClean="0"/>
              <a:t>An assembly is the compiled output of your code, typically a DLL, but your EXE is also an assembly. It's the smallest unit of deployment for any .NET project.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0" dirty="0" smtClean="0"/>
              <a:t>The assembly typically contains .NET code in MSIL (Microsoft Intermediate language) that will be compiled to native code ("</a:t>
            </a:r>
            <a:r>
              <a:rPr lang="en-US" sz="1800" b="0" dirty="0" err="1" smtClean="0"/>
              <a:t>JITted</a:t>
            </a:r>
            <a:r>
              <a:rPr lang="en-US" sz="1800" b="0" dirty="0" smtClean="0"/>
              <a:t>" - compiled by the Just-In-Time compiler) the first time it is executed on a given machine. That compiled code will also be stored in the assembly and reused on subsequent calls.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0" dirty="0" smtClean="0"/>
              <a:t>The assembly can also contain resources like icons, bitmaps, string tables and so on. Furthermore, the assembly also contains metadata in the assembly manifest - information like version number, strong name, culture, referenced assemblies and so forth.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32514"/>
          </a:xfrm>
          <a:solidFill>
            <a:srgbClr val="3388A9"/>
          </a:solidFill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4000" b="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Why Assembly?</a:t>
            </a:r>
            <a:endParaRPr lang="en-US" sz="4000" b="0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63684" y="1473958"/>
            <a:ext cx="8616633" cy="42035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Assemblies are the building blocks of .NET Framework applications;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These are reusable components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Using Assembly the application will be very simple, reduces redundancy and complexity.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It is a best example data Abstraction(data can be hidden)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Assemblies can be static or dynamic.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Static assemblies can include .NET Framework types (interfaces and classes), Static assemblies are stored on disk in portable executable (PE)</a:t>
            </a:r>
          </a:p>
          <a:p>
            <a:pPr marL="34290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Dynamic assemblies are created using class library. Stored in </a:t>
            </a:r>
            <a:r>
              <a:rPr lang="en-US" sz="1800" b="0" dirty="0" err="1" smtClean="0"/>
              <a:t>dlls</a:t>
            </a:r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6000" y="3028891"/>
            <a:ext cx="4572000" cy="3790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a typeface="Calibri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302889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290979" y="1282889"/>
            <a:ext cx="8616633" cy="420351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 eaLnBrk="0" hangingPunct="0">
              <a:lnSpc>
                <a:spcPct val="150000"/>
              </a:lnSpc>
              <a:defRPr/>
            </a:pPr>
            <a:r>
              <a:rPr lang="en-US" sz="1800" b="0" dirty="0" smtClean="0"/>
              <a:t>Mainly two types of assemblies: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Private Assembly (Local Assembly)</a:t>
            </a:r>
          </a:p>
          <a:p>
            <a:pPr marL="800100" lvl="1" indent="-342900" algn="l" eaLnBrk="0" hangingPunct="0">
              <a:lnSpc>
                <a:spcPct val="150000"/>
              </a:lnSpc>
              <a:buFont typeface="Verdana" pitchFamily="34" charset="0"/>
              <a:buChar char="−"/>
              <a:defRPr/>
            </a:pPr>
            <a:r>
              <a:rPr lang="en-US" sz="1800" b="0" dirty="0" smtClean="0"/>
              <a:t>Public Assembly (Shared Assembly)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A class without access modifier, will be treated as internal.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Public classes are accessible outside of the assembly. Internal modifiers are not accessible outside.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Internal modifier classes are accessible in the same assembly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In assembly, a top level class can be public or internal, the top level classes cannot be private or protected.</a:t>
            </a:r>
          </a:p>
          <a:p>
            <a:pPr marL="342900" lvl="0" indent="-34290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0" dirty="0" smtClean="0"/>
              <a:t>One library can have any number of namespaces.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 txBox="1">
            <a:spLocks/>
          </p:cNvSpPr>
          <p:nvPr/>
        </p:nvSpPr>
        <p:spPr bwMode="auto">
          <a:xfrm>
            <a:off x="0" y="13017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>
              <a:solidFill>
                <a:srgbClr val="3B4A1E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250" y="1239439"/>
          <a:ext cx="8584443" cy="4541458"/>
        </p:xfrm>
        <a:graphic>
          <a:graphicData uri="http://schemas.openxmlformats.org/drawingml/2006/table">
            <a:tbl>
              <a:tblPr/>
              <a:tblGrid>
                <a:gridCol w="2593076"/>
                <a:gridCol w="1010603"/>
                <a:gridCol w="1307148"/>
                <a:gridCol w="889635"/>
                <a:gridCol w="1296375"/>
                <a:gridCol w="1487606"/>
              </a:tblGrid>
              <a:tr h="5620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Private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Protected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Public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Internal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Protected internal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6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With in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Same Assembly any other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3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Same assembly other derived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9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Outside Assembly any other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3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Outside assembly other derived class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63684" y="832517"/>
            <a:ext cx="8616633" cy="495413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 algn="l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.NET internal is the default access modifier.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GAC: Global Assembly Cache. 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If an assembly installed in GAC, one copy of assembly can be used in all the applications.</a:t>
            </a:r>
            <a:endParaRPr lang="en-US" sz="1800" b="0" dirty="0" smtClean="0">
              <a:cs typeface="Arial" pitchFamily="34" charset="0"/>
            </a:endParaRPr>
          </a:p>
          <a:p>
            <a:pPr lvl="0" algn="l" eaLnBrk="0" hangingPunct="0">
              <a:spcBef>
                <a:spcPts val="600"/>
              </a:spcBef>
              <a:tabLst>
                <a:tab pos="914400" algn="l"/>
              </a:tabLst>
            </a:pPr>
            <a:r>
              <a:rPr lang="en-US" sz="1800" dirty="0" smtClean="0">
                <a:ea typeface="Calibri" pitchFamily="34" charset="0"/>
                <a:cs typeface="Times New Roman" pitchFamily="18" charset="0"/>
              </a:rPr>
              <a:t>Step1: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Provide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strongname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and Add Strong name to .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(Library)</a:t>
            </a:r>
            <a:endParaRPr lang="en-US" sz="1800" b="0" dirty="0" smtClean="0">
              <a:cs typeface="Arial" pitchFamily="34" charset="0"/>
            </a:endParaRPr>
          </a:p>
          <a:p>
            <a:pPr marL="395288" lvl="0" algn="l" eaLnBrk="0" hangingPunct="0">
              <a:spcBef>
                <a:spcPts val="600"/>
              </a:spcBef>
              <a:tabLst>
                <a:tab pos="914400" algn="l"/>
              </a:tabLst>
            </a:pP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StrongName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AssemblyName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+ Version + public/private key + Culture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Open visual studio command prompt (Run as Administrator)</a:t>
            </a:r>
            <a:endParaRPr lang="en-US" sz="1800" b="0" dirty="0" smtClean="0">
              <a:cs typeface="Arial" pitchFamily="34" charset="0"/>
            </a:endParaRPr>
          </a:p>
          <a:p>
            <a:pPr marL="342900" lvl="0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Change location to .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(Class library)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Create strong name using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snk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command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Sn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–k mylibrary.snk</a:t>
            </a:r>
            <a:endParaRPr lang="en-US" sz="1800" b="0" dirty="0" smtClean="0">
              <a:cs typeface="Arial" pitchFamily="34" charset="0"/>
            </a:endParaRPr>
          </a:p>
          <a:p>
            <a:pPr marL="800100" lvl="1" indent="-342900" algn="l" eaLnBrk="0" hangingPunct="0">
              <a:spcBef>
                <a:spcPts val="600"/>
              </a:spcBef>
              <a:buFont typeface="Arial" pitchFamily="34" charset="0"/>
              <a:buChar char="•"/>
              <a:tabLst>
                <a:tab pos="914400" algn="l"/>
              </a:tabLst>
            </a:pP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Add assembly key file to .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dll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in </a:t>
            </a:r>
            <a:r>
              <a:rPr lang="en-US" sz="1800" b="0" dirty="0" err="1" smtClean="0">
                <a:ea typeface="Calibri" pitchFamily="34" charset="0"/>
                <a:cs typeface="Times New Roman" pitchFamily="18" charset="0"/>
              </a:rPr>
              <a:t>AssemblyInfo.cs</a:t>
            </a:r>
            <a:r>
              <a:rPr lang="en-US" sz="1800" b="0" dirty="0" smtClean="0">
                <a:ea typeface="Calibri" pitchFamily="34" charset="0"/>
                <a:cs typeface="Times New Roman" pitchFamily="18" charset="0"/>
              </a:rPr>
              <a:t> </a:t>
            </a:r>
            <a:endParaRPr lang="en-US" sz="1800" b="0" dirty="0" smtClean="0">
              <a:ea typeface="Calibri" pitchFamily="34" charset="0"/>
              <a:cs typeface="Arial" pitchFamily="34" charset="0"/>
            </a:endParaRPr>
          </a:p>
          <a:p>
            <a:pPr marL="463550" lvl="1" indent="-6350" algn="l" eaLnBrk="0" hangingPunct="0">
              <a:spcBef>
                <a:spcPts val="600"/>
              </a:spcBef>
              <a:tabLst>
                <a:tab pos="914400" algn="l"/>
              </a:tabLst>
            </a:pP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assembly: 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AssemblyKeyFile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("d:\\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dion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\\</a:t>
            </a:r>
            <a:r>
              <a:rPr lang="en-US" sz="1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kiranlibrary</a:t>
            </a:r>
            <a:r>
              <a:rPr lang="en-US" sz="18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\\bin\\debug\\Mycal.snk")]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31556</TotalTime>
  <Words>1654</Words>
  <Application>Microsoft Office PowerPoint</Application>
  <PresentationFormat>On-screen Show (4:3)</PresentationFormat>
  <Paragraphs>265</Paragraphs>
  <Slides>25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Why Assembly?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HP</cp:lastModifiedBy>
  <cp:revision>1706</cp:revision>
  <dcterms:created xsi:type="dcterms:W3CDTF">2008-06-23T11:45:25Z</dcterms:created>
  <dcterms:modified xsi:type="dcterms:W3CDTF">2015-09-18T07:01:06Z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268977AA-E39D-464D-B4C1-FAC14B4569EF</vt:lpwstr>
  </property>
  <property fmtid="{D5CDD505-2E9C-101B-9397-08002B2CF9AE}" pid="6" name="ArticulateProjectFull">
    <vt:lpwstr>C:\Documents and Settings\Naveen\Desktop\L1_Train_The_Trainer_v1 - Final.ppta</vt:lpwstr>
  </property>
</Properties>
</file>